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9" r:id="rId2"/>
    <p:sldId id="404" r:id="rId3"/>
    <p:sldId id="498" r:id="rId4"/>
    <p:sldId id="405" r:id="rId5"/>
    <p:sldId id="499" r:id="rId6"/>
    <p:sldId id="406" r:id="rId7"/>
    <p:sldId id="302" r:id="rId8"/>
    <p:sldId id="342" r:id="rId9"/>
    <p:sldId id="346" r:id="rId10"/>
    <p:sldId id="332" r:id="rId11"/>
    <p:sldId id="349" r:id="rId12"/>
    <p:sldId id="402" r:id="rId13"/>
    <p:sldId id="403" r:id="rId14"/>
    <p:sldId id="408" r:id="rId15"/>
    <p:sldId id="261" r:id="rId16"/>
    <p:sldId id="334" r:id="rId17"/>
    <p:sldId id="350" r:id="rId18"/>
    <p:sldId id="343" r:id="rId19"/>
    <p:sldId id="327" r:id="rId20"/>
    <p:sldId id="328" r:id="rId21"/>
    <p:sldId id="329" r:id="rId22"/>
    <p:sldId id="347" r:id="rId23"/>
    <p:sldId id="363" r:id="rId24"/>
    <p:sldId id="258" r:id="rId25"/>
    <p:sldId id="259" r:id="rId26"/>
    <p:sldId id="260" r:id="rId27"/>
    <p:sldId id="348" r:id="rId28"/>
    <p:sldId id="330" r:id="rId29"/>
    <p:sldId id="364" r:id="rId30"/>
    <p:sldId id="331" r:id="rId31"/>
    <p:sldId id="366" r:id="rId32"/>
    <p:sldId id="306" r:id="rId33"/>
    <p:sldId id="269" r:id="rId34"/>
    <p:sldId id="500" r:id="rId35"/>
    <p:sldId id="503" r:id="rId36"/>
    <p:sldId id="502" r:id="rId37"/>
    <p:sldId id="501" r:id="rId38"/>
    <p:sldId id="370" r:id="rId39"/>
    <p:sldId id="361" r:id="rId40"/>
    <p:sldId id="272" r:id="rId41"/>
    <p:sldId id="271" r:id="rId42"/>
    <p:sldId id="362" r:id="rId43"/>
    <p:sldId id="371" r:id="rId44"/>
    <p:sldId id="336" r:id="rId45"/>
    <p:sldId id="273" r:id="rId46"/>
    <p:sldId id="304" r:id="rId47"/>
    <p:sldId id="274" r:id="rId48"/>
    <p:sldId id="307" r:id="rId49"/>
    <p:sldId id="367" r:id="rId50"/>
    <p:sldId id="276" r:id="rId51"/>
    <p:sldId id="398" r:id="rId52"/>
    <p:sldId id="275" r:id="rId53"/>
    <p:sldId id="277" r:id="rId54"/>
    <p:sldId id="389" r:id="rId55"/>
    <p:sldId id="390" r:id="rId56"/>
    <p:sldId id="401" r:id="rId57"/>
    <p:sldId id="278" r:id="rId58"/>
    <p:sldId id="396" r:id="rId59"/>
    <p:sldId id="279" r:id="rId60"/>
    <p:sldId id="281" r:id="rId61"/>
    <p:sldId id="397" r:id="rId62"/>
    <p:sldId id="282" r:id="rId63"/>
    <p:sldId id="283" r:id="rId64"/>
    <p:sldId id="284" r:id="rId65"/>
    <p:sldId id="393" r:id="rId66"/>
    <p:sldId id="394" r:id="rId67"/>
    <p:sldId id="395" r:id="rId68"/>
    <p:sldId id="392" r:id="rId69"/>
    <p:sldId id="407" r:id="rId70"/>
    <p:sldId id="411" r:id="rId71"/>
    <p:sldId id="413" r:id="rId72"/>
    <p:sldId id="414" r:id="rId73"/>
    <p:sldId id="415" r:id="rId74"/>
    <p:sldId id="416" r:id="rId75"/>
    <p:sldId id="417" r:id="rId76"/>
    <p:sldId id="418" r:id="rId77"/>
    <p:sldId id="419" r:id="rId78"/>
    <p:sldId id="420" r:id="rId79"/>
    <p:sldId id="421" r:id="rId80"/>
    <p:sldId id="422" r:id="rId81"/>
    <p:sldId id="423" r:id="rId82"/>
    <p:sldId id="424" r:id="rId83"/>
    <p:sldId id="425" r:id="rId84"/>
    <p:sldId id="426" r:id="rId85"/>
    <p:sldId id="427" r:id="rId86"/>
    <p:sldId id="428" r:id="rId87"/>
    <p:sldId id="429" r:id="rId88"/>
    <p:sldId id="430" r:id="rId89"/>
    <p:sldId id="431" r:id="rId90"/>
    <p:sldId id="432" r:id="rId91"/>
    <p:sldId id="433" r:id="rId92"/>
    <p:sldId id="434" r:id="rId93"/>
    <p:sldId id="435" r:id="rId94"/>
    <p:sldId id="436" r:id="rId95"/>
    <p:sldId id="439" r:id="rId96"/>
    <p:sldId id="440" r:id="rId97"/>
    <p:sldId id="441" r:id="rId98"/>
    <p:sldId id="442" r:id="rId99"/>
    <p:sldId id="443" r:id="rId100"/>
    <p:sldId id="444" r:id="rId101"/>
    <p:sldId id="445" r:id="rId102"/>
    <p:sldId id="446" r:id="rId103"/>
    <p:sldId id="497" r:id="rId104"/>
    <p:sldId id="447" r:id="rId105"/>
    <p:sldId id="448" r:id="rId106"/>
    <p:sldId id="450" r:id="rId107"/>
    <p:sldId id="451" r:id="rId108"/>
    <p:sldId id="452" r:id="rId109"/>
    <p:sldId id="454" r:id="rId110"/>
    <p:sldId id="456" r:id="rId111"/>
    <p:sldId id="457" r:id="rId112"/>
    <p:sldId id="458" r:id="rId113"/>
    <p:sldId id="459" r:id="rId114"/>
    <p:sldId id="460" r:id="rId115"/>
    <p:sldId id="461" r:id="rId116"/>
    <p:sldId id="462" r:id="rId117"/>
    <p:sldId id="463" r:id="rId118"/>
    <p:sldId id="466" r:id="rId119"/>
    <p:sldId id="467" r:id="rId120"/>
    <p:sldId id="468" r:id="rId121"/>
    <p:sldId id="469" r:id="rId122"/>
    <p:sldId id="470" r:id="rId123"/>
    <p:sldId id="471" r:id="rId124"/>
    <p:sldId id="472" r:id="rId125"/>
    <p:sldId id="474" r:id="rId126"/>
    <p:sldId id="473" r:id="rId127"/>
    <p:sldId id="475" r:id="rId128"/>
    <p:sldId id="476" r:id="rId129"/>
    <p:sldId id="477" r:id="rId130"/>
    <p:sldId id="479" r:id="rId131"/>
    <p:sldId id="480" r:id="rId132"/>
    <p:sldId id="481" r:id="rId133"/>
    <p:sldId id="482" r:id="rId134"/>
    <p:sldId id="488" r:id="rId135"/>
    <p:sldId id="489" r:id="rId136"/>
    <p:sldId id="490" r:id="rId137"/>
    <p:sldId id="492" r:id="rId138"/>
    <p:sldId id="493" r:id="rId139"/>
    <p:sldId id="494" r:id="rId140"/>
    <p:sldId id="495" r:id="rId141"/>
    <p:sldId id="496" r:id="rId142"/>
  </p:sldIdLst>
  <p:sldSz cx="9144000" cy="6858000" type="screen4x3"/>
  <p:notesSz cx="6858000" cy="9144000"/>
  <p:defaultTextStyle>
    <a:defPPr>
      <a:defRPr lang="es-ES"/>
    </a:defPPr>
    <a:lvl1pPr algn="ctr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1000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1000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1000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1000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66"/>
    <a:srgbClr val="85D7AE"/>
    <a:srgbClr val="E7F1AD"/>
    <a:srgbClr val="FFE269"/>
    <a:srgbClr val="FFD1D1"/>
    <a:srgbClr val="DBFF75"/>
    <a:srgbClr val="0033CC"/>
    <a:srgbClr val="056AFF"/>
    <a:srgbClr val="79DCFF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060" autoAdjust="0"/>
    <p:restoredTop sz="99570" autoAdjust="0"/>
  </p:normalViewPr>
  <p:slideViewPr>
    <p:cSldViewPr showGuides="1">
      <p:cViewPr>
        <p:scale>
          <a:sx n="57" d="100"/>
          <a:sy n="57" d="100"/>
        </p:scale>
        <p:origin x="-534" y="-2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688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slide" Target="slides/slide132.xml"/><Relationship Id="rId138" Type="http://schemas.openxmlformats.org/officeDocument/2006/relationships/slide" Target="slides/slide137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28" Type="http://schemas.openxmlformats.org/officeDocument/2006/relationships/slide" Target="slides/slide127.xml"/><Relationship Id="rId144" Type="http://schemas.openxmlformats.org/officeDocument/2006/relationships/viewProps" Target="viewProps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34" Type="http://schemas.openxmlformats.org/officeDocument/2006/relationships/slide" Target="slides/slide133.xml"/><Relationship Id="rId139" Type="http://schemas.openxmlformats.org/officeDocument/2006/relationships/slide" Target="slides/slide13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124" Type="http://schemas.openxmlformats.org/officeDocument/2006/relationships/slide" Target="slides/slide123.xml"/><Relationship Id="rId129" Type="http://schemas.openxmlformats.org/officeDocument/2006/relationships/slide" Target="slides/slide128.xml"/><Relationship Id="rId137" Type="http://schemas.openxmlformats.org/officeDocument/2006/relationships/slide" Target="slides/slide13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32" Type="http://schemas.openxmlformats.org/officeDocument/2006/relationships/slide" Target="slides/slide131.xml"/><Relationship Id="rId140" Type="http://schemas.openxmlformats.org/officeDocument/2006/relationships/slide" Target="slides/slide139.xml"/><Relationship Id="rId145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127" Type="http://schemas.openxmlformats.org/officeDocument/2006/relationships/slide" Target="slides/slide12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30" Type="http://schemas.openxmlformats.org/officeDocument/2006/relationships/slide" Target="slides/slide129.xml"/><Relationship Id="rId135" Type="http://schemas.openxmlformats.org/officeDocument/2006/relationships/slide" Target="slides/slide134.xml"/><Relationship Id="rId143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141" Type="http://schemas.openxmlformats.org/officeDocument/2006/relationships/slide" Target="slides/slide140.xml"/><Relationship Id="rId146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slide" Target="slides/slide130.xml"/><Relationship Id="rId136" Type="http://schemas.openxmlformats.org/officeDocument/2006/relationships/slide" Target="slides/slide135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26" Type="http://schemas.openxmlformats.org/officeDocument/2006/relationships/slide" Target="slides/slide12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142" Type="http://schemas.openxmlformats.org/officeDocument/2006/relationships/slide" Target="slides/slide14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197ACD-124E-4E6E-B3B0-430C723E3504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128788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3D7C20-4DF6-4EEB-A006-A3B733EE382E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425095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C84490-AE5B-422E-9460-B394B6A8DE1C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334478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267B7C2-3012-460C-A63D-C791E2C21D11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562681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7356C9-94AD-4735-B76E-7A7B07DE38BC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0603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5EF85D-7707-4184-BC42-70879F256F23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475758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D4B68D-0DF5-442D-B528-ED95581FD55B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452879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CF749A-B79B-44DB-B3C5-0D5E16C389BC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070358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A80671-23E8-4AE1-B649-6A5342A9D70E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755980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D9307B-7A63-43E0-A17E-5A08B1F46B8C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722398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57EECC-22D7-41CF-A912-DC0724852BFD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530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V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397AEC-C405-464E-8EEB-D76D26B39695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30621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+mn-lt"/>
              </a:defRPr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A747C2AF-5C4B-4460-89C5-D1BBEAFA0AF8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V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7.xml"/></Relationships>
</file>

<file path=ppt/slides/_rels/slide10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3.jpeg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7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7.xml"/></Relationships>
</file>

<file path=ppt/slides/_rels/slide1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2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7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12.xml"/></Relationships>
</file>

<file path=ppt/slides/_rels/slide1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12.xml"/></Relationships>
</file>

<file path=ppt/slides/_rels/slide1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7.xml"/></Relationships>
</file>

<file path=ppt/slides/_rels/slide1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7.xml"/></Relationships>
</file>

<file path=ppt/slides/_rels/slide1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2.xml"/></Relationships>
</file>

<file path=ppt/slides/_rels/slide1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12.xml"/></Relationships>
</file>

<file path=ppt/slides/_rels/slide1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12.xml"/></Relationships>
</file>

<file path=ppt/slides/_rels/slide1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12.xml"/></Relationships>
</file>

<file path=ppt/slides/_rels/slide1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12.xml"/></Relationships>
</file>

<file path=ppt/slides/_rels/slide1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eg"/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12.xml"/></Relationships>
</file>

<file path=ppt/slides/_rels/slide1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12.xml"/></Relationships>
</file>

<file path=ppt/slides/_rels/slide126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7.xml"/></Relationships>
</file>

<file path=ppt/slides/_rels/slide1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12.xml"/></Relationships>
</file>

<file path=ppt/slides/_rels/slide1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eg"/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7.xml"/></Relationships>
</file>

<file path=ppt/slides/_rels/slide1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jpeg"/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12.xml"/></Relationships>
</file>

<file path=ppt/slides/_rels/slide1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7.xml"/></Relationships>
</file>

<file path=ppt/slides/_rels/slide1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ejm.org/doi/full/10.1056/NEJMicm1012908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jpeg"/><Relationship Id="rId1" Type="http://schemas.openxmlformats.org/officeDocument/2006/relationships/slideLayout" Target="../slideLayouts/slideLayout7.xml"/></Relationships>
</file>

<file path=ppt/slides/_rels/slide1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3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1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2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1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1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4.jpeg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12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12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8" name="Text Box 4"/>
          <p:cNvSpPr txBox="1">
            <a:spLocks noChangeArrowheads="1"/>
          </p:cNvSpPr>
          <p:nvPr/>
        </p:nvSpPr>
        <p:spPr bwMode="auto">
          <a:xfrm>
            <a:off x="1389063" y="1122363"/>
            <a:ext cx="6364287" cy="4613275"/>
          </a:xfrm>
          <a:prstGeom prst="rect">
            <a:avLst/>
          </a:prstGeom>
          <a:solidFill>
            <a:srgbClr val="FBD5E8"/>
          </a:solidFill>
          <a:ln w="9525">
            <a:solidFill>
              <a:srgbClr val="D60057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ES" sz="2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Universidad de los Andes</a:t>
            </a:r>
          </a:p>
          <a:p>
            <a:r>
              <a:rPr lang="es-ES" sz="1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FISIOLOGIA para MEDICINA</a:t>
            </a:r>
          </a:p>
          <a:p>
            <a:endParaRPr lang="es-ES" sz="2400" b="1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r>
              <a:rPr lang="es-ES" sz="4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FISIOLOGÍA </a:t>
            </a:r>
          </a:p>
          <a:p>
            <a:r>
              <a:rPr lang="es-ES" sz="4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DEL </a:t>
            </a:r>
          </a:p>
          <a:p>
            <a:r>
              <a:rPr lang="es-ES" sz="4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APARATO DIGESTIVO </a:t>
            </a:r>
            <a:endParaRPr lang="es-ES" sz="4000" b="1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endParaRPr lang="es-ES" sz="3200" b="1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r>
              <a:rPr lang="es-ES" sz="3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2015</a:t>
            </a:r>
            <a:endParaRPr lang="es-ES" sz="36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endParaRPr lang="es-ES" sz="2800" b="1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r>
              <a:rPr lang="es-ES" sz="1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Ximena Páez</a:t>
            </a:r>
          </a:p>
        </p:txBody>
      </p:sp>
      <p:pic>
        <p:nvPicPr>
          <p:cNvPr id="93190" name="Picture 6" descr="human-digestive-syste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788" y="4005263"/>
            <a:ext cx="1655588" cy="240881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6" name="Text Box 6"/>
          <p:cNvSpPr txBox="1">
            <a:spLocks noChangeArrowheads="1"/>
          </p:cNvSpPr>
          <p:nvPr/>
        </p:nvSpPr>
        <p:spPr bwMode="auto">
          <a:xfrm>
            <a:off x="2030413" y="2924175"/>
            <a:ext cx="4845843" cy="2277547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9EDE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endParaRPr lang="es-ES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/>
            <a:r>
              <a:rPr lang="es-ES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Difusión de moléculas de un SOLVENTE (agua) hacia donde hay mayor concentración de SOLUTO al que la membrana es impermeable</a:t>
            </a:r>
          </a:p>
          <a:p>
            <a:pPr algn="l"/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28011" name="Text Box 11"/>
          <p:cNvSpPr txBox="1">
            <a:spLocks noChangeArrowheads="1"/>
          </p:cNvSpPr>
          <p:nvPr/>
        </p:nvSpPr>
        <p:spPr bwMode="auto">
          <a:xfrm>
            <a:off x="827088" y="908050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7184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128013" name="Rectangle 13"/>
          <p:cNvSpPr>
            <a:spLocks noChangeArrowheads="1"/>
          </p:cNvSpPr>
          <p:nvPr/>
        </p:nvSpPr>
        <p:spPr bwMode="auto">
          <a:xfrm>
            <a:off x="2011437" y="2276475"/>
            <a:ext cx="1768475" cy="485775"/>
          </a:xfrm>
          <a:prstGeom prst="rect">
            <a:avLst/>
          </a:prstGeom>
          <a:solidFill>
            <a:srgbClr val="97C1FF"/>
          </a:solidFill>
          <a:ln w="28575">
            <a:solidFill>
              <a:srgbClr val="333399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ÓSMOSIS</a:t>
            </a: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5951425" y="390525"/>
            <a:ext cx="2614818" cy="584775"/>
          </a:xfrm>
          <a:prstGeom prst="rect">
            <a:avLst/>
          </a:prstGeom>
          <a:solidFill>
            <a:srgbClr val="8BCAC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Tx/>
              <a:buAutoNum type="romanUcPeriod"/>
            </a:pPr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ABSORCIÓN AGUA</a:t>
            </a:r>
          </a:p>
          <a:p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  Y ELECTROLITOS</a:t>
            </a:r>
          </a:p>
        </p:txBody>
      </p:sp>
      <p:sp>
        <p:nvSpPr>
          <p:cNvPr id="8" name="Text Box 11"/>
          <p:cNvSpPr txBox="1">
            <a:spLocks noChangeArrowheads="1"/>
          </p:cNvSpPr>
          <p:nvPr/>
        </p:nvSpPr>
        <p:spPr bwMode="auto">
          <a:xfrm>
            <a:off x="6308894" y="1089496"/>
            <a:ext cx="2257349" cy="369332"/>
          </a:xfrm>
          <a:prstGeom prst="rect">
            <a:avLst/>
          </a:prstGeom>
          <a:solidFill>
            <a:srgbClr val="CDE6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ÓSMOSIS en TGI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1280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006" grpId="0" animBg="1"/>
    </p:bld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978" name="Text Box 2"/>
          <p:cNvSpPr txBox="1">
            <a:spLocks noChangeArrowheads="1"/>
          </p:cNvSpPr>
          <p:nvPr/>
        </p:nvSpPr>
        <p:spPr bwMode="auto">
          <a:xfrm>
            <a:off x="3348038" y="2651125"/>
            <a:ext cx="2590800" cy="2162175"/>
          </a:xfrm>
          <a:prstGeom prst="rect">
            <a:avLst/>
          </a:prstGeom>
          <a:solidFill>
            <a:srgbClr val="D9F3D5"/>
          </a:solidFill>
          <a:ln w="28575">
            <a:solidFill>
              <a:schemeClr val="fol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endParaRPr lang="es-ES_tradnl" b="1" i="1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/>
            <a:r>
              <a:rPr lang="es-ES_tradnl" sz="2400" b="1" i="1">
                <a:effectLst>
                  <a:outerShdw blurRad="38100" dist="38100" dir="2700000" algn="tl">
                    <a:srgbClr val="FFFFFF"/>
                  </a:outerShdw>
                </a:effectLst>
              </a:rPr>
              <a:t>Vibrio cholerae</a:t>
            </a:r>
          </a:p>
          <a:p>
            <a:pPr algn="l"/>
            <a:endParaRPr lang="es-ES_tradnl" b="1" i="1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/>
            <a:r>
              <a:rPr lang="es-ES_tradnl" sz="2000" i="1">
                <a:effectLst>
                  <a:outerShdw blurRad="38100" dist="38100" dir="2700000" algn="tl">
                    <a:srgbClr val="FFFFFF"/>
                  </a:outerShdw>
                </a:effectLst>
              </a:rPr>
              <a:t>Escherichia coli</a:t>
            </a:r>
          </a:p>
          <a:p>
            <a:pPr algn="l"/>
            <a:endParaRPr lang="es-ES_tradnl" i="1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/>
            <a:r>
              <a:rPr lang="es-ES_tradnl" sz="2000" i="1">
                <a:effectLst>
                  <a:outerShdw blurRad="38100" dist="38100" dir="2700000" algn="tl">
                    <a:srgbClr val="FFFFFF"/>
                  </a:outerShdw>
                </a:effectLst>
              </a:rPr>
              <a:t>Clostridium difficile</a:t>
            </a:r>
          </a:p>
          <a:p>
            <a:pPr algn="l"/>
            <a:endParaRPr lang="es-ES_tradnl" i="1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/>
            <a:r>
              <a:rPr lang="es-ES_tradnl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Rotavirus</a:t>
            </a:r>
          </a:p>
          <a:p>
            <a:pPr algn="l"/>
            <a:endParaRPr lang="es-ES_tradnl" i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54979" name="Text Box 3"/>
          <p:cNvSpPr txBox="1">
            <a:spLocks noChangeArrowheads="1"/>
          </p:cNvSpPr>
          <p:nvPr/>
        </p:nvSpPr>
        <p:spPr bwMode="auto">
          <a:xfrm>
            <a:off x="2917540" y="1989138"/>
            <a:ext cx="3308919" cy="523220"/>
          </a:xfrm>
          <a:prstGeom prst="rect">
            <a:avLst/>
          </a:prstGeom>
          <a:solidFill>
            <a:srgbClr val="CEFF4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Diarrea secretora</a:t>
            </a: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2132371" y="1219697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6300788" y="620713"/>
            <a:ext cx="2251075" cy="609600"/>
          </a:xfrm>
          <a:prstGeom prst="rect">
            <a:avLst/>
          </a:prstGeom>
          <a:solidFill>
            <a:srgbClr val="8CCBD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II. SECRECIÓN </a:t>
            </a:r>
          </a:p>
          <a:p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  ELECTROLITOS</a:t>
            </a: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549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4978" grpId="0" animBg="1"/>
    </p:bld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02" name="Text Box 2"/>
          <p:cNvSpPr txBox="1">
            <a:spLocks noChangeArrowheads="1"/>
          </p:cNvSpPr>
          <p:nvPr/>
        </p:nvSpPr>
        <p:spPr bwMode="auto">
          <a:xfrm>
            <a:off x="1178719" y="1412875"/>
            <a:ext cx="67865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¿QUÉ </a:t>
            </a:r>
            <a:r>
              <a:rPr lang="es-ES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ocurre en la DIARREA SECRETORA?</a:t>
            </a:r>
          </a:p>
        </p:txBody>
      </p:sp>
      <p:grpSp>
        <p:nvGrpSpPr>
          <p:cNvPr id="256003" name="Group 3"/>
          <p:cNvGrpSpPr>
            <a:grpSpLocks/>
          </p:cNvGrpSpPr>
          <p:nvPr/>
        </p:nvGrpSpPr>
        <p:grpSpPr bwMode="auto">
          <a:xfrm>
            <a:off x="1312863" y="2205038"/>
            <a:ext cx="6661150" cy="3433762"/>
            <a:chOff x="785" y="1392"/>
            <a:chExt cx="4196" cy="2163"/>
          </a:xfrm>
        </p:grpSpPr>
        <p:sp>
          <p:nvSpPr>
            <p:cNvPr id="256004" name="Text Box 4"/>
            <p:cNvSpPr txBox="1">
              <a:spLocks noChangeArrowheads="1"/>
            </p:cNvSpPr>
            <p:nvPr/>
          </p:nvSpPr>
          <p:spPr bwMode="auto">
            <a:xfrm>
              <a:off x="1838" y="1709"/>
              <a:ext cx="116" cy="10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s-ES" sz="1800"/>
            </a:p>
            <a:p>
              <a:endParaRPr lang="es-ES" sz="1800"/>
            </a:p>
            <a:p>
              <a:endParaRPr lang="es-ES" sz="1800"/>
            </a:p>
            <a:p>
              <a:endParaRPr lang="es-ES" sz="1800"/>
            </a:p>
            <a:p>
              <a:endParaRPr lang="es-ES" sz="1800"/>
            </a:p>
            <a:p>
              <a:endParaRPr lang="es-ES" sz="1800"/>
            </a:p>
          </p:txBody>
        </p:sp>
        <p:sp>
          <p:nvSpPr>
            <p:cNvPr id="256005" name="Rectangle 5"/>
            <p:cNvSpPr>
              <a:spLocks noChangeArrowheads="1"/>
            </p:cNvSpPr>
            <p:nvPr/>
          </p:nvSpPr>
          <p:spPr bwMode="auto">
            <a:xfrm>
              <a:off x="1933" y="1392"/>
              <a:ext cx="1895" cy="237"/>
            </a:xfrm>
            <a:prstGeom prst="rect">
              <a:avLst/>
            </a:prstGeom>
            <a:solidFill>
              <a:srgbClr val="DBF4AA"/>
            </a:solidFill>
            <a:ln w="9525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" sz="1800"/>
                <a:t>Microorganismos y toxinas</a:t>
              </a:r>
            </a:p>
          </p:txBody>
        </p:sp>
        <p:sp>
          <p:nvSpPr>
            <p:cNvPr id="256006" name="Rectangle 6"/>
            <p:cNvSpPr>
              <a:spLocks noChangeArrowheads="1"/>
            </p:cNvSpPr>
            <p:nvPr/>
          </p:nvSpPr>
          <p:spPr bwMode="auto">
            <a:xfrm>
              <a:off x="1913" y="1932"/>
              <a:ext cx="1934" cy="237"/>
            </a:xfrm>
            <a:prstGeom prst="rect">
              <a:avLst/>
            </a:prstGeom>
            <a:solidFill>
              <a:srgbClr val="DBF4AA"/>
            </a:solidFill>
            <a:ln w="9525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" sz="1800"/>
                <a:t>Activan Secreción de Cloro</a:t>
              </a:r>
            </a:p>
          </p:txBody>
        </p:sp>
        <p:sp>
          <p:nvSpPr>
            <p:cNvPr id="256007" name="Rectangle 7"/>
            <p:cNvSpPr>
              <a:spLocks noChangeArrowheads="1"/>
            </p:cNvSpPr>
            <p:nvPr/>
          </p:nvSpPr>
          <p:spPr bwMode="auto">
            <a:xfrm>
              <a:off x="1866" y="2390"/>
              <a:ext cx="2028" cy="237"/>
            </a:xfrm>
            <a:prstGeom prst="rect">
              <a:avLst/>
            </a:prstGeom>
            <a:solidFill>
              <a:srgbClr val="DBF4AA"/>
            </a:solidFill>
            <a:ln w="9525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" sz="1800"/>
                <a:t>Canales de Cloro ABIERTOS</a:t>
              </a:r>
            </a:p>
          </p:txBody>
        </p:sp>
        <p:sp>
          <p:nvSpPr>
            <p:cNvPr id="256008" name="Rectangle 8"/>
            <p:cNvSpPr>
              <a:spLocks noChangeArrowheads="1"/>
            </p:cNvSpPr>
            <p:nvPr/>
          </p:nvSpPr>
          <p:spPr bwMode="auto">
            <a:xfrm>
              <a:off x="1421" y="2783"/>
              <a:ext cx="2926" cy="256"/>
            </a:xfrm>
            <a:prstGeom prst="rect">
              <a:avLst/>
            </a:prstGeom>
            <a:solidFill>
              <a:srgbClr val="DBF4AA"/>
            </a:solidFill>
            <a:ln w="9525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" sz="2000"/>
                <a:t>Pérdidas de AGUA y ELECTROLITOS</a:t>
              </a:r>
            </a:p>
          </p:txBody>
        </p:sp>
        <p:sp>
          <p:nvSpPr>
            <p:cNvPr id="256009" name="Text Box 9"/>
            <p:cNvSpPr txBox="1">
              <a:spLocks noChangeArrowheads="1"/>
            </p:cNvSpPr>
            <p:nvPr/>
          </p:nvSpPr>
          <p:spPr bwMode="auto">
            <a:xfrm>
              <a:off x="785" y="3249"/>
              <a:ext cx="4196" cy="306"/>
            </a:xfrm>
            <a:prstGeom prst="rect">
              <a:avLst/>
            </a:prstGeom>
            <a:solidFill>
              <a:srgbClr val="D0FF4D"/>
            </a:solidFill>
            <a:ln w="28575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" sz="2400" b="1"/>
                <a:t>EVACUACIONES LÍQUIDAS FRECUENTES</a:t>
              </a:r>
            </a:p>
          </p:txBody>
        </p:sp>
        <p:sp>
          <p:nvSpPr>
            <p:cNvPr id="256010" name="Line 10"/>
            <p:cNvSpPr>
              <a:spLocks noChangeShapeType="1"/>
            </p:cNvSpPr>
            <p:nvPr/>
          </p:nvSpPr>
          <p:spPr bwMode="auto">
            <a:xfrm>
              <a:off x="2880" y="1616"/>
              <a:ext cx="0" cy="317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VE"/>
            </a:p>
          </p:txBody>
        </p:sp>
        <p:sp>
          <p:nvSpPr>
            <p:cNvPr id="256011" name="Line 11"/>
            <p:cNvSpPr>
              <a:spLocks noChangeShapeType="1"/>
            </p:cNvSpPr>
            <p:nvPr/>
          </p:nvSpPr>
          <p:spPr bwMode="auto">
            <a:xfrm>
              <a:off x="2880" y="2160"/>
              <a:ext cx="0" cy="227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VE"/>
            </a:p>
          </p:txBody>
        </p:sp>
        <p:sp>
          <p:nvSpPr>
            <p:cNvPr id="256012" name="Line 12"/>
            <p:cNvSpPr>
              <a:spLocks noChangeShapeType="1"/>
            </p:cNvSpPr>
            <p:nvPr/>
          </p:nvSpPr>
          <p:spPr bwMode="auto">
            <a:xfrm>
              <a:off x="2880" y="2614"/>
              <a:ext cx="0" cy="181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VE"/>
            </a:p>
          </p:txBody>
        </p:sp>
        <p:sp>
          <p:nvSpPr>
            <p:cNvPr id="256013" name="Line 13"/>
            <p:cNvSpPr>
              <a:spLocks noChangeShapeType="1"/>
            </p:cNvSpPr>
            <p:nvPr/>
          </p:nvSpPr>
          <p:spPr bwMode="auto">
            <a:xfrm>
              <a:off x="2880" y="3022"/>
              <a:ext cx="0" cy="272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VE"/>
            </a:p>
          </p:txBody>
        </p:sp>
      </p:grpSp>
      <p:sp>
        <p:nvSpPr>
          <p:cNvPr id="256016" name="Text Box 16"/>
          <p:cNvSpPr txBox="1">
            <a:spLocks noChangeArrowheads="1"/>
          </p:cNvSpPr>
          <p:nvPr/>
        </p:nvSpPr>
        <p:spPr bwMode="auto">
          <a:xfrm>
            <a:off x="603987" y="643145"/>
            <a:ext cx="1700212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8" name="Text Box 7"/>
          <p:cNvSpPr txBox="1">
            <a:spLocks noChangeArrowheads="1"/>
          </p:cNvSpPr>
          <p:nvPr/>
        </p:nvSpPr>
        <p:spPr bwMode="auto">
          <a:xfrm>
            <a:off x="6372200" y="6525344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5600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5600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5600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0"/>
                                        <p:tgtEl>
                                          <p:spTgt spid="2560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02" grpId="0"/>
    </p:bld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7026" name="Picture 2" descr="enterocito cripta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4" t="5008" r="4823" b="6296"/>
          <a:stretch>
            <a:fillRect/>
          </a:stretch>
        </p:blipFill>
        <p:spPr bwMode="auto">
          <a:xfrm>
            <a:off x="755650" y="333375"/>
            <a:ext cx="6121400" cy="5903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7028" name="Oval 4"/>
          <p:cNvSpPr>
            <a:spLocks noChangeArrowheads="1"/>
          </p:cNvSpPr>
          <p:nvPr/>
        </p:nvSpPr>
        <p:spPr bwMode="auto">
          <a:xfrm>
            <a:off x="4212431" y="3859212"/>
            <a:ext cx="863625" cy="361951"/>
          </a:xfrm>
          <a:prstGeom prst="ellipse">
            <a:avLst/>
          </a:prstGeom>
          <a:noFill/>
          <a:ln w="28575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7029" name="Oval 5"/>
          <p:cNvSpPr>
            <a:spLocks noChangeArrowheads="1"/>
          </p:cNvSpPr>
          <p:nvPr/>
        </p:nvSpPr>
        <p:spPr bwMode="auto">
          <a:xfrm>
            <a:off x="3924300" y="2924175"/>
            <a:ext cx="576263" cy="720725"/>
          </a:xfrm>
          <a:prstGeom prst="ellipse">
            <a:avLst/>
          </a:prstGeom>
          <a:noFill/>
          <a:ln w="28575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7030" name="Oval 6"/>
          <p:cNvSpPr>
            <a:spLocks noChangeArrowheads="1"/>
          </p:cNvSpPr>
          <p:nvPr/>
        </p:nvSpPr>
        <p:spPr bwMode="auto">
          <a:xfrm>
            <a:off x="1908175" y="2276475"/>
            <a:ext cx="576263" cy="576263"/>
          </a:xfrm>
          <a:prstGeom prst="ellipse">
            <a:avLst/>
          </a:prstGeom>
          <a:noFill/>
          <a:ln w="28575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7031" name="Oval 7"/>
          <p:cNvSpPr>
            <a:spLocks noChangeArrowheads="1"/>
          </p:cNvSpPr>
          <p:nvPr/>
        </p:nvSpPr>
        <p:spPr bwMode="auto">
          <a:xfrm>
            <a:off x="5508625" y="5373688"/>
            <a:ext cx="792163" cy="863600"/>
          </a:xfrm>
          <a:prstGeom prst="ellipse">
            <a:avLst/>
          </a:prstGeom>
          <a:noFill/>
          <a:ln w="28575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7032" name="Text Box 8"/>
          <p:cNvSpPr txBox="1">
            <a:spLocks noChangeArrowheads="1"/>
          </p:cNvSpPr>
          <p:nvPr/>
        </p:nvSpPr>
        <p:spPr bwMode="auto">
          <a:xfrm>
            <a:off x="5856174" y="2774960"/>
            <a:ext cx="3124573" cy="1785104"/>
          </a:xfrm>
          <a:prstGeom prst="rect">
            <a:avLst/>
          </a:prstGeom>
          <a:solidFill>
            <a:srgbClr val="E7F1AD"/>
          </a:solidFill>
          <a:ln w="28575">
            <a:solidFill>
              <a:srgbClr val="008000"/>
            </a:solidFill>
            <a:miter lim="800000"/>
            <a:headEnd/>
            <a:tailEnd/>
          </a:ln>
          <a:effectLst>
            <a:outerShdw dist="1796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_tradnl" sz="1800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AMPc</a:t>
            </a:r>
            <a:r>
              <a:rPr lang="es-ES_tradnl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:</a:t>
            </a:r>
          </a:p>
          <a:p>
            <a:pPr algn="l"/>
            <a:endParaRPr lang="es-ES_tradnl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/>
            <a:r>
              <a:rPr lang="es-ES_tradnl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Aumenta secreción Cl</a:t>
            </a:r>
            <a:r>
              <a:rPr lang="es-ES_tradnl" sz="1800" baseline="30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-</a:t>
            </a:r>
          </a:p>
          <a:p>
            <a:pPr algn="l"/>
            <a:r>
              <a:rPr lang="es-ES_tradnl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Pérdida </a:t>
            </a:r>
            <a:r>
              <a:rPr lang="es-ES_tradnl" sz="1800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Na</a:t>
            </a:r>
            <a:r>
              <a:rPr lang="es-ES_tradnl" sz="1800" baseline="30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+</a:t>
            </a:r>
            <a:r>
              <a:rPr lang="es-ES_tradnl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, H</a:t>
            </a:r>
            <a:r>
              <a:rPr lang="es-ES_tradnl" sz="1800" baseline="-25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2</a:t>
            </a:r>
            <a:r>
              <a:rPr lang="es-ES_tradnl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0</a:t>
            </a:r>
          </a:p>
          <a:p>
            <a:pPr algn="l"/>
            <a:endParaRPr lang="es-ES_tradnl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/>
            <a:r>
              <a:rPr lang="es-ES_tradnl" sz="1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*</a:t>
            </a:r>
            <a:r>
              <a:rPr lang="es-ES_tradnl" sz="1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Inhibe </a:t>
            </a:r>
            <a:r>
              <a:rPr lang="es-ES_tradnl" sz="1800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Abs</a:t>
            </a:r>
            <a:r>
              <a:rPr lang="es-ES_tradnl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. </a:t>
            </a:r>
            <a:r>
              <a:rPr lang="es-ES_tradnl" sz="1800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Electroneutra</a:t>
            </a:r>
            <a:endParaRPr lang="es-ES_tradnl" sz="1800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/>
            <a:r>
              <a:rPr lang="es-ES_tradnl" sz="1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</a:t>
            </a:r>
            <a:r>
              <a:rPr lang="es-ES_tradnl" sz="1800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NaCl</a:t>
            </a:r>
            <a:r>
              <a:rPr lang="es-ES_tradnl" sz="1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</a:t>
            </a:r>
            <a:r>
              <a:rPr lang="es-ES_tradnl" sz="1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(inhibe NHE)</a:t>
            </a:r>
            <a:endParaRPr lang="es-ES_tradnl" sz="1400" baseline="300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57033" name="Text Box 9"/>
          <p:cNvSpPr txBox="1">
            <a:spLocks noChangeArrowheads="1"/>
          </p:cNvSpPr>
          <p:nvPr/>
        </p:nvSpPr>
        <p:spPr bwMode="auto">
          <a:xfrm>
            <a:off x="323850" y="363538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57034" name="Rectangle 10"/>
          <p:cNvSpPr>
            <a:spLocks noChangeArrowheads="1"/>
          </p:cNvSpPr>
          <p:nvPr/>
        </p:nvSpPr>
        <p:spPr bwMode="auto">
          <a:xfrm>
            <a:off x="900113" y="549275"/>
            <a:ext cx="431800" cy="503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7035" name="Text Box 11"/>
          <p:cNvSpPr txBox="1">
            <a:spLocks noChangeArrowheads="1"/>
          </p:cNvSpPr>
          <p:nvPr/>
        </p:nvSpPr>
        <p:spPr bwMode="auto">
          <a:xfrm>
            <a:off x="636588" y="363538"/>
            <a:ext cx="1127125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57036" name="Text Box 12"/>
          <p:cNvSpPr txBox="1">
            <a:spLocks noChangeArrowheads="1"/>
          </p:cNvSpPr>
          <p:nvPr/>
        </p:nvSpPr>
        <p:spPr bwMode="auto">
          <a:xfrm>
            <a:off x="684213" y="908050"/>
            <a:ext cx="696912" cy="4064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LUZ</a:t>
            </a:r>
          </a:p>
        </p:txBody>
      </p:sp>
      <p:sp>
        <p:nvSpPr>
          <p:cNvPr id="257037" name="Rectangle 13"/>
          <p:cNvSpPr>
            <a:spLocks noChangeArrowheads="1"/>
          </p:cNvSpPr>
          <p:nvPr/>
        </p:nvSpPr>
        <p:spPr bwMode="auto">
          <a:xfrm>
            <a:off x="6156325" y="620713"/>
            <a:ext cx="792163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7038" name="Text Box 14"/>
          <p:cNvSpPr txBox="1">
            <a:spLocks noChangeArrowheads="1"/>
          </p:cNvSpPr>
          <p:nvPr/>
        </p:nvSpPr>
        <p:spPr bwMode="auto">
          <a:xfrm>
            <a:off x="6443663" y="5661025"/>
            <a:ext cx="1143000" cy="376238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 b="1" dirty="0">
                <a:solidFill>
                  <a:srgbClr val="C00000"/>
                </a:solidFill>
              </a:rPr>
              <a:t>SANGRE</a:t>
            </a:r>
          </a:p>
        </p:txBody>
      </p:sp>
      <p:sp>
        <p:nvSpPr>
          <p:cNvPr id="257039" name="Rectangle 15"/>
          <p:cNvSpPr>
            <a:spLocks noChangeArrowheads="1"/>
          </p:cNvSpPr>
          <p:nvPr/>
        </p:nvSpPr>
        <p:spPr bwMode="auto">
          <a:xfrm>
            <a:off x="1908175" y="549275"/>
            <a:ext cx="1368425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7040" name="Text Box 16"/>
          <p:cNvSpPr txBox="1">
            <a:spLocks noChangeArrowheads="1"/>
          </p:cNvSpPr>
          <p:nvPr/>
        </p:nvSpPr>
        <p:spPr bwMode="auto">
          <a:xfrm>
            <a:off x="2196306" y="276225"/>
            <a:ext cx="1387475" cy="641350"/>
          </a:xfrm>
          <a:prstGeom prst="rect">
            <a:avLst/>
          </a:prstGeom>
          <a:solidFill>
            <a:srgbClr val="BFEFBF"/>
          </a:solidFill>
          <a:ln w="2857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dirty="0" err="1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Enterocito</a:t>
            </a:r>
            <a:r>
              <a:rPr lang="es-ES_tradnl" sz="18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  <a:p>
            <a:r>
              <a:rPr lang="es-ES_tradnl" sz="18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criptas</a:t>
            </a:r>
          </a:p>
        </p:txBody>
      </p:sp>
      <p:pic>
        <p:nvPicPr>
          <p:cNvPr id="257042" name="Picture 18" descr="vibrio coler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788" y="908050"/>
            <a:ext cx="2492375" cy="1693863"/>
          </a:xfrm>
          <a:prstGeom prst="rect">
            <a:avLst/>
          </a:prstGeom>
          <a:noFill/>
          <a:ln w="9525">
            <a:solidFill>
              <a:srgbClr val="008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7043" name="Text Box 19"/>
          <p:cNvSpPr txBox="1">
            <a:spLocks noChangeArrowheads="1"/>
          </p:cNvSpPr>
          <p:nvPr/>
        </p:nvSpPr>
        <p:spPr bwMode="auto">
          <a:xfrm>
            <a:off x="7235825" y="2133600"/>
            <a:ext cx="1528763" cy="425450"/>
          </a:xfrm>
          <a:prstGeom prst="rect">
            <a:avLst/>
          </a:prstGeom>
          <a:solidFill>
            <a:srgbClr val="BFEFB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_tradnl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V. cholerae</a:t>
            </a:r>
          </a:p>
        </p:txBody>
      </p:sp>
      <p:sp>
        <p:nvSpPr>
          <p:cNvPr id="257044" name="Freeform 20"/>
          <p:cNvSpPr>
            <a:spLocks/>
          </p:cNvSpPr>
          <p:nvPr/>
        </p:nvSpPr>
        <p:spPr bwMode="auto">
          <a:xfrm>
            <a:off x="2555875" y="2144713"/>
            <a:ext cx="2016125" cy="420687"/>
          </a:xfrm>
          <a:custGeom>
            <a:avLst/>
            <a:gdLst>
              <a:gd name="T0" fmla="*/ 1270 w 1270"/>
              <a:gd name="T1" fmla="*/ 219 h 265"/>
              <a:gd name="T2" fmla="*/ 952 w 1270"/>
              <a:gd name="T3" fmla="*/ 38 h 265"/>
              <a:gd name="T4" fmla="*/ 499 w 1270"/>
              <a:gd name="T5" fmla="*/ 38 h 265"/>
              <a:gd name="T6" fmla="*/ 0 w 1270"/>
              <a:gd name="T7" fmla="*/ 265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70" h="265">
                <a:moveTo>
                  <a:pt x="1270" y="219"/>
                </a:moveTo>
                <a:cubicBezTo>
                  <a:pt x="1175" y="143"/>
                  <a:pt x="1080" y="68"/>
                  <a:pt x="952" y="38"/>
                </a:cubicBezTo>
                <a:cubicBezTo>
                  <a:pt x="824" y="8"/>
                  <a:pt x="658" y="0"/>
                  <a:pt x="499" y="38"/>
                </a:cubicBezTo>
                <a:cubicBezTo>
                  <a:pt x="340" y="76"/>
                  <a:pt x="170" y="170"/>
                  <a:pt x="0" y="265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57045" name="Text Box 21"/>
          <p:cNvSpPr txBox="1">
            <a:spLocks noChangeArrowheads="1"/>
          </p:cNvSpPr>
          <p:nvPr/>
        </p:nvSpPr>
        <p:spPr bwMode="auto">
          <a:xfrm rot="16200000">
            <a:off x="1520826" y="3416300"/>
            <a:ext cx="760412" cy="274637"/>
          </a:xfrm>
          <a:prstGeom prst="rect">
            <a:avLst/>
          </a:prstGeom>
          <a:solidFill>
            <a:srgbClr val="8BD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200" b="1">
                <a:effectLst>
                  <a:outerShdw blurRad="38100" dist="38100" dir="2700000" algn="tl">
                    <a:srgbClr val="FFFFFF"/>
                  </a:outerShdw>
                </a:effectLst>
              </a:rPr>
              <a:t>R.GMP1</a:t>
            </a:r>
          </a:p>
        </p:txBody>
      </p:sp>
      <p:sp>
        <p:nvSpPr>
          <p:cNvPr id="257046" name="Oval 22"/>
          <p:cNvSpPr>
            <a:spLocks noChangeArrowheads="1"/>
          </p:cNvSpPr>
          <p:nvPr/>
        </p:nvSpPr>
        <p:spPr bwMode="auto">
          <a:xfrm>
            <a:off x="684213" y="3429000"/>
            <a:ext cx="863600" cy="8636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7047" name="Text Box 23"/>
          <p:cNvSpPr txBox="1">
            <a:spLocks noChangeArrowheads="1"/>
          </p:cNvSpPr>
          <p:nvPr/>
        </p:nvSpPr>
        <p:spPr bwMode="auto">
          <a:xfrm>
            <a:off x="539750" y="3568700"/>
            <a:ext cx="9906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Tx. </a:t>
            </a:r>
          </a:p>
          <a:p>
            <a:r>
              <a:rPr lang="es-ES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CÓLERA</a:t>
            </a:r>
          </a:p>
        </p:txBody>
      </p:sp>
      <p:sp>
        <p:nvSpPr>
          <p:cNvPr id="257048" name="Oval 24"/>
          <p:cNvSpPr>
            <a:spLocks noChangeArrowheads="1"/>
          </p:cNvSpPr>
          <p:nvPr/>
        </p:nvSpPr>
        <p:spPr bwMode="auto">
          <a:xfrm>
            <a:off x="468314" y="3500438"/>
            <a:ext cx="1079500" cy="719137"/>
          </a:xfrm>
          <a:prstGeom prst="ellipse">
            <a:avLst/>
          </a:prstGeom>
          <a:noFill/>
          <a:ln w="28575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7049" name="Oval 25"/>
          <p:cNvSpPr>
            <a:spLocks noChangeArrowheads="1"/>
          </p:cNvSpPr>
          <p:nvPr/>
        </p:nvSpPr>
        <p:spPr bwMode="auto">
          <a:xfrm>
            <a:off x="5940425" y="4581525"/>
            <a:ext cx="936625" cy="7191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7050" name="Text Box 26"/>
          <p:cNvSpPr txBox="1">
            <a:spLocks noChangeArrowheads="1"/>
          </p:cNvSpPr>
          <p:nvPr/>
        </p:nvSpPr>
        <p:spPr bwMode="auto">
          <a:xfrm>
            <a:off x="5940425" y="4629150"/>
            <a:ext cx="1273175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HORMONAS</a:t>
            </a:r>
          </a:p>
          <a:p>
            <a:pPr algn="l"/>
            <a:r>
              <a:rPr lang="es-ES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NT</a:t>
            </a:r>
          </a:p>
          <a:p>
            <a:pPr algn="l"/>
            <a:r>
              <a:rPr lang="es-ES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VIP</a:t>
            </a:r>
          </a:p>
        </p:txBody>
      </p:sp>
      <p:sp>
        <p:nvSpPr>
          <p:cNvPr id="257051" name="Text Box 27"/>
          <p:cNvSpPr txBox="1">
            <a:spLocks noChangeArrowheads="1"/>
          </p:cNvSpPr>
          <p:nvPr/>
        </p:nvSpPr>
        <p:spPr bwMode="auto">
          <a:xfrm>
            <a:off x="755650" y="2852738"/>
            <a:ext cx="598241" cy="523220"/>
          </a:xfrm>
          <a:prstGeom prst="rect">
            <a:avLst/>
          </a:prstGeom>
          <a:solidFill>
            <a:srgbClr val="8BD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Cl</a:t>
            </a:r>
            <a:r>
              <a:rPr lang="es-ES" sz="2800" baseline="30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-</a:t>
            </a:r>
          </a:p>
        </p:txBody>
      </p:sp>
      <p:sp>
        <p:nvSpPr>
          <p:cNvPr id="257053" name="Text Box 29"/>
          <p:cNvSpPr txBox="1">
            <a:spLocks noChangeArrowheads="1"/>
          </p:cNvSpPr>
          <p:nvPr/>
        </p:nvSpPr>
        <p:spPr bwMode="auto">
          <a:xfrm>
            <a:off x="516832" y="4868863"/>
            <a:ext cx="603050" cy="400110"/>
          </a:xfrm>
          <a:prstGeom prst="rect">
            <a:avLst/>
          </a:prstGeom>
          <a:solidFill>
            <a:srgbClr val="C1FF1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ES" sz="2000"/>
              <a:t>Na</a:t>
            </a:r>
            <a:r>
              <a:rPr lang="es-ES" sz="2000" baseline="30000"/>
              <a:t>+</a:t>
            </a:r>
          </a:p>
        </p:txBody>
      </p:sp>
      <p:sp>
        <p:nvSpPr>
          <p:cNvPr id="257054" name="Text Box 30"/>
          <p:cNvSpPr txBox="1">
            <a:spLocks noChangeArrowheads="1"/>
          </p:cNvSpPr>
          <p:nvPr/>
        </p:nvSpPr>
        <p:spPr bwMode="auto">
          <a:xfrm>
            <a:off x="440999" y="5373688"/>
            <a:ext cx="691216" cy="400110"/>
          </a:xfrm>
          <a:prstGeom prst="rect">
            <a:avLst/>
          </a:prstGeom>
          <a:solidFill>
            <a:srgbClr val="C1FF1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ES" sz="2000" dirty="0"/>
              <a:t>H</a:t>
            </a:r>
            <a:r>
              <a:rPr lang="es-ES" sz="2000" baseline="-25000" dirty="0"/>
              <a:t>2</a:t>
            </a:r>
            <a:r>
              <a:rPr lang="es-ES" sz="2000" dirty="0"/>
              <a:t>O</a:t>
            </a:r>
          </a:p>
        </p:txBody>
      </p:sp>
      <p:sp>
        <p:nvSpPr>
          <p:cNvPr id="257055" name="Oval 31"/>
          <p:cNvSpPr>
            <a:spLocks noChangeArrowheads="1"/>
          </p:cNvSpPr>
          <p:nvPr/>
        </p:nvSpPr>
        <p:spPr bwMode="auto">
          <a:xfrm>
            <a:off x="395288" y="4724400"/>
            <a:ext cx="863600" cy="1225550"/>
          </a:xfrm>
          <a:prstGeom prst="ellipse">
            <a:avLst/>
          </a:prstGeom>
          <a:noFill/>
          <a:ln w="28575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7056" name="Line 32"/>
          <p:cNvSpPr>
            <a:spLocks noChangeShapeType="1"/>
          </p:cNvSpPr>
          <p:nvPr/>
        </p:nvSpPr>
        <p:spPr bwMode="auto">
          <a:xfrm flipH="1" flipV="1">
            <a:off x="1403350" y="5445125"/>
            <a:ext cx="4176713" cy="288925"/>
          </a:xfrm>
          <a:prstGeom prst="line">
            <a:avLst/>
          </a:prstGeom>
          <a:noFill/>
          <a:ln w="57150">
            <a:solidFill>
              <a:srgbClr val="0080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2" name="Text Box 7"/>
          <p:cNvSpPr txBox="1">
            <a:spLocks noChangeArrowheads="1"/>
          </p:cNvSpPr>
          <p:nvPr/>
        </p:nvSpPr>
        <p:spPr bwMode="auto">
          <a:xfrm>
            <a:off x="6372200" y="6525344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257027" name="Text Box 3"/>
          <p:cNvSpPr txBox="1">
            <a:spLocks noChangeArrowheads="1"/>
          </p:cNvSpPr>
          <p:nvPr/>
        </p:nvSpPr>
        <p:spPr bwMode="auto">
          <a:xfrm>
            <a:off x="6552406" y="379515"/>
            <a:ext cx="2193229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Diarrea secretora</a:t>
            </a:r>
            <a:endParaRPr lang="es-ES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257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7028" grpId="0" animBg="1"/>
      <p:bldP spid="257029" grpId="0" animBg="1"/>
      <p:bldP spid="257030" grpId="0" animBg="1"/>
      <p:bldP spid="257031" grpId="0" animBg="1"/>
      <p:bldP spid="257032" grpId="0" animBg="1"/>
      <p:bldP spid="257047" grpId="0"/>
      <p:bldP spid="257048" grpId="0" animBg="1"/>
      <p:bldP spid="257050" grpId="0"/>
      <p:bldP spid="257055" grpId="0" animBg="1"/>
      <p:bldP spid="257056" grpId="0" animBg="1"/>
    </p:bld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251" name="Text Box 3"/>
          <p:cNvSpPr txBox="1">
            <a:spLocks noChangeArrowheads="1"/>
          </p:cNvSpPr>
          <p:nvPr/>
        </p:nvSpPr>
        <p:spPr bwMode="auto">
          <a:xfrm>
            <a:off x="1801813" y="5949950"/>
            <a:ext cx="5142755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100" dirty="0"/>
              <a:t>http://medchrome.com/basic-science/microbiology/vibrio-cholera-cholera/</a:t>
            </a:r>
          </a:p>
        </p:txBody>
      </p:sp>
      <p:sp>
        <p:nvSpPr>
          <p:cNvPr id="309257" name="Text Box 9"/>
          <p:cNvSpPr txBox="1">
            <a:spLocks noChangeArrowheads="1"/>
          </p:cNvSpPr>
          <p:nvPr/>
        </p:nvSpPr>
        <p:spPr bwMode="auto">
          <a:xfrm>
            <a:off x="468313" y="6508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309258" name="Rectangle 10"/>
          <p:cNvSpPr>
            <a:spLocks noChangeArrowheads="1"/>
          </p:cNvSpPr>
          <p:nvPr/>
        </p:nvSpPr>
        <p:spPr bwMode="auto">
          <a:xfrm>
            <a:off x="1044575" y="836613"/>
            <a:ext cx="431800" cy="503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9259" name="Text Box 11"/>
          <p:cNvSpPr txBox="1">
            <a:spLocks noChangeArrowheads="1"/>
          </p:cNvSpPr>
          <p:nvPr/>
        </p:nvSpPr>
        <p:spPr bwMode="auto">
          <a:xfrm>
            <a:off x="781050" y="650875"/>
            <a:ext cx="911225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309261" name="Rectangle 13"/>
          <p:cNvSpPr>
            <a:spLocks noChangeArrowheads="1"/>
          </p:cNvSpPr>
          <p:nvPr/>
        </p:nvSpPr>
        <p:spPr bwMode="auto">
          <a:xfrm>
            <a:off x="5683498" y="784821"/>
            <a:ext cx="792163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9262" name="Text Box 14"/>
          <p:cNvSpPr txBox="1">
            <a:spLocks noChangeArrowheads="1"/>
          </p:cNvSpPr>
          <p:nvPr/>
        </p:nvSpPr>
        <p:spPr bwMode="auto">
          <a:xfrm>
            <a:off x="4000500" y="6237288"/>
            <a:ext cx="1143000" cy="376237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SANGRE</a:t>
            </a:r>
          </a:p>
        </p:txBody>
      </p:sp>
      <p:sp>
        <p:nvSpPr>
          <p:cNvPr id="309269" name="Oval 21"/>
          <p:cNvSpPr>
            <a:spLocks noChangeArrowheads="1"/>
          </p:cNvSpPr>
          <p:nvPr/>
        </p:nvSpPr>
        <p:spPr bwMode="auto">
          <a:xfrm>
            <a:off x="4221163" y="985838"/>
            <a:ext cx="863600" cy="8636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9272" name="Oval 24"/>
          <p:cNvSpPr>
            <a:spLocks noChangeArrowheads="1"/>
          </p:cNvSpPr>
          <p:nvPr/>
        </p:nvSpPr>
        <p:spPr bwMode="auto">
          <a:xfrm>
            <a:off x="5940425" y="4581525"/>
            <a:ext cx="936625" cy="7191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pic>
        <p:nvPicPr>
          <p:cNvPr id="309276" name="Picture 28" descr="cholera-toxin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32000" contrast="7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16667"/>
          <a:stretch>
            <a:fillRect/>
          </a:stretch>
        </p:blipFill>
        <p:spPr bwMode="auto">
          <a:xfrm>
            <a:off x="1908175" y="1844675"/>
            <a:ext cx="4840288" cy="4132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277" name="Picture 29" descr="vibrio choler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456208"/>
            <a:ext cx="1630363" cy="124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9278" name="Text Box 30"/>
          <p:cNvSpPr txBox="1">
            <a:spLocks noChangeArrowheads="1"/>
          </p:cNvSpPr>
          <p:nvPr/>
        </p:nvSpPr>
        <p:spPr bwMode="auto">
          <a:xfrm>
            <a:off x="5004048" y="1338858"/>
            <a:ext cx="11049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4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V. </a:t>
            </a:r>
            <a:r>
              <a:rPr lang="es-ES_tradnl" sz="1400" dirty="0" err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cholerae</a:t>
            </a:r>
            <a:endParaRPr lang="es-ES_tradnl" sz="1400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09279" name="Rectangle 31"/>
          <p:cNvSpPr>
            <a:spLocks noChangeArrowheads="1"/>
          </p:cNvSpPr>
          <p:nvPr/>
        </p:nvSpPr>
        <p:spPr bwMode="auto">
          <a:xfrm>
            <a:off x="4572000" y="1916113"/>
            <a:ext cx="1871663" cy="2174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9274" name="Text Box 26"/>
          <p:cNvSpPr txBox="1">
            <a:spLocks noChangeArrowheads="1"/>
          </p:cNvSpPr>
          <p:nvPr/>
        </p:nvSpPr>
        <p:spPr bwMode="auto">
          <a:xfrm>
            <a:off x="4572000" y="1916113"/>
            <a:ext cx="474663" cy="396875"/>
          </a:xfrm>
          <a:prstGeom prst="rect">
            <a:avLst/>
          </a:prstGeom>
          <a:solidFill>
            <a:srgbClr val="8BD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Cl</a:t>
            </a:r>
            <a:r>
              <a:rPr lang="es-ES" sz="2000" baseline="30000">
                <a:effectLst>
                  <a:outerShdw blurRad="38100" dist="38100" dir="2700000" algn="tl">
                    <a:srgbClr val="FFFFFF"/>
                  </a:outerShdw>
                </a:effectLst>
              </a:rPr>
              <a:t>-</a:t>
            </a:r>
          </a:p>
        </p:txBody>
      </p:sp>
      <p:sp>
        <p:nvSpPr>
          <p:cNvPr id="309280" name="Text Box 32"/>
          <p:cNvSpPr txBox="1">
            <a:spLocks noChangeArrowheads="1"/>
          </p:cNvSpPr>
          <p:nvPr/>
        </p:nvSpPr>
        <p:spPr bwMode="auto">
          <a:xfrm>
            <a:off x="409802" y="2114550"/>
            <a:ext cx="151035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Tx</a:t>
            </a:r>
            <a:r>
              <a:rPr lang="es-ES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Cólera</a:t>
            </a:r>
          </a:p>
          <a:p>
            <a:pPr algn="l"/>
            <a:r>
              <a:rPr lang="es-ES" sz="1600" b="1" dirty="0" smtClean="0"/>
              <a:t>. 5 </a:t>
            </a:r>
            <a:r>
              <a:rPr lang="es-ES" sz="1600" b="1" dirty="0" err="1"/>
              <a:t>subuni</a:t>
            </a:r>
            <a:r>
              <a:rPr lang="es-ES" sz="1600" b="1" dirty="0"/>
              <a:t> B</a:t>
            </a:r>
          </a:p>
          <a:p>
            <a:pPr algn="l"/>
            <a:r>
              <a:rPr lang="es-ES" sz="1600" b="1" dirty="0" smtClean="0"/>
              <a:t>. 1 </a:t>
            </a:r>
            <a:r>
              <a:rPr lang="es-ES" sz="1600" b="1" dirty="0" err="1"/>
              <a:t>subuni</a:t>
            </a:r>
            <a:r>
              <a:rPr lang="es-ES" sz="1600" b="1" dirty="0"/>
              <a:t> A </a:t>
            </a:r>
          </a:p>
          <a:p>
            <a:pPr algn="l"/>
            <a:r>
              <a:rPr lang="es-ES" sz="1600" b="1" dirty="0" smtClean="0"/>
              <a:t>  catalítica</a:t>
            </a:r>
            <a:endParaRPr lang="es-ES" sz="1600" b="1" dirty="0"/>
          </a:p>
        </p:txBody>
      </p:sp>
      <p:sp>
        <p:nvSpPr>
          <p:cNvPr id="309260" name="Text Box 12"/>
          <p:cNvSpPr txBox="1">
            <a:spLocks noChangeArrowheads="1"/>
          </p:cNvSpPr>
          <p:nvPr/>
        </p:nvSpPr>
        <p:spPr bwMode="auto">
          <a:xfrm>
            <a:off x="3457801" y="1198393"/>
            <a:ext cx="696913" cy="4064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LUZ</a:t>
            </a:r>
          </a:p>
        </p:txBody>
      </p:sp>
      <p:sp>
        <p:nvSpPr>
          <p:cNvPr id="309281" name="Text Box 33"/>
          <p:cNvSpPr txBox="1">
            <a:spLocks noChangeArrowheads="1"/>
          </p:cNvSpPr>
          <p:nvPr/>
        </p:nvSpPr>
        <p:spPr bwMode="auto">
          <a:xfrm>
            <a:off x="6732588" y="1916113"/>
            <a:ext cx="2327881" cy="3785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174625" indent="-174625" algn="l">
              <a:buClr>
                <a:srgbClr val="006600"/>
              </a:buClr>
              <a:buFont typeface="Arial" pitchFamily="34" charset="0"/>
              <a:buChar char="•"/>
            </a:pPr>
            <a:r>
              <a:rPr lang="es-ES" sz="1600" b="1" dirty="0" err="1"/>
              <a:t>Gangliósido</a:t>
            </a:r>
            <a:r>
              <a:rPr lang="es-ES" sz="1600" b="1" dirty="0"/>
              <a:t> GM1 </a:t>
            </a:r>
          </a:p>
          <a:p>
            <a:pPr algn="l"/>
            <a:r>
              <a:rPr lang="es-ES" sz="1600" b="1" dirty="0" smtClean="0"/>
              <a:t>  receptor </a:t>
            </a:r>
            <a:r>
              <a:rPr lang="es-ES" sz="1600" b="1" dirty="0"/>
              <a:t>Sub B</a:t>
            </a:r>
          </a:p>
          <a:p>
            <a:pPr algn="l"/>
            <a:r>
              <a:rPr lang="es-ES" sz="1600" b="1" dirty="0" smtClean="0"/>
              <a:t>  media </a:t>
            </a:r>
            <a:r>
              <a:rPr lang="es-ES" sz="1600" b="1" dirty="0"/>
              <a:t>entrada </a:t>
            </a:r>
          </a:p>
          <a:p>
            <a:pPr algn="l"/>
            <a:r>
              <a:rPr lang="es-ES" sz="1600" b="1" dirty="0" smtClean="0"/>
              <a:t>  </a:t>
            </a:r>
            <a:r>
              <a:rPr lang="es-ES" sz="1600" b="1" dirty="0" err="1" smtClean="0"/>
              <a:t>endosomal</a:t>
            </a:r>
            <a:r>
              <a:rPr lang="es-ES" sz="1600" b="1" dirty="0" smtClean="0"/>
              <a:t> Sub A</a:t>
            </a:r>
            <a:endParaRPr lang="es-ES" sz="1600" b="1" dirty="0"/>
          </a:p>
          <a:p>
            <a:pPr algn="l"/>
            <a:endParaRPr lang="es-ES" sz="1600" b="1" dirty="0"/>
          </a:p>
          <a:p>
            <a:pPr marL="174625" indent="-174625" algn="l">
              <a:buClr>
                <a:srgbClr val="006600"/>
              </a:buClr>
              <a:buFont typeface="Arial" pitchFamily="34" charset="0"/>
              <a:buChar char="•"/>
            </a:pPr>
            <a:r>
              <a:rPr lang="es-ES" sz="1600" b="1" dirty="0"/>
              <a:t>Sub A cataliza ADP</a:t>
            </a:r>
          </a:p>
          <a:p>
            <a:pPr algn="l"/>
            <a:r>
              <a:rPr lang="es-ES" sz="1600" b="1" dirty="0" smtClean="0"/>
              <a:t>  </a:t>
            </a:r>
            <a:r>
              <a:rPr lang="es-ES" sz="1600" b="1" dirty="0" err="1" smtClean="0"/>
              <a:t>ribosilación</a:t>
            </a:r>
            <a:r>
              <a:rPr lang="es-ES" sz="1600" b="1" dirty="0" smtClean="0"/>
              <a:t> </a:t>
            </a:r>
            <a:r>
              <a:rPr lang="es-ES" sz="1600" b="1" dirty="0"/>
              <a:t>de </a:t>
            </a:r>
            <a:r>
              <a:rPr lang="es-ES" sz="1600" b="1" dirty="0" err="1"/>
              <a:t>PGs</a:t>
            </a:r>
            <a:endParaRPr lang="es-ES" sz="1600" b="1" dirty="0"/>
          </a:p>
          <a:p>
            <a:pPr algn="l"/>
            <a:endParaRPr lang="es-ES" sz="1600" b="1" dirty="0"/>
          </a:p>
          <a:p>
            <a:pPr marL="174625" indent="-174625" algn="l">
              <a:buClr>
                <a:srgbClr val="006600"/>
              </a:buClr>
              <a:buFont typeface="Arial" pitchFamily="34" charset="0"/>
              <a:buChar char="•"/>
            </a:pPr>
            <a:r>
              <a:rPr lang="es-ES" sz="1600" b="1" dirty="0" err="1"/>
              <a:t>PGs</a:t>
            </a:r>
            <a:r>
              <a:rPr lang="es-ES" sz="1600" b="1" dirty="0"/>
              <a:t> activa AC</a:t>
            </a:r>
          </a:p>
          <a:p>
            <a:pPr algn="l"/>
            <a:endParaRPr lang="es-ES" sz="1600" b="1" dirty="0"/>
          </a:p>
          <a:p>
            <a:pPr marL="174625" indent="-174625" algn="l">
              <a:buClr>
                <a:srgbClr val="006600"/>
              </a:buClr>
              <a:buFont typeface="Arial" pitchFamily="34" charset="0"/>
              <a:buChar char="•"/>
            </a:pPr>
            <a:r>
              <a:rPr lang="es-ES" sz="1600" b="1" dirty="0"/>
              <a:t>Aumento </a:t>
            </a:r>
            <a:r>
              <a:rPr lang="es-ES" sz="1600" b="1" dirty="0" err="1"/>
              <a:t>AMPc</a:t>
            </a:r>
            <a:r>
              <a:rPr lang="es-ES" sz="1600" b="1" dirty="0"/>
              <a:t> </a:t>
            </a:r>
          </a:p>
          <a:p>
            <a:pPr algn="l"/>
            <a:r>
              <a:rPr lang="es-ES" sz="1600" b="1" dirty="0" smtClean="0"/>
              <a:t>  activa </a:t>
            </a:r>
            <a:r>
              <a:rPr lang="es-ES" sz="1600" b="1" dirty="0"/>
              <a:t>PKA</a:t>
            </a:r>
          </a:p>
          <a:p>
            <a:pPr algn="l"/>
            <a:endParaRPr lang="es-ES" sz="1600" b="1" dirty="0"/>
          </a:p>
          <a:p>
            <a:pPr marL="174625" indent="-174625" algn="l">
              <a:buClr>
                <a:srgbClr val="006600"/>
              </a:buClr>
              <a:buFont typeface="Arial" pitchFamily="34" charset="0"/>
              <a:buChar char="•"/>
            </a:pPr>
            <a:r>
              <a:rPr lang="es-ES" sz="1600" b="1" dirty="0" err="1"/>
              <a:t>Fosforila</a:t>
            </a:r>
            <a:r>
              <a:rPr lang="es-ES" sz="1600" b="1" dirty="0"/>
              <a:t> canal Cl-</a:t>
            </a:r>
          </a:p>
          <a:p>
            <a:pPr algn="l"/>
            <a:r>
              <a:rPr lang="es-ES" sz="1600" b="1" dirty="0" smtClean="0"/>
              <a:t>  que </a:t>
            </a:r>
            <a:r>
              <a:rPr lang="es-ES" sz="1600" b="1" dirty="0"/>
              <a:t>se abre</a:t>
            </a:r>
          </a:p>
        </p:txBody>
      </p:sp>
      <p:sp>
        <p:nvSpPr>
          <p:cNvPr id="309282" name="Rectangle 34"/>
          <p:cNvSpPr>
            <a:spLocks noChangeArrowheads="1"/>
          </p:cNvSpPr>
          <p:nvPr/>
        </p:nvSpPr>
        <p:spPr bwMode="auto">
          <a:xfrm>
            <a:off x="5724525" y="4581525"/>
            <a:ext cx="863600" cy="576263"/>
          </a:xfrm>
          <a:prstGeom prst="rect">
            <a:avLst/>
          </a:prstGeom>
          <a:solidFill>
            <a:srgbClr val="FFCC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9283" name="Rectangle 35"/>
          <p:cNvSpPr>
            <a:spLocks noChangeArrowheads="1"/>
          </p:cNvSpPr>
          <p:nvPr/>
        </p:nvSpPr>
        <p:spPr bwMode="auto">
          <a:xfrm>
            <a:off x="4572000" y="5373688"/>
            <a:ext cx="1295400" cy="215900"/>
          </a:xfrm>
          <a:prstGeom prst="rect">
            <a:avLst/>
          </a:prstGeom>
          <a:solidFill>
            <a:srgbClr val="FFCC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 sz="1800"/>
          </a:p>
        </p:txBody>
      </p:sp>
      <p:sp>
        <p:nvSpPr>
          <p:cNvPr id="309285" name="Text Box 37"/>
          <p:cNvSpPr txBox="1">
            <a:spLocks noChangeArrowheads="1"/>
          </p:cNvSpPr>
          <p:nvPr/>
        </p:nvSpPr>
        <p:spPr bwMode="auto">
          <a:xfrm>
            <a:off x="4572000" y="5300663"/>
            <a:ext cx="4889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/>
              <a:t>AC</a:t>
            </a:r>
          </a:p>
        </p:txBody>
      </p:sp>
      <p:sp>
        <p:nvSpPr>
          <p:cNvPr id="309286" name="Rectangle 38"/>
          <p:cNvSpPr>
            <a:spLocks noChangeArrowheads="1"/>
          </p:cNvSpPr>
          <p:nvPr/>
        </p:nvSpPr>
        <p:spPr bwMode="auto">
          <a:xfrm>
            <a:off x="5076824" y="4292600"/>
            <a:ext cx="715963" cy="288925"/>
          </a:xfrm>
          <a:prstGeom prst="rect">
            <a:avLst/>
          </a:prstGeom>
          <a:solidFill>
            <a:srgbClr val="FFCC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9287" name="Text Box 39"/>
          <p:cNvSpPr txBox="1">
            <a:spLocks noChangeArrowheads="1"/>
          </p:cNvSpPr>
          <p:nvPr/>
        </p:nvSpPr>
        <p:spPr bwMode="auto">
          <a:xfrm>
            <a:off x="5019504" y="4291126"/>
            <a:ext cx="78898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dirty="0" err="1"/>
              <a:t>AMPc</a:t>
            </a:r>
            <a:endParaRPr lang="es-ES" sz="1800" dirty="0"/>
          </a:p>
        </p:txBody>
      </p:sp>
      <p:sp>
        <p:nvSpPr>
          <p:cNvPr id="309288" name="Rectangle 40"/>
          <p:cNvSpPr>
            <a:spLocks noChangeArrowheads="1"/>
          </p:cNvSpPr>
          <p:nvPr/>
        </p:nvSpPr>
        <p:spPr bwMode="auto">
          <a:xfrm>
            <a:off x="5076825" y="3716338"/>
            <a:ext cx="647700" cy="433387"/>
          </a:xfrm>
          <a:prstGeom prst="rect">
            <a:avLst/>
          </a:prstGeom>
          <a:solidFill>
            <a:srgbClr val="FFCC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9289" name="Text Box 41"/>
          <p:cNvSpPr txBox="1">
            <a:spLocks noChangeArrowheads="1"/>
          </p:cNvSpPr>
          <p:nvPr/>
        </p:nvSpPr>
        <p:spPr bwMode="auto">
          <a:xfrm>
            <a:off x="5076825" y="3716338"/>
            <a:ext cx="6096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/>
              <a:t>PKA</a:t>
            </a:r>
          </a:p>
        </p:txBody>
      </p:sp>
      <p:sp>
        <p:nvSpPr>
          <p:cNvPr id="309290" name="Rectangle 42"/>
          <p:cNvSpPr>
            <a:spLocks noChangeArrowheads="1"/>
          </p:cNvSpPr>
          <p:nvPr/>
        </p:nvSpPr>
        <p:spPr bwMode="auto">
          <a:xfrm>
            <a:off x="2195513" y="1989138"/>
            <a:ext cx="1008062" cy="287337"/>
          </a:xfrm>
          <a:prstGeom prst="rect">
            <a:avLst/>
          </a:prstGeom>
          <a:solidFill>
            <a:srgbClr val="FFFFB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grpSp>
        <p:nvGrpSpPr>
          <p:cNvPr id="309291" name="Group 43"/>
          <p:cNvGrpSpPr>
            <a:grpSpLocks/>
          </p:cNvGrpSpPr>
          <p:nvPr/>
        </p:nvGrpSpPr>
        <p:grpSpPr bwMode="auto">
          <a:xfrm>
            <a:off x="2286000" y="1630363"/>
            <a:ext cx="990600" cy="719137"/>
            <a:chOff x="204" y="799"/>
            <a:chExt cx="624" cy="453"/>
          </a:xfrm>
        </p:grpSpPr>
        <p:sp>
          <p:nvSpPr>
            <p:cNvPr id="309271" name="Oval 23"/>
            <p:cNvSpPr>
              <a:spLocks noChangeArrowheads="1"/>
            </p:cNvSpPr>
            <p:nvPr/>
          </p:nvSpPr>
          <p:spPr bwMode="auto">
            <a:xfrm>
              <a:off x="204" y="799"/>
              <a:ext cx="590" cy="453"/>
            </a:xfrm>
            <a:prstGeom prst="ellipse">
              <a:avLst/>
            </a:prstGeom>
            <a:solidFill>
              <a:srgbClr val="C1FF11"/>
            </a:solidFill>
            <a:ln w="28575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309270" name="Text Box 22"/>
            <p:cNvSpPr txBox="1">
              <a:spLocks noChangeArrowheads="1"/>
            </p:cNvSpPr>
            <p:nvPr/>
          </p:nvSpPr>
          <p:spPr bwMode="auto">
            <a:xfrm>
              <a:off x="204" y="845"/>
              <a:ext cx="624" cy="3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C1FF1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" sz="16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Tx. </a:t>
              </a:r>
            </a:p>
            <a:p>
              <a:r>
                <a:rPr lang="es-ES" sz="16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CÓLERA</a:t>
              </a:r>
            </a:p>
          </p:txBody>
        </p:sp>
      </p:grpSp>
      <p:sp>
        <p:nvSpPr>
          <p:cNvPr id="30" name="Text Box 7"/>
          <p:cNvSpPr txBox="1">
            <a:spLocks noChangeArrowheads="1"/>
          </p:cNvSpPr>
          <p:nvPr/>
        </p:nvSpPr>
        <p:spPr bwMode="auto">
          <a:xfrm>
            <a:off x="6372200" y="6525344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32" name="Text Box 3"/>
          <p:cNvSpPr txBox="1">
            <a:spLocks noChangeArrowheads="1"/>
          </p:cNvSpPr>
          <p:nvPr/>
        </p:nvSpPr>
        <p:spPr bwMode="auto">
          <a:xfrm>
            <a:off x="7376580" y="408078"/>
            <a:ext cx="1239443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Diarrea </a:t>
            </a:r>
          </a:p>
          <a:p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secretora</a:t>
            </a:r>
            <a:endParaRPr lang="es-ES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3" name="Rectangle 34"/>
          <p:cNvSpPr>
            <a:spLocks noChangeArrowheads="1"/>
          </p:cNvSpPr>
          <p:nvPr/>
        </p:nvSpPr>
        <p:spPr bwMode="auto">
          <a:xfrm>
            <a:off x="3676101" y="3789040"/>
            <a:ext cx="535859" cy="378857"/>
          </a:xfrm>
          <a:prstGeom prst="rect">
            <a:avLst/>
          </a:prstGeom>
          <a:solidFill>
            <a:srgbClr val="FFCC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" name="Text Box 39"/>
          <p:cNvSpPr txBox="1">
            <a:spLocks noChangeArrowheads="1"/>
          </p:cNvSpPr>
          <p:nvPr/>
        </p:nvSpPr>
        <p:spPr bwMode="auto">
          <a:xfrm>
            <a:off x="3572041" y="3798565"/>
            <a:ext cx="639919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SubA</a:t>
            </a:r>
            <a:endParaRPr lang="es-E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2690731" y="5466477"/>
            <a:ext cx="747320" cy="307777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s-VE" sz="1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Prot</a:t>
            </a:r>
            <a:r>
              <a:rPr lang="es-VE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G</a:t>
            </a:r>
            <a:endParaRPr lang="es-VE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4" name="Text Box 3"/>
          <p:cNvSpPr txBox="1">
            <a:spLocks noChangeArrowheads="1"/>
          </p:cNvSpPr>
          <p:nvPr/>
        </p:nvSpPr>
        <p:spPr bwMode="auto">
          <a:xfrm>
            <a:off x="7075217" y="1216621"/>
            <a:ext cx="1540806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1800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Mec</a:t>
            </a:r>
            <a:r>
              <a:rPr lang="es-ES" sz="1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. Acción </a:t>
            </a:r>
          </a:p>
          <a:p>
            <a:r>
              <a:rPr lang="es-ES" sz="1800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Tx</a:t>
            </a:r>
            <a:r>
              <a:rPr lang="es-ES" sz="1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. Cólera</a:t>
            </a:r>
            <a:endParaRPr lang="es-ES" sz="18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8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8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8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8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8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8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9280" grpId="0"/>
    </p:bld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053" name="Rectangle 5"/>
          <p:cNvSpPr>
            <a:spLocks noChangeArrowheads="1"/>
          </p:cNvSpPr>
          <p:nvPr/>
        </p:nvSpPr>
        <p:spPr bwMode="auto">
          <a:xfrm>
            <a:off x="1187450" y="981075"/>
            <a:ext cx="431800" cy="503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8055" name="Rectangle 7"/>
          <p:cNvSpPr>
            <a:spLocks noChangeArrowheads="1"/>
          </p:cNvSpPr>
          <p:nvPr/>
        </p:nvSpPr>
        <p:spPr bwMode="auto">
          <a:xfrm>
            <a:off x="2555875" y="620713"/>
            <a:ext cx="792163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8056" name="Rectangle 8"/>
          <p:cNvSpPr>
            <a:spLocks noChangeArrowheads="1"/>
          </p:cNvSpPr>
          <p:nvPr/>
        </p:nvSpPr>
        <p:spPr bwMode="auto">
          <a:xfrm>
            <a:off x="1908175" y="549275"/>
            <a:ext cx="1368425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pic>
        <p:nvPicPr>
          <p:cNvPr id="258058" name="Picture 10" descr="vibrio coler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5813" y="908050"/>
            <a:ext cx="2492375" cy="1693863"/>
          </a:xfrm>
          <a:prstGeom prst="rect">
            <a:avLst/>
          </a:prstGeom>
          <a:noFill/>
          <a:ln w="9525">
            <a:solidFill>
              <a:srgbClr val="008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8059" name="Text Box 11"/>
          <p:cNvSpPr txBox="1">
            <a:spLocks noChangeArrowheads="1"/>
          </p:cNvSpPr>
          <p:nvPr/>
        </p:nvSpPr>
        <p:spPr bwMode="auto">
          <a:xfrm>
            <a:off x="5940152" y="1631497"/>
            <a:ext cx="1528763" cy="425450"/>
          </a:xfrm>
          <a:prstGeom prst="rect">
            <a:avLst/>
          </a:prstGeom>
          <a:solidFill>
            <a:srgbClr val="BFEFB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_tradnl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V. cholerae</a:t>
            </a:r>
          </a:p>
        </p:txBody>
      </p:sp>
      <p:sp>
        <p:nvSpPr>
          <p:cNvPr id="258060" name="Text Box 12"/>
          <p:cNvSpPr txBox="1">
            <a:spLocks noChangeArrowheads="1"/>
          </p:cNvSpPr>
          <p:nvPr/>
        </p:nvSpPr>
        <p:spPr bwMode="auto">
          <a:xfrm>
            <a:off x="1910116" y="2708275"/>
            <a:ext cx="5311069" cy="3631763"/>
          </a:xfrm>
          <a:prstGeom prst="rect">
            <a:avLst/>
          </a:prstGeom>
          <a:solidFill>
            <a:srgbClr val="E7FFA3"/>
          </a:solidFill>
          <a:ln>
            <a:noFill/>
          </a:ln>
          <a:effectLst>
            <a:outerShdw blurRad="50800" dist="38100" dir="2700000" algn="tl" rotWithShape="0">
              <a:schemeClr val="tx1">
                <a:alpha val="40000"/>
              </a:scheme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20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Tx</a:t>
            </a:r>
            <a:r>
              <a:rPr lang="es-ES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  <a:r>
              <a:rPr lang="es-ES" sz="20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cholerae</a:t>
            </a:r>
            <a:r>
              <a:rPr lang="es-ES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endParaRPr lang="es-ES" sz="2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s-ES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Receptor GMP1</a:t>
            </a:r>
          </a:p>
          <a:p>
            <a:endParaRPr lang="es-ES" sz="2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s-ES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Sub A </a:t>
            </a:r>
            <a:r>
              <a:rPr lang="es-ES" sz="20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Tx</a:t>
            </a:r>
            <a:r>
              <a:rPr lang="es-ES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se </a:t>
            </a:r>
            <a:r>
              <a:rPr lang="es-ES" sz="20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trasloca</a:t>
            </a:r>
            <a:r>
              <a:rPr lang="es-ES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al interior </a:t>
            </a:r>
            <a:r>
              <a:rPr lang="es-ES" sz="20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enterocito</a:t>
            </a:r>
            <a:endParaRPr lang="es-ES" sz="2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endParaRPr lang="es-ES" sz="2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s-ES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Subunidad A cataliza ADP </a:t>
            </a:r>
            <a:r>
              <a:rPr lang="es-ES" sz="20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ribosilación</a:t>
            </a:r>
            <a:r>
              <a:rPr lang="es-ES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r>
              <a:rPr lang="es-ES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subunidad </a:t>
            </a:r>
            <a:r>
              <a:rPr lang="es-E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a</a:t>
            </a:r>
            <a:r>
              <a:rPr lang="es-ES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de </a:t>
            </a:r>
            <a:r>
              <a:rPr lang="es-ES" sz="20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PGs</a:t>
            </a:r>
            <a:endParaRPr lang="es-ES" sz="2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endParaRPr lang="es-ES" sz="2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endParaRPr lang="es-ES" sz="2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s-ES" sz="2000" b="1" dirty="0">
                <a:solidFill>
                  <a:srgbClr val="006600"/>
                </a:solidFill>
              </a:rPr>
              <a:t>Inhibe actividad </a:t>
            </a:r>
            <a:r>
              <a:rPr lang="es-ES" sz="2000" b="1" dirty="0" err="1">
                <a:solidFill>
                  <a:srgbClr val="006600"/>
                </a:solidFill>
              </a:rPr>
              <a:t>GTPasa</a:t>
            </a:r>
            <a:r>
              <a:rPr lang="es-ES" sz="2000" b="1" dirty="0">
                <a:solidFill>
                  <a:srgbClr val="006600"/>
                </a:solidFill>
              </a:rPr>
              <a:t> de subunidad </a:t>
            </a:r>
            <a:r>
              <a:rPr lang="es-ES" sz="2000" b="1" dirty="0">
                <a:solidFill>
                  <a:srgbClr val="006600"/>
                </a:solidFill>
                <a:latin typeface="Symbol" pitchFamily="18" charset="2"/>
              </a:rPr>
              <a:t>a</a:t>
            </a:r>
          </a:p>
        </p:txBody>
      </p:sp>
      <p:cxnSp>
        <p:nvCxnSpPr>
          <p:cNvPr id="3" name="2 Conector recto de flecha"/>
          <p:cNvCxnSpPr/>
          <p:nvPr/>
        </p:nvCxnSpPr>
        <p:spPr bwMode="auto">
          <a:xfrm>
            <a:off x="4565650" y="2982118"/>
            <a:ext cx="0" cy="446882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/>
          </a:ln>
          <a:effectLst>
            <a:outerShdw dist="35921" dir="2700000" algn="ctr" rotWithShape="0">
              <a:schemeClr val="tx1"/>
            </a:outerShdw>
          </a:effectLst>
          <a:extLst/>
        </p:spPr>
      </p:cxnSp>
      <p:cxnSp>
        <p:nvCxnSpPr>
          <p:cNvPr id="5" name="4 Conector recto de flecha"/>
          <p:cNvCxnSpPr/>
          <p:nvPr/>
        </p:nvCxnSpPr>
        <p:spPr bwMode="auto">
          <a:xfrm>
            <a:off x="4565650" y="3645024"/>
            <a:ext cx="6350" cy="36004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/>
          </a:ln>
          <a:effectLst>
            <a:outerShdw dist="35921" dir="2700000" algn="ctr" rotWithShape="0">
              <a:schemeClr val="tx1"/>
            </a:outerShdw>
          </a:effectLst>
          <a:extLst/>
        </p:spPr>
      </p:cxnSp>
      <p:cxnSp>
        <p:nvCxnSpPr>
          <p:cNvPr id="7" name="6 Conector recto de flecha"/>
          <p:cNvCxnSpPr/>
          <p:nvPr/>
        </p:nvCxnSpPr>
        <p:spPr bwMode="auto">
          <a:xfrm>
            <a:off x="4565650" y="4278312"/>
            <a:ext cx="0" cy="374824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/>
          </a:ln>
          <a:effectLst>
            <a:outerShdw dist="35921" dir="2700000" algn="ctr" rotWithShape="0">
              <a:schemeClr val="tx1"/>
            </a:outerShdw>
          </a:effectLst>
          <a:extLst/>
        </p:spPr>
      </p:cxnSp>
      <p:cxnSp>
        <p:nvCxnSpPr>
          <p:cNvPr id="9" name="8 Conector recto de flecha"/>
          <p:cNvCxnSpPr/>
          <p:nvPr/>
        </p:nvCxnSpPr>
        <p:spPr bwMode="auto">
          <a:xfrm>
            <a:off x="4572000" y="5157192"/>
            <a:ext cx="0" cy="72008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/>
          </a:ln>
          <a:effectLst>
            <a:outerShdw dist="35921" dir="2700000" algn="ctr" rotWithShape="0">
              <a:schemeClr val="tx1"/>
            </a:outerShdw>
          </a:effectLst>
          <a:extLst/>
        </p:spPr>
      </p:cxnSp>
      <p:sp>
        <p:nvSpPr>
          <p:cNvPr id="21" name="Text Box 3"/>
          <p:cNvSpPr txBox="1">
            <a:spLocks noChangeArrowheads="1"/>
          </p:cNvSpPr>
          <p:nvPr/>
        </p:nvSpPr>
        <p:spPr bwMode="auto">
          <a:xfrm>
            <a:off x="7342188" y="480990"/>
            <a:ext cx="1239442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Diarrea </a:t>
            </a:r>
          </a:p>
          <a:p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secretora</a:t>
            </a:r>
            <a:endParaRPr lang="es-ES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8054" name="Text Box 6"/>
          <p:cNvSpPr txBox="1">
            <a:spLocks noChangeArrowheads="1"/>
          </p:cNvSpPr>
          <p:nvPr/>
        </p:nvSpPr>
        <p:spPr bwMode="auto">
          <a:xfrm>
            <a:off x="1187450" y="911906"/>
            <a:ext cx="1487711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258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8060" grpId="0" animBg="1"/>
    </p:bld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9074" name="Picture 2" descr="bacteria coler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1775" y="692150"/>
            <a:ext cx="2108200" cy="3024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9075" name="Text Box 3"/>
          <p:cNvSpPr txBox="1">
            <a:spLocks noChangeArrowheads="1"/>
          </p:cNvSpPr>
          <p:nvPr/>
        </p:nvSpPr>
        <p:spPr bwMode="auto">
          <a:xfrm>
            <a:off x="2627313" y="908050"/>
            <a:ext cx="1644650" cy="669925"/>
          </a:xfrm>
          <a:prstGeom prst="rect">
            <a:avLst/>
          </a:prstGeom>
          <a:solidFill>
            <a:srgbClr val="E7F1AD"/>
          </a:solidFill>
          <a:ln w="28575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Toxina cólera</a:t>
            </a:r>
          </a:p>
          <a:p>
            <a:pPr algn="l"/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Subunidad A</a:t>
            </a:r>
          </a:p>
        </p:txBody>
      </p:sp>
      <p:sp>
        <p:nvSpPr>
          <p:cNvPr id="259076" name="Text Box 4"/>
          <p:cNvSpPr txBox="1">
            <a:spLocks noChangeArrowheads="1"/>
          </p:cNvSpPr>
          <p:nvPr/>
        </p:nvSpPr>
        <p:spPr bwMode="auto">
          <a:xfrm>
            <a:off x="1476375" y="1700213"/>
            <a:ext cx="404812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Cataliza transferencia de ribosa de ADP </a:t>
            </a:r>
          </a:p>
          <a:p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a la subunidad </a:t>
            </a: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a</a:t>
            </a:r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 de </a:t>
            </a: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PGs</a:t>
            </a:r>
          </a:p>
        </p:txBody>
      </p:sp>
      <p:sp>
        <p:nvSpPr>
          <p:cNvPr id="259077" name="Text Box 5"/>
          <p:cNvSpPr txBox="1">
            <a:spLocks noChangeArrowheads="1"/>
          </p:cNvSpPr>
          <p:nvPr/>
        </p:nvSpPr>
        <p:spPr bwMode="auto">
          <a:xfrm>
            <a:off x="1258888" y="2420938"/>
            <a:ext cx="46656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Inhibe la actividad GTPasa de la subunidad </a:t>
            </a: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a</a:t>
            </a:r>
          </a:p>
        </p:txBody>
      </p:sp>
      <p:sp>
        <p:nvSpPr>
          <p:cNvPr id="259078" name="Text Box 6"/>
          <p:cNvSpPr txBox="1">
            <a:spLocks noChangeArrowheads="1"/>
          </p:cNvSpPr>
          <p:nvPr/>
        </p:nvSpPr>
        <p:spPr bwMode="auto">
          <a:xfrm>
            <a:off x="1403648" y="2973388"/>
            <a:ext cx="399500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PGs</a:t>
            </a:r>
            <a:r>
              <a:rPr lang="es-ES_tradnl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activada persistentemente</a:t>
            </a:r>
          </a:p>
        </p:txBody>
      </p:sp>
      <p:sp>
        <p:nvSpPr>
          <p:cNvPr id="259079" name="Text Box 7"/>
          <p:cNvSpPr txBox="1">
            <a:spLocks noChangeArrowheads="1"/>
          </p:cNvSpPr>
          <p:nvPr/>
        </p:nvSpPr>
        <p:spPr bwMode="auto">
          <a:xfrm>
            <a:off x="2339975" y="3435598"/>
            <a:ext cx="2159000" cy="425450"/>
          </a:xfrm>
          <a:prstGeom prst="rect">
            <a:avLst/>
          </a:prstGeom>
          <a:solidFill>
            <a:srgbClr val="E7F1AD"/>
          </a:solidFill>
          <a:ln w="28575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_tradnl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Aumento AMPc</a:t>
            </a:r>
          </a:p>
        </p:txBody>
      </p:sp>
      <p:sp>
        <p:nvSpPr>
          <p:cNvPr id="259080" name="Text Box 8"/>
          <p:cNvSpPr txBox="1">
            <a:spLocks noChangeArrowheads="1"/>
          </p:cNvSpPr>
          <p:nvPr/>
        </p:nvSpPr>
        <p:spPr bwMode="auto">
          <a:xfrm>
            <a:off x="5219700" y="4119563"/>
            <a:ext cx="2692400" cy="395287"/>
          </a:xfrm>
          <a:prstGeom prst="rect">
            <a:avLst/>
          </a:prstGeom>
          <a:solidFill>
            <a:srgbClr val="CEF2D2"/>
          </a:solidFill>
          <a:ln w="28575">
            <a:solidFill>
              <a:srgbClr val="008000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 algn="l"/>
            <a:r>
              <a:rPr lang="es-ES_tradnl" sz="1800" b="1">
                <a:effectLst>
                  <a:outerShdw blurRad="38100" dist="38100" dir="2700000" algn="tl">
                    <a:srgbClr val="FFFFFF"/>
                  </a:outerShdw>
                </a:effectLst>
              </a:rPr>
              <a:t>Inhibe Absorción NaCl</a:t>
            </a:r>
          </a:p>
        </p:txBody>
      </p:sp>
      <p:sp>
        <p:nvSpPr>
          <p:cNvPr id="259081" name="Text Box 9"/>
          <p:cNvSpPr txBox="1">
            <a:spLocks noChangeArrowheads="1"/>
          </p:cNvSpPr>
          <p:nvPr/>
        </p:nvSpPr>
        <p:spPr bwMode="auto">
          <a:xfrm>
            <a:off x="2771775" y="4017963"/>
            <a:ext cx="1300163" cy="365125"/>
          </a:xfrm>
          <a:prstGeom prst="rect">
            <a:avLst/>
          </a:prstGeom>
          <a:solidFill>
            <a:srgbClr val="CEF2D2"/>
          </a:solidFill>
          <a:ln w="28575">
            <a:solidFill>
              <a:srgbClr val="008000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 algn="l"/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Activa PKA</a:t>
            </a:r>
          </a:p>
        </p:txBody>
      </p:sp>
      <p:sp>
        <p:nvSpPr>
          <p:cNvPr id="259082" name="Text Box 10"/>
          <p:cNvSpPr txBox="1">
            <a:spLocks noChangeArrowheads="1"/>
          </p:cNvSpPr>
          <p:nvPr/>
        </p:nvSpPr>
        <p:spPr bwMode="auto">
          <a:xfrm>
            <a:off x="2124075" y="4508500"/>
            <a:ext cx="2573338" cy="365125"/>
          </a:xfrm>
          <a:prstGeom prst="rect">
            <a:avLst/>
          </a:prstGeom>
          <a:noFill/>
          <a:ln w="28575">
            <a:solidFill>
              <a:srgbClr val="0066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Fosforilización Canal Cl</a:t>
            </a:r>
            <a:r>
              <a:rPr lang="es-ES_tradnl" sz="1600" b="1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</a:p>
        </p:txBody>
      </p:sp>
      <p:sp>
        <p:nvSpPr>
          <p:cNvPr id="259083" name="Text Box 11"/>
          <p:cNvSpPr txBox="1">
            <a:spLocks noChangeArrowheads="1"/>
          </p:cNvSpPr>
          <p:nvPr/>
        </p:nvSpPr>
        <p:spPr bwMode="auto">
          <a:xfrm>
            <a:off x="2555875" y="5019675"/>
            <a:ext cx="1798638" cy="395288"/>
          </a:xfrm>
          <a:prstGeom prst="rect">
            <a:avLst/>
          </a:prstGeom>
          <a:solidFill>
            <a:srgbClr val="FAF8A6"/>
          </a:solidFill>
          <a:ln w="28575">
            <a:solidFill>
              <a:srgbClr val="00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 b="1">
                <a:effectLst>
                  <a:outerShdw blurRad="38100" dist="38100" dir="2700000" algn="tl">
                    <a:srgbClr val="FFFFFF"/>
                  </a:outerShdw>
                </a:effectLst>
              </a:rPr>
              <a:t>Abre canal Cl</a:t>
            </a:r>
            <a:r>
              <a:rPr lang="es-ES_tradnl" sz="1800" b="1" baseline="30000">
                <a:effectLst>
                  <a:outerShdw blurRad="38100" dist="38100" dir="2700000" algn="tl">
                    <a:srgbClr val="FFFFFF"/>
                  </a:outerShdw>
                </a:effectLst>
              </a:rPr>
              <a:t>-</a:t>
            </a:r>
          </a:p>
        </p:txBody>
      </p:sp>
      <p:sp>
        <p:nvSpPr>
          <p:cNvPr id="259084" name="Text Box 12"/>
          <p:cNvSpPr txBox="1">
            <a:spLocks noChangeArrowheads="1"/>
          </p:cNvSpPr>
          <p:nvPr/>
        </p:nvSpPr>
        <p:spPr bwMode="auto">
          <a:xfrm>
            <a:off x="2339975" y="5658165"/>
            <a:ext cx="1874231" cy="707886"/>
          </a:xfrm>
          <a:prstGeom prst="rect">
            <a:avLst/>
          </a:prstGeom>
          <a:solidFill>
            <a:srgbClr val="FAF8A6"/>
          </a:solidFill>
          <a:ln w="38100">
            <a:solidFill>
              <a:srgbClr val="008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_tradnl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Pérdida </a:t>
            </a:r>
          </a:p>
          <a:p>
            <a:r>
              <a:rPr lang="es-ES_tradnl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Cl</a:t>
            </a:r>
            <a:r>
              <a:rPr lang="es-ES_tradnl" sz="2000" b="1" baseline="30000">
                <a:effectLst>
                  <a:outerShdw blurRad="38100" dist="38100" dir="2700000" algn="tl">
                    <a:srgbClr val="FFFFFF"/>
                  </a:outerShdw>
                </a:effectLst>
              </a:rPr>
              <a:t>-</a:t>
            </a:r>
            <a:r>
              <a:rPr lang="es-ES_tradnl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, Na</a:t>
            </a:r>
            <a:r>
              <a:rPr lang="es-ES_tradnl" sz="2000" b="1" baseline="30000">
                <a:effectLst>
                  <a:outerShdw blurRad="38100" dist="38100" dir="2700000" algn="tl">
                    <a:srgbClr val="FFFFFF"/>
                  </a:outerShdw>
                </a:effectLst>
              </a:rPr>
              <a:t>+</a:t>
            </a:r>
            <a:r>
              <a:rPr lang="es-ES_tradnl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, H</a:t>
            </a:r>
            <a:r>
              <a:rPr lang="es-ES_tradnl" sz="2000" b="1" baseline="-25000">
                <a:effectLst>
                  <a:outerShdw blurRad="38100" dist="38100" dir="2700000" algn="tl">
                    <a:srgbClr val="FFFFFF"/>
                  </a:outerShdw>
                </a:effectLst>
              </a:rPr>
              <a:t>2</a:t>
            </a:r>
            <a:r>
              <a:rPr lang="es-ES_tradnl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0</a:t>
            </a:r>
          </a:p>
        </p:txBody>
      </p:sp>
      <p:sp>
        <p:nvSpPr>
          <p:cNvPr id="259085" name="Text Box 13"/>
          <p:cNvSpPr txBox="1">
            <a:spLocks noChangeArrowheads="1"/>
          </p:cNvSpPr>
          <p:nvPr/>
        </p:nvSpPr>
        <p:spPr bwMode="auto">
          <a:xfrm>
            <a:off x="5816600" y="4797425"/>
            <a:ext cx="1800225" cy="619125"/>
          </a:xfrm>
          <a:prstGeom prst="rect">
            <a:avLst/>
          </a:prstGeom>
          <a:solidFill>
            <a:srgbClr val="CEF2D2"/>
          </a:solidFill>
          <a:ln w="38100">
            <a:solidFill>
              <a:srgbClr val="008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NO se absorbe:</a:t>
            </a:r>
          </a:p>
          <a:p>
            <a:pPr algn="l"/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  Na</a:t>
            </a:r>
            <a:r>
              <a:rPr lang="es-ES_tradnl" sz="1600" b="1" baseline="30000">
                <a:effectLst>
                  <a:outerShdw blurRad="38100" dist="38100" dir="2700000" algn="tl">
                    <a:srgbClr val="FFFFFF"/>
                  </a:outerShdw>
                </a:effectLst>
              </a:rPr>
              <a:t>+</a:t>
            </a:r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, Cl</a:t>
            </a:r>
            <a:r>
              <a:rPr lang="es-ES_tradnl" sz="1600" b="1" baseline="30000">
                <a:effectLst>
                  <a:outerShdw blurRad="38100" dist="38100" dir="2700000" algn="tl">
                    <a:srgbClr val="FFFFFF"/>
                  </a:outerShdw>
                </a:effectLst>
              </a:rPr>
              <a:t>-</a:t>
            </a:r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, H</a:t>
            </a:r>
            <a:r>
              <a:rPr lang="es-ES_tradnl" sz="1600" b="1" baseline="-25000">
                <a:effectLst>
                  <a:outerShdw blurRad="38100" dist="38100" dir="2700000" algn="tl">
                    <a:srgbClr val="FFFFFF"/>
                  </a:outerShdw>
                </a:effectLst>
              </a:rPr>
              <a:t>2</a:t>
            </a:r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0</a:t>
            </a:r>
          </a:p>
        </p:txBody>
      </p:sp>
      <p:sp>
        <p:nvSpPr>
          <p:cNvPr id="259086" name="Line 14"/>
          <p:cNvSpPr>
            <a:spLocks noChangeShapeType="1"/>
          </p:cNvSpPr>
          <p:nvPr/>
        </p:nvSpPr>
        <p:spPr bwMode="auto">
          <a:xfrm>
            <a:off x="4572000" y="3789363"/>
            <a:ext cx="216058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59087" name="Line 15"/>
          <p:cNvSpPr>
            <a:spLocks noChangeShapeType="1"/>
          </p:cNvSpPr>
          <p:nvPr/>
        </p:nvSpPr>
        <p:spPr bwMode="auto">
          <a:xfrm>
            <a:off x="6732588" y="3789363"/>
            <a:ext cx="0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59088" name="Line 16"/>
          <p:cNvSpPr>
            <a:spLocks noChangeShapeType="1"/>
          </p:cNvSpPr>
          <p:nvPr/>
        </p:nvSpPr>
        <p:spPr bwMode="auto">
          <a:xfrm>
            <a:off x="6732588" y="4508500"/>
            <a:ext cx="0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59089" name="Line 17"/>
          <p:cNvSpPr>
            <a:spLocks noChangeShapeType="1"/>
          </p:cNvSpPr>
          <p:nvPr/>
        </p:nvSpPr>
        <p:spPr bwMode="auto">
          <a:xfrm>
            <a:off x="3419475" y="3789363"/>
            <a:ext cx="0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59090" name="Line 18"/>
          <p:cNvSpPr>
            <a:spLocks noChangeShapeType="1"/>
          </p:cNvSpPr>
          <p:nvPr/>
        </p:nvSpPr>
        <p:spPr bwMode="auto">
          <a:xfrm>
            <a:off x="3419475" y="4365625"/>
            <a:ext cx="0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59091" name="Line 19"/>
          <p:cNvSpPr>
            <a:spLocks noChangeShapeType="1"/>
          </p:cNvSpPr>
          <p:nvPr/>
        </p:nvSpPr>
        <p:spPr bwMode="auto">
          <a:xfrm>
            <a:off x="3419475" y="4869160"/>
            <a:ext cx="0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59092" name="Line 20"/>
          <p:cNvSpPr>
            <a:spLocks noChangeShapeType="1"/>
          </p:cNvSpPr>
          <p:nvPr/>
        </p:nvSpPr>
        <p:spPr bwMode="auto">
          <a:xfrm>
            <a:off x="3419475" y="5373688"/>
            <a:ext cx="0" cy="2873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59093" name="Line 21"/>
          <p:cNvSpPr>
            <a:spLocks noChangeShapeType="1"/>
          </p:cNvSpPr>
          <p:nvPr/>
        </p:nvSpPr>
        <p:spPr bwMode="auto">
          <a:xfrm>
            <a:off x="3419475" y="1556916"/>
            <a:ext cx="0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59094" name="Line 22"/>
          <p:cNvSpPr>
            <a:spLocks noChangeShapeType="1"/>
          </p:cNvSpPr>
          <p:nvPr/>
        </p:nvSpPr>
        <p:spPr bwMode="auto">
          <a:xfrm>
            <a:off x="3419475" y="2205558"/>
            <a:ext cx="0" cy="2873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59095" name="Line 23"/>
          <p:cNvSpPr>
            <a:spLocks noChangeShapeType="1"/>
          </p:cNvSpPr>
          <p:nvPr/>
        </p:nvSpPr>
        <p:spPr bwMode="auto">
          <a:xfrm>
            <a:off x="3419475" y="2708920"/>
            <a:ext cx="0" cy="3603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59096" name="Text Box 24"/>
          <p:cNvSpPr txBox="1">
            <a:spLocks noChangeArrowheads="1"/>
          </p:cNvSpPr>
          <p:nvPr/>
        </p:nvSpPr>
        <p:spPr bwMode="auto">
          <a:xfrm>
            <a:off x="7164388" y="981075"/>
            <a:ext cx="1528762" cy="425450"/>
          </a:xfrm>
          <a:prstGeom prst="rect">
            <a:avLst/>
          </a:prstGeom>
          <a:solidFill>
            <a:srgbClr val="BFEFB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_tradnl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V. cholerae</a:t>
            </a:r>
          </a:p>
        </p:txBody>
      </p:sp>
      <p:sp>
        <p:nvSpPr>
          <p:cNvPr id="259097" name="Text Box 25"/>
          <p:cNvSpPr txBox="1">
            <a:spLocks noChangeArrowheads="1"/>
          </p:cNvSpPr>
          <p:nvPr/>
        </p:nvSpPr>
        <p:spPr bwMode="auto">
          <a:xfrm>
            <a:off x="457200" y="836613"/>
            <a:ext cx="1377950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59099" name="Text Box 27"/>
          <p:cNvSpPr txBox="1">
            <a:spLocks noChangeArrowheads="1"/>
          </p:cNvSpPr>
          <p:nvPr/>
        </p:nvSpPr>
        <p:spPr bwMode="auto">
          <a:xfrm>
            <a:off x="6516688" y="476250"/>
            <a:ext cx="2133600" cy="395288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Diarrea secretora</a:t>
            </a:r>
          </a:p>
        </p:txBody>
      </p:sp>
      <p:sp>
        <p:nvSpPr>
          <p:cNvPr id="259100" name="Freeform 28"/>
          <p:cNvSpPr>
            <a:spLocks/>
          </p:cNvSpPr>
          <p:nvPr/>
        </p:nvSpPr>
        <p:spPr bwMode="auto">
          <a:xfrm>
            <a:off x="4140200" y="5445125"/>
            <a:ext cx="3024188" cy="815975"/>
          </a:xfrm>
          <a:custGeom>
            <a:avLst/>
            <a:gdLst>
              <a:gd name="T0" fmla="*/ 1633 w 1905"/>
              <a:gd name="T1" fmla="*/ 0 h 514"/>
              <a:gd name="T2" fmla="*/ 1633 w 1905"/>
              <a:gd name="T3" fmla="*/ 454 h 514"/>
              <a:gd name="T4" fmla="*/ 0 w 1905"/>
              <a:gd name="T5" fmla="*/ 363 h 5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05" h="514">
                <a:moveTo>
                  <a:pt x="1633" y="0"/>
                </a:moveTo>
                <a:cubicBezTo>
                  <a:pt x="1769" y="197"/>
                  <a:pt x="1905" y="394"/>
                  <a:pt x="1633" y="454"/>
                </a:cubicBezTo>
                <a:cubicBezTo>
                  <a:pt x="1361" y="514"/>
                  <a:pt x="680" y="438"/>
                  <a:pt x="0" y="363"/>
                </a:cubicBezTo>
              </a:path>
            </a:pathLst>
          </a:custGeom>
          <a:noFill/>
          <a:ln w="38100" cmpd="sng">
            <a:solidFill>
              <a:srgbClr val="008000"/>
            </a:solidFill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9" name="Text Box 7"/>
          <p:cNvSpPr txBox="1">
            <a:spLocks noChangeArrowheads="1"/>
          </p:cNvSpPr>
          <p:nvPr/>
        </p:nvSpPr>
        <p:spPr bwMode="auto">
          <a:xfrm>
            <a:off x="6372200" y="6525344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9" dur="500"/>
                                        <p:tgtEl>
                                          <p:spTgt spid="259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259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259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259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59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259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259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259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9075" grpId="0" animBg="1"/>
      <p:bldP spid="259076" grpId="0"/>
      <p:bldP spid="259077" grpId="0"/>
      <p:bldP spid="259078" grpId="0"/>
      <p:bldP spid="259079" grpId="0" animBg="1"/>
      <p:bldP spid="259080" grpId="0" animBg="1"/>
      <p:bldP spid="259081" grpId="0" animBg="1"/>
      <p:bldP spid="259082" grpId="0" animBg="1"/>
      <p:bldP spid="259083" grpId="0" animBg="1"/>
      <p:bldP spid="259084" grpId="0" animBg="1"/>
      <p:bldP spid="259085" grpId="0" animBg="1"/>
      <p:bldP spid="259086" grpId="0" animBg="1"/>
      <p:bldP spid="259087" grpId="0" animBg="1"/>
      <p:bldP spid="259088" grpId="0" animBg="1"/>
      <p:bldP spid="259089" grpId="0" animBg="1"/>
      <p:bldP spid="259090" grpId="0" animBg="1"/>
      <p:bldP spid="259091" grpId="0" animBg="1"/>
      <p:bldP spid="259092" grpId="0" animBg="1"/>
      <p:bldP spid="259093" grpId="0" animBg="1"/>
      <p:bldP spid="259094" grpId="0" animBg="1"/>
      <p:bldP spid="259095" grpId="0" animBg="1"/>
      <p:bldP spid="259100" grpId="0" animBg="1"/>
    </p:bld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1122" name="Picture 2" descr="colera simplificada version"/>
          <p:cNvPicPr>
            <a:picLocks noChangeAspect="1" noChangeArrowheads="1"/>
          </p:cNvPicPr>
          <p:nvPr/>
        </p:nvPicPr>
        <p:blipFill>
          <a:blip r:embed="rId2">
            <a:lum bright="-6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506"/>
          <a:stretch>
            <a:fillRect/>
          </a:stretch>
        </p:blipFill>
        <p:spPr bwMode="auto">
          <a:xfrm>
            <a:off x="611188" y="1365250"/>
            <a:ext cx="5329237" cy="4624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1123" name="Rectangle 3"/>
          <p:cNvSpPr>
            <a:spLocks noChangeArrowheads="1"/>
          </p:cNvSpPr>
          <p:nvPr/>
        </p:nvSpPr>
        <p:spPr bwMode="auto">
          <a:xfrm>
            <a:off x="6011863" y="2997200"/>
            <a:ext cx="1008062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1124" name="Rectangle 4"/>
          <p:cNvSpPr>
            <a:spLocks noChangeArrowheads="1"/>
          </p:cNvSpPr>
          <p:nvPr/>
        </p:nvSpPr>
        <p:spPr bwMode="auto">
          <a:xfrm>
            <a:off x="900113" y="1773238"/>
            <a:ext cx="792162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 sz="1800">
              <a:latin typeface="Arial" charset="0"/>
            </a:endParaRPr>
          </a:p>
        </p:txBody>
      </p:sp>
      <p:sp>
        <p:nvSpPr>
          <p:cNvPr id="261125" name="Rectangle 5"/>
          <p:cNvSpPr>
            <a:spLocks noChangeArrowheads="1"/>
          </p:cNvSpPr>
          <p:nvPr/>
        </p:nvSpPr>
        <p:spPr bwMode="auto">
          <a:xfrm>
            <a:off x="3563938" y="1844675"/>
            <a:ext cx="1295400" cy="360363"/>
          </a:xfrm>
          <a:prstGeom prst="rect">
            <a:avLst/>
          </a:prstGeom>
          <a:solidFill>
            <a:srgbClr val="FDE6C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1126" name="Text Box 6"/>
          <p:cNvSpPr txBox="1">
            <a:spLocks noChangeArrowheads="1"/>
          </p:cNvSpPr>
          <p:nvPr/>
        </p:nvSpPr>
        <p:spPr bwMode="auto">
          <a:xfrm>
            <a:off x="468313" y="2060575"/>
            <a:ext cx="719137" cy="406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LUZ</a:t>
            </a:r>
          </a:p>
        </p:txBody>
      </p:sp>
      <p:sp>
        <p:nvSpPr>
          <p:cNvPr id="261127" name="Text Box 7"/>
          <p:cNvSpPr txBox="1">
            <a:spLocks noChangeArrowheads="1"/>
          </p:cNvSpPr>
          <p:nvPr/>
        </p:nvSpPr>
        <p:spPr bwMode="auto">
          <a:xfrm>
            <a:off x="5587999" y="5651126"/>
            <a:ext cx="1368425" cy="3762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1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Intersticio</a:t>
            </a:r>
          </a:p>
        </p:txBody>
      </p:sp>
      <p:sp>
        <p:nvSpPr>
          <p:cNvPr id="261128" name="Text Box 8"/>
          <p:cNvSpPr txBox="1">
            <a:spLocks noChangeArrowheads="1"/>
          </p:cNvSpPr>
          <p:nvPr/>
        </p:nvSpPr>
        <p:spPr bwMode="auto">
          <a:xfrm>
            <a:off x="5984875" y="3475038"/>
            <a:ext cx="5746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2000" b="1"/>
              <a:t>AC</a:t>
            </a:r>
          </a:p>
        </p:txBody>
      </p:sp>
      <p:sp>
        <p:nvSpPr>
          <p:cNvPr id="261129" name="Rectangle 9"/>
          <p:cNvSpPr>
            <a:spLocks noChangeArrowheads="1"/>
          </p:cNvSpPr>
          <p:nvPr/>
        </p:nvSpPr>
        <p:spPr bwMode="auto">
          <a:xfrm>
            <a:off x="900113" y="3284538"/>
            <a:ext cx="863600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1130" name="Text Box 10"/>
          <p:cNvSpPr txBox="1">
            <a:spLocks noChangeArrowheads="1"/>
          </p:cNvSpPr>
          <p:nvPr/>
        </p:nvSpPr>
        <p:spPr bwMode="auto">
          <a:xfrm>
            <a:off x="827088" y="3313113"/>
            <a:ext cx="12255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1600" b="1"/>
              <a:t>TOXINA</a:t>
            </a:r>
          </a:p>
        </p:txBody>
      </p:sp>
      <p:sp>
        <p:nvSpPr>
          <p:cNvPr id="261131" name="Text Box 11"/>
          <p:cNvSpPr txBox="1">
            <a:spLocks noChangeArrowheads="1"/>
          </p:cNvSpPr>
          <p:nvPr/>
        </p:nvSpPr>
        <p:spPr bwMode="auto">
          <a:xfrm>
            <a:off x="3132138" y="2085975"/>
            <a:ext cx="685800" cy="457200"/>
          </a:xfrm>
          <a:prstGeom prst="rect">
            <a:avLst/>
          </a:prstGeom>
          <a:noFill/>
          <a:ln>
            <a:noFill/>
          </a:ln>
          <a:effectLst>
            <a:outerShdw dist="28398" dir="3806097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2400" b="1">
                <a:solidFill>
                  <a:srgbClr val="0000FF"/>
                </a:solidFill>
              </a:rPr>
              <a:t>OK!</a:t>
            </a:r>
          </a:p>
        </p:txBody>
      </p:sp>
      <p:sp>
        <p:nvSpPr>
          <p:cNvPr id="261132" name="Oval 12"/>
          <p:cNvSpPr>
            <a:spLocks noChangeArrowheads="1"/>
          </p:cNvSpPr>
          <p:nvPr/>
        </p:nvSpPr>
        <p:spPr bwMode="auto">
          <a:xfrm>
            <a:off x="1258888" y="1844675"/>
            <a:ext cx="2736850" cy="1008063"/>
          </a:xfrm>
          <a:prstGeom prst="ellipse">
            <a:avLst/>
          </a:prstGeom>
          <a:noFill/>
          <a:ln w="28575">
            <a:solidFill>
              <a:srgbClr val="0000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1133" name="Oval 13"/>
          <p:cNvSpPr>
            <a:spLocks noChangeArrowheads="1"/>
          </p:cNvSpPr>
          <p:nvPr/>
        </p:nvSpPr>
        <p:spPr bwMode="auto">
          <a:xfrm>
            <a:off x="1258888" y="3429000"/>
            <a:ext cx="2808287" cy="2356658"/>
          </a:xfrm>
          <a:prstGeom prst="ellipse">
            <a:avLst/>
          </a:prstGeom>
          <a:noFill/>
          <a:ln w="57150">
            <a:solidFill>
              <a:srgbClr val="DC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1134" name="Text Box 14"/>
          <p:cNvSpPr txBox="1">
            <a:spLocks noChangeArrowheads="1"/>
          </p:cNvSpPr>
          <p:nvPr/>
        </p:nvSpPr>
        <p:spPr bwMode="auto">
          <a:xfrm>
            <a:off x="3995738" y="4508500"/>
            <a:ext cx="1762125" cy="457200"/>
          </a:xfrm>
          <a:prstGeom prst="rect">
            <a:avLst/>
          </a:prstGeom>
          <a:noFill/>
          <a:ln>
            <a:noFill/>
          </a:ln>
          <a:effectLst>
            <a:outerShdw dist="12700" dir="54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2400" b="1">
                <a:solidFill>
                  <a:srgbClr val="D80000"/>
                </a:solidFill>
              </a:rPr>
              <a:t>Afectados!</a:t>
            </a:r>
          </a:p>
        </p:txBody>
      </p:sp>
      <p:sp>
        <p:nvSpPr>
          <p:cNvPr id="261135" name="Text Box 15"/>
          <p:cNvSpPr txBox="1">
            <a:spLocks noChangeArrowheads="1"/>
          </p:cNvSpPr>
          <p:nvPr/>
        </p:nvSpPr>
        <p:spPr bwMode="auto">
          <a:xfrm>
            <a:off x="761206" y="736600"/>
            <a:ext cx="1377300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61136" name="Text Box 16"/>
          <p:cNvSpPr txBox="1">
            <a:spLocks noChangeArrowheads="1"/>
          </p:cNvSpPr>
          <p:nvPr/>
        </p:nvSpPr>
        <p:spPr bwMode="auto">
          <a:xfrm>
            <a:off x="6011863" y="4149725"/>
            <a:ext cx="2952750" cy="1219200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MX" sz="1800" b="1"/>
              <a:t>* </a:t>
            </a:r>
            <a:r>
              <a:rPr lang="es-MX" sz="1800" b="1">
                <a:solidFill>
                  <a:srgbClr val="CC0000"/>
                </a:solidFill>
              </a:rPr>
              <a:t>Aumenta</a:t>
            </a:r>
            <a:r>
              <a:rPr lang="es-MX" sz="1800" b="1"/>
              <a:t> secreción Cl</a:t>
            </a:r>
            <a:r>
              <a:rPr lang="es-MX" sz="1800" b="1" baseline="30000"/>
              <a:t>-</a:t>
            </a:r>
          </a:p>
          <a:p>
            <a:pPr algn="l"/>
            <a:endParaRPr lang="es-MX" sz="1800" b="1"/>
          </a:p>
          <a:p>
            <a:pPr algn="l"/>
            <a:r>
              <a:rPr lang="es-MX" sz="1800" b="1"/>
              <a:t>* </a:t>
            </a:r>
            <a:r>
              <a:rPr lang="es-MX" sz="1800" b="1">
                <a:solidFill>
                  <a:srgbClr val="CC0000"/>
                </a:solidFill>
              </a:rPr>
              <a:t>Inhibe</a:t>
            </a:r>
            <a:r>
              <a:rPr lang="es-MX" sz="1800" b="1"/>
              <a:t> absorción    </a:t>
            </a:r>
          </a:p>
          <a:p>
            <a:pPr algn="l"/>
            <a:r>
              <a:rPr lang="es-MX" sz="1800" b="1"/>
              <a:t>  electroneutra NaCl</a:t>
            </a:r>
          </a:p>
        </p:txBody>
      </p:sp>
      <p:sp>
        <p:nvSpPr>
          <p:cNvPr id="261137" name="Text Box 17"/>
          <p:cNvSpPr txBox="1">
            <a:spLocks noChangeArrowheads="1"/>
          </p:cNvSpPr>
          <p:nvPr/>
        </p:nvSpPr>
        <p:spPr bwMode="auto">
          <a:xfrm>
            <a:off x="6306808" y="1967480"/>
            <a:ext cx="2004075" cy="707886"/>
          </a:xfrm>
          <a:prstGeom prst="rect">
            <a:avLst/>
          </a:prstGeom>
          <a:solidFill>
            <a:srgbClr val="BFEFBF"/>
          </a:solidFill>
          <a:ln w="28575">
            <a:solidFill>
              <a:srgbClr val="008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Acción Toxina</a:t>
            </a:r>
          </a:p>
          <a:p>
            <a:pPr algn="l"/>
            <a:r>
              <a:rPr lang="es-ES" sz="2000" i="1">
                <a:effectLst>
                  <a:outerShdw blurRad="38100" dist="38100" dir="2700000" algn="tl">
                    <a:srgbClr val="FFFFFF"/>
                  </a:outerShdw>
                </a:effectLst>
              </a:rPr>
              <a:t>Vibrio cholerae</a:t>
            </a:r>
          </a:p>
        </p:txBody>
      </p:sp>
      <p:sp>
        <p:nvSpPr>
          <p:cNvPr id="261138" name="Oval 18"/>
          <p:cNvSpPr>
            <a:spLocks noChangeArrowheads="1"/>
          </p:cNvSpPr>
          <p:nvPr/>
        </p:nvSpPr>
        <p:spPr bwMode="auto">
          <a:xfrm>
            <a:off x="5867400" y="1844675"/>
            <a:ext cx="217488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1139" name="Line 19"/>
          <p:cNvSpPr>
            <a:spLocks noChangeShapeType="1"/>
          </p:cNvSpPr>
          <p:nvPr/>
        </p:nvSpPr>
        <p:spPr bwMode="auto">
          <a:xfrm flipH="1">
            <a:off x="7308846" y="2708919"/>
            <a:ext cx="16670" cy="1440805"/>
          </a:xfrm>
          <a:prstGeom prst="line">
            <a:avLst/>
          </a:prstGeom>
          <a:noFill/>
          <a:ln w="76200">
            <a:solidFill>
              <a:srgbClr val="CC00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61141" name="Oval 21"/>
          <p:cNvSpPr>
            <a:spLocks noChangeArrowheads="1"/>
          </p:cNvSpPr>
          <p:nvPr/>
        </p:nvSpPr>
        <p:spPr bwMode="auto">
          <a:xfrm>
            <a:off x="3276600" y="3716338"/>
            <a:ext cx="358775" cy="21748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 sz="16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61142" name="Oval 22"/>
          <p:cNvSpPr>
            <a:spLocks noChangeArrowheads="1"/>
          </p:cNvSpPr>
          <p:nvPr/>
        </p:nvSpPr>
        <p:spPr bwMode="auto">
          <a:xfrm>
            <a:off x="3492500" y="4581525"/>
            <a:ext cx="287338" cy="2873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1143" name="Text Box 23"/>
          <p:cNvSpPr txBox="1">
            <a:spLocks noChangeArrowheads="1"/>
          </p:cNvSpPr>
          <p:nvPr/>
        </p:nvSpPr>
        <p:spPr bwMode="auto">
          <a:xfrm>
            <a:off x="3279775" y="3573463"/>
            <a:ext cx="5048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s-ES" sz="28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s-ES" sz="16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  <a:endParaRPr lang="es-ES" sz="280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61144" name="Text Box 24"/>
          <p:cNvSpPr txBox="1">
            <a:spLocks noChangeArrowheads="1"/>
          </p:cNvSpPr>
          <p:nvPr/>
        </p:nvSpPr>
        <p:spPr bwMode="auto">
          <a:xfrm>
            <a:off x="3348038" y="4422775"/>
            <a:ext cx="48101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s-ES" sz="28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  <a:r>
              <a:rPr lang="es-ES" sz="16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  <a:endParaRPr lang="es-ES" sz="280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61145" name="Oval 25"/>
          <p:cNvSpPr>
            <a:spLocks noChangeArrowheads="1"/>
          </p:cNvSpPr>
          <p:nvPr/>
        </p:nvSpPr>
        <p:spPr bwMode="auto">
          <a:xfrm>
            <a:off x="4284663" y="3789363"/>
            <a:ext cx="142875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1146" name="Line 26"/>
          <p:cNvSpPr>
            <a:spLocks noChangeShapeType="1"/>
          </p:cNvSpPr>
          <p:nvPr/>
        </p:nvSpPr>
        <p:spPr bwMode="auto">
          <a:xfrm flipV="1">
            <a:off x="4427538" y="3716338"/>
            <a:ext cx="0" cy="2873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7" name="Text Box 7"/>
          <p:cNvSpPr txBox="1">
            <a:spLocks noChangeArrowheads="1"/>
          </p:cNvSpPr>
          <p:nvPr/>
        </p:nvSpPr>
        <p:spPr bwMode="auto">
          <a:xfrm>
            <a:off x="6372200" y="6525344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28" name="Text Box 3"/>
          <p:cNvSpPr txBox="1">
            <a:spLocks noChangeArrowheads="1"/>
          </p:cNvSpPr>
          <p:nvPr/>
        </p:nvSpPr>
        <p:spPr bwMode="auto">
          <a:xfrm>
            <a:off x="7342188" y="480990"/>
            <a:ext cx="1239442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Diarrea </a:t>
            </a:r>
          </a:p>
          <a:p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secretora</a:t>
            </a:r>
            <a:endParaRPr lang="es-ES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61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27" dur="3000" fill="hold"/>
                                        <p:tgtEl>
                                          <p:spTgt spid="2611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1131" grpId="0"/>
      <p:bldP spid="261132" grpId="0" animBg="1"/>
      <p:bldP spid="261133" grpId="0" animBg="1"/>
      <p:bldP spid="261133" grpId="1" animBg="1"/>
      <p:bldP spid="261134" grpId="0"/>
      <p:bldP spid="261136" grpId="0" animBg="1"/>
      <p:bldP spid="261139" grpId="0" animBg="1"/>
    </p:bld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146" name="Rectangle 2"/>
          <p:cNvSpPr>
            <a:spLocks noChangeArrowheads="1"/>
          </p:cNvSpPr>
          <p:nvPr/>
        </p:nvSpPr>
        <p:spPr bwMode="auto">
          <a:xfrm>
            <a:off x="3492500" y="260350"/>
            <a:ext cx="2663825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2147" name="Text Box 3"/>
          <p:cNvSpPr txBox="1">
            <a:spLocks noChangeArrowheads="1"/>
          </p:cNvSpPr>
          <p:nvPr/>
        </p:nvSpPr>
        <p:spPr bwMode="auto">
          <a:xfrm>
            <a:off x="1060450" y="836613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62148" name="Rectangle 4"/>
          <p:cNvSpPr>
            <a:spLocks noChangeArrowheads="1"/>
          </p:cNvSpPr>
          <p:nvPr/>
        </p:nvSpPr>
        <p:spPr bwMode="auto">
          <a:xfrm>
            <a:off x="2987675" y="1196975"/>
            <a:ext cx="2808288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grpSp>
        <p:nvGrpSpPr>
          <p:cNvPr id="262149" name="Group 5"/>
          <p:cNvGrpSpPr>
            <a:grpSpLocks/>
          </p:cNvGrpSpPr>
          <p:nvPr/>
        </p:nvGrpSpPr>
        <p:grpSpPr bwMode="auto">
          <a:xfrm>
            <a:off x="1835150" y="1628775"/>
            <a:ext cx="4392613" cy="4267200"/>
            <a:chOff x="1610" y="1026"/>
            <a:chExt cx="2767" cy="2688"/>
          </a:xfrm>
        </p:grpSpPr>
        <p:sp>
          <p:nvSpPr>
            <p:cNvPr id="262150" name="Text Box 6"/>
            <p:cNvSpPr txBox="1">
              <a:spLocks noChangeArrowheads="1"/>
            </p:cNvSpPr>
            <p:nvPr/>
          </p:nvSpPr>
          <p:spPr bwMode="auto">
            <a:xfrm>
              <a:off x="1645" y="1706"/>
              <a:ext cx="2470" cy="614"/>
            </a:xfrm>
            <a:prstGeom prst="rect">
              <a:avLst/>
            </a:prstGeom>
            <a:noFill/>
            <a:ln w="28575">
              <a:solidFill>
                <a:srgbClr val="DC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s-ES" sz="180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Inhibe la actividad GTPasa, </a:t>
              </a:r>
            </a:p>
            <a:p>
              <a:r>
                <a:rPr lang="es-ES" sz="180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la PGs  queda activada y genera aumento sostenido de </a:t>
              </a:r>
              <a:r>
                <a:rPr lang="es-ES" sz="200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AMPc.</a:t>
              </a:r>
            </a:p>
          </p:txBody>
        </p:sp>
        <p:sp>
          <p:nvSpPr>
            <p:cNvPr id="262151" name="Text Box 7"/>
            <p:cNvSpPr txBox="1">
              <a:spLocks noChangeArrowheads="1"/>
            </p:cNvSpPr>
            <p:nvPr/>
          </p:nvSpPr>
          <p:spPr bwMode="auto">
            <a:xfrm>
              <a:off x="1610" y="2478"/>
              <a:ext cx="953" cy="384"/>
            </a:xfrm>
            <a:prstGeom prst="rect">
              <a:avLst/>
            </a:prstGeom>
            <a:solidFill>
              <a:srgbClr val="CEF2D2"/>
            </a:solidFill>
            <a:ln w="28575">
              <a:solidFill>
                <a:srgbClr val="DC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s-ES" sz="1600" b="1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ABRE </a:t>
              </a:r>
            </a:p>
            <a:p>
              <a:r>
                <a:rPr lang="es-ES" sz="1600" b="1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CANAL Cl</a:t>
              </a:r>
              <a:r>
                <a:rPr lang="es-ES" sz="1600" b="1" baseline="3000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-</a:t>
              </a:r>
            </a:p>
          </p:txBody>
        </p:sp>
        <p:sp>
          <p:nvSpPr>
            <p:cNvPr id="262152" name="Text Box 8"/>
            <p:cNvSpPr txBox="1">
              <a:spLocks noChangeArrowheads="1"/>
            </p:cNvSpPr>
            <p:nvPr/>
          </p:nvSpPr>
          <p:spPr bwMode="auto">
            <a:xfrm>
              <a:off x="2684" y="2478"/>
              <a:ext cx="1693" cy="384"/>
            </a:xfrm>
            <a:prstGeom prst="rect">
              <a:avLst/>
            </a:prstGeom>
            <a:solidFill>
              <a:srgbClr val="CEF2D2"/>
            </a:solidFill>
            <a:ln w="28575">
              <a:solidFill>
                <a:srgbClr val="DC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s-ES" sz="1600" b="1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INHIBE </a:t>
              </a:r>
            </a:p>
            <a:p>
              <a:r>
                <a:rPr lang="es-ES" sz="1600" b="1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COTRANSPORTE NaCl</a:t>
              </a:r>
            </a:p>
          </p:txBody>
        </p:sp>
        <p:sp>
          <p:nvSpPr>
            <p:cNvPr id="262153" name="Text Box 9"/>
            <p:cNvSpPr txBox="1">
              <a:spLocks noChangeArrowheads="1"/>
            </p:cNvSpPr>
            <p:nvPr/>
          </p:nvSpPr>
          <p:spPr bwMode="auto">
            <a:xfrm>
              <a:off x="2016" y="3113"/>
              <a:ext cx="1728" cy="601"/>
            </a:xfrm>
            <a:prstGeom prst="rect">
              <a:avLst/>
            </a:prstGeom>
            <a:solidFill>
              <a:srgbClr val="ADF1E6"/>
            </a:solidFill>
            <a:ln w="38100">
              <a:solidFill>
                <a:srgbClr val="DC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" sz="1800" b="1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PÉRDIDAS MASIVAS </a:t>
              </a:r>
            </a:p>
            <a:p>
              <a:r>
                <a:rPr lang="es-ES" sz="1800" b="1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 AGUA</a:t>
              </a:r>
            </a:p>
            <a:p>
              <a:r>
                <a:rPr lang="es-ES" sz="1800" b="1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ELECTROLITOS</a:t>
              </a:r>
            </a:p>
          </p:txBody>
        </p:sp>
        <p:sp>
          <p:nvSpPr>
            <p:cNvPr id="262154" name="AutoShape 10"/>
            <p:cNvSpPr>
              <a:spLocks noChangeArrowheads="1"/>
            </p:cNvSpPr>
            <p:nvPr/>
          </p:nvSpPr>
          <p:spPr bwMode="auto">
            <a:xfrm>
              <a:off x="1701" y="2886"/>
              <a:ext cx="272" cy="681"/>
            </a:xfrm>
            <a:prstGeom prst="curvedRightArrow">
              <a:avLst>
                <a:gd name="adj1" fmla="val 50074"/>
                <a:gd name="adj2" fmla="val 100147"/>
                <a:gd name="adj3" fmla="val 33333"/>
              </a:avLst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262155" name="AutoShape 11"/>
            <p:cNvSpPr>
              <a:spLocks noChangeArrowheads="1"/>
            </p:cNvSpPr>
            <p:nvPr/>
          </p:nvSpPr>
          <p:spPr bwMode="auto">
            <a:xfrm>
              <a:off x="3787" y="2886"/>
              <a:ext cx="363" cy="635"/>
            </a:xfrm>
            <a:prstGeom prst="curvedLeftArrow">
              <a:avLst>
                <a:gd name="adj1" fmla="val 34986"/>
                <a:gd name="adj2" fmla="val 69972"/>
                <a:gd name="adj3" fmla="val 33333"/>
              </a:avLst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262156" name="Rectangle 12"/>
            <p:cNvSpPr>
              <a:spLocks noChangeArrowheads="1"/>
            </p:cNvSpPr>
            <p:nvPr/>
          </p:nvSpPr>
          <p:spPr bwMode="auto">
            <a:xfrm>
              <a:off x="1633" y="1026"/>
              <a:ext cx="2494" cy="583"/>
            </a:xfrm>
            <a:prstGeom prst="rect">
              <a:avLst/>
            </a:prstGeom>
            <a:noFill/>
            <a:ln w="9525">
              <a:solidFill>
                <a:srgbClr val="DC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s-ES" sz="1800"/>
                <a:t>La toxina se enlaza a un receptor, cataliza ADP ribosilación en </a:t>
              </a:r>
            </a:p>
            <a:p>
              <a:r>
                <a:rPr lang="es-ES" sz="1800"/>
                <a:t>subunidad </a:t>
              </a:r>
              <a:r>
                <a:rPr lang="es-ES" sz="1800" b="1">
                  <a:latin typeface="Symbol" pitchFamily="18" charset="2"/>
                </a:rPr>
                <a:t>a</a:t>
              </a:r>
              <a:r>
                <a:rPr lang="es-ES" sz="1800"/>
                <a:t> de PGs</a:t>
              </a:r>
            </a:p>
          </p:txBody>
        </p:sp>
        <p:sp>
          <p:nvSpPr>
            <p:cNvPr id="262157" name="Line 13"/>
            <p:cNvSpPr>
              <a:spLocks noChangeShapeType="1"/>
            </p:cNvSpPr>
            <p:nvPr/>
          </p:nvSpPr>
          <p:spPr bwMode="auto">
            <a:xfrm>
              <a:off x="2880" y="1616"/>
              <a:ext cx="0" cy="9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VE"/>
            </a:p>
          </p:txBody>
        </p:sp>
        <p:sp>
          <p:nvSpPr>
            <p:cNvPr id="262158" name="Line 14"/>
            <p:cNvSpPr>
              <a:spLocks noChangeShapeType="1"/>
            </p:cNvSpPr>
            <p:nvPr/>
          </p:nvSpPr>
          <p:spPr bwMode="auto">
            <a:xfrm>
              <a:off x="2109" y="2296"/>
              <a:ext cx="0" cy="18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VE"/>
            </a:p>
          </p:txBody>
        </p:sp>
        <p:sp>
          <p:nvSpPr>
            <p:cNvPr id="262159" name="Line 15"/>
            <p:cNvSpPr>
              <a:spLocks noChangeShapeType="1"/>
            </p:cNvSpPr>
            <p:nvPr/>
          </p:nvSpPr>
          <p:spPr bwMode="auto">
            <a:xfrm>
              <a:off x="3515" y="2296"/>
              <a:ext cx="0" cy="18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VE"/>
            </a:p>
          </p:txBody>
        </p:sp>
      </p:grpSp>
      <p:sp>
        <p:nvSpPr>
          <p:cNvPr id="19" name="Text Box 2"/>
          <p:cNvSpPr txBox="1">
            <a:spLocks noChangeArrowheads="1"/>
          </p:cNvSpPr>
          <p:nvPr/>
        </p:nvSpPr>
        <p:spPr bwMode="auto">
          <a:xfrm>
            <a:off x="7220990" y="548680"/>
            <a:ext cx="1239442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Diarrea </a:t>
            </a:r>
            <a:endParaRPr lang="es-ES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secretora</a:t>
            </a:r>
            <a:endParaRPr lang="es-ES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Text Box 7"/>
          <p:cNvSpPr txBox="1">
            <a:spLocks noChangeArrowheads="1"/>
          </p:cNvSpPr>
          <p:nvPr/>
        </p:nvSpPr>
        <p:spPr bwMode="auto">
          <a:xfrm>
            <a:off x="6628457" y="1317594"/>
            <a:ext cx="1831975" cy="669925"/>
          </a:xfrm>
          <a:prstGeom prst="rect">
            <a:avLst/>
          </a:prstGeom>
          <a:solidFill>
            <a:srgbClr val="BFEFBF"/>
          </a:solidFill>
          <a:ln w="28575">
            <a:solidFill>
              <a:srgbClr val="008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Acción Toxina</a:t>
            </a:r>
            <a:r>
              <a:rPr lang="es-ES" sz="1800" i="1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  <a:p>
            <a:pPr algn="l"/>
            <a:r>
              <a:rPr lang="es-ES" sz="1800" i="1">
                <a:effectLst>
                  <a:outerShdw blurRad="38100" dist="38100" dir="2700000" algn="tl">
                    <a:srgbClr val="FFFFFF"/>
                  </a:outerShdw>
                </a:effectLst>
              </a:rPr>
              <a:t>Vibrio cholerae</a:t>
            </a:r>
            <a:endParaRPr lang="es-ES" sz="180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2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262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170" name="Text Box 2"/>
          <p:cNvSpPr txBox="1">
            <a:spLocks noChangeArrowheads="1"/>
          </p:cNvSpPr>
          <p:nvPr/>
        </p:nvSpPr>
        <p:spPr bwMode="auto">
          <a:xfrm>
            <a:off x="7220990" y="548680"/>
            <a:ext cx="1239442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Diarrea </a:t>
            </a:r>
            <a:endParaRPr lang="es-ES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secretora</a:t>
            </a:r>
            <a:endParaRPr lang="es-ES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3171" name="Rectangle 3"/>
          <p:cNvSpPr>
            <a:spLocks noChangeArrowheads="1"/>
          </p:cNvSpPr>
          <p:nvPr/>
        </p:nvSpPr>
        <p:spPr bwMode="auto">
          <a:xfrm>
            <a:off x="6191250" y="3694113"/>
            <a:ext cx="1008063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3172" name="Text Box 4"/>
          <p:cNvSpPr txBox="1">
            <a:spLocks noChangeArrowheads="1"/>
          </p:cNvSpPr>
          <p:nvPr/>
        </p:nvSpPr>
        <p:spPr bwMode="auto">
          <a:xfrm>
            <a:off x="2085975" y="2636838"/>
            <a:ext cx="5114925" cy="2327275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3600" b="1" dirty="0">
                <a:solidFill>
                  <a:srgbClr val="CC0000"/>
                </a:solidFill>
              </a:rPr>
              <a:t>*</a:t>
            </a:r>
            <a:r>
              <a:rPr lang="es-ES" sz="1800" b="1" dirty="0"/>
              <a:t> Aumenta secreción a la luz </a:t>
            </a:r>
            <a:r>
              <a:rPr lang="es-ES" sz="1800" b="1" dirty="0" smtClean="0"/>
              <a:t>de:</a:t>
            </a:r>
            <a:endParaRPr lang="es-ES" sz="1800" b="1" dirty="0"/>
          </a:p>
          <a:p>
            <a:pPr algn="l"/>
            <a:r>
              <a:rPr lang="es-ES" sz="1800" dirty="0"/>
              <a:t>	1. </a:t>
            </a:r>
            <a:r>
              <a:rPr lang="es-ES" sz="1800" b="1" dirty="0"/>
              <a:t>Cloro</a:t>
            </a:r>
          </a:p>
          <a:p>
            <a:pPr algn="l"/>
            <a:r>
              <a:rPr lang="es-ES" sz="1800" dirty="0"/>
              <a:t>	2. </a:t>
            </a:r>
            <a:r>
              <a:rPr lang="es-ES" sz="1800" b="1" dirty="0"/>
              <a:t>Sodio </a:t>
            </a:r>
            <a:r>
              <a:rPr lang="es-ES" sz="1800" dirty="0"/>
              <a:t>que sigue al cloro</a:t>
            </a:r>
          </a:p>
          <a:p>
            <a:pPr algn="l"/>
            <a:r>
              <a:rPr lang="es-ES" sz="1800" dirty="0"/>
              <a:t>	3. </a:t>
            </a:r>
            <a:r>
              <a:rPr lang="es-ES" sz="1800" b="1" dirty="0"/>
              <a:t>Agua</a:t>
            </a:r>
            <a:r>
              <a:rPr lang="es-ES" sz="1800" dirty="0"/>
              <a:t> que sigue al sodio y cloro</a:t>
            </a:r>
          </a:p>
          <a:p>
            <a:pPr algn="l"/>
            <a:r>
              <a:rPr lang="es-ES" sz="3600" b="1" dirty="0">
                <a:solidFill>
                  <a:srgbClr val="CC0000"/>
                </a:solidFill>
              </a:rPr>
              <a:t>*</a:t>
            </a:r>
            <a:r>
              <a:rPr lang="es-ES" sz="1800" b="1" dirty="0"/>
              <a:t> Disminuye absorción de sodio y cloro</a:t>
            </a:r>
            <a:r>
              <a:rPr lang="es-ES" sz="1800" dirty="0"/>
              <a:t> por </a:t>
            </a:r>
          </a:p>
          <a:p>
            <a:pPr algn="l"/>
            <a:r>
              <a:rPr lang="es-ES" sz="1800" dirty="0"/>
              <a:t>      inhibición del </a:t>
            </a:r>
            <a:r>
              <a:rPr lang="es-ES" sz="1800" dirty="0" err="1"/>
              <a:t>Cotransporte</a:t>
            </a:r>
            <a:r>
              <a:rPr lang="es-ES" sz="1800" dirty="0"/>
              <a:t> sodio-cloro</a:t>
            </a:r>
          </a:p>
        </p:txBody>
      </p:sp>
      <p:sp>
        <p:nvSpPr>
          <p:cNvPr id="263173" name="Text Box 5"/>
          <p:cNvSpPr txBox="1">
            <a:spLocks noChangeArrowheads="1"/>
          </p:cNvSpPr>
          <p:nvPr/>
        </p:nvSpPr>
        <p:spPr bwMode="auto">
          <a:xfrm>
            <a:off x="708025" y="6508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63174" name="Text Box 6"/>
          <p:cNvSpPr txBox="1">
            <a:spLocks noChangeArrowheads="1"/>
          </p:cNvSpPr>
          <p:nvPr/>
        </p:nvSpPr>
        <p:spPr bwMode="auto">
          <a:xfrm>
            <a:off x="395288" y="661988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63175" name="Text Box 7"/>
          <p:cNvSpPr txBox="1">
            <a:spLocks noChangeArrowheads="1"/>
          </p:cNvSpPr>
          <p:nvPr/>
        </p:nvSpPr>
        <p:spPr bwMode="auto">
          <a:xfrm>
            <a:off x="6628457" y="1317594"/>
            <a:ext cx="1831975" cy="669925"/>
          </a:xfrm>
          <a:prstGeom prst="rect">
            <a:avLst/>
          </a:prstGeom>
          <a:solidFill>
            <a:srgbClr val="BFEFBF"/>
          </a:solidFill>
          <a:ln w="28575">
            <a:solidFill>
              <a:srgbClr val="008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Acción Toxina</a:t>
            </a:r>
            <a:r>
              <a:rPr lang="es-ES" sz="1800" i="1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  <a:p>
            <a:pPr algn="l"/>
            <a:r>
              <a:rPr lang="es-ES" sz="1800" i="1">
                <a:effectLst>
                  <a:outerShdw blurRad="38100" dist="38100" dir="2700000" algn="tl">
                    <a:srgbClr val="FFFFFF"/>
                  </a:outerShdw>
                </a:effectLst>
              </a:rPr>
              <a:t>Vibrio cholerae</a:t>
            </a:r>
            <a:endParaRPr lang="es-ES" sz="180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263176" name="Picture 8" descr="vibrio choler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275" y="836613"/>
            <a:ext cx="1990725" cy="1519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3177" name="Text Box 9"/>
          <p:cNvSpPr txBox="1">
            <a:spLocks noChangeArrowheads="1"/>
          </p:cNvSpPr>
          <p:nvPr/>
        </p:nvSpPr>
        <p:spPr bwMode="auto">
          <a:xfrm>
            <a:off x="1692275" y="1989138"/>
            <a:ext cx="13684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V. cholerae</a:t>
            </a:r>
          </a:p>
        </p:txBody>
      </p:sp>
      <p:sp>
        <p:nvSpPr>
          <p:cNvPr id="263179" name="Text Box 11"/>
          <p:cNvSpPr txBox="1">
            <a:spLocks noChangeArrowheads="1"/>
          </p:cNvSpPr>
          <p:nvPr/>
        </p:nvSpPr>
        <p:spPr bwMode="auto">
          <a:xfrm>
            <a:off x="1039813" y="5084763"/>
            <a:ext cx="740568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3600" b="1">
                <a:effectLst>
                  <a:outerShdw blurRad="38100" dist="38100" dir="2700000" algn="tl">
                    <a:srgbClr val="C0C0C0"/>
                  </a:outerShdw>
                </a:effectLst>
              </a:rPr>
              <a:t>Gran pérdida de Cl</a:t>
            </a:r>
            <a:r>
              <a:rPr lang="es-ES_tradnl" sz="3600" b="1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  <a:r>
              <a:rPr lang="es-ES_tradnl" sz="3600" b="1">
                <a:effectLst>
                  <a:outerShdw blurRad="38100" dist="38100" dir="2700000" algn="tl">
                    <a:srgbClr val="C0C0C0"/>
                  </a:outerShdw>
                </a:effectLst>
              </a:rPr>
              <a:t>, Na</a:t>
            </a:r>
            <a:r>
              <a:rPr lang="es-ES_tradnl" sz="3600" b="1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s-ES_tradnl" sz="3600" b="1">
                <a:effectLst>
                  <a:outerShdw blurRad="38100" dist="38100" dir="2700000" algn="tl">
                    <a:srgbClr val="C0C0C0"/>
                  </a:outerShdw>
                </a:effectLst>
              </a:rPr>
              <a:t> y agua</a:t>
            </a:r>
          </a:p>
        </p:txBody>
      </p:sp>
      <p:sp>
        <p:nvSpPr>
          <p:cNvPr id="263181" name="Text Box 13"/>
          <p:cNvSpPr txBox="1">
            <a:spLocks noChangeArrowheads="1"/>
          </p:cNvSpPr>
          <p:nvPr/>
        </p:nvSpPr>
        <p:spPr bwMode="auto">
          <a:xfrm>
            <a:off x="3344863" y="5661025"/>
            <a:ext cx="2454275" cy="860425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5-10 litros/día</a:t>
            </a:r>
          </a:p>
          <a:p>
            <a:pPr algn="l"/>
            <a:r>
              <a:rPr lang="es-ES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1 litro/hora!!!!</a:t>
            </a:r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6372200" y="6525344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26317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26317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26317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7" dur="2000" fill="hold"/>
                                        <p:tgtEl>
                                          <p:spTgt spid="26317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C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63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63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263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63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263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3172" grpId="0" animBg="1"/>
      <p:bldP spid="263179" grpId="0"/>
      <p:bldP spid="263179" grpId="1"/>
      <p:bldP spid="263181" grpId="0" animBg="1"/>
    </p:bld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218" name="Rectangle 2"/>
          <p:cNvSpPr>
            <a:spLocks noChangeArrowheads="1"/>
          </p:cNvSpPr>
          <p:nvPr/>
        </p:nvSpPr>
        <p:spPr bwMode="auto">
          <a:xfrm>
            <a:off x="3708400" y="1341438"/>
            <a:ext cx="2808288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5219" name="Text Box 3"/>
          <p:cNvSpPr txBox="1">
            <a:spLocks noChangeArrowheads="1"/>
          </p:cNvSpPr>
          <p:nvPr/>
        </p:nvSpPr>
        <p:spPr bwMode="auto">
          <a:xfrm>
            <a:off x="2019300" y="2852738"/>
            <a:ext cx="5105400" cy="2540000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1800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V. </a:t>
            </a:r>
            <a:r>
              <a:rPr lang="es-ES" sz="1800" i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cholerae</a:t>
            </a: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tiene dos bacteriófagos:</a:t>
            </a:r>
          </a:p>
          <a:p>
            <a:pPr algn="l"/>
            <a:endParaRPr lang="es-ES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/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sz="18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uno codifica la toxina !!!</a:t>
            </a:r>
          </a:p>
          <a:p>
            <a:pPr algn="l"/>
            <a:endParaRPr lang="es-ES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/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sz="18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otro codifica receptor para el primer  </a:t>
            </a:r>
          </a:p>
          <a:p>
            <a:pPr algn="l"/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fago!!!</a:t>
            </a:r>
          </a:p>
          <a:p>
            <a:pPr algn="l"/>
            <a:endParaRPr lang="es-ES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/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La </a:t>
            </a:r>
            <a:r>
              <a:rPr lang="es-ES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Virulencia</a:t>
            </a: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de la bacteria depende de la interacción entre dos fagos!!</a:t>
            </a:r>
          </a:p>
        </p:txBody>
      </p:sp>
      <p:sp>
        <p:nvSpPr>
          <p:cNvPr id="265220" name="Text Box 4"/>
          <p:cNvSpPr txBox="1">
            <a:spLocks noChangeArrowheads="1"/>
          </p:cNvSpPr>
          <p:nvPr/>
        </p:nvSpPr>
        <p:spPr bwMode="auto">
          <a:xfrm>
            <a:off x="2098675" y="2276475"/>
            <a:ext cx="4946650" cy="425450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000">
                <a:latin typeface="Arial" charset="0"/>
              </a:rPr>
              <a:t>El </a:t>
            </a:r>
            <a:r>
              <a:rPr lang="es-ES" sz="2000" i="1"/>
              <a:t>Vibrio cholerae</a:t>
            </a:r>
            <a:r>
              <a:rPr lang="es-ES" sz="2000">
                <a:latin typeface="Arial" charset="0"/>
              </a:rPr>
              <a:t> NO infecta la mucosa!!</a:t>
            </a:r>
          </a:p>
        </p:txBody>
      </p:sp>
      <p:pic>
        <p:nvPicPr>
          <p:cNvPr id="265221" name="Picture 5" descr="180px-Cholera_bacteria_SE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404813"/>
            <a:ext cx="2303463" cy="1798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5225" name="Text Box 9"/>
          <p:cNvSpPr txBox="1">
            <a:spLocks noChangeArrowheads="1"/>
          </p:cNvSpPr>
          <p:nvPr/>
        </p:nvSpPr>
        <p:spPr bwMode="auto">
          <a:xfrm>
            <a:off x="4356100" y="5516563"/>
            <a:ext cx="26987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200"/>
              <a:t>Karoolis et al. Nature may 27, 1999</a:t>
            </a: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6372200" y="6525344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7220990" y="548680"/>
            <a:ext cx="1239442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Diarrea </a:t>
            </a:r>
            <a:endParaRPr lang="es-ES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secretora</a:t>
            </a:r>
            <a:endParaRPr lang="es-ES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6628457" y="1317594"/>
            <a:ext cx="1831975" cy="669925"/>
          </a:xfrm>
          <a:prstGeom prst="rect">
            <a:avLst/>
          </a:prstGeom>
          <a:solidFill>
            <a:srgbClr val="BFEFBF"/>
          </a:solidFill>
          <a:ln w="28575">
            <a:solidFill>
              <a:srgbClr val="008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Acción Toxina</a:t>
            </a:r>
            <a:r>
              <a:rPr lang="es-ES" sz="1800" i="1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  <a:p>
            <a:pPr algn="l"/>
            <a:r>
              <a:rPr lang="es-ES" sz="1800" i="1">
                <a:effectLst>
                  <a:outerShdw blurRad="38100" dist="38100" dir="2700000" algn="tl">
                    <a:srgbClr val="FFFFFF"/>
                  </a:outerShdw>
                </a:effectLst>
              </a:rPr>
              <a:t>Vibrio cholerae</a:t>
            </a:r>
            <a:endParaRPr lang="es-ES" sz="180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0"/>
                                        <p:tgtEl>
                                          <p:spTgt spid="265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5219" grpId="0" animBg="1"/>
      <p:bldP spid="26522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9" name="Rectangle 5"/>
          <p:cNvSpPr>
            <a:spLocks noChangeArrowheads="1"/>
          </p:cNvSpPr>
          <p:nvPr/>
        </p:nvSpPr>
        <p:spPr bwMode="auto">
          <a:xfrm>
            <a:off x="2606675" y="2840038"/>
            <a:ext cx="4040188" cy="234315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9510" name="Line 6"/>
          <p:cNvSpPr>
            <a:spLocks noChangeShapeType="1"/>
          </p:cNvSpPr>
          <p:nvPr/>
        </p:nvSpPr>
        <p:spPr bwMode="auto">
          <a:xfrm>
            <a:off x="4627563" y="2779713"/>
            <a:ext cx="0" cy="2436812"/>
          </a:xfrm>
          <a:prstGeom prst="line">
            <a:avLst/>
          </a:prstGeom>
          <a:noFill/>
          <a:ln w="28575">
            <a:solidFill>
              <a:schemeClr val="tx1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9511" name="Oval 7"/>
          <p:cNvSpPr>
            <a:spLocks noChangeArrowheads="1"/>
          </p:cNvSpPr>
          <p:nvPr/>
        </p:nvSpPr>
        <p:spPr bwMode="auto">
          <a:xfrm>
            <a:off x="3168650" y="4716463"/>
            <a:ext cx="112713" cy="1857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9512" name="Oval 8"/>
          <p:cNvSpPr>
            <a:spLocks noChangeArrowheads="1"/>
          </p:cNvSpPr>
          <p:nvPr/>
        </p:nvSpPr>
        <p:spPr bwMode="auto">
          <a:xfrm>
            <a:off x="3841750" y="4716463"/>
            <a:ext cx="112713" cy="1857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9513" name="Oval 9"/>
          <p:cNvSpPr>
            <a:spLocks noChangeArrowheads="1"/>
          </p:cNvSpPr>
          <p:nvPr/>
        </p:nvSpPr>
        <p:spPr bwMode="auto">
          <a:xfrm>
            <a:off x="3505200" y="4902200"/>
            <a:ext cx="112713" cy="18891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9515" name="Oval 11"/>
          <p:cNvSpPr>
            <a:spLocks noChangeArrowheads="1"/>
          </p:cNvSpPr>
          <p:nvPr/>
        </p:nvSpPr>
        <p:spPr bwMode="auto">
          <a:xfrm>
            <a:off x="4964113" y="4716463"/>
            <a:ext cx="114300" cy="1857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9516" name="Oval 12"/>
          <p:cNvSpPr>
            <a:spLocks noChangeArrowheads="1"/>
          </p:cNvSpPr>
          <p:nvPr/>
        </p:nvSpPr>
        <p:spPr bwMode="auto">
          <a:xfrm>
            <a:off x="5637213" y="4716463"/>
            <a:ext cx="112712" cy="1857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9517" name="Oval 13"/>
          <p:cNvSpPr>
            <a:spLocks noChangeArrowheads="1"/>
          </p:cNvSpPr>
          <p:nvPr/>
        </p:nvSpPr>
        <p:spPr bwMode="auto">
          <a:xfrm>
            <a:off x="5300663" y="4902200"/>
            <a:ext cx="114300" cy="18891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9518" name="Oval 14"/>
          <p:cNvSpPr>
            <a:spLocks noChangeArrowheads="1"/>
          </p:cNvSpPr>
          <p:nvPr/>
        </p:nvSpPr>
        <p:spPr bwMode="auto">
          <a:xfrm>
            <a:off x="5300663" y="4343400"/>
            <a:ext cx="114300" cy="1857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9519" name="Oval 15"/>
          <p:cNvSpPr>
            <a:spLocks noChangeArrowheads="1"/>
          </p:cNvSpPr>
          <p:nvPr/>
        </p:nvSpPr>
        <p:spPr bwMode="auto">
          <a:xfrm>
            <a:off x="5973763" y="4343400"/>
            <a:ext cx="112712" cy="1857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9520" name="Oval 16"/>
          <p:cNvSpPr>
            <a:spLocks noChangeArrowheads="1"/>
          </p:cNvSpPr>
          <p:nvPr/>
        </p:nvSpPr>
        <p:spPr bwMode="auto">
          <a:xfrm>
            <a:off x="5637213" y="4529138"/>
            <a:ext cx="112712" cy="1873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9521" name="Oval 17"/>
          <p:cNvSpPr>
            <a:spLocks noChangeArrowheads="1"/>
          </p:cNvSpPr>
          <p:nvPr/>
        </p:nvSpPr>
        <p:spPr bwMode="auto">
          <a:xfrm>
            <a:off x="5749925" y="4811713"/>
            <a:ext cx="114300" cy="1857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9522" name="Oval 18"/>
          <p:cNvSpPr>
            <a:spLocks noChangeArrowheads="1"/>
          </p:cNvSpPr>
          <p:nvPr/>
        </p:nvSpPr>
        <p:spPr bwMode="auto">
          <a:xfrm>
            <a:off x="6423025" y="4811713"/>
            <a:ext cx="114300" cy="1857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9523" name="Oval 19"/>
          <p:cNvSpPr>
            <a:spLocks noChangeArrowheads="1"/>
          </p:cNvSpPr>
          <p:nvPr/>
        </p:nvSpPr>
        <p:spPr bwMode="auto">
          <a:xfrm>
            <a:off x="6086475" y="4997450"/>
            <a:ext cx="114300" cy="18891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9524" name="Oval 20"/>
          <p:cNvSpPr>
            <a:spLocks noChangeArrowheads="1"/>
          </p:cNvSpPr>
          <p:nvPr/>
        </p:nvSpPr>
        <p:spPr bwMode="auto">
          <a:xfrm>
            <a:off x="5749925" y="4343400"/>
            <a:ext cx="114300" cy="1857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9525" name="Oval 21"/>
          <p:cNvSpPr>
            <a:spLocks noChangeArrowheads="1"/>
          </p:cNvSpPr>
          <p:nvPr/>
        </p:nvSpPr>
        <p:spPr bwMode="auto">
          <a:xfrm>
            <a:off x="6423025" y="4343400"/>
            <a:ext cx="114300" cy="1857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9526" name="Oval 22"/>
          <p:cNvSpPr>
            <a:spLocks noChangeArrowheads="1"/>
          </p:cNvSpPr>
          <p:nvPr/>
        </p:nvSpPr>
        <p:spPr bwMode="auto">
          <a:xfrm>
            <a:off x="6086475" y="4529138"/>
            <a:ext cx="114300" cy="1873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9527" name="Line 23"/>
          <p:cNvSpPr>
            <a:spLocks noChangeShapeType="1"/>
          </p:cNvSpPr>
          <p:nvPr/>
        </p:nvSpPr>
        <p:spPr bwMode="auto">
          <a:xfrm>
            <a:off x="3505200" y="4059238"/>
            <a:ext cx="2020888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9528" name="Text Box 24"/>
          <p:cNvSpPr txBox="1">
            <a:spLocks noChangeArrowheads="1"/>
          </p:cNvSpPr>
          <p:nvPr/>
        </p:nvSpPr>
        <p:spPr bwMode="auto">
          <a:xfrm>
            <a:off x="2944813" y="5278438"/>
            <a:ext cx="7064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000" b="1"/>
              <a:t>&lt;[S]</a:t>
            </a:r>
          </a:p>
        </p:txBody>
      </p:sp>
      <p:sp>
        <p:nvSpPr>
          <p:cNvPr id="149529" name="Text Box 25"/>
          <p:cNvSpPr txBox="1">
            <a:spLocks noChangeArrowheads="1"/>
          </p:cNvSpPr>
          <p:nvPr/>
        </p:nvSpPr>
        <p:spPr bwMode="auto">
          <a:xfrm>
            <a:off x="5154613" y="5278438"/>
            <a:ext cx="7064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000" b="1"/>
              <a:t>&gt;[S]</a:t>
            </a:r>
          </a:p>
        </p:txBody>
      </p:sp>
      <p:sp>
        <p:nvSpPr>
          <p:cNvPr id="149530" name="Rectangle 26"/>
          <p:cNvSpPr>
            <a:spLocks noChangeArrowheads="1"/>
          </p:cNvSpPr>
          <p:nvPr/>
        </p:nvSpPr>
        <p:spPr bwMode="auto">
          <a:xfrm>
            <a:off x="2159000" y="2559050"/>
            <a:ext cx="4826000" cy="6572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9531" name="Text Box 27"/>
          <p:cNvSpPr txBox="1">
            <a:spLocks noChangeArrowheads="1"/>
          </p:cNvSpPr>
          <p:nvPr/>
        </p:nvSpPr>
        <p:spPr bwMode="auto">
          <a:xfrm>
            <a:off x="3571875" y="3519488"/>
            <a:ext cx="844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400" b="1"/>
              <a:t>agua</a:t>
            </a:r>
          </a:p>
        </p:txBody>
      </p:sp>
      <p:sp>
        <p:nvSpPr>
          <p:cNvPr id="149532" name="Text Box 28"/>
          <p:cNvSpPr txBox="1">
            <a:spLocks noChangeArrowheads="1"/>
          </p:cNvSpPr>
          <p:nvPr/>
        </p:nvSpPr>
        <p:spPr bwMode="auto">
          <a:xfrm>
            <a:off x="3687763" y="1989138"/>
            <a:ext cx="1768475" cy="485775"/>
          </a:xfrm>
          <a:prstGeom prst="rect">
            <a:avLst/>
          </a:prstGeom>
          <a:solidFill>
            <a:srgbClr val="CDE6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400" b="1"/>
              <a:t>ÓSMOSIS</a:t>
            </a:r>
          </a:p>
        </p:txBody>
      </p:sp>
      <p:sp>
        <p:nvSpPr>
          <p:cNvPr id="149539" name="Line 35"/>
          <p:cNvSpPr>
            <a:spLocks noChangeShapeType="1"/>
          </p:cNvSpPr>
          <p:nvPr/>
        </p:nvSpPr>
        <p:spPr bwMode="auto">
          <a:xfrm flipH="1">
            <a:off x="4645025" y="2997200"/>
            <a:ext cx="647700" cy="3111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9540" name="Text Box 36"/>
          <p:cNvSpPr txBox="1">
            <a:spLocks noChangeArrowheads="1"/>
          </p:cNvSpPr>
          <p:nvPr/>
        </p:nvSpPr>
        <p:spPr bwMode="auto">
          <a:xfrm>
            <a:off x="5235575" y="2636838"/>
            <a:ext cx="17621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1800"/>
              <a:t>Membrana </a:t>
            </a:r>
          </a:p>
          <a:p>
            <a:pPr algn="l"/>
            <a:r>
              <a:rPr lang="es-MX" sz="1800"/>
              <a:t>semipermeable</a:t>
            </a:r>
          </a:p>
        </p:txBody>
      </p:sp>
      <p:sp>
        <p:nvSpPr>
          <p:cNvPr id="33" name="Text Box 11"/>
          <p:cNvSpPr txBox="1">
            <a:spLocks noChangeArrowheads="1"/>
          </p:cNvSpPr>
          <p:nvPr/>
        </p:nvSpPr>
        <p:spPr bwMode="auto">
          <a:xfrm>
            <a:off x="981745" y="1124744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7184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34" name="Text Box 9"/>
          <p:cNvSpPr txBox="1">
            <a:spLocks noChangeArrowheads="1"/>
          </p:cNvSpPr>
          <p:nvPr/>
        </p:nvSpPr>
        <p:spPr bwMode="auto">
          <a:xfrm>
            <a:off x="5951425" y="390525"/>
            <a:ext cx="2614818" cy="584775"/>
          </a:xfrm>
          <a:prstGeom prst="rect">
            <a:avLst/>
          </a:prstGeom>
          <a:solidFill>
            <a:srgbClr val="8BCAC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Tx/>
              <a:buAutoNum type="romanUcPeriod"/>
            </a:pPr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ABSORCIÓN AGUA</a:t>
            </a:r>
          </a:p>
          <a:p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  Y ELECTROLITOS</a:t>
            </a:r>
          </a:p>
        </p:txBody>
      </p:sp>
      <p:sp>
        <p:nvSpPr>
          <p:cNvPr id="31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2777448" y="3322968"/>
            <a:ext cx="447558" cy="523220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s-VE" sz="2800" dirty="0"/>
              <a:t>A</a:t>
            </a:r>
          </a:p>
        </p:txBody>
      </p:sp>
      <p:sp>
        <p:nvSpPr>
          <p:cNvPr id="32" name="31 CuadroTexto"/>
          <p:cNvSpPr txBox="1"/>
          <p:nvPr/>
        </p:nvSpPr>
        <p:spPr>
          <a:xfrm>
            <a:off x="6066683" y="3322968"/>
            <a:ext cx="410690" cy="523220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s-VE" sz="2800" dirty="0" smtClean="0"/>
              <a:t>B</a:t>
            </a:r>
            <a:endParaRPr lang="es-VE" sz="2800" dirty="0"/>
          </a:p>
        </p:txBody>
      </p:sp>
      <p:sp>
        <p:nvSpPr>
          <p:cNvPr id="35" name="Text Box 11"/>
          <p:cNvSpPr txBox="1">
            <a:spLocks noChangeArrowheads="1"/>
          </p:cNvSpPr>
          <p:nvPr/>
        </p:nvSpPr>
        <p:spPr bwMode="auto">
          <a:xfrm>
            <a:off x="6308894" y="1089496"/>
            <a:ext cx="2257349" cy="369332"/>
          </a:xfrm>
          <a:prstGeom prst="rect">
            <a:avLst/>
          </a:prstGeom>
          <a:solidFill>
            <a:srgbClr val="CDE6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b="1"/>
              <a:t>ÓSMOSIS en TGI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3000"/>
                                        <p:tgtEl>
                                          <p:spTgt spid="1495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9527" grpId="0" animBg="1"/>
      <p:bldP spid="149531" grpId="0"/>
    </p:bld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266" name="Text Box 2"/>
          <p:cNvSpPr txBox="1">
            <a:spLocks noChangeArrowheads="1"/>
          </p:cNvSpPr>
          <p:nvPr/>
        </p:nvSpPr>
        <p:spPr bwMode="auto">
          <a:xfrm>
            <a:off x="5049192" y="4429561"/>
            <a:ext cx="3328046" cy="1015663"/>
          </a:xfrm>
          <a:prstGeom prst="rect">
            <a:avLst/>
          </a:prstGeom>
          <a:solidFill>
            <a:srgbClr val="CEF2D2"/>
          </a:solidFill>
          <a:ln w="28575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s-ES_tradnl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Infecciones hospitalarias</a:t>
            </a:r>
          </a:p>
          <a:p>
            <a:pPr algn="l"/>
            <a:endParaRPr lang="es-ES_tradnl" sz="8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/>
            <a:r>
              <a:rPr lang="es-ES_tradnl" sz="16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Toxina </a:t>
            </a:r>
            <a:r>
              <a:rPr lang="es-ES_tradnl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aumenta secreción Cl</a:t>
            </a:r>
            <a:r>
              <a:rPr lang="es-ES_tradnl" sz="1600" b="1" baseline="30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-</a:t>
            </a:r>
          </a:p>
          <a:p>
            <a:pPr algn="l"/>
            <a:r>
              <a:rPr lang="es-ES_tradnl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vía Ca</a:t>
            </a:r>
            <a:r>
              <a:rPr lang="es-ES_tradnl" sz="1600" b="1" baseline="30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++</a:t>
            </a:r>
          </a:p>
        </p:txBody>
      </p:sp>
      <p:sp>
        <p:nvSpPr>
          <p:cNvPr id="267267" name="Text Box 3"/>
          <p:cNvSpPr txBox="1">
            <a:spLocks noChangeArrowheads="1"/>
          </p:cNvSpPr>
          <p:nvPr/>
        </p:nvSpPr>
        <p:spPr bwMode="auto">
          <a:xfrm>
            <a:off x="896938" y="4402138"/>
            <a:ext cx="3675062" cy="1800225"/>
          </a:xfrm>
          <a:prstGeom prst="rect">
            <a:avLst/>
          </a:prstGeom>
          <a:solidFill>
            <a:srgbClr val="CEF2D2"/>
          </a:solidFill>
          <a:ln w="28575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_tradnl" sz="2000" i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Diarrea del viajero</a:t>
            </a:r>
          </a:p>
          <a:p>
            <a:pPr algn="l"/>
            <a:endParaRPr lang="es-ES_tradnl" sz="800" i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/>
            <a:r>
              <a:rPr lang="es-ES_tradnl" sz="16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Toxina enlaza receptor de </a:t>
            </a:r>
            <a:r>
              <a:rPr lang="es-ES_tradnl" sz="1600" b="1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guanilina</a:t>
            </a:r>
            <a:endParaRPr lang="es-ES_tradnl" sz="16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/>
            <a:r>
              <a:rPr lang="es-ES_tradnl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en </a:t>
            </a:r>
            <a:r>
              <a:rPr lang="es-ES_tradnl" sz="1600" b="1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enterocito</a:t>
            </a:r>
            <a:r>
              <a:rPr lang="es-ES_tradnl" sz="16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y </a:t>
            </a:r>
            <a:r>
              <a:rPr lang="es-ES_tradnl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aumenta secreción Cl</a:t>
            </a:r>
            <a:r>
              <a:rPr lang="es-ES_tradnl" sz="1600" b="1" baseline="30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-</a:t>
            </a:r>
            <a:r>
              <a:rPr lang="es-ES_tradnl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vía </a:t>
            </a:r>
            <a:r>
              <a:rPr lang="es-ES_tradnl" sz="1600" b="1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GMPc</a:t>
            </a:r>
            <a:endParaRPr lang="es-ES_tradnl" sz="16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/>
            <a:endParaRPr lang="es-ES_tradnl" sz="16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r>
              <a:rPr lang="es-ES_tradnl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“Mimetismo Molecular”</a:t>
            </a:r>
          </a:p>
        </p:txBody>
      </p:sp>
      <p:pic>
        <p:nvPicPr>
          <p:cNvPr id="267268" name="Picture 4" descr="e col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25" b="12187"/>
          <a:stretch>
            <a:fillRect/>
          </a:stretch>
        </p:blipFill>
        <p:spPr bwMode="auto">
          <a:xfrm>
            <a:off x="1116013" y="1905000"/>
            <a:ext cx="3168650" cy="2446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7269" name="Picture 5" descr="clostridium dif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1905000"/>
            <a:ext cx="3300413" cy="2470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7270" name="Text Box 6"/>
          <p:cNvSpPr txBox="1">
            <a:spLocks noChangeArrowheads="1"/>
          </p:cNvSpPr>
          <p:nvPr/>
        </p:nvSpPr>
        <p:spPr bwMode="auto">
          <a:xfrm>
            <a:off x="3644502" y="534290"/>
            <a:ext cx="1854995" cy="830997"/>
          </a:xfrm>
          <a:prstGeom prst="rect">
            <a:avLst/>
          </a:prstGeom>
          <a:solidFill>
            <a:srgbClr val="BFEFBF"/>
          </a:solidFill>
          <a:ln w="28575">
            <a:solidFill>
              <a:srgbClr val="008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ES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Acción Tx</a:t>
            </a:r>
            <a:endParaRPr lang="es-ES" sz="2400" i="1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r>
              <a:rPr lang="es-ES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bacterianas</a:t>
            </a:r>
          </a:p>
        </p:txBody>
      </p:sp>
      <p:sp>
        <p:nvSpPr>
          <p:cNvPr id="267271" name="Rectangle 7"/>
          <p:cNvSpPr>
            <a:spLocks noChangeArrowheads="1"/>
          </p:cNvSpPr>
          <p:nvPr/>
        </p:nvSpPr>
        <p:spPr bwMode="auto">
          <a:xfrm>
            <a:off x="1547813" y="1471613"/>
            <a:ext cx="2271776" cy="400110"/>
          </a:xfrm>
          <a:prstGeom prst="rect">
            <a:avLst/>
          </a:prstGeom>
          <a:solidFill>
            <a:srgbClr val="C3EBD7"/>
          </a:solidFill>
          <a:ln w="28575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 i="1">
                <a:effectLst>
                  <a:outerShdw blurRad="38100" dist="38100" dir="2700000" algn="tl">
                    <a:srgbClr val="FFFFFF"/>
                  </a:outerShdw>
                </a:effectLst>
              </a:rPr>
              <a:t>Escherichia. coli</a:t>
            </a:r>
            <a:r>
              <a:rPr lang="es-ES_tradnl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  </a:t>
            </a:r>
          </a:p>
        </p:txBody>
      </p:sp>
      <p:sp>
        <p:nvSpPr>
          <p:cNvPr id="267272" name="Rectangle 8"/>
          <p:cNvSpPr>
            <a:spLocks noChangeArrowheads="1"/>
          </p:cNvSpPr>
          <p:nvPr/>
        </p:nvSpPr>
        <p:spPr bwMode="auto">
          <a:xfrm>
            <a:off x="5651500" y="1471613"/>
            <a:ext cx="2585964" cy="400110"/>
          </a:xfrm>
          <a:prstGeom prst="rect">
            <a:avLst/>
          </a:prstGeom>
          <a:solidFill>
            <a:srgbClr val="C3EBD7"/>
          </a:solidFill>
          <a:ln w="28575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 i="1">
                <a:effectLst>
                  <a:outerShdw blurRad="38100" dist="38100" dir="2700000" algn="tl">
                    <a:srgbClr val="FFFFFF"/>
                  </a:outerShdw>
                </a:effectLst>
              </a:rPr>
              <a:t>Clostridium difficile</a:t>
            </a:r>
          </a:p>
        </p:txBody>
      </p:sp>
      <p:sp>
        <p:nvSpPr>
          <p:cNvPr id="267273" name="Text Box 9"/>
          <p:cNvSpPr txBox="1">
            <a:spLocks noChangeArrowheads="1"/>
          </p:cNvSpPr>
          <p:nvPr/>
        </p:nvSpPr>
        <p:spPr bwMode="auto">
          <a:xfrm>
            <a:off x="7308304" y="495744"/>
            <a:ext cx="1239442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Diarrea </a:t>
            </a:r>
            <a:endParaRPr lang="es-ES" sz="1800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r>
              <a:rPr lang="es-ES" sz="1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secretora</a:t>
            </a:r>
            <a:endParaRPr lang="es-ES" sz="18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6372200" y="6525344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533400" y="609600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7266" grpId="0" animBg="1"/>
      <p:bldP spid="267267" grpId="0" animBg="1"/>
      <p:bldP spid="267271" grpId="0" animBg="1"/>
      <p:bldP spid="267272" grpId="0" animBg="1"/>
    </p:bld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291" name="Text Box 3"/>
          <p:cNvSpPr txBox="1">
            <a:spLocks noChangeArrowheads="1"/>
          </p:cNvSpPr>
          <p:nvPr/>
        </p:nvSpPr>
        <p:spPr bwMode="auto">
          <a:xfrm>
            <a:off x="6361113" y="1193800"/>
            <a:ext cx="2181225" cy="6699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Diarrea Secretora</a:t>
            </a:r>
          </a:p>
          <a:p>
            <a:r>
              <a:rPr lang="es-ES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Vs Osmótica</a:t>
            </a:r>
          </a:p>
        </p:txBody>
      </p:sp>
      <p:sp>
        <p:nvSpPr>
          <p:cNvPr id="268292" name="Text Box 4"/>
          <p:cNvSpPr txBox="1">
            <a:spLocks noChangeArrowheads="1"/>
          </p:cNvSpPr>
          <p:nvPr/>
        </p:nvSpPr>
        <p:spPr bwMode="auto">
          <a:xfrm>
            <a:off x="1339850" y="2390775"/>
            <a:ext cx="5111750" cy="833438"/>
          </a:xfrm>
          <a:prstGeom prst="rect">
            <a:avLst/>
          </a:prstGeom>
          <a:solidFill>
            <a:srgbClr val="C3EBD7"/>
          </a:solidFill>
          <a:ln w="9525">
            <a:solidFill>
              <a:srgbClr val="8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=  </a:t>
            </a:r>
            <a:r>
              <a:rPr lang="es-ES_tradnl" sz="1800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Osmolaridad</a:t>
            </a:r>
            <a:r>
              <a:rPr lang="es-ES_tradnl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del plasma – [2 x (</a:t>
            </a:r>
            <a:r>
              <a:rPr lang="es-ES_tradnl" sz="1800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Na</a:t>
            </a:r>
            <a:r>
              <a:rPr lang="es-ES_tradnl" sz="1800" baseline="30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+</a:t>
            </a:r>
            <a:r>
              <a:rPr lang="es-ES_tradnl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f + K</a:t>
            </a:r>
            <a:r>
              <a:rPr lang="es-ES_tradnl" sz="1800" baseline="30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+ </a:t>
            </a:r>
            <a:r>
              <a:rPr lang="es-ES_tradnl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f)]</a:t>
            </a:r>
          </a:p>
          <a:p>
            <a:pPr algn="l"/>
            <a:endParaRPr lang="es-ES_tradnl" sz="12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/>
            <a:r>
              <a:rPr lang="es-ES_tradnl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=  290 – [2 x (</a:t>
            </a:r>
            <a:r>
              <a:rPr lang="es-ES_tradnl" sz="1800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Na</a:t>
            </a:r>
            <a:r>
              <a:rPr lang="es-ES_tradnl" sz="1800" baseline="30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+</a:t>
            </a:r>
            <a:r>
              <a:rPr lang="es-ES_tradnl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f + K</a:t>
            </a:r>
            <a:r>
              <a:rPr lang="es-ES_tradnl" sz="1800" baseline="30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+ </a:t>
            </a:r>
            <a:r>
              <a:rPr lang="es-ES_tradnl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f)] </a:t>
            </a:r>
          </a:p>
        </p:txBody>
      </p:sp>
      <p:sp>
        <p:nvSpPr>
          <p:cNvPr id="268293" name="Text Box 5"/>
          <p:cNvSpPr txBox="1">
            <a:spLocks noChangeArrowheads="1"/>
          </p:cNvSpPr>
          <p:nvPr/>
        </p:nvSpPr>
        <p:spPr bwMode="auto">
          <a:xfrm>
            <a:off x="1309780" y="3454689"/>
            <a:ext cx="2646362" cy="650875"/>
          </a:xfrm>
          <a:prstGeom prst="rect">
            <a:avLst/>
          </a:prstGeom>
          <a:solidFill>
            <a:srgbClr val="C3EBD7"/>
          </a:solidFill>
          <a:ln w="9525">
            <a:solidFill>
              <a:srgbClr val="8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(</a:t>
            </a:r>
            <a:r>
              <a:rPr lang="es-ES_tradnl" sz="1800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Na</a:t>
            </a:r>
            <a:r>
              <a:rPr lang="es-ES_tradnl" sz="1800" baseline="30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+</a:t>
            </a:r>
            <a:r>
              <a:rPr lang="es-ES_tradnl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fecal) = 30 </a:t>
            </a:r>
            <a:r>
              <a:rPr lang="es-ES_tradnl" sz="1800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mEq</a:t>
            </a:r>
            <a:r>
              <a:rPr lang="es-ES_tradnl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/L</a:t>
            </a:r>
          </a:p>
          <a:p>
            <a:pPr algn="l"/>
            <a:r>
              <a:rPr lang="es-ES_tradnl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(K</a:t>
            </a:r>
            <a:r>
              <a:rPr lang="es-ES_tradnl" sz="1800" baseline="30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+ </a:t>
            </a:r>
            <a:r>
              <a:rPr lang="es-ES_tradnl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fecal)   = 70 </a:t>
            </a:r>
            <a:r>
              <a:rPr lang="es-ES_tradnl" sz="1800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mEq</a:t>
            </a:r>
            <a:r>
              <a:rPr lang="es-ES_tradnl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/L</a:t>
            </a:r>
          </a:p>
        </p:txBody>
      </p:sp>
      <p:sp>
        <p:nvSpPr>
          <p:cNvPr id="268294" name="Rectangle 6"/>
          <p:cNvSpPr>
            <a:spLocks noChangeArrowheads="1"/>
          </p:cNvSpPr>
          <p:nvPr/>
        </p:nvSpPr>
        <p:spPr bwMode="auto">
          <a:xfrm>
            <a:off x="4572000" y="3580071"/>
            <a:ext cx="3360215" cy="400110"/>
          </a:xfrm>
          <a:prstGeom prst="rect">
            <a:avLst/>
          </a:prstGeom>
          <a:solidFill>
            <a:srgbClr val="C3EBD7"/>
          </a:solidFill>
          <a:ln w="19050">
            <a:solidFill>
              <a:srgbClr val="8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N</a:t>
            </a:r>
            <a:r>
              <a:rPr lang="es-ES_tradnl" sz="20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ormal</a:t>
            </a:r>
            <a:r>
              <a:rPr lang="es-ES_tradnl" sz="2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: 50 </a:t>
            </a:r>
            <a:r>
              <a:rPr lang="es-ES_tradnl" sz="20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- </a:t>
            </a:r>
            <a:r>
              <a:rPr lang="es-ES_tradnl" sz="2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100 </a:t>
            </a:r>
            <a:r>
              <a:rPr lang="es-ES_tradnl" sz="2000" b="1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mOs</a:t>
            </a:r>
            <a:r>
              <a:rPr lang="es-ES_tradnl" sz="2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/L</a:t>
            </a:r>
          </a:p>
        </p:txBody>
      </p:sp>
      <p:sp>
        <p:nvSpPr>
          <p:cNvPr id="268295" name="Text Box 7"/>
          <p:cNvSpPr txBox="1">
            <a:spLocks noChangeArrowheads="1"/>
          </p:cNvSpPr>
          <p:nvPr/>
        </p:nvSpPr>
        <p:spPr bwMode="auto">
          <a:xfrm>
            <a:off x="5672139" y="4319202"/>
            <a:ext cx="2476500" cy="730250"/>
          </a:xfrm>
          <a:prstGeom prst="rect">
            <a:avLst/>
          </a:prstGeom>
          <a:solidFill>
            <a:srgbClr val="72D0A1"/>
          </a:solidFill>
          <a:ln w="28575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Diarrea Secretora </a:t>
            </a:r>
          </a:p>
          <a:p>
            <a:pPr algn="l"/>
            <a:r>
              <a:rPr lang="es-ES_tradnl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GOF: &lt; 50 mOs/L</a:t>
            </a:r>
          </a:p>
        </p:txBody>
      </p:sp>
      <p:sp>
        <p:nvSpPr>
          <p:cNvPr id="268296" name="Text Box 8"/>
          <p:cNvSpPr txBox="1">
            <a:spLocks noChangeArrowheads="1"/>
          </p:cNvSpPr>
          <p:nvPr/>
        </p:nvSpPr>
        <p:spPr bwMode="auto">
          <a:xfrm>
            <a:off x="564819" y="664120"/>
            <a:ext cx="780983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4400" b="1" dirty="0" smtClean="0">
                <a:solidFill>
                  <a:srgbClr val="CC3300"/>
                </a:solidFill>
              </a:rPr>
              <a:t>**</a:t>
            </a:r>
            <a:endParaRPr lang="es-ES" sz="4400" b="1" dirty="0">
              <a:solidFill>
                <a:srgbClr val="CC3300"/>
              </a:solidFill>
            </a:endParaRPr>
          </a:p>
        </p:txBody>
      </p:sp>
      <p:sp>
        <p:nvSpPr>
          <p:cNvPr id="268298" name="Rectangle 10"/>
          <p:cNvSpPr>
            <a:spLocks noChangeArrowheads="1"/>
          </p:cNvSpPr>
          <p:nvPr/>
        </p:nvSpPr>
        <p:spPr bwMode="auto">
          <a:xfrm>
            <a:off x="1331913" y="1749425"/>
            <a:ext cx="3465512" cy="485775"/>
          </a:xfrm>
          <a:prstGeom prst="rect">
            <a:avLst/>
          </a:prstGeom>
          <a:solidFill>
            <a:srgbClr val="D1CC00"/>
          </a:solidFill>
          <a:ln w="28575">
            <a:solidFill>
              <a:srgbClr val="8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Gap osmolar fecal </a:t>
            </a: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(GOF)</a:t>
            </a:r>
            <a:endParaRPr lang="es-ES" sz="180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68299" name="Text Box 11"/>
          <p:cNvSpPr txBox="1">
            <a:spLocks noChangeArrowheads="1"/>
          </p:cNvSpPr>
          <p:nvPr/>
        </p:nvSpPr>
        <p:spPr bwMode="auto">
          <a:xfrm>
            <a:off x="1339850" y="4323528"/>
            <a:ext cx="2371725" cy="730250"/>
          </a:xfrm>
          <a:prstGeom prst="rect">
            <a:avLst/>
          </a:prstGeom>
          <a:solidFill>
            <a:srgbClr val="8BD000"/>
          </a:solidFill>
          <a:ln w="28575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Diarrea Osmótica </a:t>
            </a:r>
          </a:p>
          <a:p>
            <a:pPr algn="l"/>
            <a:r>
              <a:rPr lang="es-ES_tradnl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GOF: &gt; 100 mOs/L</a:t>
            </a:r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82550" y="6540146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6249987" y="482600"/>
            <a:ext cx="2251075" cy="609600"/>
          </a:xfrm>
          <a:prstGeom prst="rect">
            <a:avLst/>
          </a:prstGeom>
          <a:solidFill>
            <a:srgbClr val="85C8CD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53882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II. SECRECIÓN </a:t>
            </a:r>
          </a:p>
          <a:p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  ELECTROLITOS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5438672" y="5131698"/>
            <a:ext cx="29434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 pierden electrolitos</a:t>
            </a:r>
            <a:endParaRPr lang="es-VE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1309780" y="5108994"/>
            <a:ext cx="282962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 pierden partículas </a:t>
            </a:r>
          </a:p>
          <a:p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osmóticamente </a:t>
            </a:r>
          </a:p>
          <a:p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activas no electrolitos</a:t>
            </a:r>
            <a:endParaRPr lang="es-VE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4195134" y="4396265"/>
            <a:ext cx="7537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 smtClean="0"/>
              <a:t>Vs.</a:t>
            </a:r>
            <a:endParaRPr lang="es-VE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8292" grpId="0" animBg="1"/>
      <p:bldP spid="268293" grpId="0" animBg="1"/>
      <p:bldP spid="268294" grpId="0" animBg="1"/>
      <p:bldP spid="268295" grpId="0" animBg="1"/>
      <p:bldP spid="268299" grpId="0" animBg="1"/>
      <p:bldP spid="2" grpId="0"/>
      <p:bldP spid="3" grpId="0"/>
      <p:bldP spid="4" grpId="0"/>
    </p:bld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314" name="Text Box 2"/>
          <p:cNvSpPr txBox="1">
            <a:spLocks noChangeArrowheads="1"/>
          </p:cNvSpPr>
          <p:nvPr/>
        </p:nvSpPr>
        <p:spPr bwMode="auto">
          <a:xfrm>
            <a:off x="7380288" y="404813"/>
            <a:ext cx="1091966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Diarrea</a:t>
            </a:r>
          </a:p>
        </p:txBody>
      </p:sp>
      <p:pic>
        <p:nvPicPr>
          <p:cNvPr id="269316" name="Picture 4" descr="osmotic gap en diarrea secretora y osmótica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082" t="3665" r="2002" b="-400"/>
          <a:stretch>
            <a:fillRect/>
          </a:stretch>
        </p:blipFill>
        <p:spPr bwMode="auto">
          <a:xfrm>
            <a:off x="1187450" y="1485900"/>
            <a:ext cx="6696075" cy="4608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9317" name="Rectangle 5"/>
          <p:cNvSpPr>
            <a:spLocks noChangeArrowheads="1"/>
          </p:cNvSpPr>
          <p:nvPr/>
        </p:nvSpPr>
        <p:spPr bwMode="auto">
          <a:xfrm>
            <a:off x="2411413" y="1125538"/>
            <a:ext cx="2124075" cy="360362"/>
          </a:xfrm>
          <a:prstGeom prst="rect">
            <a:avLst/>
          </a:prstGeom>
          <a:solidFill>
            <a:srgbClr val="7AD4A7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s-ES" sz="2000" b="1" dirty="0"/>
              <a:t>D. SECRETORA</a:t>
            </a:r>
          </a:p>
        </p:txBody>
      </p:sp>
      <p:sp>
        <p:nvSpPr>
          <p:cNvPr id="269318" name="Rectangle 6"/>
          <p:cNvSpPr>
            <a:spLocks noChangeArrowheads="1"/>
          </p:cNvSpPr>
          <p:nvPr/>
        </p:nvSpPr>
        <p:spPr bwMode="auto">
          <a:xfrm>
            <a:off x="5470525" y="1125538"/>
            <a:ext cx="1944688" cy="360362"/>
          </a:xfrm>
          <a:prstGeom prst="rect">
            <a:avLst/>
          </a:prstGeom>
          <a:solidFill>
            <a:srgbClr val="7DBC00"/>
          </a:solidFill>
          <a:ln w="9525">
            <a:solidFill>
              <a:srgbClr val="2E5C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s-ES" sz="2000" b="1"/>
              <a:t>D. OSMÓTICA</a:t>
            </a:r>
          </a:p>
        </p:txBody>
      </p:sp>
      <p:sp>
        <p:nvSpPr>
          <p:cNvPr id="269319" name="Text Box 7"/>
          <p:cNvSpPr txBox="1">
            <a:spLocks noChangeArrowheads="1"/>
          </p:cNvSpPr>
          <p:nvPr/>
        </p:nvSpPr>
        <p:spPr bwMode="auto">
          <a:xfrm>
            <a:off x="3311525" y="4192588"/>
            <a:ext cx="565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1">
                <a:latin typeface="Arial" charset="0"/>
              </a:rPr>
              <a:t>Na</a:t>
            </a:r>
            <a:r>
              <a:rPr lang="es-ES" sz="1800" b="1" baseline="30000">
                <a:latin typeface="Arial" charset="0"/>
              </a:rPr>
              <a:t>+</a:t>
            </a:r>
          </a:p>
        </p:txBody>
      </p:sp>
      <p:sp>
        <p:nvSpPr>
          <p:cNvPr id="269320" name="Text Box 8"/>
          <p:cNvSpPr txBox="1">
            <a:spLocks noChangeArrowheads="1"/>
          </p:cNvSpPr>
          <p:nvPr/>
        </p:nvSpPr>
        <p:spPr bwMode="auto">
          <a:xfrm>
            <a:off x="3382963" y="3471863"/>
            <a:ext cx="438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1">
                <a:latin typeface="Arial" charset="0"/>
              </a:rPr>
              <a:t>K</a:t>
            </a:r>
            <a:r>
              <a:rPr lang="es-ES" sz="1800" b="1" baseline="30000">
                <a:latin typeface="Arial" charset="0"/>
              </a:rPr>
              <a:t>+</a:t>
            </a:r>
          </a:p>
        </p:txBody>
      </p:sp>
      <p:sp>
        <p:nvSpPr>
          <p:cNvPr id="269321" name="Text Box 9"/>
          <p:cNvSpPr txBox="1">
            <a:spLocks noChangeArrowheads="1"/>
          </p:cNvSpPr>
          <p:nvPr/>
        </p:nvSpPr>
        <p:spPr bwMode="auto">
          <a:xfrm>
            <a:off x="3382963" y="2679700"/>
            <a:ext cx="4635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1">
                <a:latin typeface="Arial" charset="0"/>
              </a:rPr>
              <a:t>Cl</a:t>
            </a:r>
            <a:r>
              <a:rPr lang="es-ES" sz="1800" b="1" baseline="30000">
                <a:latin typeface="Arial" charset="0"/>
              </a:rPr>
              <a:t>-</a:t>
            </a:r>
          </a:p>
        </p:txBody>
      </p:sp>
      <p:sp>
        <p:nvSpPr>
          <p:cNvPr id="269322" name="Text Box 10"/>
          <p:cNvSpPr txBox="1">
            <a:spLocks noChangeArrowheads="1"/>
          </p:cNvSpPr>
          <p:nvPr/>
        </p:nvSpPr>
        <p:spPr bwMode="auto">
          <a:xfrm>
            <a:off x="3167063" y="2032000"/>
            <a:ext cx="82708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1">
                <a:latin typeface="Arial" charset="0"/>
              </a:rPr>
              <a:t>HCO</a:t>
            </a:r>
            <a:r>
              <a:rPr lang="es-ES" sz="1800" b="1" baseline="-25000">
                <a:latin typeface="Arial" charset="0"/>
              </a:rPr>
              <a:t>3</a:t>
            </a:r>
            <a:r>
              <a:rPr lang="es-ES" sz="1800" b="1" baseline="30000">
                <a:latin typeface="Arial" charset="0"/>
              </a:rPr>
              <a:t>-</a:t>
            </a:r>
          </a:p>
        </p:txBody>
      </p:sp>
      <p:sp>
        <p:nvSpPr>
          <p:cNvPr id="269323" name="Rectangle 11"/>
          <p:cNvSpPr>
            <a:spLocks noChangeArrowheads="1"/>
          </p:cNvSpPr>
          <p:nvPr/>
        </p:nvSpPr>
        <p:spPr bwMode="auto">
          <a:xfrm>
            <a:off x="4248150" y="1600200"/>
            <a:ext cx="1582738" cy="16557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9324" name="Text Box 12"/>
          <p:cNvSpPr txBox="1">
            <a:spLocks noChangeArrowheads="1"/>
          </p:cNvSpPr>
          <p:nvPr/>
        </p:nvSpPr>
        <p:spPr bwMode="auto">
          <a:xfrm>
            <a:off x="5868144" y="2423790"/>
            <a:ext cx="1051891" cy="107721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 dirty="0" err="1">
                <a:solidFill>
                  <a:schemeClr val="bg1"/>
                </a:solidFill>
                <a:latin typeface="Arial" charset="0"/>
              </a:rPr>
              <a:t>Osmoles</a:t>
            </a:r>
            <a:endParaRPr lang="es-ES" sz="1600" b="1" dirty="0">
              <a:solidFill>
                <a:schemeClr val="bg1"/>
              </a:solidFill>
              <a:latin typeface="Arial" charset="0"/>
            </a:endParaRPr>
          </a:p>
          <a:p>
            <a:pPr algn="l"/>
            <a:r>
              <a:rPr lang="es-ES" sz="1600" b="1" dirty="0">
                <a:solidFill>
                  <a:schemeClr val="bg1"/>
                </a:solidFill>
                <a:latin typeface="Arial" charset="0"/>
              </a:rPr>
              <a:t>No </a:t>
            </a:r>
          </a:p>
          <a:p>
            <a:pPr algn="l"/>
            <a:r>
              <a:rPr lang="es-ES" sz="1600" b="1" dirty="0">
                <a:solidFill>
                  <a:schemeClr val="bg1"/>
                </a:solidFill>
                <a:latin typeface="Arial" charset="0"/>
              </a:rPr>
              <a:t>medidos</a:t>
            </a:r>
          </a:p>
          <a:p>
            <a:pPr algn="l"/>
            <a:r>
              <a:rPr lang="es-ES" sz="1600" b="1" dirty="0">
                <a:solidFill>
                  <a:schemeClr val="bg1"/>
                </a:solidFill>
                <a:latin typeface="Arial" charset="0"/>
              </a:rPr>
              <a:t>(gap)</a:t>
            </a:r>
          </a:p>
        </p:txBody>
      </p:sp>
      <p:sp>
        <p:nvSpPr>
          <p:cNvPr id="269325" name="Rectangle 13"/>
          <p:cNvSpPr>
            <a:spLocks noChangeArrowheads="1"/>
          </p:cNvSpPr>
          <p:nvPr/>
        </p:nvSpPr>
        <p:spPr bwMode="auto">
          <a:xfrm>
            <a:off x="1223963" y="5230813"/>
            <a:ext cx="1295400" cy="576262"/>
          </a:xfrm>
          <a:prstGeom prst="rect">
            <a:avLst/>
          </a:prstGeom>
          <a:solidFill>
            <a:srgbClr val="FF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D8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 sz="1400" b="1"/>
          </a:p>
          <a:p>
            <a:endParaRPr lang="es-ES" sz="1400" b="1"/>
          </a:p>
        </p:txBody>
      </p:sp>
      <p:sp>
        <p:nvSpPr>
          <p:cNvPr id="269326" name="Rectangle 14"/>
          <p:cNvSpPr>
            <a:spLocks noChangeArrowheads="1"/>
          </p:cNvSpPr>
          <p:nvPr/>
        </p:nvSpPr>
        <p:spPr bwMode="auto">
          <a:xfrm>
            <a:off x="1222375" y="5302250"/>
            <a:ext cx="1223963" cy="1015663"/>
          </a:xfrm>
          <a:prstGeom prst="rect">
            <a:avLst/>
          </a:prstGeom>
          <a:solidFill>
            <a:srgbClr val="C3EBD7"/>
          </a:solidFill>
          <a:ln w="28575">
            <a:solidFill>
              <a:srgbClr val="808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>
            <a:spAutoFit/>
          </a:bodyPr>
          <a:lstStyle/>
          <a:p>
            <a:r>
              <a:rPr lang="es-ES" sz="2000" b="1"/>
              <a:t>Gap </a:t>
            </a:r>
          </a:p>
          <a:p>
            <a:r>
              <a:rPr lang="es-ES" sz="2000" b="1"/>
              <a:t>Osmolar Fecal</a:t>
            </a:r>
          </a:p>
        </p:txBody>
      </p:sp>
      <p:sp>
        <p:nvSpPr>
          <p:cNvPr id="269327" name="Rectangle 15"/>
          <p:cNvSpPr>
            <a:spLocks noChangeArrowheads="1"/>
          </p:cNvSpPr>
          <p:nvPr/>
        </p:nvSpPr>
        <p:spPr bwMode="auto">
          <a:xfrm>
            <a:off x="2554287" y="5013325"/>
            <a:ext cx="4608513" cy="360363"/>
          </a:xfrm>
          <a:prstGeom prst="rect">
            <a:avLst/>
          </a:prstGeom>
          <a:solidFill>
            <a:srgbClr val="FFD5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9328" name="Rectangle 16"/>
          <p:cNvSpPr>
            <a:spLocks noChangeArrowheads="1"/>
          </p:cNvSpPr>
          <p:nvPr/>
        </p:nvSpPr>
        <p:spPr bwMode="auto">
          <a:xfrm>
            <a:off x="2736850" y="5956270"/>
            <a:ext cx="1511300" cy="400110"/>
          </a:xfrm>
          <a:prstGeom prst="rect">
            <a:avLst/>
          </a:prstGeom>
          <a:solidFill>
            <a:srgbClr val="85D7AE"/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l"/>
            <a:r>
              <a:rPr lang="es-ES_tradnl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&lt;50 mOs/L</a:t>
            </a:r>
          </a:p>
        </p:txBody>
      </p:sp>
      <p:sp>
        <p:nvSpPr>
          <p:cNvPr id="269329" name="Rectangle 17"/>
          <p:cNvSpPr>
            <a:spLocks noChangeArrowheads="1"/>
          </p:cNvSpPr>
          <p:nvPr/>
        </p:nvSpPr>
        <p:spPr bwMode="auto">
          <a:xfrm>
            <a:off x="5724525" y="6092825"/>
            <a:ext cx="1590500" cy="400110"/>
          </a:xfrm>
          <a:prstGeom prst="rect">
            <a:avLst/>
          </a:prstGeom>
          <a:solidFill>
            <a:srgbClr val="9CEA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&gt; 100mOs/L</a:t>
            </a:r>
          </a:p>
        </p:txBody>
      </p:sp>
      <p:sp>
        <p:nvSpPr>
          <p:cNvPr id="269330" name="Text Box 18"/>
          <p:cNvSpPr txBox="1">
            <a:spLocks noChangeArrowheads="1"/>
          </p:cNvSpPr>
          <p:nvPr/>
        </p:nvSpPr>
        <p:spPr bwMode="auto">
          <a:xfrm>
            <a:off x="539750" y="549275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269332" name="Text Box 20"/>
          <p:cNvSpPr txBox="1">
            <a:spLocks noChangeArrowheads="1"/>
          </p:cNvSpPr>
          <p:nvPr/>
        </p:nvSpPr>
        <p:spPr bwMode="auto">
          <a:xfrm>
            <a:off x="4043147" y="4309646"/>
            <a:ext cx="1138453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70 </a:t>
            </a:r>
            <a:r>
              <a:rPr lang="es-ES_tradnl" sz="1600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mEq</a:t>
            </a:r>
            <a:r>
              <a:rPr lang="es-ES_tradnl" sz="16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/L</a:t>
            </a:r>
            <a:endParaRPr lang="es-ES_tradnl" sz="16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69333" name="Text Box 21"/>
          <p:cNvSpPr txBox="1">
            <a:spLocks noChangeArrowheads="1"/>
          </p:cNvSpPr>
          <p:nvPr/>
        </p:nvSpPr>
        <p:spPr bwMode="auto">
          <a:xfrm>
            <a:off x="4038600" y="3547646"/>
            <a:ext cx="1138453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70 </a:t>
            </a:r>
            <a:r>
              <a:rPr lang="es-ES_tradnl" sz="1600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mEq</a:t>
            </a:r>
            <a:r>
              <a:rPr lang="es-ES_tradnl" sz="16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/L</a:t>
            </a:r>
            <a:endParaRPr lang="es-ES_tradnl" sz="16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69334" name="Text Box 22"/>
          <p:cNvSpPr txBox="1">
            <a:spLocks noChangeArrowheads="1"/>
          </p:cNvSpPr>
          <p:nvPr/>
        </p:nvSpPr>
        <p:spPr bwMode="auto">
          <a:xfrm>
            <a:off x="6858000" y="4675861"/>
            <a:ext cx="101662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15 </a:t>
            </a:r>
            <a:r>
              <a:rPr lang="es-ES_tradnl" sz="1400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mEq</a:t>
            </a:r>
            <a:r>
              <a:rPr lang="es-ES_tradnl" sz="1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/L</a:t>
            </a:r>
            <a:endParaRPr lang="es-ES_tradnl" sz="14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69335" name="Text Box 23"/>
          <p:cNvSpPr txBox="1">
            <a:spLocks noChangeArrowheads="1"/>
          </p:cNvSpPr>
          <p:nvPr/>
        </p:nvSpPr>
        <p:spPr bwMode="auto">
          <a:xfrm>
            <a:off x="6858000" y="4502155"/>
            <a:ext cx="101662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15 </a:t>
            </a:r>
            <a:r>
              <a:rPr lang="es-ES_tradnl" sz="1400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mEq</a:t>
            </a:r>
            <a:r>
              <a:rPr lang="es-ES_tradnl" sz="1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/L</a:t>
            </a:r>
            <a:endParaRPr lang="es-ES_tradnl" sz="14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69336" name="Line 24"/>
          <p:cNvSpPr>
            <a:spLocks noChangeShapeType="1"/>
          </p:cNvSpPr>
          <p:nvPr/>
        </p:nvSpPr>
        <p:spPr bwMode="auto">
          <a:xfrm>
            <a:off x="4211638" y="1700213"/>
            <a:ext cx="0" cy="215900"/>
          </a:xfrm>
          <a:prstGeom prst="line">
            <a:avLst/>
          </a:prstGeom>
          <a:noFill/>
          <a:ln w="38100">
            <a:solidFill>
              <a:srgbClr val="808000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69337" name="Line 25"/>
          <p:cNvSpPr>
            <a:spLocks noChangeShapeType="1"/>
          </p:cNvSpPr>
          <p:nvPr/>
        </p:nvSpPr>
        <p:spPr bwMode="auto">
          <a:xfrm>
            <a:off x="7019925" y="1700213"/>
            <a:ext cx="0" cy="2520950"/>
          </a:xfrm>
          <a:prstGeom prst="line">
            <a:avLst/>
          </a:prstGeom>
          <a:noFill/>
          <a:ln w="38100">
            <a:solidFill>
              <a:srgbClr val="808000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69338" name="Text Box 26"/>
          <p:cNvSpPr txBox="1">
            <a:spLocks noChangeArrowheads="1"/>
          </p:cNvSpPr>
          <p:nvPr/>
        </p:nvSpPr>
        <p:spPr bwMode="auto">
          <a:xfrm>
            <a:off x="4211638" y="1652588"/>
            <a:ext cx="1458912" cy="33655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>
                <a:solidFill>
                  <a:srgbClr val="808000"/>
                </a:solidFill>
              </a:rPr>
              <a:t>GOF pequeño</a:t>
            </a:r>
          </a:p>
        </p:txBody>
      </p:sp>
      <p:sp>
        <p:nvSpPr>
          <p:cNvPr id="269339" name="Text Box 27"/>
          <p:cNvSpPr txBox="1">
            <a:spLocks noChangeArrowheads="1"/>
          </p:cNvSpPr>
          <p:nvPr/>
        </p:nvSpPr>
        <p:spPr bwMode="auto">
          <a:xfrm>
            <a:off x="7019925" y="2565400"/>
            <a:ext cx="842963" cy="581025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>
                <a:solidFill>
                  <a:srgbClr val="808000"/>
                </a:solidFill>
              </a:rPr>
              <a:t>GOF</a:t>
            </a:r>
          </a:p>
          <a:p>
            <a:pPr algn="l"/>
            <a:r>
              <a:rPr lang="es-ES" sz="1600" b="1">
                <a:solidFill>
                  <a:srgbClr val="808000"/>
                </a:solidFill>
              </a:rPr>
              <a:t>grande</a:t>
            </a:r>
          </a:p>
        </p:txBody>
      </p:sp>
      <p:sp>
        <p:nvSpPr>
          <p:cNvPr id="29" name="Text Box 7"/>
          <p:cNvSpPr txBox="1">
            <a:spLocks noChangeArrowheads="1"/>
          </p:cNvSpPr>
          <p:nvPr/>
        </p:nvSpPr>
        <p:spPr bwMode="auto">
          <a:xfrm>
            <a:off x="6372200" y="6525344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9328" grpId="0" animBg="1"/>
      <p:bldP spid="269329" grpId="0" animBg="1"/>
      <p:bldP spid="269332" grpId="0"/>
      <p:bldP spid="269333" grpId="0"/>
      <p:bldP spid="269335" grpId="0"/>
    </p:bld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339" name="Text Box 3"/>
          <p:cNvSpPr txBox="1">
            <a:spLocks noChangeArrowheads="1"/>
          </p:cNvSpPr>
          <p:nvPr/>
        </p:nvSpPr>
        <p:spPr bwMode="auto">
          <a:xfrm>
            <a:off x="2491467" y="2385462"/>
            <a:ext cx="4176143" cy="2123658"/>
          </a:xfrm>
          <a:prstGeom prst="rect">
            <a:avLst/>
          </a:prstGeom>
          <a:solidFill>
            <a:srgbClr val="CFE9EB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174625" indent="-174625">
              <a:buFont typeface="Arial" pitchFamily="34" charset="0"/>
              <a:buChar char="•"/>
            </a:pPr>
            <a:r>
              <a:rPr lang="es-ES" sz="1400" b="1" dirty="0" smtClean="0">
                <a:latin typeface="Comic Sans MS" pitchFamily="66" charset="0"/>
              </a:rPr>
              <a:t>Cloro</a:t>
            </a:r>
            <a:endParaRPr lang="es-ES" sz="1400" b="1" dirty="0">
              <a:latin typeface="Comic Sans MS" pitchFamily="66" charset="0"/>
            </a:endParaRPr>
          </a:p>
          <a:p>
            <a:pPr marL="174625" indent="-174625">
              <a:buFont typeface="Arial" pitchFamily="34" charset="0"/>
              <a:buChar char="•"/>
            </a:pPr>
            <a:endParaRPr lang="es-ES" sz="1400" b="1" dirty="0">
              <a:latin typeface="Comic Sans MS" pitchFamily="66" charset="0"/>
            </a:endParaRPr>
          </a:p>
          <a:p>
            <a:pPr marL="174625" indent="-174625">
              <a:buFont typeface="Arial" pitchFamily="34" charset="0"/>
              <a:buChar char="•"/>
            </a:pPr>
            <a:r>
              <a:rPr lang="es-ES" sz="1400" b="1" dirty="0" smtClean="0">
                <a:latin typeface="Comic Sans MS" pitchFamily="66" charset="0"/>
              </a:rPr>
              <a:t>Potasio</a:t>
            </a:r>
            <a:endParaRPr lang="es-ES" sz="1400" b="1" dirty="0">
              <a:latin typeface="Comic Sans MS" pitchFamily="66" charset="0"/>
            </a:endParaRPr>
          </a:p>
          <a:p>
            <a:pPr marL="174625" indent="-174625">
              <a:buFont typeface="Arial" pitchFamily="34" charset="0"/>
              <a:buChar char="•"/>
            </a:pPr>
            <a:endParaRPr lang="es-ES" sz="1400" b="1" dirty="0">
              <a:latin typeface="Comic Sans MS" pitchFamily="66" charset="0"/>
            </a:endParaRPr>
          </a:p>
          <a:p>
            <a:pPr marL="174625" indent="-174625">
              <a:buFont typeface="Arial" pitchFamily="34" charset="0"/>
              <a:buChar char="•"/>
            </a:pPr>
            <a:r>
              <a:rPr lang="es-ES" sz="1400" b="1" dirty="0" smtClean="0">
                <a:latin typeface="Comic Sans MS" pitchFamily="66" charset="0"/>
              </a:rPr>
              <a:t>Bicarbonato</a:t>
            </a:r>
            <a:endParaRPr lang="es-ES" sz="1400" b="1" dirty="0">
              <a:latin typeface="Comic Sans MS" pitchFamily="66" charset="0"/>
            </a:endParaRPr>
          </a:p>
          <a:p>
            <a:pPr marL="174625" indent="-174625">
              <a:buFont typeface="Arial" pitchFamily="34" charset="0"/>
              <a:buChar char="•"/>
            </a:pPr>
            <a:endParaRPr lang="es-ES" sz="1400" b="1" dirty="0">
              <a:latin typeface="Comic Sans MS" pitchFamily="66" charset="0"/>
            </a:endParaRPr>
          </a:p>
          <a:p>
            <a:pPr marL="174625" indent="-174625">
              <a:buFont typeface="Arial" pitchFamily="34" charset="0"/>
              <a:buChar char="•"/>
            </a:pPr>
            <a:r>
              <a:rPr lang="es-ES" sz="1400" b="1" dirty="0" smtClean="0">
                <a:latin typeface="Comic Sans MS" pitchFamily="66" charset="0"/>
              </a:rPr>
              <a:t>Diarrea </a:t>
            </a:r>
            <a:r>
              <a:rPr lang="es-ES" sz="1400" b="1" dirty="0">
                <a:latin typeface="Comic Sans MS" pitchFamily="66" charset="0"/>
              </a:rPr>
              <a:t>Secretora</a:t>
            </a:r>
          </a:p>
          <a:p>
            <a:pPr marL="174625" indent="-174625">
              <a:buFont typeface="Arial" pitchFamily="34" charset="0"/>
              <a:buChar char="•"/>
            </a:pPr>
            <a:endParaRPr lang="es-ES" sz="1400" b="1" dirty="0">
              <a:latin typeface="Comic Sans MS" pitchFamily="66" charset="0"/>
            </a:endParaRPr>
          </a:p>
          <a:p>
            <a:pPr marL="174625" indent="-174625">
              <a:buFont typeface="Arial" pitchFamily="34" charset="0"/>
              <a:buChar char="•"/>
            </a:pPr>
            <a:r>
              <a:rPr lang="es-ES" sz="2000" b="1" dirty="0" smtClean="0">
                <a:latin typeface="Comic Sans MS" pitchFamily="66" charset="0"/>
              </a:rPr>
              <a:t>Tratamiento </a:t>
            </a:r>
            <a:r>
              <a:rPr lang="es-ES" sz="2000" b="1" dirty="0">
                <a:latin typeface="Comic Sans MS" pitchFamily="66" charset="0"/>
              </a:rPr>
              <a:t>diarrea secretora</a:t>
            </a:r>
          </a:p>
        </p:txBody>
      </p:sp>
      <p:sp>
        <p:nvSpPr>
          <p:cNvPr id="270340" name="Line 4"/>
          <p:cNvSpPr>
            <a:spLocks noChangeShapeType="1"/>
          </p:cNvSpPr>
          <p:nvPr/>
        </p:nvSpPr>
        <p:spPr bwMode="auto">
          <a:xfrm>
            <a:off x="1793308" y="4257125"/>
            <a:ext cx="649288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2411760" y="1879997"/>
            <a:ext cx="4295775" cy="396875"/>
          </a:xfrm>
          <a:prstGeom prst="rect">
            <a:avLst/>
          </a:prstGeom>
          <a:solidFill>
            <a:srgbClr val="6CBCC2"/>
          </a:solidFill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II. SECRECIÓN ELECTROLITOS</a:t>
            </a:r>
            <a:endParaRPr lang="es-MX" sz="20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70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0340" grpId="0" animBg="1"/>
    </p:bld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1362" name="Picture 2" descr="img37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18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74" t="13077" b="44211"/>
          <a:stretch>
            <a:fillRect/>
          </a:stretch>
        </p:blipFill>
        <p:spPr>
          <a:xfrm>
            <a:off x="755650" y="836613"/>
            <a:ext cx="4586288" cy="285273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71363" name="Text Box 3"/>
          <p:cNvSpPr txBox="1">
            <a:spLocks noChangeArrowheads="1"/>
          </p:cNvSpPr>
          <p:nvPr/>
        </p:nvSpPr>
        <p:spPr bwMode="auto">
          <a:xfrm>
            <a:off x="323850" y="333375"/>
            <a:ext cx="506413" cy="823913"/>
          </a:xfrm>
          <a:prstGeom prst="rect">
            <a:avLst/>
          </a:prstGeom>
          <a:noFill/>
          <a:ln>
            <a:noFill/>
          </a:ln>
          <a:effectLst>
            <a:outerShdw dist="45791" dir="2021404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8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71364" name="Rectangle 4"/>
          <p:cNvSpPr>
            <a:spLocks noChangeArrowheads="1"/>
          </p:cNvSpPr>
          <p:nvPr/>
        </p:nvSpPr>
        <p:spPr bwMode="auto">
          <a:xfrm>
            <a:off x="6107113" y="6237288"/>
            <a:ext cx="2376487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71365" name="Text Box 5"/>
          <p:cNvSpPr txBox="1">
            <a:spLocks noChangeArrowheads="1"/>
          </p:cNvSpPr>
          <p:nvPr/>
        </p:nvSpPr>
        <p:spPr bwMode="auto">
          <a:xfrm>
            <a:off x="6302375" y="1211037"/>
            <a:ext cx="2181225" cy="6699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Tratamiento </a:t>
            </a:r>
          </a:p>
          <a:p>
            <a:r>
              <a:rPr lang="es-ES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Diarrea Secretora</a:t>
            </a:r>
          </a:p>
        </p:txBody>
      </p:sp>
      <p:pic>
        <p:nvPicPr>
          <p:cNvPr id="271367" name="Picture 7" descr="img37"/>
          <p:cNvPicPr>
            <a:picLocks noChangeAspect="1" noChangeArrowheads="1"/>
          </p:cNvPicPr>
          <p:nvPr/>
        </p:nvPicPr>
        <p:blipFill>
          <a:blip r:embed="rId2">
            <a:lum bright="-18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74" t="60519"/>
          <a:stretch>
            <a:fillRect/>
          </a:stretch>
        </p:blipFill>
        <p:spPr bwMode="auto">
          <a:xfrm>
            <a:off x="4017963" y="3716338"/>
            <a:ext cx="4586287" cy="2636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1368" name="Rectangle 8"/>
          <p:cNvSpPr>
            <a:spLocks noChangeArrowheads="1"/>
          </p:cNvSpPr>
          <p:nvPr/>
        </p:nvSpPr>
        <p:spPr bwMode="auto">
          <a:xfrm>
            <a:off x="4090988" y="3789363"/>
            <a:ext cx="4319587" cy="2736850"/>
          </a:xfrm>
          <a:prstGeom prst="rect">
            <a:avLst/>
          </a:prstGeom>
          <a:noFill/>
          <a:ln w="19050">
            <a:solidFill>
              <a:schemeClr val="tx1"/>
            </a:solidFill>
            <a:prstDash val="lgDash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71369" name="Rectangle 9"/>
          <p:cNvSpPr>
            <a:spLocks noChangeArrowheads="1"/>
          </p:cNvSpPr>
          <p:nvPr/>
        </p:nvSpPr>
        <p:spPr bwMode="auto">
          <a:xfrm>
            <a:off x="5818188" y="5949950"/>
            <a:ext cx="2520950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71370" name="Text Box 10"/>
          <p:cNvSpPr txBox="1">
            <a:spLocks noChangeArrowheads="1"/>
          </p:cNvSpPr>
          <p:nvPr/>
        </p:nvSpPr>
        <p:spPr bwMode="auto">
          <a:xfrm>
            <a:off x="5828233" y="5876925"/>
            <a:ext cx="241617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Almidones resistentes </a:t>
            </a:r>
          </a:p>
          <a:p>
            <a:pPr algn="l"/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 amilasa</a:t>
            </a:r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6372200" y="6525344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2014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6219825" y="500063"/>
            <a:ext cx="2251075" cy="609600"/>
          </a:xfrm>
          <a:prstGeom prst="rect">
            <a:avLst/>
          </a:prstGeom>
          <a:solidFill>
            <a:srgbClr val="85C8CD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53882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II. SECRECIÓN </a:t>
            </a:r>
          </a:p>
          <a:p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  ELECTROLITOS</a:t>
            </a:r>
          </a:p>
        </p:txBody>
      </p:sp>
      <p:cxnSp>
        <p:nvCxnSpPr>
          <p:cNvPr id="5" name="4 Conector recto"/>
          <p:cNvCxnSpPr/>
          <p:nvPr/>
        </p:nvCxnSpPr>
        <p:spPr bwMode="auto">
          <a:xfrm>
            <a:off x="5724128" y="5034756"/>
            <a:ext cx="0" cy="482476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" name="5 CuadroTexto"/>
          <p:cNvSpPr txBox="1"/>
          <p:nvPr/>
        </p:nvSpPr>
        <p:spPr>
          <a:xfrm>
            <a:off x="4579391" y="5152883"/>
            <a:ext cx="1217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800" dirty="0" smtClean="0"/>
              <a:t>¿por qué?</a:t>
            </a:r>
            <a:endParaRPr lang="es-VE"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271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1364" grpId="0" animBg="1"/>
      <p:bldP spid="271368" grpId="0" animBg="1"/>
      <p:bldP spid="271369" grpId="0" animBg="1"/>
      <p:bldP spid="271370" grpId="0"/>
      <p:bldP spid="6" grpId="0"/>
    </p:bld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2386" name="Picture 2" descr="img33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94" t="9387" r="6650" b="10608"/>
          <a:stretch>
            <a:fillRect/>
          </a:stretch>
        </p:blipFill>
        <p:spPr>
          <a:xfrm>
            <a:off x="1476375" y="1268413"/>
            <a:ext cx="4103688" cy="468153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72387" name="Rectangle 3"/>
          <p:cNvSpPr>
            <a:spLocks noChangeArrowheads="1"/>
          </p:cNvSpPr>
          <p:nvPr/>
        </p:nvSpPr>
        <p:spPr bwMode="auto">
          <a:xfrm>
            <a:off x="1042988" y="1125538"/>
            <a:ext cx="1296987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72388" name="Text Box 4"/>
          <p:cNvSpPr txBox="1">
            <a:spLocks noChangeArrowheads="1"/>
          </p:cNvSpPr>
          <p:nvPr/>
        </p:nvSpPr>
        <p:spPr bwMode="auto">
          <a:xfrm>
            <a:off x="5724525" y="2474913"/>
            <a:ext cx="2970213" cy="954087"/>
          </a:xfrm>
          <a:prstGeom prst="rect">
            <a:avLst/>
          </a:prstGeom>
          <a:solidFill>
            <a:srgbClr val="B0EE00"/>
          </a:solidFill>
          <a:ln w="38100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1"/>
              <a:t>AFECTADOS</a:t>
            </a:r>
          </a:p>
          <a:p>
            <a:pPr algn="l">
              <a:buFontTx/>
              <a:buChar char="•"/>
            </a:pPr>
            <a:r>
              <a:rPr lang="es-ES" sz="1800"/>
              <a:t> Secreción de Cloro</a:t>
            </a:r>
          </a:p>
          <a:p>
            <a:pPr algn="l">
              <a:buFontTx/>
              <a:buChar char="•"/>
            </a:pPr>
            <a:r>
              <a:rPr lang="es-ES" sz="1800"/>
              <a:t> Abs. Electroneutra NaCl</a:t>
            </a:r>
          </a:p>
        </p:txBody>
      </p:sp>
      <p:sp>
        <p:nvSpPr>
          <p:cNvPr id="272389" name="Text Box 5"/>
          <p:cNvSpPr txBox="1">
            <a:spLocks noChangeArrowheads="1"/>
          </p:cNvSpPr>
          <p:nvPr/>
        </p:nvSpPr>
        <p:spPr bwMode="auto">
          <a:xfrm>
            <a:off x="5724525" y="3644900"/>
            <a:ext cx="2765425" cy="944563"/>
          </a:xfrm>
          <a:prstGeom prst="rect">
            <a:avLst/>
          </a:prstGeom>
          <a:solidFill>
            <a:srgbClr val="A2BEFC"/>
          </a:solidFill>
          <a:ln w="28575">
            <a:solidFill>
              <a:srgbClr val="3333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1"/>
              <a:t>CONSERVADOS</a:t>
            </a:r>
          </a:p>
          <a:p>
            <a:pPr algn="l">
              <a:buFontTx/>
              <a:buChar char="•"/>
            </a:pPr>
            <a:r>
              <a:rPr lang="es-ES" sz="1800"/>
              <a:t> Cotransporte Na</a:t>
            </a:r>
            <a:r>
              <a:rPr lang="es-ES" sz="1800" baseline="30000"/>
              <a:t>+</a:t>
            </a:r>
            <a:r>
              <a:rPr lang="es-ES" sz="1800"/>
              <a:t>-GLU</a:t>
            </a:r>
          </a:p>
          <a:p>
            <a:pPr algn="l">
              <a:buFontTx/>
              <a:buChar char="•"/>
            </a:pPr>
            <a:r>
              <a:rPr lang="es-ES" sz="1800"/>
              <a:t> Bomba Na</a:t>
            </a:r>
            <a:r>
              <a:rPr lang="es-ES" sz="1800" baseline="30000"/>
              <a:t>+</a:t>
            </a:r>
            <a:r>
              <a:rPr lang="es-ES" sz="1800"/>
              <a:t>-K</a:t>
            </a:r>
            <a:r>
              <a:rPr lang="es-ES" sz="1800" baseline="30000"/>
              <a:t>+</a:t>
            </a:r>
          </a:p>
        </p:txBody>
      </p:sp>
      <p:sp>
        <p:nvSpPr>
          <p:cNvPr id="272390" name="Text Box 6"/>
          <p:cNvSpPr txBox="1">
            <a:spLocks noChangeArrowheads="1"/>
          </p:cNvSpPr>
          <p:nvPr/>
        </p:nvSpPr>
        <p:spPr bwMode="auto">
          <a:xfrm>
            <a:off x="6084888" y="4868863"/>
            <a:ext cx="2093843" cy="646331"/>
          </a:xfrm>
          <a:prstGeom prst="rect">
            <a:avLst/>
          </a:prstGeom>
          <a:solidFill>
            <a:srgbClr val="A2BEFC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¡Usar </a:t>
            </a:r>
            <a: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transportes</a:t>
            </a:r>
          </a:p>
          <a:p>
            <a:pPr algn="l"/>
            <a: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CONSERVADOS!</a:t>
            </a:r>
          </a:p>
        </p:txBody>
      </p:sp>
      <p:sp>
        <p:nvSpPr>
          <p:cNvPr id="272391" name="Text Box 7"/>
          <p:cNvSpPr txBox="1">
            <a:spLocks noChangeArrowheads="1"/>
          </p:cNvSpPr>
          <p:nvPr/>
        </p:nvSpPr>
        <p:spPr bwMode="auto">
          <a:xfrm>
            <a:off x="1042988" y="692150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72392" name="Text Box 8"/>
          <p:cNvSpPr txBox="1">
            <a:spLocks noChangeArrowheads="1"/>
          </p:cNvSpPr>
          <p:nvPr/>
        </p:nvSpPr>
        <p:spPr bwMode="auto">
          <a:xfrm>
            <a:off x="755650" y="692150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72393" name="Line 9"/>
          <p:cNvSpPr>
            <a:spLocks noChangeShapeType="1"/>
          </p:cNvSpPr>
          <p:nvPr/>
        </p:nvSpPr>
        <p:spPr bwMode="auto">
          <a:xfrm flipH="1" flipV="1">
            <a:off x="4427538" y="1700213"/>
            <a:ext cx="73025" cy="20891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72394" name="Text Box 10"/>
          <p:cNvSpPr txBox="1">
            <a:spLocks noChangeArrowheads="1"/>
          </p:cNvSpPr>
          <p:nvPr/>
        </p:nvSpPr>
        <p:spPr bwMode="auto">
          <a:xfrm>
            <a:off x="3924300" y="1341438"/>
            <a:ext cx="107791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Na</a:t>
            </a:r>
            <a:r>
              <a:rPr lang="es-ES_tradnl" sz="1800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 H</a:t>
            </a:r>
            <a:r>
              <a:rPr lang="es-ES_tradnl" sz="1800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O</a:t>
            </a:r>
          </a:p>
        </p:txBody>
      </p:sp>
      <p:sp>
        <p:nvSpPr>
          <p:cNvPr id="272395" name="Text Box 11"/>
          <p:cNvSpPr txBox="1">
            <a:spLocks noChangeArrowheads="1"/>
          </p:cNvSpPr>
          <p:nvPr/>
        </p:nvSpPr>
        <p:spPr bwMode="auto">
          <a:xfrm>
            <a:off x="6180138" y="1125538"/>
            <a:ext cx="2181225" cy="6699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Tratamiento </a:t>
            </a:r>
          </a:p>
          <a:p>
            <a:r>
              <a:rPr lang="es-ES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Diarrea Secretora</a:t>
            </a:r>
          </a:p>
        </p:txBody>
      </p:sp>
      <p:sp>
        <p:nvSpPr>
          <p:cNvPr id="272396" name="Text Box 12"/>
          <p:cNvSpPr txBox="1">
            <a:spLocks noChangeArrowheads="1"/>
          </p:cNvSpPr>
          <p:nvPr/>
        </p:nvSpPr>
        <p:spPr bwMode="auto">
          <a:xfrm>
            <a:off x="6165850" y="428625"/>
            <a:ext cx="2222500" cy="581025"/>
          </a:xfrm>
          <a:prstGeom prst="rect">
            <a:avLst/>
          </a:prstGeom>
          <a:solidFill>
            <a:srgbClr val="66BAC0"/>
          </a:solidFill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II. SECRECIÓN </a:t>
            </a:r>
          </a:p>
          <a:p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  ELECTROLITOS</a:t>
            </a:r>
          </a:p>
        </p:txBody>
      </p:sp>
      <p:sp>
        <p:nvSpPr>
          <p:cNvPr id="272397" name="Text Box 13"/>
          <p:cNvSpPr txBox="1">
            <a:spLocks noChangeArrowheads="1"/>
          </p:cNvSpPr>
          <p:nvPr/>
        </p:nvSpPr>
        <p:spPr bwMode="auto">
          <a:xfrm>
            <a:off x="1331913" y="692150"/>
            <a:ext cx="780983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72398" name="Rectangle 14"/>
          <p:cNvSpPr>
            <a:spLocks noChangeArrowheads="1"/>
          </p:cNvSpPr>
          <p:nvPr/>
        </p:nvSpPr>
        <p:spPr bwMode="auto">
          <a:xfrm>
            <a:off x="2987675" y="3716338"/>
            <a:ext cx="1008063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72399" name="Text Box 15"/>
          <p:cNvSpPr txBox="1">
            <a:spLocks noChangeArrowheads="1"/>
          </p:cNvSpPr>
          <p:nvPr/>
        </p:nvSpPr>
        <p:spPr bwMode="auto">
          <a:xfrm>
            <a:off x="2771775" y="787400"/>
            <a:ext cx="1582738" cy="366713"/>
          </a:xfrm>
          <a:prstGeom prst="rect">
            <a:avLst/>
          </a:prstGeom>
          <a:solidFill>
            <a:srgbClr val="CEFF4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T. Afectados</a:t>
            </a:r>
          </a:p>
        </p:txBody>
      </p:sp>
      <p:sp>
        <p:nvSpPr>
          <p:cNvPr id="272400" name="Rectangle 16"/>
          <p:cNvSpPr>
            <a:spLocks noChangeArrowheads="1"/>
          </p:cNvSpPr>
          <p:nvPr/>
        </p:nvSpPr>
        <p:spPr bwMode="auto">
          <a:xfrm>
            <a:off x="2195513" y="4508500"/>
            <a:ext cx="1008062" cy="8651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72401" name="Rectangle 17"/>
          <p:cNvSpPr>
            <a:spLocks noChangeArrowheads="1"/>
          </p:cNvSpPr>
          <p:nvPr/>
        </p:nvSpPr>
        <p:spPr bwMode="auto">
          <a:xfrm>
            <a:off x="2124075" y="3213100"/>
            <a:ext cx="647700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72402" name="Rectangle 18"/>
          <p:cNvSpPr>
            <a:spLocks noChangeArrowheads="1"/>
          </p:cNvSpPr>
          <p:nvPr/>
        </p:nvSpPr>
        <p:spPr bwMode="auto">
          <a:xfrm>
            <a:off x="2411413" y="3429000"/>
            <a:ext cx="360362" cy="10080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72403" name="Oval 19"/>
          <p:cNvSpPr>
            <a:spLocks noChangeArrowheads="1"/>
          </p:cNvSpPr>
          <p:nvPr/>
        </p:nvSpPr>
        <p:spPr bwMode="auto">
          <a:xfrm>
            <a:off x="3132138" y="4941888"/>
            <a:ext cx="215900" cy="14287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72404" name="Oval 20"/>
          <p:cNvSpPr>
            <a:spLocks noChangeArrowheads="1"/>
          </p:cNvSpPr>
          <p:nvPr/>
        </p:nvSpPr>
        <p:spPr bwMode="auto">
          <a:xfrm>
            <a:off x="2771775" y="4365625"/>
            <a:ext cx="576263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72405" name="Text Box 21"/>
          <p:cNvSpPr txBox="1">
            <a:spLocks noChangeArrowheads="1"/>
          </p:cNvSpPr>
          <p:nvPr/>
        </p:nvSpPr>
        <p:spPr bwMode="auto">
          <a:xfrm>
            <a:off x="1763713" y="4221163"/>
            <a:ext cx="1160462" cy="590550"/>
          </a:xfrm>
          <a:prstGeom prst="rect">
            <a:avLst/>
          </a:prstGeom>
          <a:solidFill>
            <a:srgbClr val="A2BEFC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T. No </a:t>
            </a:r>
          </a:p>
          <a:p>
            <a:pPr algn="l"/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afectados</a:t>
            </a:r>
          </a:p>
        </p:txBody>
      </p:sp>
      <p:sp>
        <p:nvSpPr>
          <p:cNvPr id="272406" name="AutoShape 22"/>
          <p:cNvSpPr>
            <a:spLocks/>
          </p:cNvSpPr>
          <p:nvPr/>
        </p:nvSpPr>
        <p:spPr bwMode="auto">
          <a:xfrm rot="16235645" flipH="1">
            <a:off x="2374900" y="3105150"/>
            <a:ext cx="144463" cy="792163"/>
          </a:xfrm>
          <a:prstGeom prst="rightBracket">
            <a:avLst>
              <a:gd name="adj" fmla="val 274175"/>
            </a:avLst>
          </a:prstGeom>
          <a:noFill/>
          <a:ln w="38100">
            <a:solidFill>
              <a:srgbClr val="198CFF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 dirty="0" smtClean="0"/>
          </a:p>
          <a:p>
            <a:endParaRPr lang="es-VE" dirty="0"/>
          </a:p>
          <a:p>
            <a:endParaRPr lang="es-VE" dirty="0" smtClean="0"/>
          </a:p>
          <a:p>
            <a:endParaRPr lang="es-VE" dirty="0"/>
          </a:p>
          <a:p>
            <a:endParaRPr lang="es-VE" dirty="0" smtClean="0"/>
          </a:p>
          <a:p>
            <a:endParaRPr lang="es-VE" dirty="0"/>
          </a:p>
          <a:p>
            <a:endParaRPr lang="es-VE" dirty="0" smtClean="0"/>
          </a:p>
          <a:p>
            <a:endParaRPr lang="es-VE" dirty="0"/>
          </a:p>
          <a:p>
            <a:endParaRPr lang="es-VE" dirty="0" smtClean="0"/>
          </a:p>
          <a:p>
            <a:endParaRPr lang="es-VE" dirty="0"/>
          </a:p>
          <a:p>
            <a:endParaRPr lang="es-VE" dirty="0" smtClean="0"/>
          </a:p>
          <a:p>
            <a:endParaRPr lang="es-VE" dirty="0"/>
          </a:p>
        </p:txBody>
      </p:sp>
      <p:sp>
        <p:nvSpPr>
          <p:cNvPr id="272407" name="Line 23"/>
          <p:cNvSpPr>
            <a:spLocks noChangeShapeType="1"/>
          </p:cNvSpPr>
          <p:nvPr/>
        </p:nvSpPr>
        <p:spPr bwMode="auto">
          <a:xfrm>
            <a:off x="2411413" y="3573463"/>
            <a:ext cx="0" cy="647700"/>
          </a:xfrm>
          <a:prstGeom prst="line">
            <a:avLst/>
          </a:prstGeom>
          <a:noFill/>
          <a:ln w="28575">
            <a:solidFill>
              <a:srgbClr val="0066FF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72408" name="AutoShape 24"/>
          <p:cNvSpPr>
            <a:spLocks/>
          </p:cNvSpPr>
          <p:nvPr/>
        </p:nvSpPr>
        <p:spPr bwMode="auto">
          <a:xfrm rot="21508380" flipH="1">
            <a:off x="3059113" y="4365625"/>
            <a:ext cx="73025" cy="608013"/>
          </a:xfrm>
          <a:prstGeom prst="rightBracket">
            <a:avLst>
              <a:gd name="adj" fmla="val 416305"/>
            </a:avLst>
          </a:prstGeom>
          <a:noFill/>
          <a:ln w="38100">
            <a:solidFill>
              <a:srgbClr val="198CFF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72409" name="Line 25"/>
          <p:cNvSpPr>
            <a:spLocks noChangeShapeType="1"/>
          </p:cNvSpPr>
          <p:nvPr/>
        </p:nvSpPr>
        <p:spPr bwMode="auto">
          <a:xfrm>
            <a:off x="2843213" y="4581525"/>
            <a:ext cx="215900" cy="0"/>
          </a:xfrm>
          <a:prstGeom prst="line">
            <a:avLst/>
          </a:prstGeom>
          <a:noFill/>
          <a:ln w="28575">
            <a:solidFill>
              <a:srgbClr val="0066FF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72411" name="Oval 27"/>
          <p:cNvSpPr>
            <a:spLocks noChangeArrowheads="1"/>
          </p:cNvSpPr>
          <p:nvPr/>
        </p:nvSpPr>
        <p:spPr bwMode="auto">
          <a:xfrm>
            <a:off x="1979613" y="2349500"/>
            <a:ext cx="792162" cy="1079500"/>
          </a:xfrm>
          <a:prstGeom prst="ellipse">
            <a:avLst/>
          </a:prstGeom>
          <a:noFill/>
          <a:ln w="28575">
            <a:solidFill>
              <a:srgbClr val="0033CC"/>
            </a:solidFill>
            <a:round/>
            <a:headEnd/>
            <a:tailEnd/>
          </a:ln>
          <a:effectLst>
            <a:outerShdw dist="25400" dir="54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72412" name="Oval 28"/>
          <p:cNvSpPr>
            <a:spLocks noChangeArrowheads="1"/>
          </p:cNvSpPr>
          <p:nvPr/>
        </p:nvSpPr>
        <p:spPr bwMode="auto">
          <a:xfrm>
            <a:off x="3203575" y="4292600"/>
            <a:ext cx="1368425" cy="865188"/>
          </a:xfrm>
          <a:prstGeom prst="ellipse">
            <a:avLst/>
          </a:prstGeom>
          <a:noFill/>
          <a:ln w="28575">
            <a:solidFill>
              <a:srgbClr val="0033CC"/>
            </a:solidFill>
            <a:round/>
            <a:headEnd/>
            <a:tailEnd/>
          </a:ln>
          <a:effectLst>
            <a:outerShdw dist="28398" dir="3806097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72413" name="Oval 29"/>
          <p:cNvSpPr>
            <a:spLocks noChangeArrowheads="1"/>
          </p:cNvSpPr>
          <p:nvPr/>
        </p:nvSpPr>
        <p:spPr bwMode="auto">
          <a:xfrm>
            <a:off x="2555875" y="1196975"/>
            <a:ext cx="647700" cy="3603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72414" name="Oval 30"/>
          <p:cNvSpPr>
            <a:spLocks noChangeArrowheads="1"/>
          </p:cNvSpPr>
          <p:nvPr/>
        </p:nvSpPr>
        <p:spPr bwMode="auto">
          <a:xfrm>
            <a:off x="3419475" y="1773238"/>
            <a:ext cx="431800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72415" name="Oval 31"/>
          <p:cNvSpPr>
            <a:spLocks noChangeArrowheads="1"/>
          </p:cNvSpPr>
          <p:nvPr/>
        </p:nvSpPr>
        <p:spPr bwMode="auto">
          <a:xfrm>
            <a:off x="3779838" y="1773238"/>
            <a:ext cx="144462" cy="14287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72416" name="Text Box 32"/>
          <p:cNvSpPr txBox="1">
            <a:spLocks noChangeArrowheads="1"/>
          </p:cNvSpPr>
          <p:nvPr/>
        </p:nvSpPr>
        <p:spPr bwMode="auto">
          <a:xfrm>
            <a:off x="2771775" y="1363663"/>
            <a:ext cx="1025525" cy="336550"/>
          </a:xfrm>
          <a:prstGeom prst="rect">
            <a:avLst/>
          </a:prstGeom>
          <a:solidFill>
            <a:srgbClr val="DBFF7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Aumenta</a:t>
            </a:r>
          </a:p>
        </p:txBody>
      </p:sp>
      <p:sp>
        <p:nvSpPr>
          <p:cNvPr id="272417" name="Text Box 33"/>
          <p:cNvSpPr txBox="1">
            <a:spLocks noChangeArrowheads="1"/>
          </p:cNvSpPr>
          <p:nvPr/>
        </p:nvSpPr>
        <p:spPr bwMode="auto">
          <a:xfrm>
            <a:off x="3144838" y="2012950"/>
            <a:ext cx="1139825" cy="336550"/>
          </a:xfrm>
          <a:prstGeom prst="rect">
            <a:avLst/>
          </a:prstGeom>
          <a:solidFill>
            <a:srgbClr val="DBFF7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Disminuye</a:t>
            </a:r>
          </a:p>
        </p:txBody>
      </p:sp>
      <p:sp>
        <p:nvSpPr>
          <p:cNvPr id="272418" name="Oval 34"/>
          <p:cNvSpPr>
            <a:spLocks noChangeArrowheads="1"/>
          </p:cNvSpPr>
          <p:nvPr/>
        </p:nvSpPr>
        <p:spPr bwMode="auto">
          <a:xfrm>
            <a:off x="2627313" y="1125538"/>
            <a:ext cx="1584325" cy="2733675"/>
          </a:xfrm>
          <a:prstGeom prst="ellipse">
            <a:avLst/>
          </a:prstGeom>
          <a:noFill/>
          <a:ln w="38100">
            <a:solidFill>
              <a:srgbClr val="0066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7" name="Text Box 7"/>
          <p:cNvSpPr txBox="1">
            <a:spLocks noChangeArrowheads="1"/>
          </p:cNvSpPr>
          <p:nvPr/>
        </p:nvSpPr>
        <p:spPr bwMode="auto">
          <a:xfrm>
            <a:off x="6372200" y="6525344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723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723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72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2388" grpId="0" animBg="1"/>
      <p:bldP spid="272389" grpId="0" animBg="1"/>
      <p:bldP spid="272390" grpId="0" animBg="1"/>
      <p:bldP spid="272390" grpId="1" animBg="1"/>
      <p:bldP spid="272399" grpId="0" animBg="1"/>
      <p:bldP spid="272405" grpId="0" animBg="1"/>
      <p:bldP spid="272406" grpId="0" animBg="1"/>
      <p:bldP spid="272407" grpId="0" animBg="1"/>
      <p:bldP spid="272408" grpId="0" animBg="1"/>
      <p:bldP spid="272409" grpId="0" animBg="1"/>
      <p:bldP spid="272411" grpId="0" animBg="1"/>
      <p:bldP spid="272412" grpId="0" animBg="1"/>
      <p:bldP spid="272416" grpId="0" animBg="1"/>
      <p:bldP spid="272417" grpId="0" animBg="1"/>
      <p:bldP spid="272418" grpId="0" animBg="1"/>
    </p:bld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3410" name="Picture 2" descr="rehidratacion oral"/>
          <p:cNvPicPr>
            <a:picLocks noChangeAspect="1" noChangeArrowheads="1"/>
          </p:cNvPicPr>
          <p:nvPr/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125538"/>
            <a:ext cx="5329237" cy="5024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3411" name="Text Box 3"/>
          <p:cNvSpPr txBox="1">
            <a:spLocks noChangeArrowheads="1"/>
          </p:cNvSpPr>
          <p:nvPr/>
        </p:nvSpPr>
        <p:spPr bwMode="auto">
          <a:xfrm>
            <a:off x="6165850" y="428625"/>
            <a:ext cx="2251075" cy="609600"/>
          </a:xfrm>
          <a:prstGeom prst="rect">
            <a:avLst/>
          </a:prstGeom>
          <a:solidFill>
            <a:srgbClr val="66BAC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II. SECRECIÓN </a:t>
            </a:r>
          </a:p>
          <a:p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  ELECTROLITOS</a:t>
            </a:r>
          </a:p>
        </p:txBody>
      </p:sp>
      <p:sp>
        <p:nvSpPr>
          <p:cNvPr id="273412" name="Text Box 4"/>
          <p:cNvSpPr txBox="1">
            <a:spLocks noChangeArrowheads="1"/>
          </p:cNvSpPr>
          <p:nvPr/>
        </p:nvSpPr>
        <p:spPr bwMode="auto">
          <a:xfrm>
            <a:off x="6216650" y="1122363"/>
            <a:ext cx="2181225" cy="6699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800" dirty="0"/>
              <a:t>Tratamiento</a:t>
            </a:r>
          </a:p>
          <a:p>
            <a:r>
              <a:rPr lang="es-ES" sz="1800" dirty="0"/>
              <a:t>Diarrea Secretora</a:t>
            </a:r>
          </a:p>
        </p:txBody>
      </p:sp>
      <p:sp>
        <p:nvSpPr>
          <p:cNvPr id="273413" name="Text Box 5"/>
          <p:cNvSpPr txBox="1">
            <a:spLocks noChangeArrowheads="1"/>
          </p:cNvSpPr>
          <p:nvPr/>
        </p:nvSpPr>
        <p:spPr bwMode="auto">
          <a:xfrm>
            <a:off x="6084888" y="2208213"/>
            <a:ext cx="2211387" cy="2441575"/>
          </a:xfrm>
          <a:prstGeom prst="rect">
            <a:avLst/>
          </a:prstGeom>
          <a:solidFill>
            <a:srgbClr val="DEF1F2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1800" b="1" dirty="0" smtClean="0"/>
              <a:t>Solución ORAL OMS </a:t>
            </a:r>
            <a:endParaRPr lang="es-ES" sz="1800" b="1" dirty="0"/>
          </a:p>
          <a:p>
            <a:r>
              <a:rPr lang="es-ES" sz="1600" b="1" dirty="0"/>
              <a:t>(</a:t>
            </a:r>
            <a:r>
              <a:rPr lang="es-ES" sz="1600" b="1" dirty="0" err="1"/>
              <a:t>mmol</a:t>
            </a:r>
            <a:r>
              <a:rPr lang="es-ES" sz="1600" b="1" dirty="0"/>
              <a:t>/L)</a:t>
            </a:r>
          </a:p>
          <a:p>
            <a:endParaRPr lang="es-ES" sz="1600" b="1" dirty="0"/>
          </a:p>
          <a:p>
            <a:r>
              <a:rPr lang="es-ES" sz="1800" b="1" dirty="0"/>
              <a:t>Glucosa</a:t>
            </a:r>
            <a:r>
              <a:rPr lang="es-ES" sz="1600" dirty="0"/>
              <a:t>	     111</a:t>
            </a:r>
          </a:p>
          <a:p>
            <a:r>
              <a:rPr lang="es-ES" sz="1800" b="1" dirty="0"/>
              <a:t>Sodio</a:t>
            </a:r>
            <a:r>
              <a:rPr lang="es-ES" sz="1600" dirty="0"/>
              <a:t>	     90</a:t>
            </a:r>
          </a:p>
          <a:p>
            <a:r>
              <a:rPr lang="es-ES" sz="1600" dirty="0"/>
              <a:t>Cloro            80 Potasio	     20 Bicarbonato 30</a:t>
            </a:r>
          </a:p>
        </p:txBody>
      </p:sp>
      <p:sp>
        <p:nvSpPr>
          <p:cNvPr id="273414" name="Rectangle 6"/>
          <p:cNvSpPr>
            <a:spLocks noChangeArrowheads="1"/>
          </p:cNvSpPr>
          <p:nvPr/>
        </p:nvSpPr>
        <p:spPr bwMode="auto">
          <a:xfrm>
            <a:off x="4572000" y="2205038"/>
            <a:ext cx="1008063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73415" name="Text Box 7"/>
          <p:cNvSpPr txBox="1">
            <a:spLocks noChangeArrowheads="1"/>
          </p:cNvSpPr>
          <p:nvPr/>
        </p:nvSpPr>
        <p:spPr bwMode="auto">
          <a:xfrm>
            <a:off x="4572000" y="2159000"/>
            <a:ext cx="12827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1"/>
              <a:t>GLUCOSA</a:t>
            </a:r>
          </a:p>
        </p:txBody>
      </p:sp>
      <p:sp>
        <p:nvSpPr>
          <p:cNvPr id="273416" name="Text Box 8"/>
          <p:cNvSpPr txBox="1">
            <a:spLocks noChangeArrowheads="1"/>
          </p:cNvSpPr>
          <p:nvPr/>
        </p:nvSpPr>
        <p:spPr bwMode="auto">
          <a:xfrm>
            <a:off x="539750" y="6207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73417" name="Text Box 9"/>
          <p:cNvSpPr txBox="1">
            <a:spLocks noChangeArrowheads="1"/>
          </p:cNvSpPr>
          <p:nvPr/>
        </p:nvSpPr>
        <p:spPr bwMode="auto">
          <a:xfrm>
            <a:off x="5716587" y="4784724"/>
            <a:ext cx="2605088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 dirty="0"/>
              <a:t>Más </a:t>
            </a:r>
          </a:p>
          <a:p>
            <a:r>
              <a:rPr lang="es-ES" sz="1600" b="1" dirty="0"/>
              <a:t>almidones no absorbibles</a:t>
            </a:r>
          </a:p>
          <a:p>
            <a:r>
              <a:rPr lang="es-ES" sz="1600" dirty="0"/>
              <a:t>(A. grasos </a:t>
            </a:r>
            <a:r>
              <a:rPr lang="es-ES" sz="1600" dirty="0" err="1"/>
              <a:t>cad</a:t>
            </a:r>
            <a:r>
              <a:rPr lang="es-ES" sz="1600" dirty="0"/>
              <a:t>. corta) </a:t>
            </a:r>
          </a:p>
          <a:p>
            <a:r>
              <a:rPr lang="es-ES" sz="1600" dirty="0"/>
              <a:t>Favorecen </a:t>
            </a:r>
            <a:r>
              <a:rPr lang="es-ES" sz="1600" dirty="0" err="1"/>
              <a:t>abs</a:t>
            </a:r>
            <a:r>
              <a:rPr lang="es-ES" sz="1600" dirty="0"/>
              <a:t>. sodio</a:t>
            </a:r>
          </a:p>
        </p:txBody>
      </p:sp>
      <p:sp>
        <p:nvSpPr>
          <p:cNvPr id="273419" name="Oval 11"/>
          <p:cNvSpPr>
            <a:spLocks noChangeArrowheads="1"/>
          </p:cNvSpPr>
          <p:nvPr/>
        </p:nvSpPr>
        <p:spPr bwMode="auto">
          <a:xfrm>
            <a:off x="4572000" y="2565400"/>
            <a:ext cx="576263" cy="35877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73420" name="Oval 12"/>
          <p:cNvSpPr>
            <a:spLocks noChangeArrowheads="1"/>
          </p:cNvSpPr>
          <p:nvPr/>
        </p:nvSpPr>
        <p:spPr bwMode="auto">
          <a:xfrm>
            <a:off x="5508625" y="2997200"/>
            <a:ext cx="503238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73421" name="Oval 13"/>
          <p:cNvSpPr>
            <a:spLocks noChangeArrowheads="1"/>
          </p:cNvSpPr>
          <p:nvPr/>
        </p:nvSpPr>
        <p:spPr bwMode="auto">
          <a:xfrm>
            <a:off x="4932363" y="3429000"/>
            <a:ext cx="576262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73422" name="Oval 14"/>
          <p:cNvSpPr>
            <a:spLocks noChangeArrowheads="1"/>
          </p:cNvSpPr>
          <p:nvPr/>
        </p:nvSpPr>
        <p:spPr bwMode="auto">
          <a:xfrm>
            <a:off x="5508625" y="3860800"/>
            <a:ext cx="431800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73423" name="Text Box 15"/>
          <p:cNvSpPr txBox="1">
            <a:spLocks noChangeArrowheads="1"/>
          </p:cNvSpPr>
          <p:nvPr/>
        </p:nvSpPr>
        <p:spPr bwMode="auto">
          <a:xfrm>
            <a:off x="5292725" y="3038475"/>
            <a:ext cx="5969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Na</a:t>
            </a:r>
            <a:r>
              <a:rPr lang="es-ES_tradnl" sz="2000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endParaRPr lang="es-ES_tradnl" sz="20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73424" name="Text Box 16"/>
          <p:cNvSpPr txBox="1">
            <a:spLocks noChangeArrowheads="1"/>
          </p:cNvSpPr>
          <p:nvPr/>
        </p:nvSpPr>
        <p:spPr bwMode="auto">
          <a:xfrm>
            <a:off x="4572000" y="2468563"/>
            <a:ext cx="5969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Na</a:t>
            </a:r>
            <a:r>
              <a:rPr lang="es-ES_tradnl" sz="2000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endParaRPr lang="es-ES_tradnl" sz="20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73425" name="Text Box 17"/>
          <p:cNvSpPr txBox="1">
            <a:spLocks noChangeArrowheads="1"/>
          </p:cNvSpPr>
          <p:nvPr/>
        </p:nvSpPr>
        <p:spPr bwMode="auto">
          <a:xfrm>
            <a:off x="5292725" y="3692525"/>
            <a:ext cx="5969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Na</a:t>
            </a:r>
            <a:r>
              <a:rPr lang="es-ES_tradnl" sz="2000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endParaRPr lang="es-ES_tradnl" sz="20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73426" name="Text Box 18"/>
          <p:cNvSpPr txBox="1">
            <a:spLocks noChangeArrowheads="1"/>
          </p:cNvSpPr>
          <p:nvPr/>
        </p:nvSpPr>
        <p:spPr bwMode="auto">
          <a:xfrm>
            <a:off x="4859338" y="3405188"/>
            <a:ext cx="6826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H</a:t>
            </a:r>
            <a:r>
              <a:rPr lang="es-ES_tradnl" sz="2000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s-ES_tradnl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O</a:t>
            </a:r>
          </a:p>
        </p:txBody>
      </p:sp>
      <p:sp>
        <p:nvSpPr>
          <p:cNvPr id="20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3415" grpId="0"/>
      <p:bldP spid="273423" grpId="0"/>
      <p:bldP spid="273424" grpId="0"/>
      <p:bldP spid="273425" grpId="0"/>
      <p:bldP spid="273426" grpId="0"/>
    </p:bld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4434" name="Picture 2" descr="rehidratacion oral"/>
          <p:cNvPicPr>
            <a:picLocks noChangeAspect="1" noChangeArrowheads="1"/>
          </p:cNvPicPr>
          <p:nvPr/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915" y="1125538"/>
            <a:ext cx="5329237" cy="5024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4435" name="Text Box 3"/>
          <p:cNvSpPr txBox="1">
            <a:spLocks noChangeArrowheads="1"/>
          </p:cNvSpPr>
          <p:nvPr/>
        </p:nvSpPr>
        <p:spPr bwMode="auto">
          <a:xfrm>
            <a:off x="6237288" y="471488"/>
            <a:ext cx="2251075" cy="609600"/>
          </a:xfrm>
          <a:prstGeom prst="rect">
            <a:avLst/>
          </a:prstGeom>
          <a:solidFill>
            <a:srgbClr val="66BAC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II. SECRECIÓN </a:t>
            </a:r>
          </a:p>
          <a:p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  ELECTROLITOS</a:t>
            </a:r>
          </a:p>
        </p:txBody>
      </p:sp>
      <p:sp>
        <p:nvSpPr>
          <p:cNvPr id="274436" name="Text Box 4"/>
          <p:cNvSpPr txBox="1">
            <a:spLocks noChangeArrowheads="1"/>
          </p:cNvSpPr>
          <p:nvPr/>
        </p:nvSpPr>
        <p:spPr bwMode="auto">
          <a:xfrm>
            <a:off x="6307138" y="1178152"/>
            <a:ext cx="2181225" cy="6699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Tratamiento </a:t>
            </a:r>
          </a:p>
          <a:p>
            <a: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Diarrea Secretora</a:t>
            </a:r>
          </a:p>
        </p:txBody>
      </p:sp>
      <p:sp>
        <p:nvSpPr>
          <p:cNvPr id="274437" name="Text Box 5"/>
          <p:cNvSpPr txBox="1">
            <a:spLocks noChangeArrowheads="1"/>
          </p:cNvSpPr>
          <p:nvPr/>
        </p:nvSpPr>
        <p:spPr bwMode="auto">
          <a:xfrm>
            <a:off x="5579690" y="2349500"/>
            <a:ext cx="2952750" cy="2652713"/>
          </a:xfrm>
          <a:prstGeom prst="rect">
            <a:avLst/>
          </a:prstGeom>
          <a:solidFill>
            <a:srgbClr val="DEF1F2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2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Solución Rehidratación</a:t>
            </a:r>
          </a:p>
          <a:p>
            <a:endParaRPr lang="es-ES" sz="1600" b="1" dirty="0"/>
          </a:p>
          <a:p>
            <a:pPr algn="l"/>
            <a:r>
              <a:rPr lang="es-ES" sz="1600" b="1" dirty="0"/>
              <a:t>1</a:t>
            </a:r>
            <a:r>
              <a:rPr lang="es-ES" sz="1600" dirty="0"/>
              <a:t> litro agua potable</a:t>
            </a:r>
          </a:p>
          <a:p>
            <a:pPr algn="l"/>
            <a:endParaRPr lang="es-ES" sz="1600" dirty="0"/>
          </a:p>
          <a:p>
            <a:pPr algn="l"/>
            <a:r>
              <a:rPr lang="es-ES" sz="1600" b="1" dirty="0"/>
              <a:t>3</a:t>
            </a:r>
            <a:r>
              <a:rPr lang="es-ES" sz="1600" dirty="0"/>
              <a:t> cucharadas </a:t>
            </a:r>
            <a:r>
              <a:rPr lang="es-ES" sz="1800" b="1" dirty="0"/>
              <a:t>azúcar</a:t>
            </a:r>
          </a:p>
          <a:p>
            <a:pPr algn="l"/>
            <a:endParaRPr lang="es-ES" sz="1600" b="1" dirty="0"/>
          </a:p>
          <a:p>
            <a:pPr algn="l"/>
            <a:r>
              <a:rPr lang="es-ES" sz="2400" dirty="0"/>
              <a:t>½</a:t>
            </a:r>
            <a:r>
              <a:rPr lang="es-ES" sz="1600" dirty="0"/>
              <a:t> cucharadita </a:t>
            </a:r>
            <a:r>
              <a:rPr lang="es-ES" sz="1800" b="1" dirty="0"/>
              <a:t>sal</a:t>
            </a:r>
          </a:p>
          <a:p>
            <a:pPr algn="l"/>
            <a:endParaRPr lang="es-ES" sz="1600" dirty="0"/>
          </a:p>
          <a:p>
            <a:pPr algn="l"/>
            <a:r>
              <a:rPr lang="es-ES" sz="2400" dirty="0"/>
              <a:t>½</a:t>
            </a:r>
            <a:r>
              <a:rPr lang="es-ES" sz="1600" dirty="0"/>
              <a:t> cucharadita </a:t>
            </a:r>
            <a:r>
              <a:rPr lang="es-ES" sz="1800" b="1" dirty="0"/>
              <a:t>bicarbonato</a:t>
            </a:r>
            <a:endParaRPr lang="es-ES" sz="1600" dirty="0"/>
          </a:p>
        </p:txBody>
      </p:sp>
      <p:sp>
        <p:nvSpPr>
          <p:cNvPr id="274438" name="Rectangle 6"/>
          <p:cNvSpPr>
            <a:spLocks noChangeArrowheads="1"/>
          </p:cNvSpPr>
          <p:nvPr/>
        </p:nvSpPr>
        <p:spPr bwMode="auto">
          <a:xfrm>
            <a:off x="4139827" y="2205038"/>
            <a:ext cx="1008063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74439" name="Text Box 7"/>
          <p:cNvSpPr txBox="1">
            <a:spLocks noChangeArrowheads="1"/>
          </p:cNvSpPr>
          <p:nvPr/>
        </p:nvSpPr>
        <p:spPr bwMode="auto">
          <a:xfrm>
            <a:off x="4139827" y="2178050"/>
            <a:ext cx="11985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>
                <a:latin typeface="Arial" charset="0"/>
              </a:rPr>
              <a:t>GLUCOSA</a:t>
            </a:r>
          </a:p>
        </p:txBody>
      </p:sp>
      <p:sp>
        <p:nvSpPr>
          <p:cNvPr id="274440" name="Text Box 8"/>
          <p:cNvSpPr txBox="1">
            <a:spLocks noChangeArrowheads="1"/>
          </p:cNvSpPr>
          <p:nvPr/>
        </p:nvSpPr>
        <p:spPr bwMode="auto">
          <a:xfrm>
            <a:off x="539750" y="6207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74441" name="Text Box 9"/>
          <p:cNvSpPr txBox="1">
            <a:spLocks noChangeArrowheads="1"/>
          </p:cNvSpPr>
          <p:nvPr/>
        </p:nvSpPr>
        <p:spPr bwMode="auto">
          <a:xfrm>
            <a:off x="6346427" y="5027840"/>
            <a:ext cx="18034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400">
                <a:effectLst>
                  <a:outerShdw blurRad="38100" dist="38100" dir="2700000" algn="tl">
                    <a:srgbClr val="C0C0C0"/>
                  </a:outerShdw>
                </a:effectLst>
              </a:rPr>
              <a:t>www.mayoclinic.com</a:t>
            </a:r>
          </a:p>
        </p:txBody>
      </p:sp>
      <p:sp>
        <p:nvSpPr>
          <p:cNvPr id="274442" name="Text Box 10"/>
          <p:cNvSpPr txBox="1">
            <a:spLocks noChangeArrowheads="1"/>
          </p:cNvSpPr>
          <p:nvPr/>
        </p:nvSpPr>
        <p:spPr bwMode="auto">
          <a:xfrm>
            <a:off x="911225" y="6207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74444" name="Rectangle 12"/>
          <p:cNvSpPr>
            <a:spLocks noChangeArrowheads="1"/>
          </p:cNvSpPr>
          <p:nvPr/>
        </p:nvSpPr>
        <p:spPr bwMode="auto">
          <a:xfrm>
            <a:off x="4139827" y="1989138"/>
            <a:ext cx="1079500" cy="863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74445" name="Rectangle 13"/>
          <p:cNvSpPr>
            <a:spLocks noChangeArrowheads="1"/>
          </p:cNvSpPr>
          <p:nvPr/>
        </p:nvSpPr>
        <p:spPr bwMode="auto">
          <a:xfrm>
            <a:off x="5076452" y="3068638"/>
            <a:ext cx="431800" cy="1152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74446" name="Oval 14"/>
          <p:cNvSpPr>
            <a:spLocks noChangeArrowheads="1"/>
          </p:cNvSpPr>
          <p:nvPr/>
        </p:nvSpPr>
        <p:spPr bwMode="auto">
          <a:xfrm>
            <a:off x="4500190" y="3429000"/>
            <a:ext cx="647700" cy="5048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74447" name="Text Box 15"/>
          <p:cNvSpPr txBox="1">
            <a:spLocks noChangeArrowheads="1"/>
          </p:cNvSpPr>
          <p:nvPr/>
        </p:nvSpPr>
        <p:spPr bwMode="auto">
          <a:xfrm>
            <a:off x="4931990" y="3062288"/>
            <a:ext cx="55721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Na</a:t>
            </a:r>
            <a:r>
              <a:rPr lang="es-ES_tradnl" sz="1800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endParaRPr lang="es-ES_tradnl" sz="18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74448" name="Text Box 16"/>
          <p:cNvSpPr txBox="1">
            <a:spLocks noChangeArrowheads="1"/>
          </p:cNvSpPr>
          <p:nvPr/>
        </p:nvSpPr>
        <p:spPr bwMode="auto">
          <a:xfrm>
            <a:off x="5076452" y="3789363"/>
            <a:ext cx="55721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Na</a:t>
            </a:r>
            <a:r>
              <a:rPr lang="es-ES_tradnl" sz="1800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endParaRPr lang="es-ES_tradnl" sz="18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74449" name="Text Box 17"/>
          <p:cNvSpPr txBox="1">
            <a:spLocks noChangeArrowheads="1"/>
          </p:cNvSpPr>
          <p:nvPr/>
        </p:nvSpPr>
        <p:spPr bwMode="auto">
          <a:xfrm>
            <a:off x="4427165" y="3405188"/>
            <a:ext cx="6826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H</a:t>
            </a:r>
            <a:r>
              <a:rPr lang="es-ES_tradnl" sz="2000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s-ES_tradnl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O</a:t>
            </a:r>
          </a:p>
        </p:txBody>
      </p:sp>
      <p:sp>
        <p:nvSpPr>
          <p:cNvPr id="274450" name="Text Box 18"/>
          <p:cNvSpPr txBox="1">
            <a:spLocks noChangeArrowheads="1"/>
          </p:cNvSpPr>
          <p:nvPr/>
        </p:nvSpPr>
        <p:spPr bwMode="auto">
          <a:xfrm>
            <a:off x="4106490" y="2159000"/>
            <a:ext cx="12827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1"/>
              <a:t>GLUCOSA</a:t>
            </a:r>
          </a:p>
        </p:txBody>
      </p:sp>
      <p:sp>
        <p:nvSpPr>
          <p:cNvPr id="274451" name="Text Box 19"/>
          <p:cNvSpPr txBox="1">
            <a:spLocks noChangeArrowheads="1"/>
          </p:cNvSpPr>
          <p:nvPr/>
        </p:nvSpPr>
        <p:spPr bwMode="auto">
          <a:xfrm>
            <a:off x="4106490" y="2468563"/>
            <a:ext cx="5969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Na</a:t>
            </a:r>
            <a:r>
              <a:rPr lang="es-ES_tradnl" sz="2000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endParaRPr lang="es-ES_tradnl" sz="20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2" name="Text Box 7"/>
          <p:cNvSpPr txBox="1">
            <a:spLocks noChangeArrowheads="1"/>
          </p:cNvSpPr>
          <p:nvPr/>
        </p:nvSpPr>
        <p:spPr bwMode="auto">
          <a:xfrm>
            <a:off x="6372200" y="6525344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4447" grpId="0"/>
      <p:bldP spid="274448" grpId="0"/>
      <p:bldP spid="274449" grpId="0"/>
      <p:bldP spid="274450" grpId="0"/>
      <p:bldP spid="274451" grpId="0"/>
    </p:bld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7506" name="Picture 2" descr="vitamins-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00" r="12125" b="12593"/>
          <a:stretch>
            <a:fillRect/>
          </a:stretch>
        </p:blipFill>
        <p:spPr bwMode="auto">
          <a:xfrm>
            <a:off x="6011863" y="3933825"/>
            <a:ext cx="2916237" cy="2409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7507" name="Picture 3" descr="untitle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5" t="18906" b="7864"/>
          <a:stretch>
            <a:fillRect/>
          </a:stretch>
        </p:blipFill>
        <p:spPr bwMode="auto">
          <a:xfrm>
            <a:off x="0" y="0"/>
            <a:ext cx="5184775" cy="3151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7509" name="Rectangle 5"/>
          <p:cNvSpPr>
            <a:spLocks noChangeArrowheads="1"/>
          </p:cNvSpPr>
          <p:nvPr/>
        </p:nvSpPr>
        <p:spPr bwMode="auto">
          <a:xfrm>
            <a:off x="2627188" y="2636838"/>
            <a:ext cx="3384972" cy="3706812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l">
              <a:lnSpc>
                <a:spcPct val="80000"/>
              </a:lnSpc>
              <a:spcBef>
                <a:spcPct val="20000"/>
              </a:spcBef>
            </a:pPr>
            <a:endParaRPr lang="en-U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 algn="l">
              <a:lnSpc>
                <a:spcPct val="80000"/>
              </a:lnSpc>
              <a:spcBef>
                <a:spcPct val="20000"/>
              </a:spcBef>
            </a:pP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1. </a:t>
            </a:r>
            <a:r>
              <a:rPr lang="en-US" sz="24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Minerales</a:t>
            </a:r>
            <a:endParaRPr lang="en-US" sz="24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 algn="l">
              <a:lnSpc>
                <a:spcPct val="80000"/>
              </a:lnSpc>
              <a:spcBef>
                <a:spcPct val="20000"/>
              </a:spcBef>
            </a:pPr>
            <a:endParaRPr lang="en-US" sz="7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 algn="l">
              <a:lnSpc>
                <a:spcPct val="80000"/>
              </a:lnSpc>
              <a:spcBef>
                <a:spcPct val="20000"/>
              </a:spcBef>
            </a:pPr>
            <a:r>
              <a:rPr lang="en-US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  <a:r>
              <a:rPr lang="en-US" sz="20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Calcio</a:t>
            </a: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y </a:t>
            </a:r>
            <a:r>
              <a:rPr lang="en-US" sz="20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hierro</a:t>
            </a:r>
            <a:endParaRPr lang="en-US" sz="2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 algn="l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en-US" sz="16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 algn="l">
              <a:lnSpc>
                <a:spcPct val="80000"/>
              </a:lnSpc>
              <a:spcBef>
                <a:spcPct val="20000"/>
              </a:spcBef>
            </a:pP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2. </a:t>
            </a:r>
            <a:r>
              <a:rPr lang="en-US" sz="24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Vitaminas</a:t>
            </a:r>
            <a:endParaRPr lang="en-US" sz="24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 algn="l">
              <a:lnSpc>
                <a:spcPct val="80000"/>
              </a:lnSpc>
              <a:spcBef>
                <a:spcPct val="20000"/>
              </a:spcBef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n-US" sz="24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hidrosolubles</a:t>
            </a:r>
            <a:endParaRPr lang="en-US" sz="24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 algn="l">
              <a:lnSpc>
                <a:spcPct val="80000"/>
              </a:lnSpc>
              <a:spcBef>
                <a:spcPct val="20000"/>
              </a:spcBef>
            </a:pPr>
            <a:endParaRPr lang="en-U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 algn="l">
              <a:lnSpc>
                <a:spcPct val="80000"/>
              </a:lnSpc>
              <a:spcBef>
                <a:spcPct val="20000"/>
              </a:spcBef>
            </a:pPr>
            <a:r>
              <a:rPr lang="en-US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</a:t>
            </a:r>
            <a:r>
              <a:rPr lang="en-U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Vit</a:t>
            </a: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</a:t>
            </a:r>
            <a:r>
              <a:rPr lang="en-US" sz="1800" baseline="-25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12</a:t>
            </a: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  <a:r>
              <a:rPr lang="en-US" sz="1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ácido</a:t>
            </a: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fólico</a:t>
            </a:r>
            <a:endParaRPr lang="en-US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 algn="l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en-US" sz="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 algn="l">
              <a:lnSpc>
                <a:spcPct val="80000"/>
              </a:lnSpc>
              <a:spcBef>
                <a:spcPct val="20000"/>
              </a:spcBef>
            </a:pP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</a:t>
            </a:r>
            <a:r>
              <a:rPr lang="en-U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Vits</a:t>
            </a: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</a:t>
            </a:r>
            <a:r>
              <a:rPr lang="en-US" sz="1800" baseline="-25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 B</a:t>
            </a:r>
            <a:r>
              <a:rPr lang="en-US" sz="1800" baseline="-25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 B</a:t>
            </a:r>
            <a:r>
              <a:rPr lang="en-US" sz="1800" baseline="-25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6</a:t>
            </a:r>
          </a:p>
          <a:p>
            <a:pPr marL="342900" indent="-342900" algn="l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en-US" sz="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 algn="l">
              <a:lnSpc>
                <a:spcPct val="80000"/>
              </a:lnSpc>
              <a:spcBef>
                <a:spcPct val="20000"/>
              </a:spcBef>
            </a:pP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</a:t>
            </a:r>
            <a:r>
              <a:rPr lang="en-U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Niacina</a:t>
            </a: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  <a:r>
              <a:rPr lang="en-U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ácido</a:t>
            </a: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pantoténico</a:t>
            </a:r>
            <a:endParaRPr lang="en-US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 algn="l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en-US" sz="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 algn="l">
              <a:lnSpc>
                <a:spcPct val="80000"/>
              </a:lnSpc>
              <a:spcBef>
                <a:spcPct val="20000"/>
              </a:spcBef>
            </a:pP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</a:t>
            </a:r>
            <a:r>
              <a:rPr lang="en-U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Vit</a:t>
            </a: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</a:t>
            </a: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6372200" y="6525344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4407889" y="904315"/>
            <a:ext cx="4358886" cy="646331"/>
          </a:xfrm>
          <a:prstGeom prst="rect">
            <a:avLst/>
          </a:prstGeom>
          <a:solidFill>
            <a:srgbClr val="8BCAC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/>
            <a:r>
              <a:rPr lang="es-ES" sz="18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III  ABSORCIÓN MINERALES </a:t>
            </a:r>
            <a:endParaRPr lang="es-ES" sz="1800" b="1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r>
              <a:rPr lang="es-ES" sz="18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   VITAMINAS HIDROSOLUBLES</a:t>
            </a:r>
            <a:endParaRPr lang="es-ES" sz="1800" b="1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775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775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775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775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0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7750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7750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0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7750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7750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0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7750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7750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0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7750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7750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0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7750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7750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0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7750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7750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530" name="Text Box 2"/>
          <p:cNvSpPr txBox="1">
            <a:spLocks noChangeArrowheads="1"/>
          </p:cNvSpPr>
          <p:nvPr/>
        </p:nvSpPr>
        <p:spPr bwMode="auto">
          <a:xfrm>
            <a:off x="7150702" y="415172"/>
            <a:ext cx="1587294" cy="369332"/>
          </a:xfrm>
          <a:prstGeom prst="rect">
            <a:avLst/>
          </a:prstGeom>
          <a:solidFill>
            <a:srgbClr val="8BCAC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b="1" dirty="0" smtClean="0"/>
              <a:t>MINERALES</a:t>
            </a:r>
            <a:endParaRPr lang="es-ES" sz="1800" b="1" dirty="0"/>
          </a:p>
        </p:txBody>
      </p:sp>
      <p:sp>
        <p:nvSpPr>
          <p:cNvPr id="278531" name="Text Box 3"/>
          <p:cNvSpPr txBox="1">
            <a:spLocks noChangeArrowheads="1"/>
          </p:cNvSpPr>
          <p:nvPr/>
        </p:nvSpPr>
        <p:spPr bwMode="auto">
          <a:xfrm>
            <a:off x="7565880" y="857842"/>
            <a:ext cx="1172116" cy="46166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2400" b="1"/>
              <a:t>Calcio </a:t>
            </a:r>
          </a:p>
        </p:txBody>
      </p:sp>
      <p:sp>
        <p:nvSpPr>
          <p:cNvPr id="278532" name="Rectangle 4"/>
          <p:cNvSpPr>
            <a:spLocks noChangeArrowheads="1"/>
          </p:cNvSpPr>
          <p:nvPr/>
        </p:nvSpPr>
        <p:spPr bwMode="auto">
          <a:xfrm>
            <a:off x="5652790" y="3594695"/>
            <a:ext cx="503237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78533" name="Rectangle 5"/>
          <p:cNvSpPr>
            <a:spLocks noChangeArrowheads="1"/>
          </p:cNvSpPr>
          <p:nvPr/>
        </p:nvSpPr>
        <p:spPr bwMode="auto">
          <a:xfrm>
            <a:off x="4571702" y="1507133"/>
            <a:ext cx="576263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78534" name="Text Box 6"/>
          <p:cNvSpPr txBox="1">
            <a:spLocks noChangeArrowheads="1"/>
          </p:cNvSpPr>
          <p:nvPr/>
        </p:nvSpPr>
        <p:spPr bwMode="auto">
          <a:xfrm>
            <a:off x="4500265" y="1362670"/>
            <a:ext cx="93027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/>
              <a:t>Ingesta</a:t>
            </a:r>
          </a:p>
          <a:p>
            <a:r>
              <a:rPr lang="es-ES" sz="1600" b="1"/>
              <a:t>baja</a:t>
            </a:r>
          </a:p>
        </p:txBody>
      </p:sp>
      <p:pic>
        <p:nvPicPr>
          <p:cNvPr id="278535" name="Picture 7" descr="img1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30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227"/>
          <a:stretch>
            <a:fillRect/>
          </a:stretch>
        </p:blipFill>
        <p:spPr>
          <a:xfrm>
            <a:off x="1836440" y="1461095"/>
            <a:ext cx="4543425" cy="48434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78536" name="Rectangle 8"/>
          <p:cNvSpPr>
            <a:spLocks noChangeArrowheads="1"/>
          </p:cNvSpPr>
          <p:nvPr/>
        </p:nvSpPr>
        <p:spPr bwMode="auto">
          <a:xfrm>
            <a:off x="4571702" y="1434108"/>
            <a:ext cx="576263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78537" name="Rectangle 9"/>
          <p:cNvSpPr>
            <a:spLocks noChangeArrowheads="1"/>
          </p:cNvSpPr>
          <p:nvPr/>
        </p:nvSpPr>
        <p:spPr bwMode="auto">
          <a:xfrm>
            <a:off x="2123777" y="1578570"/>
            <a:ext cx="1152525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78538" name="Text Box 10"/>
          <p:cNvSpPr txBox="1">
            <a:spLocks noChangeArrowheads="1"/>
          </p:cNvSpPr>
          <p:nvPr/>
        </p:nvSpPr>
        <p:spPr bwMode="auto">
          <a:xfrm>
            <a:off x="1554672" y="1542742"/>
            <a:ext cx="1032655" cy="646331"/>
          </a:xfrm>
          <a:prstGeom prst="rect">
            <a:avLst/>
          </a:prstGeom>
          <a:solidFill>
            <a:srgbClr val="FBCDEE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1800" b="1"/>
              <a:t>Ingesta</a:t>
            </a:r>
          </a:p>
          <a:p>
            <a:r>
              <a:rPr lang="es-ES" sz="1800" b="1"/>
              <a:t>baja</a:t>
            </a:r>
          </a:p>
        </p:txBody>
      </p:sp>
      <p:sp>
        <p:nvSpPr>
          <p:cNvPr id="278539" name="Rectangle 11"/>
          <p:cNvSpPr>
            <a:spLocks noChangeArrowheads="1"/>
          </p:cNvSpPr>
          <p:nvPr/>
        </p:nvSpPr>
        <p:spPr bwMode="auto">
          <a:xfrm>
            <a:off x="5579765" y="3594695"/>
            <a:ext cx="647700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 dirty="0"/>
          </a:p>
        </p:txBody>
      </p:sp>
      <p:sp>
        <p:nvSpPr>
          <p:cNvPr id="278540" name="Text Box 12"/>
          <p:cNvSpPr txBox="1">
            <a:spLocks noChangeArrowheads="1"/>
          </p:cNvSpPr>
          <p:nvPr/>
        </p:nvSpPr>
        <p:spPr bwMode="auto">
          <a:xfrm>
            <a:off x="7655362" y="1382792"/>
            <a:ext cx="1079142" cy="369332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1800" b="1"/>
              <a:t>30-80%</a:t>
            </a:r>
          </a:p>
        </p:txBody>
      </p:sp>
      <p:sp>
        <p:nvSpPr>
          <p:cNvPr id="278541" name="Rectangle 13"/>
          <p:cNvSpPr>
            <a:spLocks noChangeArrowheads="1"/>
          </p:cNvSpPr>
          <p:nvPr/>
        </p:nvSpPr>
        <p:spPr bwMode="auto">
          <a:xfrm>
            <a:off x="1029396" y="2325987"/>
            <a:ext cx="1108075" cy="385763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1800"/>
              <a:t>Duodeno</a:t>
            </a:r>
          </a:p>
        </p:txBody>
      </p:sp>
      <p:sp>
        <p:nvSpPr>
          <p:cNvPr id="278542" name="Text Box 14"/>
          <p:cNvSpPr txBox="1">
            <a:spLocks noChangeArrowheads="1"/>
          </p:cNvSpPr>
          <p:nvPr/>
        </p:nvSpPr>
        <p:spPr bwMode="auto">
          <a:xfrm>
            <a:off x="1041628" y="1567458"/>
            <a:ext cx="431800" cy="376237"/>
          </a:xfrm>
          <a:prstGeom prst="rect">
            <a:avLst/>
          </a:prstGeom>
          <a:solidFill>
            <a:srgbClr val="66BAC0"/>
          </a:solidFill>
          <a:ln w="9525">
            <a:solidFill>
              <a:srgbClr val="D6009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1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1.</a:t>
            </a:r>
          </a:p>
        </p:txBody>
      </p:sp>
      <p:sp>
        <p:nvSpPr>
          <p:cNvPr id="278543" name="Rectangle 15"/>
          <p:cNvSpPr>
            <a:spLocks noChangeArrowheads="1"/>
          </p:cNvSpPr>
          <p:nvPr/>
        </p:nvSpPr>
        <p:spPr bwMode="auto">
          <a:xfrm>
            <a:off x="3347740" y="1362670"/>
            <a:ext cx="1296987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78544" name="Rectangle 16"/>
          <p:cNvSpPr>
            <a:spLocks noChangeArrowheads="1"/>
          </p:cNvSpPr>
          <p:nvPr/>
        </p:nvSpPr>
        <p:spPr bwMode="auto">
          <a:xfrm>
            <a:off x="5292427" y="2873970"/>
            <a:ext cx="1079500" cy="7921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78545" name="Rectangle 17"/>
          <p:cNvSpPr>
            <a:spLocks noChangeArrowheads="1"/>
          </p:cNvSpPr>
          <p:nvPr/>
        </p:nvSpPr>
        <p:spPr bwMode="auto">
          <a:xfrm>
            <a:off x="5581352" y="2515195"/>
            <a:ext cx="863600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78546" name="Text Box 18"/>
          <p:cNvSpPr txBox="1">
            <a:spLocks noChangeArrowheads="1"/>
          </p:cNvSpPr>
          <p:nvPr/>
        </p:nvSpPr>
        <p:spPr bwMode="auto">
          <a:xfrm>
            <a:off x="5639699" y="1611338"/>
            <a:ext cx="1032655" cy="646331"/>
          </a:xfrm>
          <a:prstGeom prst="rect">
            <a:avLst/>
          </a:prstGeom>
          <a:solidFill>
            <a:srgbClr val="DABCFA"/>
          </a:solidFill>
          <a:ln w="28575">
            <a:solidFill>
              <a:srgbClr val="2D2D89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1800" b="1"/>
              <a:t>Ingesta</a:t>
            </a:r>
          </a:p>
          <a:p>
            <a:r>
              <a:rPr lang="es-ES" sz="1800" b="1"/>
              <a:t>alta</a:t>
            </a:r>
          </a:p>
        </p:txBody>
      </p:sp>
      <p:sp>
        <p:nvSpPr>
          <p:cNvPr id="278547" name="Text Box 19"/>
          <p:cNvSpPr txBox="1">
            <a:spLocks noChangeArrowheads="1"/>
          </p:cNvSpPr>
          <p:nvPr/>
        </p:nvSpPr>
        <p:spPr bwMode="auto">
          <a:xfrm>
            <a:off x="5832177" y="2997795"/>
            <a:ext cx="1371600" cy="650875"/>
          </a:xfrm>
          <a:prstGeom prst="rect">
            <a:avLst/>
          </a:prstGeom>
          <a:solidFill>
            <a:srgbClr val="ABABFF"/>
          </a:solidFill>
          <a:ln w="9525">
            <a:solidFill>
              <a:srgbClr val="25259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/>
              <a:t>Abs. Pasiva</a:t>
            </a:r>
          </a:p>
          <a:p>
            <a:pPr algn="l"/>
            <a:r>
              <a:rPr lang="es-ES" sz="1800"/>
              <a:t>paracelular</a:t>
            </a:r>
          </a:p>
        </p:txBody>
      </p:sp>
      <p:sp>
        <p:nvSpPr>
          <p:cNvPr id="278548" name="Text Box 20"/>
          <p:cNvSpPr txBox="1">
            <a:spLocks noChangeArrowheads="1"/>
          </p:cNvSpPr>
          <p:nvPr/>
        </p:nvSpPr>
        <p:spPr bwMode="auto">
          <a:xfrm>
            <a:off x="1042988" y="2781895"/>
            <a:ext cx="1471612" cy="650875"/>
          </a:xfrm>
          <a:prstGeom prst="rect">
            <a:avLst/>
          </a:prstGeom>
          <a:solidFill>
            <a:srgbClr val="FF93C9"/>
          </a:solidFill>
          <a:ln w="9525">
            <a:solidFill>
              <a:srgbClr val="D6009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/>
              <a:t>Abs. Activa</a:t>
            </a:r>
          </a:p>
          <a:p>
            <a:pPr algn="l"/>
            <a:r>
              <a:rPr lang="es-ES" sz="1800"/>
              <a:t>transcelular</a:t>
            </a:r>
          </a:p>
        </p:txBody>
      </p:sp>
      <p:sp>
        <p:nvSpPr>
          <p:cNvPr id="278549" name="Text Box 21"/>
          <p:cNvSpPr txBox="1">
            <a:spLocks noChangeArrowheads="1"/>
          </p:cNvSpPr>
          <p:nvPr/>
        </p:nvSpPr>
        <p:spPr bwMode="auto">
          <a:xfrm>
            <a:off x="4212927" y="1110258"/>
            <a:ext cx="687388" cy="3968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2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LUZ</a:t>
            </a:r>
          </a:p>
        </p:txBody>
      </p:sp>
      <p:sp>
        <p:nvSpPr>
          <p:cNvPr id="278550" name="Text Box 22"/>
          <p:cNvSpPr txBox="1">
            <a:spLocks noChangeArrowheads="1"/>
          </p:cNvSpPr>
          <p:nvPr/>
        </p:nvSpPr>
        <p:spPr bwMode="auto">
          <a:xfrm>
            <a:off x="6756400" y="1600200"/>
            <a:ext cx="406400" cy="346075"/>
          </a:xfrm>
          <a:prstGeom prst="rect">
            <a:avLst/>
          </a:prstGeom>
          <a:solidFill>
            <a:srgbClr val="66BAC0"/>
          </a:solidFill>
          <a:ln w="9525">
            <a:solidFill>
              <a:srgbClr val="2D2D8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2.</a:t>
            </a:r>
          </a:p>
        </p:txBody>
      </p:sp>
      <p:sp>
        <p:nvSpPr>
          <p:cNvPr id="278551" name="Text Box 23"/>
          <p:cNvSpPr txBox="1">
            <a:spLocks noChangeArrowheads="1"/>
          </p:cNvSpPr>
          <p:nvPr/>
        </p:nvSpPr>
        <p:spPr bwMode="auto">
          <a:xfrm>
            <a:off x="2993735" y="784504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78552" name="Rectangle 24"/>
          <p:cNvSpPr>
            <a:spLocks noChangeArrowheads="1"/>
          </p:cNvSpPr>
          <p:nvPr/>
        </p:nvSpPr>
        <p:spPr bwMode="auto">
          <a:xfrm>
            <a:off x="3203277" y="3574058"/>
            <a:ext cx="144463" cy="172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78553" name="Rectangle 25"/>
          <p:cNvSpPr>
            <a:spLocks noChangeArrowheads="1"/>
          </p:cNvSpPr>
          <p:nvPr/>
        </p:nvSpPr>
        <p:spPr bwMode="auto">
          <a:xfrm>
            <a:off x="2411115" y="5013920"/>
            <a:ext cx="865187" cy="7191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78554" name="Rectangle 26"/>
          <p:cNvSpPr>
            <a:spLocks noChangeArrowheads="1"/>
          </p:cNvSpPr>
          <p:nvPr/>
        </p:nvSpPr>
        <p:spPr bwMode="auto">
          <a:xfrm>
            <a:off x="2195215" y="5590183"/>
            <a:ext cx="360362" cy="7191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78555" name="Oval 27"/>
          <p:cNvSpPr>
            <a:spLocks noChangeArrowheads="1"/>
          </p:cNvSpPr>
          <p:nvPr/>
        </p:nvSpPr>
        <p:spPr bwMode="auto">
          <a:xfrm>
            <a:off x="3060402" y="4869458"/>
            <a:ext cx="287338" cy="28733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78556" name="Rectangle 28"/>
          <p:cNvSpPr>
            <a:spLocks noChangeArrowheads="1"/>
          </p:cNvSpPr>
          <p:nvPr/>
        </p:nvSpPr>
        <p:spPr bwMode="auto">
          <a:xfrm>
            <a:off x="3347740" y="3213695"/>
            <a:ext cx="576262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78557" name="Freeform 29"/>
          <p:cNvSpPr>
            <a:spLocks/>
          </p:cNvSpPr>
          <p:nvPr/>
        </p:nvSpPr>
        <p:spPr bwMode="auto">
          <a:xfrm>
            <a:off x="2514599" y="3140670"/>
            <a:ext cx="1515765" cy="2526705"/>
          </a:xfrm>
          <a:custGeom>
            <a:avLst/>
            <a:gdLst>
              <a:gd name="T0" fmla="*/ 0 w 771"/>
              <a:gd name="T1" fmla="*/ 1890 h 1890"/>
              <a:gd name="T2" fmla="*/ 136 w 771"/>
              <a:gd name="T3" fmla="*/ 1391 h 1890"/>
              <a:gd name="T4" fmla="*/ 499 w 771"/>
              <a:gd name="T5" fmla="*/ 212 h 1890"/>
              <a:gd name="T6" fmla="*/ 771 w 771"/>
              <a:gd name="T7" fmla="*/ 121 h 18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71" h="1890">
                <a:moveTo>
                  <a:pt x="0" y="1890"/>
                </a:moveTo>
                <a:cubicBezTo>
                  <a:pt x="26" y="1780"/>
                  <a:pt x="53" y="1671"/>
                  <a:pt x="136" y="1391"/>
                </a:cubicBezTo>
                <a:cubicBezTo>
                  <a:pt x="219" y="1111"/>
                  <a:pt x="393" y="424"/>
                  <a:pt x="499" y="212"/>
                </a:cubicBezTo>
                <a:cubicBezTo>
                  <a:pt x="605" y="0"/>
                  <a:pt x="726" y="128"/>
                  <a:pt x="771" y="121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ysDot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78558" name="Text Box 30"/>
          <p:cNvSpPr txBox="1">
            <a:spLocks noChangeArrowheads="1"/>
          </p:cNvSpPr>
          <p:nvPr/>
        </p:nvSpPr>
        <p:spPr bwMode="auto">
          <a:xfrm>
            <a:off x="1318914" y="5426075"/>
            <a:ext cx="1268413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metabolito </a:t>
            </a:r>
          </a:p>
          <a:p>
            <a:r>
              <a:rPr lang="es-ES" sz="14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Vit</a:t>
            </a:r>
            <a:r>
              <a:rPr lang="es-ES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D (riñón)</a:t>
            </a:r>
          </a:p>
        </p:txBody>
      </p:sp>
      <p:sp>
        <p:nvSpPr>
          <p:cNvPr id="278559" name="Rectangle 31"/>
          <p:cNvSpPr>
            <a:spLocks noChangeArrowheads="1"/>
          </p:cNvSpPr>
          <p:nvPr/>
        </p:nvSpPr>
        <p:spPr bwMode="auto">
          <a:xfrm>
            <a:off x="5832177" y="2518868"/>
            <a:ext cx="1536700" cy="385763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1800"/>
              <a:t>Yeyuno-íleon</a:t>
            </a:r>
          </a:p>
        </p:txBody>
      </p:sp>
      <p:sp>
        <p:nvSpPr>
          <p:cNvPr id="278561" name="Line 33"/>
          <p:cNvSpPr>
            <a:spLocks noChangeShapeType="1"/>
          </p:cNvSpPr>
          <p:nvPr/>
        </p:nvSpPr>
        <p:spPr bwMode="auto">
          <a:xfrm flipV="1">
            <a:off x="2514601" y="5301257"/>
            <a:ext cx="1409402" cy="360362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78562" name="Oval 34"/>
          <p:cNvSpPr>
            <a:spLocks noChangeArrowheads="1"/>
          </p:cNvSpPr>
          <p:nvPr/>
        </p:nvSpPr>
        <p:spPr bwMode="auto">
          <a:xfrm rot="-960952">
            <a:off x="4139902" y="2853333"/>
            <a:ext cx="792163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78563" name="Oval 35"/>
          <p:cNvSpPr>
            <a:spLocks noChangeArrowheads="1"/>
          </p:cNvSpPr>
          <p:nvPr/>
        </p:nvSpPr>
        <p:spPr bwMode="auto">
          <a:xfrm>
            <a:off x="4103390" y="2421533"/>
            <a:ext cx="503237" cy="28733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78564" name="Rectangle 36"/>
          <p:cNvSpPr>
            <a:spLocks noChangeArrowheads="1"/>
          </p:cNvSpPr>
          <p:nvPr/>
        </p:nvSpPr>
        <p:spPr bwMode="auto">
          <a:xfrm>
            <a:off x="4282777" y="5013920"/>
            <a:ext cx="649288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78565" name="Text Box 37"/>
          <p:cNvSpPr txBox="1">
            <a:spLocks noChangeArrowheads="1"/>
          </p:cNvSpPr>
          <p:nvPr/>
        </p:nvSpPr>
        <p:spPr bwMode="auto">
          <a:xfrm>
            <a:off x="4282777" y="5013126"/>
            <a:ext cx="127158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A2BEF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s-ES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Bomba Ca</a:t>
            </a:r>
            <a:r>
              <a:rPr lang="es-ES" sz="1400" b="1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++</a:t>
            </a:r>
            <a:r>
              <a:rPr lang="es-ES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algn="l"/>
            <a:r>
              <a:rPr lang="es-ES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ATPasa</a:t>
            </a:r>
          </a:p>
        </p:txBody>
      </p:sp>
      <p:sp>
        <p:nvSpPr>
          <p:cNvPr id="278566" name="Text Box 38"/>
          <p:cNvSpPr txBox="1">
            <a:spLocks noChangeArrowheads="1"/>
          </p:cNvSpPr>
          <p:nvPr/>
        </p:nvSpPr>
        <p:spPr bwMode="auto">
          <a:xfrm>
            <a:off x="4114800" y="1828800"/>
            <a:ext cx="64928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A2BEF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s-ES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Canal </a:t>
            </a:r>
            <a:endParaRPr lang="es-ES" sz="14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/>
            <a:r>
              <a:rPr lang="es-ES" sz="1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Ca</a:t>
            </a:r>
            <a:r>
              <a:rPr lang="es-ES" sz="1400" b="1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++</a:t>
            </a:r>
            <a:r>
              <a:rPr lang="es-ES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sp>
        <p:nvSpPr>
          <p:cNvPr id="278567" name="Text Box 39"/>
          <p:cNvSpPr txBox="1">
            <a:spLocks noChangeArrowheads="1"/>
          </p:cNvSpPr>
          <p:nvPr/>
        </p:nvSpPr>
        <p:spPr bwMode="auto">
          <a:xfrm>
            <a:off x="3968452" y="2781895"/>
            <a:ext cx="10350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A2BEF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Calbindina</a:t>
            </a:r>
          </a:p>
        </p:txBody>
      </p:sp>
      <p:sp>
        <p:nvSpPr>
          <p:cNvPr id="278568" name="Line 40"/>
          <p:cNvSpPr>
            <a:spLocks noChangeShapeType="1"/>
          </p:cNvSpPr>
          <p:nvPr/>
        </p:nvSpPr>
        <p:spPr bwMode="auto">
          <a:xfrm flipH="1">
            <a:off x="4139902" y="2997795"/>
            <a:ext cx="215900" cy="1428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78569" name="Oval 41"/>
          <p:cNvSpPr>
            <a:spLocks noChangeArrowheads="1"/>
          </p:cNvSpPr>
          <p:nvPr/>
        </p:nvSpPr>
        <p:spPr bwMode="auto">
          <a:xfrm>
            <a:off x="4212927" y="3140670"/>
            <a:ext cx="647700" cy="3603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78570" name="Text Box 42"/>
          <p:cNvSpPr txBox="1">
            <a:spLocks noChangeArrowheads="1"/>
          </p:cNvSpPr>
          <p:nvPr/>
        </p:nvSpPr>
        <p:spPr bwMode="auto">
          <a:xfrm>
            <a:off x="4124151" y="3116858"/>
            <a:ext cx="8223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2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Tasa </a:t>
            </a:r>
          </a:p>
          <a:p>
            <a:pPr algn="l"/>
            <a:r>
              <a:rPr lang="es-ES" sz="12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limitante</a:t>
            </a:r>
          </a:p>
        </p:txBody>
      </p:sp>
      <p:sp>
        <p:nvSpPr>
          <p:cNvPr id="278575" name="Line 47"/>
          <p:cNvSpPr>
            <a:spLocks noChangeShapeType="1"/>
          </p:cNvSpPr>
          <p:nvPr/>
        </p:nvSpPr>
        <p:spPr bwMode="auto">
          <a:xfrm flipH="1">
            <a:off x="4030364" y="2312899"/>
            <a:ext cx="217487" cy="39597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46" name="Text Box 7"/>
          <p:cNvSpPr txBox="1">
            <a:spLocks noChangeArrowheads="1"/>
          </p:cNvSpPr>
          <p:nvPr/>
        </p:nvSpPr>
        <p:spPr bwMode="auto">
          <a:xfrm>
            <a:off x="6372200" y="6525344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3" name="2 Forma libre"/>
          <p:cNvSpPr/>
          <p:nvPr/>
        </p:nvSpPr>
        <p:spPr>
          <a:xfrm>
            <a:off x="3437258" y="1752600"/>
            <a:ext cx="448942" cy="4313237"/>
          </a:xfrm>
          <a:custGeom>
            <a:avLst/>
            <a:gdLst>
              <a:gd name="connsiteX0" fmla="*/ 0 w 448942"/>
              <a:gd name="connsiteY0" fmla="*/ 0 h 2310938"/>
              <a:gd name="connsiteX1" fmla="*/ 448888 w 448942"/>
              <a:gd name="connsiteY1" fmla="*/ 1213658 h 2310938"/>
              <a:gd name="connsiteX2" fmla="*/ 33251 w 448942"/>
              <a:gd name="connsiteY2" fmla="*/ 2310938 h 2310938"/>
              <a:gd name="connsiteX3" fmla="*/ 33251 w 448942"/>
              <a:gd name="connsiteY3" fmla="*/ 2310938 h 2310938"/>
              <a:gd name="connsiteX4" fmla="*/ 33251 w 448942"/>
              <a:gd name="connsiteY4" fmla="*/ 2310938 h 2310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8942" h="2310938">
                <a:moveTo>
                  <a:pt x="0" y="0"/>
                </a:moveTo>
                <a:cubicBezTo>
                  <a:pt x="221673" y="414251"/>
                  <a:pt x="443346" y="828502"/>
                  <a:pt x="448888" y="1213658"/>
                </a:cubicBezTo>
                <a:cubicBezTo>
                  <a:pt x="454430" y="1598814"/>
                  <a:pt x="33251" y="2310938"/>
                  <a:pt x="33251" y="2310938"/>
                </a:cubicBezTo>
                <a:lnTo>
                  <a:pt x="33251" y="2310938"/>
                </a:lnTo>
                <a:lnTo>
                  <a:pt x="33251" y="2310938"/>
                </a:lnTo>
              </a:path>
            </a:pathLst>
          </a:custGeom>
          <a:ln w="57150">
            <a:solidFill>
              <a:srgbClr val="0033CC"/>
            </a:solidFill>
            <a:headEnd type="none" w="med" len="med"/>
            <a:tailEnd type="triangle" w="med" len="med"/>
          </a:ln>
          <a:effectLst>
            <a:outerShdw blurRad="50800" dist="38100" dir="2700000" algn="tl" rotWithShape="0">
              <a:schemeClr val="tx1">
                <a:alpha val="40000"/>
              </a:scheme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49" name="48 Forma libre"/>
          <p:cNvSpPr/>
          <p:nvPr/>
        </p:nvSpPr>
        <p:spPr>
          <a:xfrm flipH="1">
            <a:off x="5003502" y="2444296"/>
            <a:ext cx="191718" cy="1221838"/>
          </a:xfrm>
          <a:custGeom>
            <a:avLst/>
            <a:gdLst>
              <a:gd name="connsiteX0" fmla="*/ 0 w 448942"/>
              <a:gd name="connsiteY0" fmla="*/ 0 h 2310938"/>
              <a:gd name="connsiteX1" fmla="*/ 448888 w 448942"/>
              <a:gd name="connsiteY1" fmla="*/ 1213658 h 2310938"/>
              <a:gd name="connsiteX2" fmla="*/ 33251 w 448942"/>
              <a:gd name="connsiteY2" fmla="*/ 2310938 h 2310938"/>
              <a:gd name="connsiteX3" fmla="*/ 33251 w 448942"/>
              <a:gd name="connsiteY3" fmla="*/ 2310938 h 2310938"/>
              <a:gd name="connsiteX4" fmla="*/ 33251 w 448942"/>
              <a:gd name="connsiteY4" fmla="*/ 2310938 h 2310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8942" h="2310938">
                <a:moveTo>
                  <a:pt x="0" y="0"/>
                </a:moveTo>
                <a:cubicBezTo>
                  <a:pt x="221673" y="414251"/>
                  <a:pt x="443346" y="828502"/>
                  <a:pt x="448888" y="1213658"/>
                </a:cubicBezTo>
                <a:cubicBezTo>
                  <a:pt x="454430" y="1598814"/>
                  <a:pt x="33251" y="2310938"/>
                  <a:pt x="33251" y="2310938"/>
                </a:cubicBezTo>
                <a:lnTo>
                  <a:pt x="33251" y="2310938"/>
                </a:lnTo>
                <a:lnTo>
                  <a:pt x="33251" y="2310938"/>
                </a:lnTo>
              </a:path>
            </a:pathLst>
          </a:custGeom>
          <a:ln w="57150">
            <a:solidFill>
              <a:srgbClr val="CC0066"/>
            </a:solidFill>
            <a:headEnd type="none" w="med" len="med"/>
            <a:tailEnd type="triangle" w="med" len="med"/>
          </a:ln>
          <a:effectLst>
            <a:outerShdw blurRad="50800" dist="38100" dir="2700000" algn="tl" rotWithShape="0">
              <a:schemeClr val="tx1">
                <a:alpha val="40000"/>
              </a:scheme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000" b="0" i="0" u="none" strike="noStrike" cap="none" normalizeH="0" baseline="0" smtClean="0">
              <a:ln>
                <a:solidFill>
                  <a:srgbClr val="CC0066"/>
                </a:solidFill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5835847" y="3755003"/>
            <a:ext cx="14029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800" dirty="0" smtClean="0"/>
              <a:t>A favor de </a:t>
            </a:r>
          </a:p>
          <a:p>
            <a:r>
              <a:rPr lang="es-VE" sz="1800" dirty="0" smtClean="0"/>
              <a:t>gradiente</a:t>
            </a:r>
            <a:endParaRPr lang="es-VE" sz="1800" dirty="0"/>
          </a:p>
        </p:txBody>
      </p:sp>
      <p:sp>
        <p:nvSpPr>
          <p:cNvPr id="51" name="50 CuadroTexto"/>
          <p:cNvSpPr txBox="1"/>
          <p:nvPr/>
        </p:nvSpPr>
        <p:spPr>
          <a:xfrm>
            <a:off x="897081" y="3941003"/>
            <a:ext cx="15504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800" dirty="0" smtClean="0"/>
              <a:t>En contra</a:t>
            </a:r>
          </a:p>
          <a:p>
            <a:r>
              <a:rPr lang="es-VE" sz="1800" dirty="0" smtClean="0"/>
              <a:t>de gradiente</a:t>
            </a:r>
            <a:endParaRPr lang="es-VE"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78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8538" grpId="0" animBg="1"/>
      <p:bldP spid="278541" grpId="0" animBg="1"/>
      <p:bldP spid="278542" grpId="0" animBg="1"/>
      <p:bldP spid="278546" grpId="0" animBg="1"/>
      <p:bldP spid="278547" grpId="0" animBg="1"/>
      <p:bldP spid="278548" grpId="0" animBg="1"/>
      <p:bldP spid="278550" grpId="0" animBg="1"/>
      <p:bldP spid="278557" grpId="0" animBg="1"/>
      <p:bldP spid="278559" grpId="0" animBg="1"/>
      <p:bldP spid="278561" grpId="0" animBg="1"/>
      <p:bldP spid="3" grpId="0" animBg="1"/>
      <p:bldP spid="4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8" name="Text Box 4"/>
          <p:cNvSpPr txBox="1">
            <a:spLocks noChangeArrowheads="1"/>
          </p:cNvSpPr>
          <p:nvPr/>
        </p:nvSpPr>
        <p:spPr bwMode="auto">
          <a:xfrm>
            <a:off x="2581275" y="2492375"/>
            <a:ext cx="3978275" cy="1225550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400">
                <a:effectLst>
                  <a:outerShdw blurRad="38100" dist="38100" dir="2700000" algn="tl">
                    <a:srgbClr val="C0C0C0"/>
                  </a:outerShdw>
                </a:effectLst>
              </a:rPr>
              <a:t>¿Qué es lo que importa en </a:t>
            </a:r>
          </a:p>
          <a:p>
            <a:r>
              <a:rPr lang="es-ES" sz="2400">
                <a:effectLst>
                  <a:outerShdw blurRad="38100" dist="38100" dir="2700000" algn="tl">
                    <a:srgbClr val="C0C0C0"/>
                  </a:outerShdw>
                </a:effectLst>
              </a:rPr>
              <a:t>el movimiento de agua </a:t>
            </a:r>
          </a:p>
          <a:p>
            <a:r>
              <a:rPr lang="es-ES" sz="2400">
                <a:effectLst>
                  <a:outerShdw blurRad="38100" dist="38100" dir="2700000" algn="tl">
                    <a:srgbClr val="C0C0C0"/>
                  </a:outerShdw>
                </a:effectLst>
              </a:rPr>
              <a:t>por ósmosis?</a:t>
            </a:r>
          </a:p>
        </p:txBody>
      </p:sp>
      <p:sp>
        <p:nvSpPr>
          <p:cNvPr id="210949" name="Text Box 5"/>
          <p:cNvSpPr txBox="1">
            <a:spLocks noChangeArrowheads="1"/>
          </p:cNvSpPr>
          <p:nvPr/>
        </p:nvSpPr>
        <p:spPr bwMode="auto">
          <a:xfrm>
            <a:off x="2338388" y="4149725"/>
            <a:ext cx="4465637" cy="1216025"/>
          </a:xfrm>
          <a:prstGeom prst="rect">
            <a:avLst/>
          </a:prstGeom>
          <a:solidFill>
            <a:srgbClr val="CDE6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56796" dir="1593903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¿Molaridad vs. Masa?</a:t>
            </a:r>
          </a:p>
          <a:p>
            <a:pPr algn="l"/>
            <a:endParaRPr lang="es-ES" sz="240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/>
            <a:r>
              <a:rPr lang="es-ES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¿Nº de partículas vs. Tamaño?</a:t>
            </a:r>
          </a:p>
        </p:txBody>
      </p:sp>
      <p:sp>
        <p:nvSpPr>
          <p:cNvPr id="210952" name="Text Box 8"/>
          <p:cNvSpPr txBox="1">
            <a:spLocks noChangeArrowheads="1"/>
          </p:cNvSpPr>
          <p:nvPr/>
        </p:nvSpPr>
        <p:spPr bwMode="auto">
          <a:xfrm>
            <a:off x="6304419" y="1066365"/>
            <a:ext cx="2257349" cy="369332"/>
          </a:xfrm>
          <a:prstGeom prst="rect">
            <a:avLst/>
          </a:prstGeom>
          <a:solidFill>
            <a:srgbClr val="CDE6FF"/>
          </a:solidFill>
          <a:ln w="28575">
            <a:solidFill>
              <a:srgbClr val="333399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b="1"/>
              <a:t>ÓSMOSIS en TGI</a:t>
            </a: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6372200" y="6525344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6177308" y="390524"/>
            <a:ext cx="2355132" cy="584775"/>
          </a:xfrm>
          <a:prstGeom prst="rect">
            <a:avLst/>
          </a:prstGeom>
          <a:solidFill>
            <a:srgbClr val="8BCAC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/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 ABSORCIÓN </a:t>
            </a:r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AGUA</a:t>
            </a:r>
          </a:p>
          <a:p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y ELECTROLITOS</a:t>
            </a:r>
            <a:endParaRPr lang="es-ES" sz="1600" b="1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</p:txBody>
      </p:sp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981745" y="1124744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7184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0948" grpId="0" animBg="1"/>
    </p:bld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9554" name="Picture 2" descr="img2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05" t="6889" r="30582"/>
          <a:stretch>
            <a:fillRect/>
          </a:stretch>
        </p:blipFill>
        <p:spPr>
          <a:xfrm>
            <a:off x="2555875" y="490538"/>
            <a:ext cx="3214688" cy="58769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79556" name="Text Box 4"/>
          <p:cNvSpPr txBox="1">
            <a:spLocks noChangeArrowheads="1"/>
          </p:cNvSpPr>
          <p:nvPr/>
        </p:nvSpPr>
        <p:spPr bwMode="auto">
          <a:xfrm>
            <a:off x="433482" y="715671"/>
            <a:ext cx="2111475" cy="707886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b="1"/>
              <a:t>Acidez gástrica</a:t>
            </a:r>
          </a:p>
          <a:p>
            <a:r>
              <a:rPr lang="es-ES" sz="2000" b="1"/>
              <a:t>Ca a Ca</a:t>
            </a:r>
            <a:r>
              <a:rPr lang="es-ES" sz="2000" b="1" baseline="30000"/>
              <a:t>++</a:t>
            </a:r>
          </a:p>
        </p:txBody>
      </p:sp>
      <p:sp>
        <p:nvSpPr>
          <p:cNvPr id="279557" name="Text Box 5"/>
          <p:cNvSpPr txBox="1">
            <a:spLocks noChangeArrowheads="1"/>
          </p:cNvSpPr>
          <p:nvPr/>
        </p:nvSpPr>
        <p:spPr bwMode="auto">
          <a:xfrm>
            <a:off x="7469573" y="908720"/>
            <a:ext cx="1005404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2000" b="1"/>
              <a:t>Calcio </a:t>
            </a:r>
          </a:p>
        </p:txBody>
      </p:sp>
      <p:sp>
        <p:nvSpPr>
          <p:cNvPr id="279558" name="Text Box 6"/>
          <p:cNvSpPr txBox="1">
            <a:spLocks noChangeArrowheads="1"/>
          </p:cNvSpPr>
          <p:nvPr/>
        </p:nvSpPr>
        <p:spPr bwMode="auto">
          <a:xfrm>
            <a:off x="5940425" y="2559050"/>
            <a:ext cx="2518638" cy="193899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Disminuyen la</a:t>
            </a:r>
          </a:p>
          <a:p>
            <a:pPr algn="l"/>
            <a:r>
              <a:rPr lang="es-ES_tradnl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absorción de calcio:</a:t>
            </a:r>
          </a:p>
          <a:p>
            <a:pPr algn="l"/>
            <a:endParaRPr lang="es-ES_tradnl" sz="200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buClr>
                <a:srgbClr val="CC0000"/>
              </a:buClr>
              <a:buFontTx/>
              <a:buChar char="•"/>
            </a:pPr>
            <a:r>
              <a:rPr lang="es-ES_tradnl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 Disminución Vit D</a:t>
            </a:r>
          </a:p>
          <a:p>
            <a:pPr algn="l">
              <a:buClr>
                <a:srgbClr val="CC0000"/>
              </a:buClr>
              <a:buFontTx/>
              <a:buChar char="•"/>
            </a:pPr>
            <a:r>
              <a:rPr lang="es-ES_tradnl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 Disminución PTH</a:t>
            </a:r>
          </a:p>
          <a:p>
            <a:pPr algn="l">
              <a:buClr>
                <a:srgbClr val="CC0000"/>
              </a:buClr>
              <a:buFontTx/>
              <a:buChar char="•"/>
            </a:pPr>
            <a:r>
              <a:rPr lang="es-ES_tradnl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 Gastrectomía</a:t>
            </a:r>
          </a:p>
        </p:txBody>
      </p:sp>
      <p:sp>
        <p:nvSpPr>
          <p:cNvPr id="279559" name="Rectangle 7"/>
          <p:cNvSpPr>
            <a:spLocks noChangeArrowheads="1"/>
          </p:cNvSpPr>
          <p:nvPr/>
        </p:nvSpPr>
        <p:spPr bwMode="auto">
          <a:xfrm>
            <a:off x="2484438" y="4149725"/>
            <a:ext cx="936625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79560" name="Rectangle 8"/>
          <p:cNvSpPr>
            <a:spLocks noChangeArrowheads="1"/>
          </p:cNvSpPr>
          <p:nvPr/>
        </p:nvSpPr>
        <p:spPr bwMode="auto">
          <a:xfrm>
            <a:off x="3419475" y="2708275"/>
            <a:ext cx="360363" cy="10810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79561" name="Rectangle 9"/>
          <p:cNvSpPr>
            <a:spLocks noChangeArrowheads="1"/>
          </p:cNvSpPr>
          <p:nvPr/>
        </p:nvSpPr>
        <p:spPr bwMode="auto">
          <a:xfrm>
            <a:off x="3132138" y="3789363"/>
            <a:ext cx="1079500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79562" name="Text Box 10"/>
          <p:cNvSpPr txBox="1">
            <a:spLocks noChangeArrowheads="1"/>
          </p:cNvSpPr>
          <p:nvPr/>
        </p:nvSpPr>
        <p:spPr bwMode="auto">
          <a:xfrm>
            <a:off x="433482" y="4078288"/>
            <a:ext cx="2906565" cy="1323439"/>
          </a:xfrm>
          <a:prstGeom prst="rect">
            <a:avLst/>
          </a:prstGeom>
          <a:solidFill>
            <a:schemeClr val="accent1"/>
          </a:solidFill>
          <a:ln w="2857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Hormona paratiroidea PTH</a:t>
            </a:r>
            <a:endParaRPr lang="es-ES_tradnl" sz="16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r>
              <a:rPr lang="es-ES_tradnl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a</a:t>
            </a:r>
            <a:r>
              <a:rPr lang="es-ES_tradnl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ctiva </a:t>
            </a:r>
            <a:r>
              <a:rPr lang="es-ES_tradnl" sz="1600" b="1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Vit</a:t>
            </a:r>
            <a:r>
              <a:rPr lang="es-ES_tradnl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_tradnl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D en riñón a</a:t>
            </a:r>
            <a:endParaRPr lang="es-ES_tradnl" sz="16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r>
              <a:rPr lang="es-ES_tradnl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1,25 </a:t>
            </a:r>
            <a:r>
              <a:rPr lang="es-ES_tradnl" sz="1600" b="1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dihidroxicolecalciferol</a:t>
            </a:r>
            <a:endParaRPr lang="es-ES_tradnl" sz="1600" b="1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r>
              <a:rPr lang="es-ES_tradnl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q</a:t>
            </a:r>
            <a:r>
              <a:rPr lang="es-ES_tradnl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ue aumenta transcripción </a:t>
            </a:r>
          </a:p>
          <a:p>
            <a:r>
              <a:rPr lang="es-ES_tradnl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de transportadores</a:t>
            </a:r>
            <a:endParaRPr lang="es-ES_tradnl" sz="16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79563" name="Line 11"/>
          <p:cNvSpPr>
            <a:spLocks noChangeShapeType="1"/>
          </p:cNvSpPr>
          <p:nvPr/>
        </p:nvSpPr>
        <p:spPr bwMode="auto">
          <a:xfrm flipV="1">
            <a:off x="3053076" y="3188731"/>
            <a:ext cx="410090" cy="88955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79564" name="Line 12"/>
          <p:cNvSpPr>
            <a:spLocks noChangeShapeType="1"/>
          </p:cNvSpPr>
          <p:nvPr/>
        </p:nvSpPr>
        <p:spPr bwMode="auto">
          <a:xfrm flipV="1">
            <a:off x="3376238" y="4797423"/>
            <a:ext cx="430198" cy="1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79566" name="Rectangle 14"/>
          <p:cNvSpPr>
            <a:spLocks noChangeArrowheads="1"/>
          </p:cNvSpPr>
          <p:nvPr/>
        </p:nvSpPr>
        <p:spPr bwMode="auto">
          <a:xfrm>
            <a:off x="3376237" y="1997307"/>
            <a:ext cx="719137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79567" name="Text Box 15"/>
          <p:cNvSpPr txBox="1">
            <a:spLocks noChangeArrowheads="1"/>
          </p:cNvSpPr>
          <p:nvPr/>
        </p:nvSpPr>
        <p:spPr bwMode="auto">
          <a:xfrm>
            <a:off x="2614355" y="2892756"/>
            <a:ext cx="1287532" cy="36933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l"/>
            <a:r>
              <a:rPr lang="es-ES_tradnl" sz="18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Calbindina</a:t>
            </a:r>
            <a:endParaRPr lang="es-ES_tradnl" sz="18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79568" name="Text Box 16"/>
          <p:cNvSpPr txBox="1">
            <a:spLocks noChangeArrowheads="1"/>
          </p:cNvSpPr>
          <p:nvPr/>
        </p:nvSpPr>
        <p:spPr bwMode="auto">
          <a:xfrm>
            <a:off x="6132487" y="296894"/>
            <a:ext cx="780983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9" name="Text Box 7"/>
          <p:cNvSpPr txBox="1">
            <a:spLocks noChangeArrowheads="1"/>
          </p:cNvSpPr>
          <p:nvPr/>
        </p:nvSpPr>
        <p:spPr bwMode="auto">
          <a:xfrm>
            <a:off x="6372200" y="6525344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6891327" y="476672"/>
            <a:ext cx="1587294" cy="369332"/>
          </a:xfrm>
          <a:prstGeom prst="rect">
            <a:avLst/>
          </a:prstGeom>
          <a:solidFill>
            <a:srgbClr val="8BCAC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b="1" dirty="0" smtClean="0"/>
              <a:t>MINERALES</a:t>
            </a:r>
            <a:endParaRPr lang="es-ES" sz="1800" b="1" dirty="0"/>
          </a:p>
        </p:txBody>
      </p:sp>
      <p:sp>
        <p:nvSpPr>
          <p:cNvPr id="18" name="Text Box 15"/>
          <p:cNvSpPr txBox="1">
            <a:spLocks noChangeArrowheads="1"/>
          </p:cNvSpPr>
          <p:nvPr/>
        </p:nvSpPr>
        <p:spPr bwMode="auto">
          <a:xfrm>
            <a:off x="3776057" y="4612759"/>
            <a:ext cx="1455848" cy="36933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l"/>
            <a:r>
              <a:rPr lang="es-ES_tradnl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Bomba </a:t>
            </a:r>
            <a:r>
              <a:rPr lang="es-ES_tradnl" sz="1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</a:t>
            </a:r>
            <a:r>
              <a:rPr lang="es-ES_tradnl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</a:t>
            </a:r>
            <a:r>
              <a:rPr lang="es-ES_tradnl" sz="1800" b="1" baseline="30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++</a:t>
            </a:r>
            <a:endParaRPr lang="es-ES_tradnl" sz="1800" b="1" baseline="30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1582064" y="2022901"/>
            <a:ext cx="1199367" cy="830997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s-VE" sz="1600" b="1" dirty="0" smtClean="0"/>
              <a:t>TRP26</a:t>
            </a:r>
          </a:p>
          <a:p>
            <a:r>
              <a:rPr lang="es-VE" sz="1600" b="1" dirty="0" smtClean="0"/>
              <a:t>Canal Ca</a:t>
            </a:r>
            <a:r>
              <a:rPr lang="es-VE" sz="1600" b="1" baseline="30000" dirty="0" smtClean="0"/>
              <a:t>++</a:t>
            </a:r>
          </a:p>
          <a:p>
            <a:r>
              <a:rPr lang="es-VE" sz="1600" b="1" dirty="0" smtClean="0"/>
              <a:t>apical</a:t>
            </a:r>
            <a:endParaRPr lang="es-VE" sz="1600" b="1" dirty="0"/>
          </a:p>
        </p:txBody>
      </p:sp>
      <p:cxnSp>
        <p:nvCxnSpPr>
          <p:cNvPr id="4" name="3 Conector recto"/>
          <p:cNvCxnSpPr/>
          <p:nvPr/>
        </p:nvCxnSpPr>
        <p:spPr bwMode="auto">
          <a:xfrm flipV="1">
            <a:off x="2734142" y="2284644"/>
            <a:ext cx="729024" cy="15375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9558" grpId="0" animBg="1"/>
    </p:bld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0578" name="Picture 2" descr="img3"/>
          <p:cNvPicPr>
            <a:picLocks noGrp="1" noChangeAspect="1" noChangeArrowheads="1"/>
          </p:cNvPicPr>
          <p:nvPr>
            <p:ph/>
          </p:nvPr>
        </p:nvPicPr>
        <p:blipFill>
          <a:blip r:embed="rId2" cstate="print">
            <a:lum bright="-18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38" t="4477"/>
          <a:stretch>
            <a:fillRect/>
          </a:stretch>
        </p:blipFill>
        <p:spPr>
          <a:xfrm>
            <a:off x="2008187" y="1112837"/>
            <a:ext cx="4240213" cy="55895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80580" name="Text Box 4"/>
          <p:cNvSpPr txBox="1">
            <a:spLocks noChangeArrowheads="1"/>
          </p:cNvSpPr>
          <p:nvPr/>
        </p:nvSpPr>
        <p:spPr bwMode="auto">
          <a:xfrm>
            <a:off x="7476949" y="958850"/>
            <a:ext cx="976549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2000" b="1"/>
              <a:t>Hierro</a:t>
            </a:r>
          </a:p>
        </p:txBody>
      </p:sp>
      <p:sp>
        <p:nvSpPr>
          <p:cNvPr id="280581" name="Text Box 5"/>
          <p:cNvSpPr txBox="1">
            <a:spLocks noChangeArrowheads="1"/>
          </p:cNvSpPr>
          <p:nvPr/>
        </p:nvSpPr>
        <p:spPr bwMode="auto">
          <a:xfrm>
            <a:off x="5770521" y="2245908"/>
            <a:ext cx="2692400" cy="15875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/>
              <a:t>Mucho hierro</a:t>
            </a:r>
          </a:p>
          <a:p>
            <a:pPr algn="l"/>
            <a:r>
              <a:rPr lang="es-ES" sz="1600"/>
              <a:t>Se almacena y se pierde</a:t>
            </a:r>
          </a:p>
          <a:p>
            <a:pPr algn="l"/>
            <a:r>
              <a:rPr lang="es-ES" sz="1600"/>
              <a:t>al descamarse enterocitos</a:t>
            </a:r>
          </a:p>
          <a:p>
            <a:pPr algn="l"/>
            <a:endParaRPr lang="es-ES" sz="1600"/>
          </a:p>
          <a:p>
            <a:pPr algn="l"/>
            <a:r>
              <a:rPr lang="es-ES" sz="1600" b="1"/>
              <a:t>Poco hierro</a:t>
            </a:r>
          </a:p>
          <a:p>
            <a:pPr algn="l"/>
            <a:r>
              <a:rPr lang="es-ES" sz="1600"/>
              <a:t>Pasa a la sangre</a:t>
            </a:r>
          </a:p>
        </p:txBody>
      </p:sp>
      <p:sp>
        <p:nvSpPr>
          <p:cNvPr id="280582" name="Text Box 6"/>
          <p:cNvSpPr txBox="1">
            <a:spLocks noChangeArrowheads="1"/>
          </p:cNvSpPr>
          <p:nvPr/>
        </p:nvSpPr>
        <p:spPr bwMode="auto">
          <a:xfrm>
            <a:off x="784225" y="1473200"/>
            <a:ext cx="1533525" cy="5175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Ferrireductasa </a:t>
            </a:r>
          </a:p>
          <a:p>
            <a:pPr algn="l"/>
            <a:r>
              <a:rPr lang="es-ES_tradnl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m. apical</a:t>
            </a:r>
          </a:p>
        </p:txBody>
      </p:sp>
      <p:sp>
        <p:nvSpPr>
          <p:cNvPr id="280583" name="Rectangle 7"/>
          <p:cNvSpPr>
            <a:spLocks noChangeArrowheads="1"/>
          </p:cNvSpPr>
          <p:nvPr/>
        </p:nvSpPr>
        <p:spPr bwMode="auto">
          <a:xfrm>
            <a:off x="3016250" y="2192337"/>
            <a:ext cx="503237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0584" name="Rectangle 8"/>
          <p:cNvSpPr>
            <a:spLocks noChangeArrowheads="1"/>
          </p:cNvSpPr>
          <p:nvPr/>
        </p:nvSpPr>
        <p:spPr bwMode="auto">
          <a:xfrm>
            <a:off x="4238625" y="2192337"/>
            <a:ext cx="504825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0585" name="Rectangle 9"/>
          <p:cNvSpPr>
            <a:spLocks noChangeArrowheads="1"/>
          </p:cNvSpPr>
          <p:nvPr/>
        </p:nvSpPr>
        <p:spPr bwMode="auto">
          <a:xfrm>
            <a:off x="1287462" y="4929187"/>
            <a:ext cx="1296988" cy="1079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 sz="16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80586" name="Rectangle 10"/>
          <p:cNvSpPr>
            <a:spLocks noChangeArrowheads="1"/>
          </p:cNvSpPr>
          <p:nvPr/>
        </p:nvSpPr>
        <p:spPr bwMode="auto">
          <a:xfrm>
            <a:off x="2511425" y="5000625"/>
            <a:ext cx="288925" cy="9366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0587" name="Text Box 11"/>
          <p:cNvSpPr txBox="1">
            <a:spLocks noChangeArrowheads="1"/>
          </p:cNvSpPr>
          <p:nvPr/>
        </p:nvSpPr>
        <p:spPr bwMode="auto">
          <a:xfrm>
            <a:off x="784225" y="636702"/>
            <a:ext cx="1724025" cy="590550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/>
              <a:t>Acidez gástrica</a:t>
            </a:r>
          </a:p>
          <a:p>
            <a:pPr algn="l"/>
            <a:r>
              <a:rPr lang="es-ES" sz="1600" b="1"/>
              <a:t>Fe</a:t>
            </a:r>
            <a:r>
              <a:rPr lang="es-ES" sz="1600" b="1" baseline="30000"/>
              <a:t>+++</a:t>
            </a:r>
            <a:r>
              <a:rPr lang="es-ES" sz="1600" b="1"/>
              <a:t> a  Fe</a:t>
            </a:r>
            <a:r>
              <a:rPr lang="es-ES" sz="1600" b="1" baseline="30000"/>
              <a:t>++</a:t>
            </a:r>
          </a:p>
        </p:txBody>
      </p:sp>
      <p:sp>
        <p:nvSpPr>
          <p:cNvPr id="280588" name="Text Box 12"/>
          <p:cNvSpPr txBox="1">
            <a:spLocks noChangeArrowheads="1"/>
          </p:cNvSpPr>
          <p:nvPr/>
        </p:nvSpPr>
        <p:spPr bwMode="auto">
          <a:xfrm>
            <a:off x="5690655" y="3885016"/>
            <a:ext cx="2803973" cy="1261884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 dirty="0"/>
              <a:t>Déficit:</a:t>
            </a:r>
            <a:r>
              <a:rPr lang="es-ES" sz="1400" b="1" dirty="0"/>
              <a:t> </a:t>
            </a:r>
            <a:r>
              <a:rPr lang="es-ES" sz="1600" dirty="0"/>
              <a:t>anemia </a:t>
            </a:r>
            <a:r>
              <a:rPr lang="es-ES" sz="1600" dirty="0" err="1"/>
              <a:t>microcítica</a:t>
            </a:r>
            <a:endParaRPr lang="es-ES" sz="1600" dirty="0"/>
          </a:p>
          <a:p>
            <a:pPr algn="l"/>
            <a:r>
              <a:rPr lang="es-ES" sz="1600" dirty="0"/>
              <a:t>              </a:t>
            </a:r>
            <a:r>
              <a:rPr lang="es-ES" sz="1600" dirty="0" err="1"/>
              <a:t>hipocrómica</a:t>
            </a:r>
            <a:endParaRPr lang="es-ES" sz="1600" dirty="0"/>
          </a:p>
          <a:p>
            <a:pPr algn="l"/>
            <a:endParaRPr lang="es-ES" sz="1200" b="1" dirty="0"/>
          </a:p>
          <a:p>
            <a:pPr algn="l"/>
            <a:r>
              <a:rPr lang="es-ES" sz="1600" b="1" dirty="0"/>
              <a:t>Exceso:</a:t>
            </a:r>
            <a:r>
              <a:rPr lang="es-ES" sz="1400" b="1" dirty="0"/>
              <a:t> </a:t>
            </a:r>
            <a:r>
              <a:rPr lang="es-ES" sz="1600" dirty="0"/>
              <a:t>depósitos tóxicos</a:t>
            </a:r>
          </a:p>
          <a:p>
            <a:pPr algn="l"/>
            <a:r>
              <a:rPr lang="es-ES" sz="1600" dirty="0"/>
              <a:t>              hemocromatosis</a:t>
            </a:r>
          </a:p>
        </p:txBody>
      </p:sp>
      <p:sp>
        <p:nvSpPr>
          <p:cNvPr id="280590" name="Rectangle 14"/>
          <p:cNvSpPr>
            <a:spLocks noChangeArrowheads="1"/>
          </p:cNvSpPr>
          <p:nvPr/>
        </p:nvSpPr>
        <p:spPr bwMode="auto">
          <a:xfrm>
            <a:off x="2584450" y="2697162"/>
            <a:ext cx="790575" cy="1079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0591" name="Rectangle 15"/>
          <p:cNvSpPr>
            <a:spLocks noChangeArrowheads="1"/>
          </p:cNvSpPr>
          <p:nvPr/>
        </p:nvSpPr>
        <p:spPr bwMode="auto">
          <a:xfrm>
            <a:off x="3303587" y="3128962"/>
            <a:ext cx="288925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0592" name="Text Box 16"/>
          <p:cNvSpPr txBox="1">
            <a:spLocks noChangeArrowheads="1"/>
          </p:cNvSpPr>
          <p:nvPr/>
        </p:nvSpPr>
        <p:spPr bwMode="auto">
          <a:xfrm>
            <a:off x="2584450" y="3128962"/>
            <a:ext cx="966787" cy="515938"/>
          </a:xfrm>
          <a:prstGeom prst="rect">
            <a:avLst/>
          </a:prstGeom>
          <a:solidFill>
            <a:srgbClr val="FFD1D1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 algn="l"/>
            <a:r>
              <a:rPr lang="es-ES_tradnl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Ferritina</a:t>
            </a:r>
          </a:p>
          <a:p>
            <a:pPr algn="l"/>
            <a:r>
              <a:rPr lang="es-ES_tradnl" sz="1200" b="1">
                <a:effectLst>
                  <a:outerShdw blurRad="38100" dist="38100" dir="2700000" algn="tl">
                    <a:srgbClr val="C0C0C0"/>
                  </a:outerShdw>
                </a:effectLst>
              </a:rPr>
              <a:t>Depósito</a:t>
            </a:r>
          </a:p>
        </p:txBody>
      </p:sp>
      <p:sp>
        <p:nvSpPr>
          <p:cNvPr id="280593" name="Line 17"/>
          <p:cNvSpPr>
            <a:spLocks noChangeShapeType="1"/>
          </p:cNvSpPr>
          <p:nvPr/>
        </p:nvSpPr>
        <p:spPr bwMode="auto">
          <a:xfrm flipH="1">
            <a:off x="3159125" y="2984500"/>
            <a:ext cx="360362" cy="1444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80594" name="Oval 18"/>
          <p:cNvSpPr>
            <a:spLocks noChangeArrowheads="1"/>
          </p:cNvSpPr>
          <p:nvPr/>
        </p:nvSpPr>
        <p:spPr bwMode="auto">
          <a:xfrm>
            <a:off x="3160415" y="2840037"/>
            <a:ext cx="287337" cy="1444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0595" name="Rectangle 19"/>
          <p:cNvSpPr>
            <a:spLocks noChangeArrowheads="1"/>
          </p:cNvSpPr>
          <p:nvPr/>
        </p:nvSpPr>
        <p:spPr bwMode="auto">
          <a:xfrm>
            <a:off x="4024312" y="5072062"/>
            <a:ext cx="863600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0596" name="Text Box 20"/>
          <p:cNvSpPr txBox="1">
            <a:spLocks noChangeArrowheads="1"/>
          </p:cNvSpPr>
          <p:nvPr/>
        </p:nvSpPr>
        <p:spPr bwMode="auto">
          <a:xfrm>
            <a:off x="3159125" y="4208462"/>
            <a:ext cx="1257300" cy="304800"/>
          </a:xfrm>
          <a:prstGeom prst="rect">
            <a:avLst/>
          </a:prstGeom>
          <a:solidFill>
            <a:srgbClr val="DBFF75"/>
          </a:solidFill>
          <a:ln w="952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 algn="l"/>
            <a:r>
              <a:rPr lang="es-ES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Ferroportina</a:t>
            </a:r>
          </a:p>
        </p:txBody>
      </p:sp>
      <p:sp>
        <p:nvSpPr>
          <p:cNvPr id="280597" name="Rectangle 21"/>
          <p:cNvSpPr>
            <a:spLocks noChangeArrowheads="1"/>
          </p:cNvSpPr>
          <p:nvPr/>
        </p:nvSpPr>
        <p:spPr bwMode="auto">
          <a:xfrm>
            <a:off x="2943225" y="6369050"/>
            <a:ext cx="1296987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0598" name="Text Box 22"/>
          <p:cNvSpPr txBox="1">
            <a:spLocks noChangeArrowheads="1"/>
          </p:cNvSpPr>
          <p:nvPr/>
        </p:nvSpPr>
        <p:spPr bwMode="auto">
          <a:xfrm>
            <a:off x="2727325" y="6369050"/>
            <a:ext cx="1431925" cy="33655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 algn="l"/>
            <a:r>
              <a:rPr lang="es-ES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Transferrina</a:t>
            </a:r>
          </a:p>
        </p:txBody>
      </p:sp>
      <p:sp>
        <p:nvSpPr>
          <p:cNvPr id="280600" name="Rectangle 24"/>
          <p:cNvSpPr>
            <a:spLocks noChangeArrowheads="1"/>
          </p:cNvSpPr>
          <p:nvPr/>
        </p:nvSpPr>
        <p:spPr bwMode="auto">
          <a:xfrm>
            <a:off x="4456112" y="752475"/>
            <a:ext cx="1295400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0601" name="Rectangle 25"/>
          <p:cNvSpPr>
            <a:spLocks noChangeArrowheads="1"/>
          </p:cNvSpPr>
          <p:nvPr/>
        </p:nvSpPr>
        <p:spPr bwMode="auto">
          <a:xfrm>
            <a:off x="4887912" y="5721350"/>
            <a:ext cx="1152525" cy="7921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0602" name="Text Box 26"/>
          <p:cNvSpPr txBox="1">
            <a:spLocks noChangeArrowheads="1"/>
          </p:cNvSpPr>
          <p:nvPr/>
        </p:nvSpPr>
        <p:spPr bwMode="auto">
          <a:xfrm>
            <a:off x="4600575" y="536575"/>
            <a:ext cx="1058862" cy="6413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/>
              <a:t>Luz</a:t>
            </a:r>
          </a:p>
          <a:p>
            <a:r>
              <a:rPr lang="es-ES" sz="1800"/>
              <a:t>duodeno</a:t>
            </a:r>
          </a:p>
        </p:txBody>
      </p:sp>
      <p:sp>
        <p:nvSpPr>
          <p:cNvPr id="280603" name="Text Box 27"/>
          <p:cNvSpPr txBox="1">
            <a:spLocks noChangeArrowheads="1"/>
          </p:cNvSpPr>
          <p:nvPr/>
        </p:nvSpPr>
        <p:spPr bwMode="auto">
          <a:xfrm>
            <a:off x="4889500" y="5930900"/>
            <a:ext cx="935037" cy="36671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/>
              <a:t>Sangre</a:t>
            </a:r>
          </a:p>
        </p:txBody>
      </p:sp>
      <p:sp>
        <p:nvSpPr>
          <p:cNvPr id="28" name="Text Box 2"/>
          <p:cNvSpPr txBox="1">
            <a:spLocks noChangeArrowheads="1"/>
          </p:cNvSpPr>
          <p:nvPr/>
        </p:nvSpPr>
        <p:spPr bwMode="auto">
          <a:xfrm>
            <a:off x="6886653" y="486662"/>
            <a:ext cx="1587294" cy="369332"/>
          </a:xfrm>
          <a:prstGeom prst="rect">
            <a:avLst/>
          </a:prstGeom>
          <a:solidFill>
            <a:srgbClr val="95CFD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b="1" dirty="0" smtClean="0"/>
              <a:t>MINERALES</a:t>
            </a:r>
            <a:endParaRPr lang="es-ES" sz="1800" b="1" dirty="0"/>
          </a:p>
        </p:txBody>
      </p:sp>
      <p:sp>
        <p:nvSpPr>
          <p:cNvPr id="29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0581" grpId="0" animBg="1"/>
      <p:bldP spid="280588" grpId="0" animBg="1"/>
    </p:bld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603" name="Text Box 3"/>
          <p:cNvSpPr txBox="1">
            <a:spLocks noChangeArrowheads="1"/>
          </p:cNvSpPr>
          <p:nvPr/>
        </p:nvSpPr>
        <p:spPr bwMode="auto">
          <a:xfrm>
            <a:off x="7073923" y="944108"/>
            <a:ext cx="1632178" cy="707886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Vitamina </a:t>
            </a:r>
            <a:r>
              <a:rPr lang="es-E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r>
              <a:rPr lang="es-ES" sz="2000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</a:t>
            </a:r>
          </a:p>
          <a:p>
            <a:pPr algn="l"/>
            <a:r>
              <a:rPr lang="es-E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Cobalamina</a:t>
            </a:r>
            <a:endParaRPr lang="es-E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81605" name="Picture 5" descr="img7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24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35"/>
          <a:stretch>
            <a:fillRect/>
          </a:stretch>
        </p:blipFill>
        <p:spPr>
          <a:xfrm>
            <a:off x="979487" y="500063"/>
            <a:ext cx="5003800" cy="593883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81606" name="Rectangle 6"/>
          <p:cNvSpPr>
            <a:spLocks noChangeArrowheads="1"/>
          </p:cNvSpPr>
          <p:nvPr/>
        </p:nvSpPr>
        <p:spPr bwMode="auto">
          <a:xfrm>
            <a:off x="979487" y="417513"/>
            <a:ext cx="1441450" cy="6540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1607" name="Text Box 7"/>
          <p:cNvSpPr txBox="1">
            <a:spLocks noChangeArrowheads="1"/>
          </p:cNvSpPr>
          <p:nvPr/>
        </p:nvSpPr>
        <p:spPr bwMode="auto">
          <a:xfrm>
            <a:off x="763587" y="476250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81609" name="Rectangle 9"/>
          <p:cNvSpPr>
            <a:spLocks noChangeArrowheads="1"/>
          </p:cNvSpPr>
          <p:nvPr/>
        </p:nvSpPr>
        <p:spPr bwMode="auto">
          <a:xfrm>
            <a:off x="4291012" y="404813"/>
            <a:ext cx="1152525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1610" name="Rectangle 10"/>
          <p:cNvSpPr>
            <a:spLocks noChangeArrowheads="1"/>
          </p:cNvSpPr>
          <p:nvPr/>
        </p:nvSpPr>
        <p:spPr bwMode="auto">
          <a:xfrm>
            <a:off x="4435475" y="1484313"/>
            <a:ext cx="1512887" cy="6492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1611" name="Rectangle 11"/>
          <p:cNvSpPr>
            <a:spLocks noChangeArrowheads="1"/>
          </p:cNvSpPr>
          <p:nvPr/>
        </p:nvSpPr>
        <p:spPr bwMode="auto">
          <a:xfrm>
            <a:off x="4651375" y="2636838"/>
            <a:ext cx="1368425" cy="7921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1612" name="Text Box 12"/>
          <p:cNvSpPr txBox="1">
            <a:spLocks noChangeArrowheads="1"/>
          </p:cNvSpPr>
          <p:nvPr/>
        </p:nvSpPr>
        <p:spPr bwMode="auto">
          <a:xfrm>
            <a:off x="4438650" y="692150"/>
            <a:ext cx="950901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 b="1">
                <a:effectLst>
                  <a:outerShdw blurRad="38100" dist="38100" dir="2700000" algn="tl">
                    <a:srgbClr val="FFFFFF"/>
                  </a:outerShdw>
                </a:effectLst>
              </a:rPr>
              <a:t>DIETA</a:t>
            </a:r>
          </a:p>
        </p:txBody>
      </p:sp>
      <p:sp>
        <p:nvSpPr>
          <p:cNvPr id="281613" name="Text Box 13"/>
          <p:cNvSpPr txBox="1">
            <a:spLocks noChangeArrowheads="1"/>
          </p:cNvSpPr>
          <p:nvPr/>
        </p:nvSpPr>
        <p:spPr bwMode="auto">
          <a:xfrm>
            <a:off x="4435475" y="1700213"/>
            <a:ext cx="1547218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 b="1">
                <a:effectLst>
                  <a:outerShdw blurRad="38100" dist="38100" dir="2700000" algn="tl">
                    <a:srgbClr val="FFFFFF"/>
                  </a:outerShdw>
                </a:effectLst>
              </a:rPr>
              <a:t>ESTÓMAGO</a:t>
            </a:r>
          </a:p>
        </p:txBody>
      </p:sp>
      <p:sp>
        <p:nvSpPr>
          <p:cNvPr id="281614" name="Text Box 14"/>
          <p:cNvSpPr txBox="1">
            <a:spLocks noChangeArrowheads="1"/>
          </p:cNvSpPr>
          <p:nvPr/>
        </p:nvSpPr>
        <p:spPr bwMode="auto">
          <a:xfrm>
            <a:off x="4435475" y="2876550"/>
            <a:ext cx="1388522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 b="1">
                <a:effectLst>
                  <a:outerShdw blurRad="38100" dist="38100" dir="2700000" algn="tl">
                    <a:srgbClr val="FFFFFF"/>
                  </a:outerShdw>
                </a:effectLst>
              </a:rPr>
              <a:t>DUODENO</a:t>
            </a:r>
          </a:p>
        </p:txBody>
      </p:sp>
      <p:sp>
        <p:nvSpPr>
          <p:cNvPr id="281615" name="Rectangle 15"/>
          <p:cNvSpPr>
            <a:spLocks noChangeArrowheads="1"/>
          </p:cNvSpPr>
          <p:nvPr/>
        </p:nvSpPr>
        <p:spPr bwMode="auto">
          <a:xfrm>
            <a:off x="4508500" y="4076700"/>
            <a:ext cx="1295400" cy="10080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1616" name="Text Box 16"/>
          <p:cNvSpPr txBox="1">
            <a:spLocks noChangeArrowheads="1"/>
          </p:cNvSpPr>
          <p:nvPr/>
        </p:nvSpPr>
        <p:spPr bwMode="auto">
          <a:xfrm>
            <a:off x="4579937" y="4365625"/>
            <a:ext cx="1210588" cy="461665"/>
          </a:xfrm>
          <a:prstGeom prst="rect">
            <a:avLst/>
          </a:prstGeom>
          <a:solidFill>
            <a:srgbClr val="F8A6D5"/>
          </a:solidFill>
          <a:ln w="28575">
            <a:solidFill>
              <a:srgbClr val="CC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ÍLEON</a:t>
            </a:r>
          </a:p>
        </p:txBody>
      </p:sp>
      <p:sp>
        <p:nvSpPr>
          <p:cNvPr id="281617" name="Oval 17"/>
          <p:cNvSpPr>
            <a:spLocks noChangeArrowheads="1"/>
          </p:cNvSpPr>
          <p:nvPr/>
        </p:nvSpPr>
        <p:spPr bwMode="auto">
          <a:xfrm>
            <a:off x="4435475" y="4005263"/>
            <a:ext cx="1512887" cy="1152525"/>
          </a:xfrm>
          <a:prstGeom prst="ellipse">
            <a:avLst/>
          </a:prstGeom>
          <a:noFill/>
          <a:ln w="38100">
            <a:solidFill>
              <a:srgbClr val="CC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_tradnl" sz="180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81618" name="Oval 18"/>
          <p:cNvSpPr>
            <a:spLocks noChangeArrowheads="1"/>
          </p:cNvSpPr>
          <p:nvPr/>
        </p:nvSpPr>
        <p:spPr bwMode="auto">
          <a:xfrm>
            <a:off x="1123950" y="1989138"/>
            <a:ext cx="576262" cy="50323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 sz="1600" dirty="0"/>
          </a:p>
        </p:txBody>
      </p:sp>
      <p:sp>
        <p:nvSpPr>
          <p:cNvPr id="281619" name="Text Box 19"/>
          <p:cNvSpPr txBox="1">
            <a:spLocks noChangeArrowheads="1"/>
          </p:cNvSpPr>
          <p:nvPr/>
        </p:nvSpPr>
        <p:spPr bwMode="auto">
          <a:xfrm>
            <a:off x="906405" y="1948934"/>
            <a:ext cx="79380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1" dirty="0">
                <a:solidFill>
                  <a:srgbClr val="C4004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Ácido</a:t>
            </a:r>
          </a:p>
        </p:txBody>
      </p:sp>
      <p:sp>
        <p:nvSpPr>
          <p:cNvPr id="281620" name="Oval 20"/>
          <p:cNvSpPr>
            <a:spLocks noChangeArrowheads="1"/>
          </p:cNvSpPr>
          <p:nvPr/>
        </p:nvSpPr>
        <p:spPr bwMode="auto">
          <a:xfrm>
            <a:off x="763587" y="3213100"/>
            <a:ext cx="1223963" cy="7207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1621" name="Text Box 21"/>
          <p:cNvSpPr txBox="1">
            <a:spLocks noChangeArrowheads="1"/>
          </p:cNvSpPr>
          <p:nvPr/>
        </p:nvSpPr>
        <p:spPr bwMode="auto">
          <a:xfrm>
            <a:off x="366753" y="2922716"/>
            <a:ext cx="139172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1" dirty="0">
                <a:solidFill>
                  <a:srgbClr val="C4004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Tripsina</a:t>
            </a:r>
          </a:p>
          <a:p>
            <a:pPr algn="l"/>
            <a:r>
              <a:rPr lang="es-ES" sz="1800" b="1" dirty="0">
                <a:solidFill>
                  <a:srgbClr val="C4004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pH alcalino</a:t>
            </a:r>
          </a:p>
        </p:txBody>
      </p:sp>
      <p:sp>
        <p:nvSpPr>
          <p:cNvPr id="22" name="Text Box 7"/>
          <p:cNvSpPr txBox="1">
            <a:spLocks noChangeArrowheads="1"/>
          </p:cNvSpPr>
          <p:nvPr/>
        </p:nvSpPr>
        <p:spPr bwMode="auto">
          <a:xfrm>
            <a:off x="6372200" y="6525344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6359301" y="4346546"/>
            <a:ext cx="2268570" cy="923330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s-VE" sz="1800" dirty="0"/>
              <a:t>E</a:t>
            </a:r>
            <a:r>
              <a:rPr lang="es-VE" sz="1800" dirty="0" smtClean="0"/>
              <a:t>s sintetizada solo </a:t>
            </a:r>
          </a:p>
          <a:p>
            <a:r>
              <a:rPr lang="es-VE" sz="1800" dirty="0" smtClean="0"/>
              <a:t>por bacterias</a:t>
            </a:r>
          </a:p>
          <a:p>
            <a:r>
              <a:rPr lang="es-VE" sz="1800" dirty="0" smtClean="0"/>
              <a:t> y archaeas</a:t>
            </a:r>
          </a:p>
        </p:txBody>
      </p:sp>
      <p:pic>
        <p:nvPicPr>
          <p:cNvPr id="1026" name="Picture 2" descr="C:\Users\ximena\Desktop\800px-Cobalami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435" y="3752165"/>
            <a:ext cx="2349879" cy="2943224"/>
          </a:xfrm>
          <a:prstGeom prst="rect">
            <a:avLst/>
          </a:prstGeom>
          <a:noFill/>
          <a:ln>
            <a:solidFill>
              <a:srgbClr val="CC006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1604" name="Text Box 4"/>
          <p:cNvSpPr txBox="1">
            <a:spLocks noChangeArrowheads="1"/>
          </p:cNvSpPr>
          <p:nvPr/>
        </p:nvSpPr>
        <p:spPr bwMode="auto">
          <a:xfrm>
            <a:off x="5990636" y="2584161"/>
            <a:ext cx="2820003" cy="1323439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Macromolécula </a:t>
            </a:r>
          </a:p>
          <a:p>
            <a:r>
              <a:rPr lang="es-ES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no digerible</a:t>
            </a:r>
          </a:p>
          <a:p>
            <a:r>
              <a:rPr lang="es-ES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poco soluble en grasa</a:t>
            </a:r>
          </a:p>
          <a:p>
            <a:r>
              <a:rPr lang="es-ES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" sz="20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¡Necesita </a:t>
            </a:r>
            <a:r>
              <a:rPr lang="es-ES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transporte!</a:t>
            </a:r>
          </a:p>
        </p:txBody>
      </p:sp>
      <p:sp>
        <p:nvSpPr>
          <p:cNvPr id="281602" name="Text Box 2"/>
          <p:cNvSpPr txBox="1">
            <a:spLocks noChangeArrowheads="1"/>
          </p:cNvSpPr>
          <p:nvPr/>
        </p:nvSpPr>
        <p:spPr bwMode="auto">
          <a:xfrm>
            <a:off x="5868144" y="476672"/>
            <a:ext cx="2847254" cy="369332"/>
          </a:xfrm>
          <a:prstGeom prst="rect">
            <a:avLst/>
          </a:prstGeom>
          <a:solidFill>
            <a:srgbClr val="95CFD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b="1" dirty="0" smtClean="0"/>
              <a:t>VIT</a:t>
            </a:r>
            <a:r>
              <a:rPr lang="es-ES" sz="1800" b="1" dirty="0"/>
              <a:t>. HIDROSOLUBLES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8160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8160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8160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45" dur="2000" fill="hold"/>
                                        <p:tgtEl>
                                          <p:spTgt spid="2816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1612" grpId="0" animBg="1"/>
      <p:bldP spid="281613" grpId="0" animBg="1"/>
      <p:bldP spid="281614" grpId="0" animBg="1"/>
      <p:bldP spid="281616" grpId="0" animBg="1"/>
      <p:bldP spid="281617" grpId="0" animBg="1"/>
      <p:bldP spid="281617" grpId="1" animBg="1"/>
      <p:bldP spid="281619" grpId="0"/>
      <p:bldP spid="281621" grpId="0"/>
      <p:bldP spid="281604" grpId="0" animBg="1"/>
    </p:bld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26" name="Text Box 2"/>
          <p:cNvSpPr txBox="1">
            <a:spLocks noChangeArrowheads="1"/>
          </p:cNvSpPr>
          <p:nvPr/>
        </p:nvSpPr>
        <p:spPr bwMode="auto">
          <a:xfrm>
            <a:off x="6929907" y="969282"/>
            <a:ext cx="1632178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Vitamina B</a:t>
            </a:r>
            <a:r>
              <a:rPr lang="es-ES" sz="2000" baseline="-25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</a:t>
            </a:r>
          </a:p>
        </p:txBody>
      </p:sp>
      <p:sp>
        <p:nvSpPr>
          <p:cNvPr id="282627" name="Text Box 3"/>
          <p:cNvSpPr txBox="1">
            <a:spLocks noChangeArrowheads="1"/>
          </p:cNvSpPr>
          <p:nvPr/>
        </p:nvSpPr>
        <p:spPr bwMode="auto">
          <a:xfrm>
            <a:off x="1048593" y="476672"/>
            <a:ext cx="780983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282628" name="Picture 4" descr="abs vit b12"/>
          <p:cNvPicPr>
            <a:picLocks noChangeAspect="1" noChangeArrowheads="1"/>
          </p:cNvPicPr>
          <p:nvPr/>
        </p:nvPicPr>
        <p:blipFill>
          <a:blip r:embed="rId2" cstate="print">
            <a:lum bright="-30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5580" y="333375"/>
            <a:ext cx="4403725" cy="619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2629" name="Text Box 5"/>
          <p:cNvSpPr txBox="1">
            <a:spLocks noChangeArrowheads="1"/>
          </p:cNvSpPr>
          <p:nvPr/>
        </p:nvSpPr>
        <p:spPr bwMode="auto">
          <a:xfrm>
            <a:off x="1840755" y="981075"/>
            <a:ext cx="1959191" cy="369332"/>
          </a:xfrm>
          <a:prstGeom prst="rect">
            <a:avLst/>
          </a:prstGeom>
          <a:solidFill>
            <a:srgbClr val="FFCC99"/>
          </a:solidFill>
          <a:ln w="9525">
            <a:solidFill>
              <a:srgbClr val="FF99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Vit B12-proteína</a:t>
            </a:r>
          </a:p>
        </p:txBody>
      </p:sp>
      <p:sp>
        <p:nvSpPr>
          <p:cNvPr id="282630" name="Text Box 6"/>
          <p:cNvSpPr txBox="1">
            <a:spLocks noChangeArrowheads="1"/>
          </p:cNvSpPr>
          <p:nvPr/>
        </p:nvSpPr>
        <p:spPr bwMode="auto">
          <a:xfrm>
            <a:off x="2056655" y="2636838"/>
            <a:ext cx="1098550" cy="3762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Duodeno</a:t>
            </a:r>
          </a:p>
        </p:txBody>
      </p:sp>
      <p:sp>
        <p:nvSpPr>
          <p:cNvPr id="282631" name="Text Box 7"/>
          <p:cNvSpPr txBox="1">
            <a:spLocks noChangeArrowheads="1"/>
          </p:cNvSpPr>
          <p:nvPr/>
        </p:nvSpPr>
        <p:spPr bwMode="auto">
          <a:xfrm>
            <a:off x="5225305" y="2133600"/>
            <a:ext cx="1212850" cy="3762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Estómago</a:t>
            </a:r>
          </a:p>
        </p:txBody>
      </p:sp>
      <p:sp>
        <p:nvSpPr>
          <p:cNvPr id="282632" name="Text Box 8"/>
          <p:cNvSpPr txBox="1">
            <a:spLocks noChangeArrowheads="1"/>
          </p:cNvSpPr>
          <p:nvPr/>
        </p:nvSpPr>
        <p:spPr bwMode="auto">
          <a:xfrm rot="972972">
            <a:off x="3205758" y="3218756"/>
            <a:ext cx="1167307" cy="30777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FI</a:t>
            </a:r>
            <a:r>
              <a:rPr lang="es-ES_tradnl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-Vit B12</a:t>
            </a:r>
          </a:p>
        </p:txBody>
      </p:sp>
      <p:sp>
        <p:nvSpPr>
          <p:cNvPr id="282633" name="Text Box 9"/>
          <p:cNvSpPr txBox="1">
            <a:spLocks noChangeArrowheads="1"/>
          </p:cNvSpPr>
          <p:nvPr/>
        </p:nvSpPr>
        <p:spPr bwMode="auto">
          <a:xfrm>
            <a:off x="3640980" y="4365625"/>
            <a:ext cx="1167307" cy="30777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FI</a:t>
            </a:r>
            <a:r>
              <a:rPr lang="es-ES_tradnl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  <a:r>
              <a:rPr lang="es-ES_tradnl" sz="14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Vit</a:t>
            </a:r>
            <a:r>
              <a:rPr lang="es-ES_tradnl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B12</a:t>
            </a:r>
          </a:p>
        </p:txBody>
      </p:sp>
      <p:sp>
        <p:nvSpPr>
          <p:cNvPr id="282634" name="Rectangle 10"/>
          <p:cNvSpPr>
            <a:spLocks noChangeArrowheads="1"/>
          </p:cNvSpPr>
          <p:nvPr/>
        </p:nvSpPr>
        <p:spPr bwMode="auto">
          <a:xfrm>
            <a:off x="3785443" y="5734050"/>
            <a:ext cx="6477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2635" name="Oval 11"/>
          <p:cNvSpPr>
            <a:spLocks noChangeArrowheads="1"/>
          </p:cNvSpPr>
          <p:nvPr/>
        </p:nvSpPr>
        <p:spPr bwMode="auto">
          <a:xfrm>
            <a:off x="4288680" y="1484313"/>
            <a:ext cx="792163" cy="11525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2636" name="Oval 12"/>
          <p:cNvSpPr>
            <a:spLocks noChangeArrowheads="1"/>
          </p:cNvSpPr>
          <p:nvPr/>
        </p:nvSpPr>
        <p:spPr bwMode="auto">
          <a:xfrm>
            <a:off x="4288680" y="1700213"/>
            <a:ext cx="144463" cy="9366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_tradnl" sz="16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82637" name="Oval 13"/>
          <p:cNvSpPr>
            <a:spLocks noChangeArrowheads="1"/>
          </p:cNvSpPr>
          <p:nvPr/>
        </p:nvSpPr>
        <p:spPr bwMode="auto">
          <a:xfrm>
            <a:off x="3209180" y="2708275"/>
            <a:ext cx="215900" cy="2889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2638" name="Text Box 14"/>
          <p:cNvSpPr txBox="1">
            <a:spLocks noChangeArrowheads="1"/>
          </p:cNvSpPr>
          <p:nvPr/>
        </p:nvSpPr>
        <p:spPr bwMode="auto">
          <a:xfrm>
            <a:off x="4158505" y="1600200"/>
            <a:ext cx="9382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Vit B12</a:t>
            </a:r>
          </a:p>
        </p:txBody>
      </p:sp>
      <p:sp>
        <p:nvSpPr>
          <p:cNvPr id="282639" name="Text Box 15"/>
          <p:cNvSpPr txBox="1">
            <a:spLocks noChangeArrowheads="1"/>
          </p:cNvSpPr>
          <p:nvPr/>
        </p:nvSpPr>
        <p:spPr bwMode="auto">
          <a:xfrm>
            <a:off x="4288680" y="2109788"/>
            <a:ext cx="447675" cy="366712"/>
          </a:xfrm>
          <a:prstGeom prst="rect">
            <a:avLst/>
          </a:prstGeom>
          <a:solidFill>
            <a:srgbClr val="F8A6D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FI</a:t>
            </a:r>
          </a:p>
        </p:txBody>
      </p:sp>
      <p:sp>
        <p:nvSpPr>
          <p:cNvPr id="282640" name="Oval 16"/>
          <p:cNvSpPr>
            <a:spLocks noChangeArrowheads="1"/>
          </p:cNvSpPr>
          <p:nvPr/>
        </p:nvSpPr>
        <p:spPr bwMode="auto">
          <a:xfrm>
            <a:off x="3856880" y="4868863"/>
            <a:ext cx="431800" cy="1444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2641" name="Oval 17"/>
          <p:cNvSpPr>
            <a:spLocks noChangeArrowheads="1"/>
          </p:cNvSpPr>
          <p:nvPr/>
        </p:nvSpPr>
        <p:spPr bwMode="auto">
          <a:xfrm>
            <a:off x="4217243" y="4941888"/>
            <a:ext cx="71437" cy="14287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2642" name="Oval 18"/>
          <p:cNvSpPr>
            <a:spLocks noChangeArrowheads="1"/>
          </p:cNvSpPr>
          <p:nvPr/>
        </p:nvSpPr>
        <p:spPr bwMode="auto">
          <a:xfrm>
            <a:off x="3785443" y="5516563"/>
            <a:ext cx="647700" cy="21748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2643" name="Text Box 19"/>
          <p:cNvSpPr txBox="1">
            <a:spLocks noChangeArrowheads="1"/>
          </p:cNvSpPr>
          <p:nvPr/>
        </p:nvSpPr>
        <p:spPr bwMode="auto">
          <a:xfrm>
            <a:off x="2417017" y="5546499"/>
            <a:ext cx="1223963" cy="3651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Enterocito</a:t>
            </a:r>
          </a:p>
        </p:txBody>
      </p:sp>
      <p:sp>
        <p:nvSpPr>
          <p:cNvPr id="282645" name="Text Box 21"/>
          <p:cNvSpPr txBox="1">
            <a:spLocks noChangeArrowheads="1"/>
          </p:cNvSpPr>
          <p:nvPr/>
        </p:nvSpPr>
        <p:spPr bwMode="auto">
          <a:xfrm>
            <a:off x="1048593" y="6215063"/>
            <a:ext cx="20796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200" b="1">
                <a:effectLst>
                  <a:outerShdw blurRad="38100" dist="38100" dir="2700000" algn="tl">
                    <a:srgbClr val="C0C0C0"/>
                  </a:outerShdw>
                </a:effectLst>
              </a:rPr>
              <a:t>TCII: transcobalamina II</a:t>
            </a:r>
          </a:p>
        </p:txBody>
      </p:sp>
      <p:sp>
        <p:nvSpPr>
          <p:cNvPr id="282646" name="Rectangle 22"/>
          <p:cNvSpPr>
            <a:spLocks noChangeArrowheads="1"/>
          </p:cNvSpPr>
          <p:nvPr/>
        </p:nvSpPr>
        <p:spPr bwMode="auto">
          <a:xfrm>
            <a:off x="3425080" y="260350"/>
            <a:ext cx="158432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2648" name="Rectangle 24"/>
          <p:cNvSpPr>
            <a:spLocks noChangeArrowheads="1"/>
          </p:cNvSpPr>
          <p:nvPr/>
        </p:nvSpPr>
        <p:spPr bwMode="auto">
          <a:xfrm>
            <a:off x="4615705" y="5029200"/>
            <a:ext cx="13716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2649" name="Text Box 25"/>
          <p:cNvSpPr txBox="1">
            <a:spLocks noChangeArrowheads="1"/>
          </p:cNvSpPr>
          <p:nvPr/>
        </p:nvSpPr>
        <p:spPr bwMode="auto">
          <a:xfrm>
            <a:off x="4615705" y="4876800"/>
            <a:ext cx="1447800" cy="581025"/>
          </a:xfrm>
          <a:prstGeom prst="rect">
            <a:avLst/>
          </a:prstGeom>
          <a:solidFill>
            <a:srgbClr val="FAC2D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Receptor</a:t>
            </a:r>
          </a:p>
          <a:p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_tradnl" sz="16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FI</a:t>
            </a:r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-Vit B12</a:t>
            </a:r>
          </a:p>
        </p:txBody>
      </p:sp>
      <p:sp>
        <p:nvSpPr>
          <p:cNvPr id="282650" name="Rectangle 26"/>
          <p:cNvSpPr>
            <a:spLocks noChangeArrowheads="1"/>
          </p:cNvSpPr>
          <p:nvPr/>
        </p:nvSpPr>
        <p:spPr bwMode="auto">
          <a:xfrm>
            <a:off x="4310905" y="6172200"/>
            <a:ext cx="2286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2651" name="Text Box 27"/>
          <p:cNvSpPr txBox="1">
            <a:spLocks noChangeArrowheads="1"/>
          </p:cNvSpPr>
          <p:nvPr/>
        </p:nvSpPr>
        <p:spPr bwMode="auto">
          <a:xfrm>
            <a:off x="4310905" y="6148388"/>
            <a:ext cx="1564852" cy="338554"/>
          </a:xfrm>
          <a:prstGeom prst="rect">
            <a:avLst/>
          </a:prstGeom>
          <a:solidFill>
            <a:schemeClr val="accent1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Vit B12-TCII</a:t>
            </a:r>
          </a:p>
        </p:txBody>
      </p:sp>
      <p:sp>
        <p:nvSpPr>
          <p:cNvPr id="282652" name="Text Box 28"/>
          <p:cNvSpPr txBox="1">
            <a:spLocks noChangeArrowheads="1"/>
          </p:cNvSpPr>
          <p:nvPr/>
        </p:nvSpPr>
        <p:spPr bwMode="auto">
          <a:xfrm>
            <a:off x="6665168" y="6092825"/>
            <a:ext cx="1219200" cy="3365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Circulación</a:t>
            </a:r>
          </a:p>
        </p:txBody>
      </p:sp>
      <p:sp>
        <p:nvSpPr>
          <p:cNvPr id="282653" name="Rectangle 29"/>
          <p:cNvSpPr>
            <a:spLocks noChangeArrowheads="1"/>
          </p:cNvSpPr>
          <p:nvPr/>
        </p:nvSpPr>
        <p:spPr bwMode="auto">
          <a:xfrm>
            <a:off x="3625105" y="4038600"/>
            <a:ext cx="6096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2654" name="Text Box 30"/>
          <p:cNvSpPr txBox="1">
            <a:spLocks noChangeArrowheads="1"/>
          </p:cNvSpPr>
          <p:nvPr/>
        </p:nvSpPr>
        <p:spPr bwMode="auto">
          <a:xfrm>
            <a:off x="3701305" y="3886200"/>
            <a:ext cx="765175" cy="395288"/>
          </a:xfrm>
          <a:prstGeom prst="rect">
            <a:avLst/>
          </a:prstGeom>
          <a:solidFill>
            <a:schemeClr val="accent1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Íleon</a:t>
            </a:r>
          </a:p>
        </p:txBody>
      </p:sp>
      <p:sp>
        <p:nvSpPr>
          <p:cNvPr id="282655" name="Line 31"/>
          <p:cNvSpPr>
            <a:spLocks noChangeShapeType="1"/>
          </p:cNvSpPr>
          <p:nvPr/>
        </p:nvSpPr>
        <p:spPr bwMode="auto">
          <a:xfrm flipH="1">
            <a:off x="3569543" y="4652963"/>
            <a:ext cx="11509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82656" name="Line 32"/>
          <p:cNvSpPr>
            <a:spLocks noChangeShapeType="1"/>
          </p:cNvSpPr>
          <p:nvPr/>
        </p:nvSpPr>
        <p:spPr bwMode="auto">
          <a:xfrm>
            <a:off x="5801568" y="6308725"/>
            <a:ext cx="863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3" name="Text Box 7"/>
          <p:cNvSpPr txBox="1">
            <a:spLocks noChangeArrowheads="1"/>
          </p:cNvSpPr>
          <p:nvPr/>
        </p:nvSpPr>
        <p:spPr bwMode="auto">
          <a:xfrm>
            <a:off x="6372200" y="6525344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34" name="Text Box 2"/>
          <p:cNvSpPr txBox="1">
            <a:spLocks noChangeArrowheads="1"/>
          </p:cNvSpPr>
          <p:nvPr/>
        </p:nvSpPr>
        <p:spPr bwMode="auto">
          <a:xfrm>
            <a:off x="5724128" y="476672"/>
            <a:ext cx="2847254" cy="369332"/>
          </a:xfrm>
          <a:prstGeom prst="rect">
            <a:avLst/>
          </a:prstGeom>
          <a:solidFill>
            <a:srgbClr val="95CFD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b="1" dirty="0" smtClean="0"/>
              <a:t>VIT</a:t>
            </a:r>
            <a:r>
              <a:rPr lang="es-ES" sz="1800" b="1" dirty="0"/>
              <a:t>. HIDROSOLUBLES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82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2643" grpId="0" animBg="1"/>
      <p:bldP spid="282649" grpId="0" animBg="1"/>
      <p:bldP spid="282651" grpId="0" animBg="1"/>
      <p:bldP spid="282652" grpId="0" animBg="1"/>
      <p:bldP spid="282654" grpId="0" animBg="1"/>
      <p:bldP spid="282656" grpId="0" animBg="1"/>
    </p:bldLst>
  </p:timing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50" name="Text Box 2"/>
          <p:cNvSpPr txBox="1">
            <a:spLocks noChangeArrowheads="1"/>
          </p:cNvSpPr>
          <p:nvPr/>
        </p:nvSpPr>
        <p:spPr bwMode="auto">
          <a:xfrm>
            <a:off x="7001329" y="573088"/>
            <a:ext cx="1632178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Vitamina B</a:t>
            </a:r>
            <a:r>
              <a:rPr lang="es-ES" sz="2000" baseline="-25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</a:t>
            </a:r>
          </a:p>
        </p:txBody>
      </p:sp>
      <p:sp>
        <p:nvSpPr>
          <p:cNvPr id="283651" name="Text Box 3"/>
          <p:cNvSpPr txBox="1">
            <a:spLocks noChangeArrowheads="1"/>
          </p:cNvSpPr>
          <p:nvPr/>
        </p:nvSpPr>
        <p:spPr bwMode="auto">
          <a:xfrm>
            <a:off x="684213" y="765175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283652" name="Text Box 4"/>
          <p:cNvSpPr txBox="1">
            <a:spLocks noChangeArrowheads="1"/>
          </p:cNvSpPr>
          <p:nvPr/>
        </p:nvSpPr>
        <p:spPr bwMode="auto">
          <a:xfrm>
            <a:off x="5795963" y="2060575"/>
            <a:ext cx="1737976" cy="1046440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S. Asa Ciega </a:t>
            </a:r>
          </a:p>
          <a:p>
            <a:pPr algn="l"/>
            <a:r>
              <a:rPr lang="es-ES_tradnl" sz="18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(bacterias)</a:t>
            </a:r>
          </a:p>
          <a:p>
            <a:pPr algn="l"/>
            <a:endParaRPr lang="es-ES_tradnl" sz="800" b="1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/>
            <a:r>
              <a:rPr lang="es-ES_tradnl" sz="1800" b="1" dirty="0" err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Enf</a:t>
            </a:r>
            <a:r>
              <a:rPr lang="es-ES_tradnl" sz="18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 C</a:t>
            </a:r>
            <a:r>
              <a:rPr lang="es-ES_tradnl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elíaca</a:t>
            </a:r>
            <a:endParaRPr lang="es-ES_tradnl" sz="1800" b="1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283653" name="Picture 5" descr="lengua depilada"/>
          <p:cNvPicPr>
            <a:picLocks noChangeAspect="1" noChangeArrowheads="1"/>
          </p:cNvPicPr>
          <p:nvPr/>
        </p:nvPicPr>
        <p:blipFill>
          <a:blip r:embed="rId2">
            <a:lum bright="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4652963"/>
            <a:ext cx="1658937" cy="1944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3654" name="Picture 6" descr="p2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048"/>
          <a:stretch>
            <a:fillRect/>
          </a:stretch>
        </p:blipFill>
        <p:spPr bwMode="auto">
          <a:xfrm>
            <a:off x="1281113" y="4546600"/>
            <a:ext cx="3535362" cy="1835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3655" name="Rectangle 7"/>
          <p:cNvSpPr>
            <a:spLocks noChangeArrowheads="1"/>
          </p:cNvSpPr>
          <p:nvPr/>
        </p:nvSpPr>
        <p:spPr bwMode="auto">
          <a:xfrm>
            <a:off x="2205832" y="6057900"/>
            <a:ext cx="1782762" cy="5492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Anemia </a:t>
            </a:r>
            <a:endParaRPr lang="es-ES_tradnl" sz="16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s-ES_tradnl" sz="16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megaloblástica</a:t>
            </a:r>
            <a:endParaRPr lang="es-ES_tradnl" sz="16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83656" name="Text Box 8"/>
          <p:cNvSpPr txBox="1">
            <a:spLocks noChangeArrowheads="1"/>
          </p:cNvSpPr>
          <p:nvPr/>
        </p:nvSpPr>
        <p:spPr bwMode="auto">
          <a:xfrm>
            <a:off x="2352675" y="998538"/>
            <a:ext cx="3227388" cy="485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400" b="1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Ausencia de Vit B12</a:t>
            </a:r>
          </a:p>
        </p:txBody>
      </p:sp>
      <p:sp>
        <p:nvSpPr>
          <p:cNvPr id="283658" name="Text Box 10"/>
          <p:cNvSpPr txBox="1">
            <a:spLocks noChangeArrowheads="1"/>
          </p:cNvSpPr>
          <p:nvPr/>
        </p:nvSpPr>
        <p:spPr bwMode="auto">
          <a:xfrm>
            <a:off x="1641475" y="4787900"/>
            <a:ext cx="101123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ovalocitos</a:t>
            </a:r>
          </a:p>
        </p:txBody>
      </p:sp>
      <p:sp>
        <p:nvSpPr>
          <p:cNvPr id="283659" name="Text Box 11"/>
          <p:cNvSpPr txBox="1">
            <a:spLocks noChangeArrowheads="1"/>
          </p:cNvSpPr>
          <p:nvPr/>
        </p:nvSpPr>
        <p:spPr bwMode="auto">
          <a:xfrm>
            <a:off x="3312319" y="5618617"/>
            <a:ext cx="1352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2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Neutrófilos </a:t>
            </a:r>
          </a:p>
          <a:p>
            <a:pPr algn="l"/>
            <a:r>
              <a:rPr lang="es-ES_tradnl" sz="12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polisegmentados</a:t>
            </a:r>
            <a:endParaRPr lang="es-ES_tradnl" sz="12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83660" name="Text Box 12"/>
          <p:cNvSpPr txBox="1">
            <a:spLocks noChangeArrowheads="1"/>
          </p:cNvSpPr>
          <p:nvPr/>
        </p:nvSpPr>
        <p:spPr bwMode="auto">
          <a:xfrm>
            <a:off x="6681788" y="5589588"/>
            <a:ext cx="120332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Lengua </a:t>
            </a:r>
          </a:p>
          <a:p>
            <a:pPr algn="l"/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depapilada</a:t>
            </a:r>
          </a:p>
        </p:txBody>
      </p:sp>
      <p:sp>
        <p:nvSpPr>
          <p:cNvPr id="283661" name="Line 13"/>
          <p:cNvSpPr>
            <a:spLocks noChangeShapeType="1"/>
          </p:cNvSpPr>
          <p:nvPr/>
        </p:nvSpPr>
        <p:spPr bwMode="auto">
          <a:xfrm>
            <a:off x="5508625" y="1484313"/>
            <a:ext cx="647700" cy="5762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83662" name="Text Box 14"/>
          <p:cNvSpPr txBox="1">
            <a:spLocks noChangeArrowheads="1"/>
          </p:cNvSpPr>
          <p:nvPr/>
        </p:nvSpPr>
        <p:spPr bwMode="auto">
          <a:xfrm>
            <a:off x="1187450" y="2060575"/>
            <a:ext cx="1238250" cy="711200"/>
          </a:xfrm>
          <a:prstGeom prst="rect">
            <a:avLst/>
          </a:prstGeom>
          <a:noFill/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Falta de </a:t>
            </a:r>
          </a:p>
          <a:p>
            <a:pPr algn="l"/>
            <a:r>
              <a:rPr lang="es-E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Ingesta</a:t>
            </a:r>
          </a:p>
        </p:txBody>
      </p:sp>
      <p:sp>
        <p:nvSpPr>
          <p:cNvPr id="283663" name="Text Box 15"/>
          <p:cNvSpPr txBox="1">
            <a:spLocks noChangeArrowheads="1"/>
          </p:cNvSpPr>
          <p:nvPr/>
        </p:nvSpPr>
        <p:spPr bwMode="auto">
          <a:xfrm>
            <a:off x="2843213" y="2060575"/>
            <a:ext cx="2303462" cy="711200"/>
          </a:xfrm>
          <a:prstGeom prst="rect">
            <a:avLst/>
          </a:prstGeom>
          <a:solidFill>
            <a:srgbClr val="F8A6D5"/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Falta de </a:t>
            </a:r>
          </a:p>
          <a:p>
            <a:r>
              <a:rPr lang="es-ES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Factor Intrínseco</a:t>
            </a:r>
          </a:p>
        </p:txBody>
      </p:sp>
      <p:sp>
        <p:nvSpPr>
          <p:cNvPr id="283664" name="Text Box 16"/>
          <p:cNvSpPr txBox="1">
            <a:spLocks noChangeArrowheads="1"/>
          </p:cNvSpPr>
          <p:nvPr/>
        </p:nvSpPr>
        <p:spPr bwMode="auto">
          <a:xfrm>
            <a:off x="2411413" y="3429000"/>
            <a:ext cx="1782762" cy="406400"/>
          </a:xfrm>
          <a:prstGeom prst="rect">
            <a:avLst/>
          </a:prstGeom>
          <a:solidFill>
            <a:srgbClr val="F8A6D5"/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Gastrectomía</a:t>
            </a:r>
          </a:p>
        </p:txBody>
      </p:sp>
      <p:sp>
        <p:nvSpPr>
          <p:cNvPr id="283665" name="Text Box 17"/>
          <p:cNvSpPr txBox="1">
            <a:spLocks noChangeArrowheads="1"/>
          </p:cNvSpPr>
          <p:nvPr/>
        </p:nvSpPr>
        <p:spPr bwMode="auto">
          <a:xfrm>
            <a:off x="4572000" y="3452813"/>
            <a:ext cx="2519363" cy="955675"/>
          </a:xfrm>
          <a:prstGeom prst="rect">
            <a:avLst/>
          </a:prstGeom>
          <a:solidFill>
            <a:srgbClr val="F8A6D5"/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Enf. Autoinmune </a:t>
            </a:r>
          </a:p>
          <a:p>
            <a:r>
              <a:rPr lang="es-ES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contra c. parietales</a:t>
            </a:r>
          </a:p>
          <a:p>
            <a:r>
              <a:rPr lang="es-ES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“Anemia perniciosa”</a:t>
            </a:r>
          </a:p>
        </p:txBody>
      </p:sp>
      <p:sp>
        <p:nvSpPr>
          <p:cNvPr id="283666" name="Line 18"/>
          <p:cNvSpPr>
            <a:spLocks noChangeShapeType="1"/>
          </p:cNvSpPr>
          <p:nvPr/>
        </p:nvSpPr>
        <p:spPr bwMode="auto">
          <a:xfrm>
            <a:off x="3851275" y="1484313"/>
            <a:ext cx="0" cy="5762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83667" name="Line 19"/>
          <p:cNvSpPr>
            <a:spLocks noChangeShapeType="1"/>
          </p:cNvSpPr>
          <p:nvPr/>
        </p:nvSpPr>
        <p:spPr bwMode="auto">
          <a:xfrm flipH="1">
            <a:off x="1835150" y="1484313"/>
            <a:ext cx="576263" cy="6477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83668" name="Line 20"/>
          <p:cNvSpPr>
            <a:spLocks noChangeShapeType="1"/>
          </p:cNvSpPr>
          <p:nvPr/>
        </p:nvSpPr>
        <p:spPr bwMode="auto">
          <a:xfrm>
            <a:off x="4572000" y="2781300"/>
            <a:ext cx="792163" cy="6477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83669" name="Line 21"/>
          <p:cNvSpPr>
            <a:spLocks noChangeShapeType="1"/>
          </p:cNvSpPr>
          <p:nvPr/>
        </p:nvSpPr>
        <p:spPr bwMode="auto">
          <a:xfrm flipH="1">
            <a:off x="3132138" y="2779713"/>
            <a:ext cx="360362" cy="6492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83670" name="Line 22"/>
          <p:cNvSpPr>
            <a:spLocks noChangeShapeType="1"/>
          </p:cNvSpPr>
          <p:nvPr/>
        </p:nvSpPr>
        <p:spPr bwMode="auto">
          <a:xfrm>
            <a:off x="1806575" y="2771775"/>
            <a:ext cx="604838" cy="17748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83671" name="Line 23"/>
          <p:cNvSpPr>
            <a:spLocks noChangeShapeType="1"/>
          </p:cNvSpPr>
          <p:nvPr/>
        </p:nvSpPr>
        <p:spPr bwMode="auto">
          <a:xfrm>
            <a:off x="3048794" y="3835400"/>
            <a:ext cx="608806" cy="711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83672" name="Line 24"/>
          <p:cNvSpPr>
            <a:spLocks noChangeShapeType="1"/>
          </p:cNvSpPr>
          <p:nvPr/>
        </p:nvSpPr>
        <p:spPr bwMode="auto">
          <a:xfrm flipH="1" flipV="1">
            <a:off x="5795963" y="5661025"/>
            <a:ext cx="863600" cy="2159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83673" name="Line 25"/>
          <p:cNvSpPr>
            <a:spLocks noChangeShapeType="1"/>
          </p:cNvSpPr>
          <p:nvPr/>
        </p:nvSpPr>
        <p:spPr bwMode="auto">
          <a:xfrm flipH="1">
            <a:off x="4284663" y="4114800"/>
            <a:ext cx="287337" cy="431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6" name="Text Box 7"/>
          <p:cNvSpPr txBox="1">
            <a:spLocks noChangeArrowheads="1"/>
          </p:cNvSpPr>
          <p:nvPr/>
        </p:nvSpPr>
        <p:spPr bwMode="auto">
          <a:xfrm>
            <a:off x="6372200" y="6525344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3652" grpId="0" animBg="1"/>
      <p:bldP spid="283655" grpId="0" animBg="1"/>
      <p:bldP spid="283658" grpId="0"/>
      <p:bldP spid="283659" grpId="0"/>
      <p:bldP spid="283660" grpId="0"/>
      <p:bldP spid="283661" grpId="0" animBg="1"/>
      <p:bldP spid="283662" grpId="0" animBg="1"/>
      <p:bldP spid="283663" grpId="0" animBg="1"/>
      <p:bldP spid="283664" grpId="0" animBg="1"/>
      <p:bldP spid="283665" grpId="0" animBg="1"/>
      <p:bldP spid="283666" grpId="0" animBg="1"/>
      <p:bldP spid="283667" grpId="0" animBg="1"/>
      <p:bldP spid="283668" grpId="0" animBg="1"/>
      <p:bldP spid="283669" grpId="0" animBg="1"/>
      <p:bldP spid="283670" grpId="0" animBg="1"/>
      <p:bldP spid="283671" grpId="0" animBg="1"/>
      <p:bldP spid="283672" grpId="0" animBg="1"/>
      <p:bldP spid="283673" grpId="0" animBg="1"/>
    </p:bldLst>
  </p:timing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5698" name="Picture 2" descr="img11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00200" y="1006475"/>
            <a:ext cx="4822825" cy="58515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85699" name="Text Box 3"/>
          <p:cNvSpPr txBox="1">
            <a:spLocks noChangeArrowheads="1"/>
          </p:cNvSpPr>
          <p:nvPr/>
        </p:nvSpPr>
        <p:spPr bwMode="auto">
          <a:xfrm>
            <a:off x="6660232" y="1129680"/>
            <a:ext cx="1970411" cy="1200329"/>
          </a:xfrm>
          <a:prstGeom prst="rect">
            <a:avLst/>
          </a:prstGeom>
          <a:solidFill>
            <a:srgbClr val="DEF1F2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b="1"/>
              <a:t>Vit. B1, B2, B6</a:t>
            </a:r>
          </a:p>
          <a:p>
            <a:pPr algn="l"/>
            <a:r>
              <a:rPr lang="es-ES" sz="1800" b="1"/>
              <a:t>Niacina</a:t>
            </a:r>
          </a:p>
          <a:p>
            <a:pPr algn="l"/>
            <a:r>
              <a:rPr lang="es-ES" sz="1800" b="1"/>
              <a:t>Biotina</a:t>
            </a:r>
          </a:p>
          <a:p>
            <a:pPr algn="l"/>
            <a:r>
              <a:rPr lang="es-ES" sz="1800" b="1"/>
              <a:t>Vit C </a:t>
            </a:r>
          </a:p>
        </p:txBody>
      </p:sp>
      <p:sp>
        <p:nvSpPr>
          <p:cNvPr id="285700" name="Rectangle 4"/>
          <p:cNvSpPr>
            <a:spLocks noChangeArrowheads="1"/>
          </p:cNvSpPr>
          <p:nvPr/>
        </p:nvSpPr>
        <p:spPr bwMode="auto">
          <a:xfrm>
            <a:off x="1619250" y="5805488"/>
            <a:ext cx="1800225" cy="10525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5702" name="Text Box 6"/>
          <p:cNvSpPr txBox="1">
            <a:spLocks noChangeArrowheads="1"/>
          </p:cNvSpPr>
          <p:nvPr/>
        </p:nvSpPr>
        <p:spPr bwMode="auto">
          <a:xfrm>
            <a:off x="539750" y="6207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85703" name="Oval 7"/>
          <p:cNvSpPr>
            <a:spLocks noChangeArrowheads="1"/>
          </p:cNvSpPr>
          <p:nvPr/>
        </p:nvSpPr>
        <p:spPr bwMode="auto">
          <a:xfrm>
            <a:off x="2700338" y="3429000"/>
            <a:ext cx="647700" cy="5048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5704" name="Oval 8"/>
          <p:cNvSpPr>
            <a:spLocks noChangeArrowheads="1"/>
          </p:cNvSpPr>
          <p:nvPr/>
        </p:nvSpPr>
        <p:spPr bwMode="auto">
          <a:xfrm>
            <a:off x="2843213" y="4149725"/>
            <a:ext cx="504825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5705" name="Text Box 9"/>
          <p:cNvSpPr txBox="1">
            <a:spLocks noChangeArrowheads="1"/>
          </p:cNvSpPr>
          <p:nvPr/>
        </p:nvSpPr>
        <p:spPr bwMode="auto">
          <a:xfrm>
            <a:off x="2336074" y="3500438"/>
            <a:ext cx="933269" cy="36933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yeyuno</a:t>
            </a:r>
          </a:p>
        </p:txBody>
      </p:sp>
      <p:sp>
        <p:nvSpPr>
          <p:cNvPr id="285706" name="Rectangle 10"/>
          <p:cNvSpPr>
            <a:spLocks noChangeArrowheads="1"/>
          </p:cNvSpPr>
          <p:nvPr/>
        </p:nvSpPr>
        <p:spPr bwMode="auto">
          <a:xfrm>
            <a:off x="1908175" y="2349500"/>
            <a:ext cx="935038" cy="7191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5707" name="Text Box 11"/>
          <p:cNvSpPr txBox="1">
            <a:spLocks noChangeArrowheads="1"/>
          </p:cNvSpPr>
          <p:nvPr/>
        </p:nvSpPr>
        <p:spPr bwMode="auto">
          <a:xfrm>
            <a:off x="900113" y="2297488"/>
            <a:ext cx="1943100" cy="707886"/>
          </a:xfrm>
          <a:prstGeom prst="rect">
            <a:avLst/>
          </a:prstGeom>
          <a:solidFill>
            <a:srgbClr val="BBEFBB"/>
          </a:solidFill>
          <a:ln w="38100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>
            <a:spAutoFit/>
          </a:bodyPr>
          <a:lstStyle/>
          <a:p>
            <a:r>
              <a:rPr lang="es-ES" sz="2000" b="1"/>
              <a:t>Cotransporte Na</a:t>
            </a:r>
            <a:r>
              <a:rPr lang="es-ES" sz="2000" b="1" baseline="30000"/>
              <a:t>+ </a:t>
            </a:r>
            <a:r>
              <a:rPr lang="es-ES" sz="2000" b="1"/>
              <a:t>- Vits.</a:t>
            </a:r>
          </a:p>
        </p:txBody>
      </p:sp>
      <p:sp>
        <p:nvSpPr>
          <p:cNvPr id="285709" name="Oval 13"/>
          <p:cNvSpPr>
            <a:spLocks noChangeArrowheads="1"/>
          </p:cNvSpPr>
          <p:nvPr/>
        </p:nvSpPr>
        <p:spPr bwMode="auto">
          <a:xfrm>
            <a:off x="2209800" y="5410200"/>
            <a:ext cx="990600" cy="304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5710" name="Oval 14"/>
          <p:cNvSpPr>
            <a:spLocks noChangeArrowheads="1"/>
          </p:cNvSpPr>
          <p:nvPr/>
        </p:nvSpPr>
        <p:spPr bwMode="auto">
          <a:xfrm>
            <a:off x="2209800" y="5638800"/>
            <a:ext cx="457200" cy="1524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5711" name="Oval 15"/>
          <p:cNvSpPr>
            <a:spLocks noChangeArrowheads="1"/>
          </p:cNvSpPr>
          <p:nvPr/>
        </p:nvSpPr>
        <p:spPr bwMode="auto">
          <a:xfrm>
            <a:off x="4419600" y="5334000"/>
            <a:ext cx="1143000" cy="4572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5712" name="Oval 16"/>
          <p:cNvSpPr>
            <a:spLocks noChangeArrowheads="1"/>
          </p:cNvSpPr>
          <p:nvPr/>
        </p:nvSpPr>
        <p:spPr bwMode="auto">
          <a:xfrm>
            <a:off x="4419600" y="5334000"/>
            <a:ext cx="304800" cy="2286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5713" name="Text Box 17"/>
          <p:cNvSpPr txBox="1">
            <a:spLocks noChangeArrowheads="1"/>
          </p:cNvSpPr>
          <p:nvPr/>
        </p:nvSpPr>
        <p:spPr bwMode="auto">
          <a:xfrm>
            <a:off x="4419600" y="5410200"/>
            <a:ext cx="98937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sz="2000" b="1" dirty="0" err="1"/>
              <a:t>sangre</a:t>
            </a:r>
            <a:endParaRPr lang="en-US" sz="2000" b="1" dirty="0"/>
          </a:p>
        </p:txBody>
      </p:sp>
      <p:sp>
        <p:nvSpPr>
          <p:cNvPr id="285714" name="Oval 18"/>
          <p:cNvSpPr>
            <a:spLocks noChangeArrowheads="1"/>
          </p:cNvSpPr>
          <p:nvPr/>
        </p:nvSpPr>
        <p:spPr bwMode="auto">
          <a:xfrm>
            <a:off x="3132138" y="4149725"/>
            <a:ext cx="1008062" cy="57467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5715" name="Text Box 19"/>
          <p:cNvSpPr txBox="1">
            <a:spLocks noChangeArrowheads="1"/>
          </p:cNvSpPr>
          <p:nvPr/>
        </p:nvSpPr>
        <p:spPr bwMode="auto">
          <a:xfrm>
            <a:off x="3421063" y="4327525"/>
            <a:ext cx="9223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000" b="1" dirty="0" err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Vit</a:t>
            </a:r>
            <a:r>
              <a:rPr lang="es-ES" sz="20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 C</a:t>
            </a:r>
          </a:p>
        </p:txBody>
      </p:sp>
      <p:sp>
        <p:nvSpPr>
          <p:cNvPr id="285716" name="Oval 20"/>
          <p:cNvSpPr>
            <a:spLocks noChangeArrowheads="1"/>
          </p:cNvSpPr>
          <p:nvPr/>
        </p:nvSpPr>
        <p:spPr bwMode="auto">
          <a:xfrm>
            <a:off x="2771775" y="4149725"/>
            <a:ext cx="144463" cy="14287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5717" name="Text Box 21"/>
          <p:cNvSpPr txBox="1">
            <a:spLocks noChangeArrowheads="1"/>
          </p:cNvSpPr>
          <p:nvPr/>
        </p:nvSpPr>
        <p:spPr bwMode="auto">
          <a:xfrm>
            <a:off x="2700338" y="4324290"/>
            <a:ext cx="739305" cy="40011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íleon</a:t>
            </a:r>
          </a:p>
        </p:txBody>
      </p:sp>
      <p:sp>
        <p:nvSpPr>
          <p:cNvPr id="285718" name="Oval 22"/>
          <p:cNvSpPr>
            <a:spLocks noChangeArrowheads="1"/>
          </p:cNvSpPr>
          <p:nvPr/>
        </p:nvSpPr>
        <p:spPr bwMode="auto">
          <a:xfrm>
            <a:off x="2485555" y="4149725"/>
            <a:ext cx="1908176" cy="665588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5720" name="Text Box 24"/>
          <p:cNvSpPr txBox="1">
            <a:spLocks noChangeArrowheads="1"/>
          </p:cNvSpPr>
          <p:nvPr/>
        </p:nvSpPr>
        <p:spPr bwMode="auto">
          <a:xfrm>
            <a:off x="5539047" y="3467317"/>
            <a:ext cx="2645276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 </a:t>
            </a:r>
            <a:r>
              <a:rPr lang="es-ES" sz="1800" dirty="0" smtClean="0"/>
              <a:t>¿</a:t>
            </a:r>
            <a:r>
              <a:rPr lang="es-ES" sz="1800" dirty="0"/>
              <a:t>Qué otras cosas se </a:t>
            </a:r>
            <a:endParaRPr lang="es-ES" sz="1800" dirty="0" smtClean="0"/>
          </a:p>
          <a:p>
            <a:r>
              <a:rPr lang="es-ES" sz="1800" dirty="0" smtClean="0"/>
              <a:t>absorben</a:t>
            </a:r>
            <a:endParaRPr lang="es-ES" sz="1800" dirty="0"/>
          </a:p>
          <a:p>
            <a:r>
              <a:rPr lang="es-ES" sz="1800" dirty="0"/>
              <a:t> en íleon distal?</a:t>
            </a:r>
          </a:p>
        </p:txBody>
      </p:sp>
      <p:sp>
        <p:nvSpPr>
          <p:cNvPr id="24" name="Text Box 7"/>
          <p:cNvSpPr txBox="1">
            <a:spLocks noChangeArrowheads="1"/>
          </p:cNvSpPr>
          <p:nvPr/>
        </p:nvSpPr>
        <p:spPr bwMode="auto">
          <a:xfrm>
            <a:off x="6372200" y="6525344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25" name="Text Box 2"/>
          <p:cNvSpPr txBox="1">
            <a:spLocks noChangeArrowheads="1"/>
          </p:cNvSpPr>
          <p:nvPr/>
        </p:nvSpPr>
        <p:spPr bwMode="auto">
          <a:xfrm>
            <a:off x="5562853" y="620688"/>
            <a:ext cx="2847254" cy="369332"/>
          </a:xfrm>
          <a:prstGeom prst="rect">
            <a:avLst/>
          </a:prstGeom>
          <a:solidFill>
            <a:srgbClr val="95CFD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b="1" dirty="0" smtClean="0"/>
              <a:t>VIT</a:t>
            </a:r>
            <a:r>
              <a:rPr lang="es-ES" sz="1800" b="1" dirty="0"/>
              <a:t>. HIDROSOLUBLES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2857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2857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2857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5705" grpId="0" animBg="1"/>
      <p:bldP spid="285707" grpId="0" animBg="1"/>
      <p:bldP spid="285715" grpId="0"/>
      <p:bldP spid="285717" grpId="0" animBg="1"/>
      <p:bldP spid="285718" grpId="0" animBg="1"/>
      <p:bldP spid="285720" grpId="0"/>
    </p:bldLst>
  </p:timing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4674" name="Group 2"/>
          <p:cNvGrpSpPr>
            <a:grpSpLocks/>
          </p:cNvGrpSpPr>
          <p:nvPr/>
        </p:nvGrpSpPr>
        <p:grpSpPr bwMode="auto">
          <a:xfrm>
            <a:off x="1317625" y="2208213"/>
            <a:ext cx="6508750" cy="3452812"/>
            <a:chOff x="830" y="1391"/>
            <a:chExt cx="4100" cy="2175"/>
          </a:xfrm>
        </p:grpSpPr>
        <p:pic>
          <p:nvPicPr>
            <p:cNvPr id="284675" name="Picture 3" descr="ABSORCION AC FOLICO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28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1003"/>
            <a:stretch>
              <a:fillRect/>
            </a:stretch>
          </p:blipFill>
          <p:spPr bwMode="auto">
            <a:xfrm>
              <a:off x="830" y="1661"/>
              <a:ext cx="4100" cy="19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84676" name="Text Box 4"/>
            <p:cNvSpPr txBox="1">
              <a:spLocks noChangeArrowheads="1"/>
            </p:cNvSpPr>
            <p:nvPr/>
          </p:nvSpPr>
          <p:spPr bwMode="auto">
            <a:xfrm>
              <a:off x="1066" y="1395"/>
              <a:ext cx="396" cy="2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s-ES" sz="1800" b="1">
                  <a:latin typeface="Arial" charset="0"/>
                </a:rPr>
                <a:t>LUZ</a:t>
              </a:r>
            </a:p>
          </p:txBody>
        </p:sp>
        <p:sp>
          <p:nvSpPr>
            <p:cNvPr id="284677" name="Text Box 5"/>
            <p:cNvSpPr txBox="1">
              <a:spLocks noChangeArrowheads="1"/>
            </p:cNvSpPr>
            <p:nvPr/>
          </p:nvSpPr>
          <p:spPr bwMode="auto">
            <a:xfrm>
              <a:off x="2142" y="1395"/>
              <a:ext cx="772" cy="231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s-ES" sz="1800" b="1">
                  <a:latin typeface="Arial" charset="0"/>
                </a:rPr>
                <a:t>EPITELIO</a:t>
              </a:r>
            </a:p>
          </p:txBody>
        </p:sp>
        <p:sp>
          <p:nvSpPr>
            <p:cNvPr id="284678" name="Text Box 6"/>
            <p:cNvSpPr txBox="1">
              <a:spLocks noChangeArrowheads="1"/>
            </p:cNvSpPr>
            <p:nvPr/>
          </p:nvSpPr>
          <p:spPr bwMode="auto">
            <a:xfrm>
              <a:off x="3560" y="1391"/>
              <a:ext cx="732" cy="231"/>
            </a:xfrm>
            <a:prstGeom prst="rect">
              <a:avLst/>
            </a:prstGeom>
            <a:solidFill>
              <a:srgbClr val="FFA3D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s-ES" sz="1800" b="1">
                  <a:latin typeface="Arial" charset="0"/>
                </a:rPr>
                <a:t>SANGRE</a:t>
              </a:r>
            </a:p>
          </p:txBody>
        </p:sp>
      </p:grpSp>
      <p:sp>
        <p:nvSpPr>
          <p:cNvPr id="284680" name="Text Box 8"/>
          <p:cNvSpPr txBox="1">
            <a:spLocks noChangeArrowheads="1"/>
          </p:cNvSpPr>
          <p:nvPr/>
        </p:nvSpPr>
        <p:spPr bwMode="auto">
          <a:xfrm>
            <a:off x="6948488" y="981075"/>
            <a:ext cx="1645002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000" b="1"/>
              <a:t>Ácido fólico</a:t>
            </a:r>
          </a:p>
        </p:txBody>
      </p:sp>
      <p:sp>
        <p:nvSpPr>
          <p:cNvPr id="284681" name="Text Box 9"/>
          <p:cNvSpPr txBox="1">
            <a:spLocks noChangeArrowheads="1"/>
          </p:cNvSpPr>
          <p:nvPr/>
        </p:nvSpPr>
        <p:spPr bwMode="auto">
          <a:xfrm>
            <a:off x="6885164" y="1484313"/>
            <a:ext cx="17716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dirty="0"/>
              <a:t>Coenzima para </a:t>
            </a:r>
          </a:p>
          <a:p>
            <a:pPr algn="l"/>
            <a:r>
              <a:rPr lang="es-ES" sz="1800" dirty="0"/>
              <a:t>Síntesis ADN</a:t>
            </a:r>
          </a:p>
        </p:txBody>
      </p:sp>
      <p:sp>
        <p:nvSpPr>
          <p:cNvPr id="284682" name="Text Box 10"/>
          <p:cNvSpPr txBox="1">
            <a:spLocks noChangeArrowheads="1"/>
          </p:cNvSpPr>
          <p:nvPr/>
        </p:nvSpPr>
        <p:spPr bwMode="auto">
          <a:xfrm>
            <a:off x="649361" y="3797052"/>
            <a:ext cx="2085827" cy="92333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 b="1">
                <a:effectLst>
                  <a:outerShdw blurRad="38100" dist="38100" dir="2700000" algn="tl">
                    <a:srgbClr val="FFFFFF"/>
                  </a:outerShdw>
                </a:effectLst>
              </a:rPr>
              <a:t>Pteroil glutamato</a:t>
            </a:r>
          </a:p>
          <a:p>
            <a:pPr algn="l"/>
            <a:r>
              <a:rPr lang="es-ES_tradnl" sz="1800" b="1">
                <a:effectLst>
                  <a:outerShdw blurRad="38100" dist="38100" dir="2700000" algn="tl">
                    <a:srgbClr val="FFFFFF"/>
                  </a:outerShdw>
                </a:effectLst>
              </a:rPr>
              <a:t>hidroxilasa </a:t>
            </a:r>
          </a:p>
          <a:p>
            <a:pPr algn="l"/>
            <a:r>
              <a:rPr lang="es-ES_tradnl" sz="1800" b="1">
                <a:effectLst>
                  <a:outerShdw blurRad="38100" dist="38100" dir="2700000" algn="tl">
                    <a:srgbClr val="FFFFFF"/>
                  </a:outerShdw>
                </a:effectLst>
              </a:rPr>
              <a:t>Enz. M. apical</a:t>
            </a:r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6372200" y="6525344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2014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5718216" y="524390"/>
            <a:ext cx="2847254" cy="369332"/>
          </a:xfrm>
          <a:prstGeom prst="rect">
            <a:avLst/>
          </a:prstGeom>
          <a:solidFill>
            <a:srgbClr val="95CFD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b="1" dirty="0" smtClean="0"/>
              <a:t>VIT</a:t>
            </a:r>
            <a:r>
              <a:rPr lang="es-ES" sz="1800" b="1" dirty="0"/>
              <a:t>. HIDROSOLUBLES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22" name="Picture 2" descr="img5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13" r="13252" b="35373"/>
          <a:stretch>
            <a:fillRect/>
          </a:stretch>
        </p:blipFill>
        <p:spPr>
          <a:xfrm>
            <a:off x="1758950" y="1816100"/>
            <a:ext cx="5689600" cy="36718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86724" name="Rectangle 4"/>
          <p:cNvSpPr>
            <a:spLocks noChangeArrowheads="1"/>
          </p:cNvSpPr>
          <p:nvPr/>
        </p:nvSpPr>
        <p:spPr bwMode="auto">
          <a:xfrm>
            <a:off x="2329656" y="765173"/>
            <a:ext cx="4484688" cy="576263"/>
          </a:xfrm>
          <a:prstGeom prst="rect">
            <a:avLst/>
          </a:prstGeom>
          <a:solidFill>
            <a:srgbClr val="FFCC99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r>
              <a:rPr lang="es-E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ABSORCIÓN INTESTINAL</a:t>
            </a:r>
          </a:p>
        </p:txBody>
      </p:sp>
      <p:sp>
        <p:nvSpPr>
          <p:cNvPr id="286726" name="Rectangle 6"/>
          <p:cNvSpPr>
            <a:spLocks noChangeArrowheads="1"/>
          </p:cNvSpPr>
          <p:nvPr/>
        </p:nvSpPr>
        <p:spPr bwMode="auto">
          <a:xfrm>
            <a:off x="1255713" y="2176463"/>
            <a:ext cx="144462" cy="30241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6727" name="Rectangle 7"/>
          <p:cNvSpPr>
            <a:spLocks noChangeArrowheads="1"/>
          </p:cNvSpPr>
          <p:nvPr/>
        </p:nvSpPr>
        <p:spPr bwMode="auto">
          <a:xfrm>
            <a:off x="1327150" y="3184525"/>
            <a:ext cx="144463" cy="21605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6728" name="Oval 8"/>
          <p:cNvSpPr>
            <a:spLocks noChangeArrowheads="1"/>
          </p:cNvSpPr>
          <p:nvPr/>
        </p:nvSpPr>
        <p:spPr bwMode="auto">
          <a:xfrm>
            <a:off x="1400175" y="4768850"/>
            <a:ext cx="215900" cy="35877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6729" name="Text Box 9"/>
          <p:cNvSpPr txBox="1">
            <a:spLocks noChangeArrowheads="1"/>
          </p:cNvSpPr>
          <p:nvPr/>
        </p:nvSpPr>
        <p:spPr bwMode="auto">
          <a:xfrm>
            <a:off x="463550" y="2319338"/>
            <a:ext cx="1270000" cy="3651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DUODENO</a:t>
            </a:r>
          </a:p>
        </p:txBody>
      </p:sp>
      <p:sp>
        <p:nvSpPr>
          <p:cNvPr id="286730" name="Text Box 10"/>
          <p:cNvSpPr txBox="1">
            <a:spLocks noChangeArrowheads="1"/>
          </p:cNvSpPr>
          <p:nvPr/>
        </p:nvSpPr>
        <p:spPr bwMode="auto">
          <a:xfrm>
            <a:off x="608013" y="3040063"/>
            <a:ext cx="1073150" cy="3651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YEYUNO</a:t>
            </a:r>
          </a:p>
        </p:txBody>
      </p:sp>
      <p:sp>
        <p:nvSpPr>
          <p:cNvPr id="286731" name="Text Box 11"/>
          <p:cNvSpPr txBox="1">
            <a:spLocks noChangeArrowheads="1"/>
          </p:cNvSpPr>
          <p:nvPr/>
        </p:nvSpPr>
        <p:spPr bwMode="auto">
          <a:xfrm>
            <a:off x="750888" y="3832225"/>
            <a:ext cx="890587" cy="3651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ÍLEON</a:t>
            </a:r>
          </a:p>
        </p:txBody>
      </p:sp>
      <p:sp>
        <p:nvSpPr>
          <p:cNvPr id="286732" name="Text Box 12"/>
          <p:cNvSpPr txBox="1">
            <a:spLocks noChangeArrowheads="1"/>
          </p:cNvSpPr>
          <p:nvPr/>
        </p:nvSpPr>
        <p:spPr bwMode="auto">
          <a:xfrm>
            <a:off x="823913" y="4695825"/>
            <a:ext cx="939800" cy="3651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COLON</a:t>
            </a:r>
          </a:p>
        </p:txBody>
      </p:sp>
      <p:sp>
        <p:nvSpPr>
          <p:cNvPr id="286733" name="Rectangle 13"/>
          <p:cNvSpPr>
            <a:spLocks noChangeArrowheads="1"/>
          </p:cNvSpPr>
          <p:nvPr/>
        </p:nvSpPr>
        <p:spPr bwMode="auto">
          <a:xfrm>
            <a:off x="7467600" y="2133600"/>
            <a:ext cx="360363" cy="30241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6734" name="Rectangle 14"/>
          <p:cNvSpPr>
            <a:spLocks noChangeArrowheads="1"/>
          </p:cNvSpPr>
          <p:nvPr/>
        </p:nvSpPr>
        <p:spPr bwMode="auto">
          <a:xfrm>
            <a:off x="7448550" y="3616325"/>
            <a:ext cx="71438" cy="503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6735" name="Text Box 15"/>
          <p:cNvSpPr txBox="1">
            <a:spLocks noChangeArrowheads="1"/>
          </p:cNvSpPr>
          <p:nvPr/>
        </p:nvSpPr>
        <p:spPr bwMode="auto">
          <a:xfrm>
            <a:off x="7519988" y="4576763"/>
            <a:ext cx="939800" cy="3651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COLON</a:t>
            </a:r>
          </a:p>
        </p:txBody>
      </p:sp>
      <p:sp>
        <p:nvSpPr>
          <p:cNvPr id="286736" name="Text Box 16"/>
          <p:cNvSpPr txBox="1">
            <a:spLocks noChangeArrowheads="1"/>
          </p:cNvSpPr>
          <p:nvPr/>
        </p:nvSpPr>
        <p:spPr bwMode="auto">
          <a:xfrm>
            <a:off x="7519988" y="3671888"/>
            <a:ext cx="890587" cy="3651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ÍLEON</a:t>
            </a:r>
          </a:p>
        </p:txBody>
      </p:sp>
      <p:sp>
        <p:nvSpPr>
          <p:cNvPr id="286737" name="Text Box 17"/>
          <p:cNvSpPr txBox="1">
            <a:spLocks noChangeArrowheads="1"/>
          </p:cNvSpPr>
          <p:nvPr/>
        </p:nvSpPr>
        <p:spPr bwMode="auto">
          <a:xfrm>
            <a:off x="7519988" y="2992438"/>
            <a:ext cx="1073150" cy="3651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YEYUNO</a:t>
            </a:r>
          </a:p>
        </p:txBody>
      </p:sp>
      <p:sp>
        <p:nvSpPr>
          <p:cNvPr id="286738" name="Text Box 18"/>
          <p:cNvSpPr txBox="1">
            <a:spLocks noChangeArrowheads="1"/>
          </p:cNvSpPr>
          <p:nvPr/>
        </p:nvSpPr>
        <p:spPr bwMode="auto">
          <a:xfrm>
            <a:off x="7478713" y="2271713"/>
            <a:ext cx="1270000" cy="3651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DUODENO</a:t>
            </a:r>
          </a:p>
        </p:txBody>
      </p:sp>
      <p:sp>
        <p:nvSpPr>
          <p:cNvPr id="286739" name="Text Box 19"/>
          <p:cNvSpPr txBox="1">
            <a:spLocks noChangeArrowheads="1"/>
          </p:cNvSpPr>
          <p:nvPr/>
        </p:nvSpPr>
        <p:spPr bwMode="auto">
          <a:xfrm>
            <a:off x="292724" y="637807"/>
            <a:ext cx="1611652" cy="830997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s-MX" sz="48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MX" sz="48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86740" name="Oval 20"/>
          <p:cNvSpPr>
            <a:spLocks noChangeArrowheads="1"/>
          </p:cNvSpPr>
          <p:nvPr/>
        </p:nvSpPr>
        <p:spPr bwMode="auto">
          <a:xfrm>
            <a:off x="7232650" y="2679700"/>
            <a:ext cx="287338" cy="2889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6741" name="Oval 21"/>
          <p:cNvSpPr>
            <a:spLocks noChangeArrowheads="1"/>
          </p:cNvSpPr>
          <p:nvPr/>
        </p:nvSpPr>
        <p:spPr bwMode="auto">
          <a:xfrm>
            <a:off x="7232650" y="3400425"/>
            <a:ext cx="287338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6742" name="Oval 22"/>
          <p:cNvSpPr>
            <a:spLocks noChangeArrowheads="1"/>
          </p:cNvSpPr>
          <p:nvPr/>
        </p:nvSpPr>
        <p:spPr bwMode="auto">
          <a:xfrm>
            <a:off x="7232650" y="4048125"/>
            <a:ext cx="215900" cy="3603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6743" name="Oval 23"/>
          <p:cNvSpPr>
            <a:spLocks noChangeArrowheads="1"/>
          </p:cNvSpPr>
          <p:nvPr/>
        </p:nvSpPr>
        <p:spPr bwMode="auto">
          <a:xfrm>
            <a:off x="7304088" y="5200650"/>
            <a:ext cx="215900" cy="2873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6745" name="Text Box 25"/>
          <p:cNvSpPr txBox="1">
            <a:spLocks noChangeArrowheads="1"/>
          </p:cNvSpPr>
          <p:nvPr/>
        </p:nvSpPr>
        <p:spPr bwMode="auto">
          <a:xfrm>
            <a:off x="1981200" y="5486400"/>
            <a:ext cx="7842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400" b="1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</a:t>
            </a:r>
            <a:r>
              <a:rPr lang="es-ES_tradnl" sz="2400" b="1" baseline="-2500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s-ES_tradnl" sz="2400" b="1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</a:t>
            </a:r>
          </a:p>
        </p:txBody>
      </p:sp>
      <p:sp>
        <p:nvSpPr>
          <p:cNvPr id="286746" name="Text Box 26"/>
          <p:cNvSpPr txBox="1">
            <a:spLocks noChangeArrowheads="1"/>
          </p:cNvSpPr>
          <p:nvPr/>
        </p:nvSpPr>
        <p:spPr bwMode="auto">
          <a:xfrm>
            <a:off x="2971800" y="5489575"/>
            <a:ext cx="7985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_tradnl" sz="2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Na</a:t>
            </a:r>
            <a:r>
              <a:rPr lang="es-ES_tradnl" sz="2400" b="1" baseline="300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</a:p>
        </p:txBody>
      </p:sp>
      <p:sp>
        <p:nvSpPr>
          <p:cNvPr id="286747" name="Text Box 27"/>
          <p:cNvSpPr txBox="1">
            <a:spLocks noChangeArrowheads="1"/>
          </p:cNvSpPr>
          <p:nvPr/>
        </p:nvSpPr>
        <p:spPr bwMode="auto">
          <a:xfrm>
            <a:off x="3827463" y="5489575"/>
            <a:ext cx="6683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_tradnl" sz="24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Cl</a:t>
            </a:r>
            <a:r>
              <a:rPr lang="es-ES_tradnl" sz="2400" b="1" baseline="3000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</a:p>
        </p:txBody>
      </p:sp>
      <p:sp>
        <p:nvSpPr>
          <p:cNvPr id="286748" name="Text Box 28"/>
          <p:cNvSpPr txBox="1">
            <a:spLocks noChangeArrowheads="1"/>
          </p:cNvSpPr>
          <p:nvPr/>
        </p:nvSpPr>
        <p:spPr bwMode="auto">
          <a:xfrm>
            <a:off x="4419600" y="5489575"/>
            <a:ext cx="1219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_tradnl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HCO</a:t>
            </a:r>
            <a:r>
              <a:rPr lang="es-ES_tradnl" sz="2400" b="1" baseline="-25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  <a:r>
              <a:rPr lang="es-ES_tradnl" sz="2400" b="1" baseline="30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</a:p>
        </p:txBody>
      </p:sp>
      <p:sp>
        <p:nvSpPr>
          <p:cNvPr id="286749" name="Text Box 29"/>
          <p:cNvSpPr txBox="1">
            <a:spLocks noChangeArrowheads="1"/>
          </p:cNvSpPr>
          <p:nvPr/>
        </p:nvSpPr>
        <p:spPr bwMode="auto">
          <a:xfrm>
            <a:off x="6156325" y="5445125"/>
            <a:ext cx="9064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_tradnl" sz="2400" b="1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Ca</a:t>
            </a:r>
            <a:r>
              <a:rPr lang="es-ES_tradnl" sz="2400" b="1" baseline="3000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++</a:t>
            </a:r>
          </a:p>
        </p:txBody>
      </p:sp>
      <p:sp>
        <p:nvSpPr>
          <p:cNvPr id="286750" name="Text Box 30"/>
          <p:cNvSpPr txBox="1">
            <a:spLocks noChangeArrowheads="1"/>
          </p:cNvSpPr>
          <p:nvPr/>
        </p:nvSpPr>
        <p:spPr bwMode="auto">
          <a:xfrm>
            <a:off x="7092950" y="5445125"/>
            <a:ext cx="914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_tradnl" sz="2400" b="1">
                <a:solidFill>
                  <a:srgbClr val="52527A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Fe</a:t>
            </a:r>
            <a:r>
              <a:rPr lang="es-ES_tradnl" sz="2400" b="1" baseline="30000">
                <a:solidFill>
                  <a:srgbClr val="52527A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++</a:t>
            </a:r>
          </a:p>
        </p:txBody>
      </p:sp>
      <p:sp>
        <p:nvSpPr>
          <p:cNvPr id="286751" name="Text Box 31"/>
          <p:cNvSpPr txBox="1">
            <a:spLocks noChangeArrowheads="1"/>
          </p:cNvSpPr>
          <p:nvPr/>
        </p:nvSpPr>
        <p:spPr bwMode="auto">
          <a:xfrm>
            <a:off x="5508625" y="5492750"/>
            <a:ext cx="5762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_tradnl" sz="2400" b="1">
                <a:solidFill>
                  <a:srgbClr val="33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K</a:t>
            </a:r>
            <a:r>
              <a:rPr lang="es-ES_tradnl" sz="2400" b="1" baseline="30000">
                <a:solidFill>
                  <a:srgbClr val="33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</a:p>
        </p:txBody>
      </p:sp>
      <p:sp>
        <p:nvSpPr>
          <p:cNvPr id="286752" name="Rectangle 32"/>
          <p:cNvSpPr>
            <a:spLocks noChangeArrowheads="1"/>
          </p:cNvSpPr>
          <p:nvPr/>
        </p:nvSpPr>
        <p:spPr bwMode="auto">
          <a:xfrm>
            <a:off x="7315200" y="3733800"/>
            <a:ext cx="152400" cy="1828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6754" name="Oval 34"/>
          <p:cNvSpPr>
            <a:spLocks noChangeArrowheads="1"/>
          </p:cNvSpPr>
          <p:nvPr/>
        </p:nvSpPr>
        <p:spPr bwMode="auto">
          <a:xfrm>
            <a:off x="4572000" y="1989138"/>
            <a:ext cx="792163" cy="792162"/>
          </a:xfrm>
          <a:prstGeom prst="ellipse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6755" name="Oval 35"/>
          <p:cNvSpPr>
            <a:spLocks noChangeArrowheads="1"/>
          </p:cNvSpPr>
          <p:nvPr/>
        </p:nvSpPr>
        <p:spPr bwMode="auto">
          <a:xfrm>
            <a:off x="4572000" y="3644900"/>
            <a:ext cx="792163" cy="504825"/>
          </a:xfrm>
          <a:prstGeom prst="ellipse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6756" name="Oval 36"/>
          <p:cNvSpPr>
            <a:spLocks noChangeArrowheads="1"/>
          </p:cNvSpPr>
          <p:nvPr/>
        </p:nvSpPr>
        <p:spPr bwMode="auto">
          <a:xfrm>
            <a:off x="5435600" y="3644900"/>
            <a:ext cx="792163" cy="504825"/>
          </a:xfrm>
          <a:prstGeom prst="ellipse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6757" name="Oval 37"/>
          <p:cNvSpPr>
            <a:spLocks noChangeArrowheads="1"/>
          </p:cNvSpPr>
          <p:nvPr/>
        </p:nvSpPr>
        <p:spPr bwMode="auto">
          <a:xfrm>
            <a:off x="4643438" y="4579938"/>
            <a:ext cx="792162" cy="504825"/>
          </a:xfrm>
          <a:prstGeom prst="ellipse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6758" name="Oval 38"/>
          <p:cNvSpPr>
            <a:spLocks noChangeArrowheads="1"/>
          </p:cNvSpPr>
          <p:nvPr/>
        </p:nvSpPr>
        <p:spPr bwMode="auto">
          <a:xfrm>
            <a:off x="5507038" y="4579938"/>
            <a:ext cx="792162" cy="504825"/>
          </a:xfrm>
          <a:prstGeom prst="ellipse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6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29" grpId="0" animBg="1"/>
      <p:bldP spid="286730" grpId="0" animBg="1"/>
      <p:bldP spid="286731" grpId="0" animBg="1"/>
      <p:bldP spid="286732" grpId="0" animBg="1"/>
      <p:bldP spid="286735" grpId="0" animBg="1"/>
      <p:bldP spid="286736" grpId="0" animBg="1"/>
      <p:bldP spid="286737" grpId="0" animBg="1"/>
      <p:bldP spid="286738" grpId="0" animBg="1"/>
      <p:bldP spid="286754" grpId="0" animBg="1"/>
      <p:bldP spid="286755" grpId="0" animBg="1"/>
      <p:bldP spid="286756" grpId="0" animBg="1"/>
      <p:bldP spid="286757" grpId="0" animBg="1"/>
      <p:bldP spid="286758" grpId="0" animBg="1"/>
    </p:bldLst>
  </p:timing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746" name="Text Box 2"/>
          <p:cNvSpPr txBox="1">
            <a:spLocks noChangeArrowheads="1"/>
          </p:cNvSpPr>
          <p:nvPr/>
        </p:nvSpPr>
        <p:spPr bwMode="auto">
          <a:xfrm>
            <a:off x="971550" y="1985963"/>
            <a:ext cx="3409950" cy="1636712"/>
          </a:xfrm>
          <a:prstGeom prst="rect">
            <a:avLst/>
          </a:prstGeom>
          <a:solidFill>
            <a:srgbClr val="C5DAFF"/>
          </a:solidFill>
          <a:ln w="19050">
            <a:solidFill>
              <a:srgbClr val="0000FF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MX" sz="2400" b="1" dirty="0"/>
              <a:t>ABSORCIÓN</a:t>
            </a:r>
          </a:p>
          <a:p>
            <a:pPr algn="l"/>
            <a:endParaRPr lang="es-MX" sz="1200" b="1" dirty="0"/>
          </a:p>
          <a:p>
            <a:pPr algn="l"/>
            <a:r>
              <a:rPr lang="es-MX" sz="1600" b="1" dirty="0"/>
              <a:t>AGUA</a:t>
            </a:r>
            <a:r>
              <a:rPr lang="es-MX" sz="1600" dirty="0"/>
              <a:t>: todo intestino</a:t>
            </a:r>
          </a:p>
          <a:p>
            <a:pPr algn="l"/>
            <a:r>
              <a:rPr lang="es-MX" sz="1600" b="1" dirty="0"/>
              <a:t>SODIO</a:t>
            </a:r>
            <a:r>
              <a:rPr lang="es-MX" sz="1600" dirty="0"/>
              <a:t>: todo intestino</a:t>
            </a:r>
          </a:p>
          <a:p>
            <a:pPr algn="l"/>
            <a:r>
              <a:rPr lang="es-MX" sz="1600" b="1" dirty="0"/>
              <a:t>CLORO</a:t>
            </a:r>
            <a:r>
              <a:rPr lang="es-MX" sz="1600" dirty="0"/>
              <a:t>:  todo pero más en yeyuno</a:t>
            </a:r>
          </a:p>
          <a:p>
            <a:pPr algn="l"/>
            <a:r>
              <a:rPr lang="es-MX" sz="1600" b="1" dirty="0"/>
              <a:t>BICARBONATO</a:t>
            </a:r>
            <a:r>
              <a:rPr lang="es-MX" sz="1600" dirty="0"/>
              <a:t>: duodeno, yeyuno</a:t>
            </a:r>
          </a:p>
        </p:txBody>
      </p:sp>
      <p:sp>
        <p:nvSpPr>
          <p:cNvPr id="287747" name="Text Box 3"/>
          <p:cNvSpPr txBox="1">
            <a:spLocks noChangeArrowheads="1"/>
          </p:cNvSpPr>
          <p:nvPr/>
        </p:nvSpPr>
        <p:spPr bwMode="auto">
          <a:xfrm>
            <a:off x="4716462" y="2057400"/>
            <a:ext cx="3970337" cy="1384995"/>
          </a:xfrm>
          <a:prstGeom prst="rect">
            <a:avLst/>
          </a:prstGeom>
          <a:solidFill>
            <a:srgbClr val="CAF2CA"/>
          </a:solidFill>
          <a:ln w="19050">
            <a:solidFill>
              <a:srgbClr val="458A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square">
            <a:spAutoFit/>
          </a:bodyPr>
          <a:lstStyle/>
          <a:p>
            <a:pPr algn="l"/>
            <a:r>
              <a:rPr lang="es-MX" sz="2400" b="1" dirty="0"/>
              <a:t>SECRECIÓN</a:t>
            </a:r>
          </a:p>
          <a:p>
            <a:pPr algn="l"/>
            <a:endParaRPr lang="es-MX" sz="1200" b="1" dirty="0"/>
          </a:p>
          <a:p>
            <a:pPr algn="l"/>
            <a:r>
              <a:rPr lang="es-MX" sz="1600" b="1" dirty="0"/>
              <a:t>CLORO</a:t>
            </a:r>
            <a:r>
              <a:rPr lang="es-MX" sz="1600" dirty="0"/>
              <a:t>: íleon, colon</a:t>
            </a:r>
          </a:p>
          <a:p>
            <a:pPr algn="l"/>
            <a:r>
              <a:rPr lang="es-MX" sz="1600" b="1" dirty="0"/>
              <a:t>POTASIO</a:t>
            </a:r>
            <a:r>
              <a:rPr lang="es-MX" sz="1600" dirty="0"/>
              <a:t>: íleon, colon</a:t>
            </a:r>
          </a:p>
          <a:p>
            <a:pPr algn="l"/>
            <a:r>
              <a:rPr lang="es-MX" sz="1600" b="1" dirty="0"/>
              <a:t>BICARBONATO</a:t>
            </a:r>
            <a:r>
              <a:rPr lang="es-MX" sz="1600" dirty="0"/>
              <a:t>: duodeno, íleon, </a:t>
            </a:r>
            <a:r>
              <a:rPr lang="es-MX" sz="1600" dirty="0" smtClean="0"/>
              <a:t>colon</a:t>
            </a:r>
            <a:endParaRPr lang="es-MX" sz="1600" dirty="0"/>
          </a:p>
        </p:txBody>
      </p:sp>
      <p:sp>
        <p:nvSpPr>
          <p:cNvPr id="287748" name="Text Box 4"/>
          <p:cNvSpPr txBox="1">
            <a:spLocks noChangeArrowheads="1"/>
          </p:cNvSpPr>
          <p:nvPr/>
        </p:nvSpPr>
        <p:spPr bwMode="auto">
          <a:xfrm>
            <a:off x="5411118" y="549275"/>
            <a:ext cx="3060453" cy="707886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MX" sz="2000" b="1"/>
              <a:t>Absorción - Secreción </a:t>
            </a:r>
          </a:p>
          <a:p>
            <a:r>
              <a:rPr lang="es-MX" sz="2000" b="1"/>
              <a:t>Intestinal</a:t>
            </a:r>
          </a:p>
        </p:txBody>
      </p:sp>
      <p:sp>
        <p:nvSpPr>
          <p:cNvPr id="287749" name="Text Box 5"/>
          <p:cNvSpPr txBox="1">
            <a:spLocks noChangeArrowheads="1"/>
          </p:cNvSpPr>
          <p:nvPr/>
        </p:nvSpPr>
        <p:spPr bwMode="auto">
          <a:xfrm>
            <a:off x="1187450" y="4156075"/>
            <a:ext cx="2808288" cy="1546225"/>
          </a:xfrm>
          <a:prstGeom prst="rect">
            <a:avLst/>
          </a:prstGeom>
          <a:solidFill>
            <a:srgbClr val="A7C4FF"/>
          </a:solidFill>
          <a:ln w="38100">
            <a:solidFill>
              <a:srgbClr val="0000FF"/>
            </a:solidFill>
            <a:miter lim="800000"/>
            <a:headEnd/>
            <a:tailEnd/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r>
              <a:rPr lang="es-MX" sz="2000" dirty="0"/>
              <a:t>Absorción </a:t>
            </a:r>
            <a:r>
              <a:rPr lang="es-MX" sz="2400" b="1" dirty="0"/>
              <a:t>SODIO</a:t>
            </a:r>
          </a:p>
          <a:p>
            <a:endParaRPr lang="es-MX" sz="900" b="1" dirty="0"/>
          </a:p>
          <a:p>
            <a:r>
              <a:rPr lang="es-MX" sz="1800" b="1" dirty="0"/>
              <a:t> </a:t>
            </a:r>
            <a:r>
              <a:rPr lang="es-MX" sz="2000" dirty="0"/>
              <a:t>lo más importante para </a:t>
            </a:r>
          </a:p>
          <a:p>
            <a:r>
              <a:rPr lang="es-MX" sz="2000" b="1" dirty="0" smtClean="0"/>
              <a:t>¡Absorción </a:t>
            </a:r>
            <a:r>
              <a:rPr lang="es-MX" sz="2000" b="1" dirty="0"/>
              <a:t>de AGUA</a:t>
            </a:r>
            <a:r>
              <a:rPr lang="es-MX" sz="1800" dirty="0"/>
              <a:t>!!</a:t>
            </a:r>
          </a:p>
        </p:txBody>
      </p:sp>
      <p:sp>
        <p:nvSpPr>
          <p:cNvPr id="287750" name="Text Box 6"/>
          <p:cNvSpPr txBox="1">
            <a:spLocks noChangeArrowheads="1"/>
          </p:cNvSpPr>
          <p:nvPr/>
        </p:nvSpPr>
        <p:spPr bwMode="auto">
          <a:xfrm>
            <a:off x="5076825" y="4156075"/>
            <a:ext cx="2808288" cy="1546225"/>
          </a:xfrm>
          <a:prstGeom prst="rect">
            <a:avLst/>
          </a:prstGeom>
          <a:solidFill>
            <a:srgbClr val="9AE69A"/>
          </a:solidFill>
          <a:ln w="38100">
            <a:solidFill>
              <a:srgbClr val="1E761E"/>
            </a:solidFill>
            <a:miter lim="800000"/>
            <a:headEnd/>
            <a:tailEnd/>
          </a:ln>
          <a:effectLst>
            <a:glow rad="101600">
              <a:srgbClr val="92D050">
                <a:alpha val="6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r>
              <a:rPr lang="es-MX" sz="2000" dirty="0"/>
              <a:t>Secreción </a:t>
            </a:r>
            <a:r>
              <a:rPr lang="es-MX" sz="2400" b="1" dirty="0"/>
              <a:t>CLORO</a:t>
            </a:r>
          </a:p>
          <a:p>
            <a:r>
              <a:rPr lang="es-MX" sz="900" b="1" dirty="0"/>
              <a:t> </a:t>
            </a:r>
          </a:p>
          <a:p>
            <a:r>
              <a:rPr lang="es-MX" sz="2000" dirty="0"/>
              <a:t>lo más importante para </a:t>
            </a:r>
          </a:p>
          <a:p>
            <a:r>
              <a:rPr lang="es-MX" sz="2000" b="1" dirty="0" smtClean="0"/>
              <a:t>¡Secreción </a:t>
            </a:r>
            <a:r>
              <a:rPr lang="es-MX" sz="2000" b="1" dirty="0"/>
              <a:t>de AGUA</a:t>
            </a:r>
            <a:r>
              <a:rPr lang="es-MX" sz="1800" dirty="0" smtClean="0"/>
              <a:t>!!</a:t>
            </a:r>
            <a:endParaRPr lang="es-MX" sz="1800" dirty="0"/>
          </a:p>
        </p:txBody>
      </p:sp>
      <p:sp>
        <p:nvSpPr>
          <p:cNvPr id="287751" name="Text Box 7"/>
          <p:cNvSpPr txBox="1">
            <a:spLocks noChangeArrowheads="1"/>
          </p:cNvSpPr>
          <p:nvPr/>
        </p:nvSpPr>
        <p:spPr bwMode="auto">
          <a:xfrm>
            <a:off x="611188" y="549275"/>
            <a:ext cx="506412" cy="823913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8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87752" name="Text Box 8"/>
          <p:cNvSpPr txBox="1">
            <a:spLocks noChangeArrowheads="1"/>
          </p:cNvSpPr>
          <p:nvPr/>
        </p:nvSpPr>
        <p:spPr bwMode="auto">
          <a:xfrm>
            <a:off x="971550" y="549275"/>
            <a:ext cx="506413" cy="823913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8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87753" name="Text Box 9"/>
          <p:cNvSpPr txBox="1">
            <a:spLocks noChangeArrowheads="1"/>
          </p:cNvSpPr>
          <p:nvPr/>
        </p:nvSpPr>
        <p:spPr bwMode="auto">
          <a:xfrm>
            <a:off x="1328738" y="549275"/>
            <a:ext cx="835485" cy="830997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8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MX" sz="48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6372200" y="6525344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3000"/>
                                        <p:tgtEl>
                                          <p:spTgt spid="287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3000"/>
                                        <p:tgtEl>
                                          <p:spTgt spid="287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7746" grpId="0" animBg="1"/>
      <p:bldP spid="287747" grpId="0" animBg="1"/>
      <p:bldP spid="287749" grpId="0" animBg="1"/>
      <p:bldP spid="287750" grpId="0" animBg="1"/>
    </p:bldLst>
  </p:timing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771" name="Text Box 3"/>
          <p:cNvSpPr txBox="1">
            <a:spLocks noChangeArrowheads="1"/>
          </p:cNvSpPr>
          <p:nvPr/>
        </p:nvSpPr>
        <p:spPr bwMode="auto">
          <a:xfrm>
            <a:off x="250825" y="404813"/>
            <a:ext cx="1377300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88772" name="Rectangle 4"/>
          <p:cNvSpPr>
            <a:spLocks noChangeArrowheads="1"/>
          </p:cNvSpPr>
          <p:nvPr/>
        </p:nvSpPr>
        <p:spPr bwMode="auto">
          <a:xfrm>
            <a:off x="1708150" y="1517253"/>
            <a:ext cx="3511550" cy="1231106"/>
          </a:xfrm>
          <a:prstGeom prst="rect">
            <a:avLst/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8773" name="Rectangle 5"/>
          <p:cNvSpPr>
            <a:spLocks noChangeArrowheads="1"/>
          </p:cNvSpPr>
          <p:nvPr/>
        </p:nvSpPr>
        <p:spPr bwMode="auto">
          <a:xfrm>
            <a:off x="1692275" y="3098800"/>
            <a:ext cx="3151188" cy="936625"/>
          </a:xfrm>
          <a:prstGeom prst="rect">
            <a:avLst/>
          </a:prstGeom>
          <a:noFill/>
          <a:ln w="28575">
            <a:solidFill>
              <a:srgbClr val="0066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8774" name="Rectangle 6"/>
          <p:cNvSpPr>
            <a:spLocks noChangeArrowheads="1"/>
          </p:cNvSpPr>
          <p:nvPr/>
        </p:nvSpPr>
        <p:spPr bwMode="auto">
          <a:xfrm>
            <a:off x="1708150" y="4219575"/>
            <a:ext cx="2719388" cy="1296988"/>
          </a:xfrm>
          <a:prstGeom prst="rect">
            <a:avLst/>
          </a:prstGeom>
          <a:noFill/>
          <a:ln w="28575">
            <a:solidFill>
              <a:srgbClr val="0033C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8775" name="Rectangle 7"/>
          <p:cNvSpPr>
            <a:spLocks noChangeArrowheads="1"/>
          </p:cNvSpPr>
          <p:nvPr/>
        </p:nvSpPr>
        <p:spPr bwMode="auto">
          <a:xfrm>
            <a:off x="1708150" y="5678488"/>
            <a:ext cx="1279525" cy="703262"/>
          </a:xfrm>
          <a:prstGeom prst="rect">
            <a:avLst/>
          </a:prstGeom>
          <a:noFill/>
          <a:ln w="28575">
            <a:solidFill>
              <a:srgbClr val="6600C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8776" name="Text Box 8"/>
          <p:cNvSpPr txBox="1">
            <a:spLocks noChangeArrowheads="1"/>
          </p:cNvSpPr>
          <p:nvPr/>
        </p:nvSpPr>
        <p:spPr bwMode="auto">
          <a:xfrm>
            <a:off x="1131888" y="1916113"/>
            <a:ext cx="503237" cy="365125"/>
          </a:xfrm>
          <a:prstGeom prst="rect">
            <a:avLst/>
          </a:prstGeom>
          <a:solidFill>
            <a:srgbClr val="F4AFAA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MX" sz="16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1.</a:t>
            </a:r>
          </a:p>
        </p:txBody>
      </p:sp>
      <p:sp>
        <p:nvSpPr>
          <p:cNvPr id="288777" name="Text Box 9"/>
          <p:cNvSpPr txBox="1">
            <a:spLocks noChangeArrowheads="1"/>
          </p:cNvSpPr>
          <p:nvPr/>
        </p:nvSpPr>
        <p:spPr bwMode="auto">
          <a:xfrm>
            <a:off x="1136650" y="3429000"/>
            <a:ext cx="503237" cy="365125"/>
          </a:xfrm>
          <a:prstGeom prst="rect">
            <a:avLst/>
          </a:prstGeom>
          <a:solidFill>
            <a:srgbClr val="BEE0BF"/>
          </a:solidFill>
          <a:ln w="28575">
            <a:solidFill>
              <a:srgbClr val="00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MX" sz="1600" b="1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2.</a:t>
            </a:r>
          </a:p>
        </p:txBody>
      </p:sp>
      <p:sp>
        <p:nvSpPr>
          <p:cNvPr id="288778" name="Text Box 10"/>
          <p:cNvSpPr txBox="1">
            <a:spLocks noChangeArrowheads="1"/>
          </p:cNvSpPr>
          <p:nvPr/>
        </p:nvSpPr>
        <p:spPr bwMode="auto">
          <a:xfrm>
            <a:off x="1115616" y="4720059"/>
            <a:ext cx="503237" cy="365125"/>
          </a:xfrm>
          <a:prstGeom prst="rect">
            <a:avLst/>
          </a:prstGeom>
          <a:solidFill>
            <a:srgbClr val="A2D8FC"/>
          </a:solidFill>
          <a:ln w="28575">
            <a:solidFill>
              <a:srgbClr val="0033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MX" sz="1600" b="1">
                <a:solidFill>
                  <a:srgbClr val="0033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3.</a:t>
            </a:r>
          </a:p>
        </p:txBody>
      </p:sp>
      <p:sp>
        <p:nvSpPr>
          <p:cNvPr id="288779" name="Text Box 11"/>
          <p:cNvSpPr txBox="1">
            <a:spLocks noChangeArrowheads="1"/>
          </p:cNvSpPr>
          <p:nvPr/>
        </p:nvSpPr>
        <p:spPr bwMode="auto">
          <a:xfrm>
            <a:off x="1136650" y="5821363"/>
            <a:ext cx="473075" cy="365125"/>
          </a:xfrm>
          <a:prstGeom prst="rect">
            <a:avLst/>
          </a:prstGeom>
          <a:solidFill>
            <a:srgbClr val="B4C6EA"/>
          </a:solidFill>
          <a:ln w="28575">
            <a:solidFill>
              <a:srgbClr val="6600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MX" sz="1600" b="1">
                <a:solidFill>
                  <a:srgbClr val="66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4.</a:t>
            </a:r>
          </a:p>
        </p:txBody>
      </p:sp>
      <p:sp>
        <p:nvSpPr>
          <p:cNvPr id="288781" name="Rectangle 13"/>
          <p:cNvSpPr>
            <a:spLocks noChangeArrowheads="1"/>
          </p:cNvSpPr>
          <p:nvPr/>
        </p:nvSpPr>
        <p:spPr bwMode="auto">
          <a:xfrm>
            <a:off x="6134099" y="1543050"/>
            <a:ext cx="1728787" cy="2024062"/>
          </a:xfrm>
          <a:prstGeom prst="rect">
            <a:avLst/>
          </a:prstGeom>
          <a:solidFill>
            <a:srgbClr val="D2EAEC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1800"/>
              <a:t>Nutrientes</a:t>
            </a:r>
          </a:p>
          <a:p>
            <a:pPr algn="l"/>
            <a:r>
              <a:rPr lang="es-ES" sz="1800"/>
              <a:t> </a:t>
            </a:r>
          </a:p>
          <a:p>
            <a:pPr algn="l"/>
            <a:r>
              <a:rPr lang="es-ES" sz="1800"/>
              <a:t>Electrolitos</a:t>
            </a:r>
          </a:p>
          <a:p>
            <a:pPr algn="l"/>
            <a:endParaRPr lang="es-ES" sz="1800"/>
          </a:p>
          <a:p>
            <a:pPr algn="l"/>
            <a:r>
              <a:rPr lang="es-ES" sz="1800"/>
              <a:t>Vitaminas</a:t>
            </a:r>
          </a:p>
          <a:p>
            <a:pPr algn="l"/>
            <a:endParaRPr lang="es-ES" sz="1800"/>
          </a:p>
          <a:p>
            <a:pPr algn="l"/>
            <a:r>
              <a:rPr lang="es-ES" sz="1800"/>
              <a:t>Minerales</a:t>
            </a:r>
          </a:p>
        </p:txBody>
      </p:sp>
      <p:sp>
        <p:nvSpPr>
          <p:cNvPr id="288782" name="Text Box 14"/>
          <p:cNvSpPr txBox="1">
            <a:spLocks noChangeArrowheads="1"/>
          </p:cNvSpPr>
          <p:nvPr/>
        </p:nvSpPr>
        <p:spPr bwMode="auto">
          <a:xfrm>
            <a:off x="1585913" y="620713"/>
            <a:ext cx="59721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3200">
                <a:effectLst>
                  <a:outerShdw blurRad="38100" dist="38100" dir="2700000" algn="tl">
                    <a:srgbClr val="C0C0C0"/>
                  </a:outerShdw>
                </a:effectLst>
              </a:rPr>
              <a:t>¿Dónde es mayor la absorción?</a:t>
            </a:r>
          </a:p>
        </p:txBody>
      </p:sp>
      <p:sp>
        <p:nvSpPr>
          <p:cNvPr id="288784" name="Rectangle 16"/>
          <p:cNvSpPr>
            <a:spLocks noChangeArrowheads="1"/>
          </p:cNvSpPr>
          <p:nvPr/>
        </p:nvSpPr>
        <p:spPr bwMode="auto">
          <a:xfrm>
            <a:off x="1739004" y="1517253"/>
            <a:ext cx="3367087" cy="1231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_tradnl" sz="18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Intestino </a:t>
            </a:r>
            <a:r>
              <a:rPr lang="es-ES_tradnl" sz="1800" b="1" dirty="0" err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Sup</a:t>
            </a:r>
            <a:r>
              <a:rPr lang="es-ES_tradnl" sz="18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 DUODENO</a:t>
            </a:r>
          </a:p>
          <a:p>
            <a:pPr algn="l"/>
            <a:r>
              <a:rPr lang="es-ES_tradnl" sz="8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algn="l">
              <a:buFontTx/>
              <a:buChar char="•"/>
            </a:pP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Ac. Grasos cadena larga</a:t>
            </a:r>
          </a:p>
          <a:p>
            <a:pPr algn="l">
              <a:buFontTx/>
              <a:buChar char="•"/>
            </a:pP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6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Vit</a:t>
            </a: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liposolubles e hidrosolubles</a:t>
            </a:r>
          </a:p>
          <a:p>
            <a:pPr algn="l">
              <a:buFontTx/>
              <a:buChar char="•"/>
            </a:pPr>
            <a:r>
              <a:rPr lang="es-ES_tradnl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Minerales </a:t>
            </a: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Ca</a:t>
            </a:r>
            <a:r>
              <a:rPr lang="es-ES_tradnl" sz="1600" b="1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++</a:t>
            </a: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y Fe</a:t>
            </a:r>
            <a:r>
              <a:rPr lang="es-ES_tradnl" sz="1600" b="1" baseline="30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++</a:t>
            </a:r>
            <a:endParaRPr lang="es-ES_tradnl" sz="1600" b="1" baseline="30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88785" name="Rectangle 17"/>
          <p:cNvSpPr>
            <a:spLocks noChangeArrowheads="1"/>
          </p:cNvSpPr>
          <p:nvPr/>
        </p:nvSpPr>
        <p:spPr bwMode="auto">
          <a:xfrm>
            <a:off x="1836738" y="3098800"/>
            <a:ext cx="3079750" cy="977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_tradnl" sz="1800" b="1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Intestino Medio YEYUNO</a:t>
            </a:r>
          </a:p>
          <a:p>
            <a:pPr algn="l"/>
            <a:endParaRPr lang="es-ES_tradnl" sz="800" b="1" dirty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FontTx/>
              <a:buChar char="•"/>
            </a:pPr>
            <a:r>
              <a:rPr lang="es-ES_tradnl" sz="1600" b="1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Monosacáridos</a:t>
            </a:r>
          </a:p>
          <a:p>
            <a:pPr algn="l">
              <a:buFontTx/>
              <a:buChar char="•"/>
            </a:pP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Aminoácidos</a:t>
            </a:r>
          </a:p>
        </p:txBody>
      </p:sp>
      <p:sp>
        <p:nvSpPr>
          <p:cNvPr id="288786" name="Rectangle 18"/>
          <p:cNvSpPr>
            <a:spLocks noChangeArrowheads="1"/>
          </p:cNvSpPr>
          <p:nvPr/>
        </p:nvSpPr>
        <p:spPr bwMode="auto">
          <a:xfrm>
            <a:off x="1779587" y="4292600"/>
            <a:ext cx="3063875" cy="1231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s-ES_tradnl" sz="1800" b="1" dirty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Intestino </a:t>
            </a:r>
            <a:r>
              <a:rPr lang="es-ES_tradnl" sz="1800" b="1" dirty="0" err="1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Inf</a:t>
            </a:r>
            <a:r>
              <a:rPr lang="es-ES_tradnl" sz="1800" b="1" dirty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 ÍLEON</a:t>
            </a:r>
          </a:p>
          <a:p>
            <a:pPr algn="l">
              <a:buFontTx/>
              <a:buChar char="•"/>
            </a:pPr>
            <a:endParaRPr lang="es-ES_tradnl" sz="8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FontTx/>
              <a:buChar char="•"/>
            </a:pP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6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Vit</a:t>
            </a: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B12, </a:t>
            </a:r>
            <a:r>
              <a:rPr lang="es-ES_tradnl" sz="16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Vit</a:t>
            </a: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C</a:t>
            </a:r>
          </a:p>
          <a:p>
            <a:pPr algn="l">
              <a:buFontTx/>
              <a:buChar char="•"/>
            </a:pP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Sales Biliares</a:t>
            </a:r>
          </a:p>
          <a:p>
            <a:pPr algn="l">
              <a:buFontTx/>
              <a:buChar char="•"/>
            </a:pP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Anticuerpos RN IgA</a:t>
            </a:r>
          </a:p>
        </p:txBody>
      </p:sp>
      <p:sp>
        <p:nvSpPr>
          <p:cNvPr id="288787" name="Rectangle 19"/>
          <p:cNvSpPr>
            <a:spLocks noChangeArrowheads="1"/>
          </p:cNvSpPr>
          <p:nvPr/>
        </p:nvSpPr>
        <p:spPr bwMode="auto">
          <a:xfrm>
            <a:off x="1779588" y="5678488"/>
            <a:ext cx="865187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_tradnl" sz="1800" b="1" dirty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Colon</a:t>
            </a:r>
          </a:p>
          <a:p>
            <a:pPr algn="l"/>
            <a:r>
              <a:rPr lang="es-ES_tradnl" sz="800" b="1" dirty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marL="174625" indent="-174625" algn="l">
              <a:buFont typeface="Arial" pitchFamily="34" charset="0"/>
              <a:buChar char="•"/>
            </a:pPr>
            <a:r>
              <a:rPr lang="es-ES_tradnl" sz="16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Na</a:t>
            </a:r>
            <a:r>
              <a:rPr lang="es-ES_tradnl" sz="1600" b="1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</a:p>
        </p:txBody>
      </p:sp>
      <p:sp>
        <p:nvSpPr>
          <p:cNvPr id="288788" name="Rectangle 20"/>
          <p:cNvSpPr>
            <a:spLocks noChangeArrowheads="1"/>
          </p:cNvSpPr>
          <p:nvPr/>
        </p:nvSpPr>
        <p:spPr bwMode="auto">
          <a:xfrm>
            <a:off x="5486400" y="4260453"/>
            <a:ext cx="3024187" cy="1295400"/>
          </a:xfrm>
          <a:prstGeom prst="rect">
            <a:avLst/>
          </a:prstGeom>
          <a:solidFill>
            <a:srgbClr val="DBFF75"/>
          </a:solidFill>
          <a:ln w="28575">
            <a:solidFill>
              <a:srgbClr val="FF6600"/>
            </a:solidFill>
            <a:miter lim="800000"/>
            <a:headEnd/>
            <a:tailEnd/>
          </a:ln>
          <a:effectLst/>
          <a:extLst/>
        </p:spPr>
        <p:txBody>
          <a:bodyPr>
            <a:spAutoFit/>
          </a:bodyPr>
          <a:lstStyle/>
          <a:p>
            <a:pPr algn="l"/>
            <a:r>
              <a:rPr lang="es-ES_tradnl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Secreción</a:t>
            </a:r>
          </a:p>
          <a:p>
            <a:pPr algn="l"/>
            <a:endParaRPr lang="es-ES_tradnl" sz="9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/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HCO</a:t>
            </a:r>
            <a:r>
              <a:rPr lang="es-ES_tradnl" sz="1600" b="1" baseline="-25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  <a:r>
              <a:rPr lang="es-ES_tradnl" sz="1600" b="1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: duodeno, íleon, colon</a:t>
            </a:r>
          </a:p>
          <a:p>
            <a:pPr algn="l"/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K</a:t>
            </a:r>
            <a:r>
              <a:rPr lang="es-ES_tradnl" sz="1600" b="1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íleon, colon</a:t>
            </a:r>
          </a:p>
          <a:p>
            <a:pPr algn="l"/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Cl</a:t>
            </a:r>
            <a:r>
              <a:rPr lang="es-ES_tradnl" sz="1600" b="1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yeyuno, íleon, colon</a:t>
            </a:r>
          </a:p>
        </p:txBody>
      </p:sp>
      <p:sp>
        <p:nvSpPr>
          <p:cNvPr id="19" name="Text Box 7"/>
          <p:cNvSpPr txBox="1">
            <a:spLocks noChangeArrowheads="1"/>
          </p:cNvSpPr>
          <p:nvPr/>
        </p:nvSpPr>
        <p:spPr bwMode="auto">
          <a:xfrm>
            <a:off x="6372200" y="6525344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8878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8878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8878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8772" grpId="0" animBg="1"/>
      <p:bldP spid="288773" grpId="0" animBg="1"/>
      <p:bldP spid="288774" grpId="0" animBg="1"/>
      <p:bldP spid="288775" grpId="0" animBg="1"/>
      <p:bldP spid="288776" grpId="0" animBg="1"/>
      <p:bldP spid="288777" grpId="0" animBg="1"/>
      <p:bldP spid="288778" grpId="0" animBg="1"/>
      <p:bldP spid="288779" grpId="0" animBg="1"/>
      <p:bldP spid="288782" grpId="0"/>
      <p:bldP spid="288784" grpId="0"/>
      <p:bldP spid="288785" grpId="0"/>
      <p:bldP spid="288786" grpId="0"/>
      <p:bldP spid="288787" grpId="0"/>
      <p:bldP spid="28878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2" name="Text Box 4"/>
          <p:cNvSpPr txBox="1">
            <a:spLocks noChangeArrowheads="1"/>
          </p:cNvSpPr>
          <p:nvPr/>
        </p:nvSpPr>
        <p:spPr bwMode="auto">
          <a:xfrm>
            <a:off x="2117725" y="1989138"/>
            <a:ext cx="4906963" cy="2384425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En el movimiento del AGUA importa:</a:t>
            </a:r>
          </a:p>
          <a:p>
            <a:pPr algn="l"/>
            <a:endParaRPr lang="es-ES" sz="20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/>
            <a:r>
              <a:rPr lang="es-E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  * </a:t>
            </a:r>
            <a:r>
              <a:rPr lang="es-ES" sz="2400">
                <a:effectLst>
                  <a:outerShdw blurRad="38100" dist="38100" dir="2700000" algn="tl">
                    <a:srgbClr val="C0C0C0"/>
                  </a:outerShdw>
                </a:effectLst>
              </a:rPr>
              <a:t>Diferencias de  MOLARIDAD</a:t>
            </a:r>
            <a:r>
              <a:rPr lang="es-E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algn="l"/>
            <a:r>
              <a:rPr lang="es-E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     y no de masa</a:t>
            </a:r>
          </a:p>
          <a:p>
            <a:pPr algn="l"/>
            <a:endParaRPr lang="es-ES" sz="20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/>
            <a:r>
              <a:rPr lang="es-E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  * </a:t>
            </a:r>
            <a:r>
              <a:rPr lang="es-ES" sz="2400">
                <a:effectLst>
                  <a:outerShdw blurRad="38100" dist="38100" dir="2700000" algn="tl">
                    <a:srgbClr val="C0C0C0"/>
                  </a:outerShdw>
                </a:effectLst>
              </a:rPr>
              <a:t>Nº de PARTÍCULAS de soluto</a:t>
            </a:r>
            <a:r>
              <a:rPr lang="es-E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algn="l"/>
            <a:r>
              <a:rPr lang="es-E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     y no su tamaño </a:t>
            </a:r>
          </a:p>
        </p:txBody>
      </p:sp>
      <p:sp>
        <p:nvSpPr>
          <p:cNvPr id="211973" name="Text Box 5"/>
          <p:cNvSpPr txBox="1">
            <a:spLocks noChangeArrowheads="1"/>
          </p:cNvSpPr>
          <p:nvPr/>
        </p:nvSpPr>
        <p:spPr bwMode="auto">
          <a:xfrm>
            <a:off x="2339665" y="4581128"/>
            <a:ext cx="4463081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48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No confundir!!!</a:t>
            </a:r>
          </a:p>
        </p:txBody>
      </p:sp>
      <p:sp>
        <p:nvSpPr>
          <p:cNvPr id="211975" name="Text Box 7"/>
          <p:cNvSpPr txBox="1">
            <a:spLocks noChangeArrowheads="1"/>
          </p:cNvSpPr>
          <p:nvPr/>
        </p:nvSpPr>
        <p:spPr bwMode="auto">
          <a:xfrm>
            <a:off x="684213" y="765175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7184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211979" name="Text Box 11"/>
          <p:cNvSpPr txBox="1">
            <a:spLocks noChangeArrowheads="1"/>
          </p:cNvSpPr>
          <p:nvPr/>
        </p:nvSpPr>
        <p:spPr bwMode="auto">
          <a:xfrm>
            <a:off x="6372200" y="1089496"/>
            <a:ext cx="2257349" cy="369332"/>
          </a:xfrm>
          <a:prstGeom prst="rect">
            <a:avLst/>
          </a:prstGeom>
          <a:solidFill>
            <a:srgbClr val="CDE6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b="1"/>
              <a:t>ÓSMOSIS en TGI</a:t>
            </a: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6372200" y="6525344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5989630" y="390525"/>
            <a:ext cx="2614818" cy="584775"/>
          </a:xfrm>
          <a:prstGeom prst="rect">
            <a:avLst/>
          </a:prstGeom>
          <a:solidFill>
            <a:srgbClr val="8BCAC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Tx/>
              <a:buAutoNum type="romanUcPeriod"/>
            </a:pPr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ABSORCIÓN AGUA</a:t>
            </a:r>
          </a:p>
          <a:p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  Y ELECTROLITOS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119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211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1972" grpId="0" animBg="1"/>
      <p:bldP spid="211973" grpId="0"/>
    </p:bldLst>
  </p:timing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818" name="Text Box 2"/>
          <p:cNvSpPr txBox="1">
            <a:spLocks noChangeArrowheads="1"/>
          </p:cNvSpPr>
          <p:nvPr/>
        </p:nvSpPr>
        <p:spPr bwMode="auto">
          <a:xfrm>
            <a:off x="3064520" y="2511847"/>
            <a:ext cx="2956259" cy="2585323"/>
          </a:xfrm>
          <a:prstGeom prst="rect">
            <a:avLst/>
          </a:prstGeom>
          <a:solidFill>
            <a:srgbClr val="D9EDEF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45791" dir="3378596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285750" indent="-285750">
              <a:buFont typeface="Arial" pitchFamily="34" charset="0"/>
              <a:buChar char="•"/>
            </a:pPr>
            <a:r>
              <a:rPr lang="es-ES" sz="1800" dirty="0">
                <a:latin typeface="Comic Sans MS" pitchFamily="66" charset="0"/>
              </a:rPr>
              <a:t>Causas</a:t>
            </a:r>
          </a:p>
          <a:p>
            <a:pPr>
              <a:buFont typeface="Arial" pitchFamily="34" charset="0"/>
              <a:buChar char="•"/>
            </a:pPr>
            <a:endParaRPr lang="es-ES" sz="1800" dirty="0">
              <a:latin typeface="Comic Sans MS" pitchFamily="66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s-ES" sz="1800" dirty="0" err="1">
                <a:latin typeface="Comic Sans MS" pitchFamily="66" charset="0"/>
              </a:rPr>
              <a:t>Enf</a:t>
            </a:r>
            <a:r>
              <a:rPr lang="es-ES" sz="1800" dirty="0">
                <a:latin typeface="Comic Sans MS" pitchFamily="66" charset="0"/>
              </a:rPr>
              <a:t>. Celíaca</a:t>
            </a:r>
          </a:p>
          <a:p>
            <a:pPr>
              <a:buFont typeface="Arial" pitchFamily="34" charset="0"/>
              <a:buChar char="•"/>
            </a:pPr>
            <a:endParaRPr lang="es-ES" sz="1800" dirty="0">
              <a:latin typeface="Comic Sans MS" pitchFamily="66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s-ES" sz="1800" dirty="0">
                <a:latin typeface="Comic Sans MS" pitchFamily="66" charset="0"/>
              </a:rPr>
              <a:t>Patogenia</a:t>
            </a:r>
          </a:p>
          <a:p>
            <a:pPr>
              <a:buFont typeface="Arial" pitchFamily="34" charset="0"/>
              <a:buChar char="•"/>
            </a:pPr>
            <a:endParaRPr lang="es-ES" sz="1800" dirty="0">
              <a:latin typeface="Comic Sans MS" pitchFamily="66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s-ES" sz="1800" dirty="0">
                <a:latin typeface="Comic Sans MS" pitchFamily="66" charset="0"/>
              </a:rPr>
              <a:t>Síntomas y Diagnóstico</a:t>
            </a:r>
          </a:p>
          <a:p>
            <a:pPr>
              <a:buFont typeface="Arial" pitchFamily="34" charset="0"/>
              <a:buChar char="•"/>
            </a:pPr>
            <a:endParaRPr lang="es-ES" sz="1800" dirty="0">
              <a:latin typeface="Comic Sans MS" pitchFamily="66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s-ES" sz="1800" dirty="0">
                <a:latin typeface="Comic Sans MS" pitchFamily="66" charset="0"/>
              </a:rPr>
              <a:t>Tratamiento</a:t>
            </a: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6372200" y="6525344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2217028" y="1980544"/>
            <a:ext cx="4709944" cy="400110"/>
          </a:xfrm>
          <a:prstGeom prst="rect">
            <a:avLst/>
          </a:prstGeom>
          <a:solidFill>
            <a:srgbClr val="8BCAC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/>
            <a:r>
              <a:rPr lang="es-ES" sz="20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IV  MALABSORCIÓN INTESTINAL</a:t>
            </a:r>
            <a:endParaRPr lang="es-ES" sz="2000" b="1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Text Box 2"/>
          <p:cNvSpPr txBox="1">
            <a:spLocks noChangeArrowheads="1"/>
          </p:cNvSpPr>
          <p:nvPr/>
        </p:nvSpPr>
        <p:spPr bwMode="auto">
          <a:xfrm>
            <a:off x="1851025" y="2060575"/>
            <a:ext cx="5441950" cy="2123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4400" dirty="0"/>
              <a:t>¡¡NO se puede </a:t>
            </a:r>
            <a:endParaRPr lang="es-ES" sz="4400" dirty="0" smtClean="0"/>
          </a:p>
          <a:p>
            <a:r>
              <a:rPr lang="es-ES" sz="4400" dirty="0" smtClean="0"/>
              <a:t>vivir SIN</a:t>
            </a:r>
            <a:endParaRPr lang="es-ES" sz="4400" dirty="0"/>
          </a:p>
          <a:p>
            <a:r>
              <a:rPr lang="es-ES" sz="4400" dirty="0"/>
              <a:t>i</a:t>
            </a:r>
            <a:r>
              <a:rPr lang="es-ES" sz="4400" dirty="0" smtClean="0"/>
              <a:t>ntestino </a:t>
            </a:r>
            <a:r>
              <a:rPr lang="es-ES" sz="4400" dirty="0"/>
              <a:t>delgado!!!</a:t>
            </a: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155" decel="100000"/>
                                        <p:tgtEl>
                                          <p:spTgt spid="29184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1155" decel="100000"/>
                                        <p:tgtEl>
                                          <p:spTgt spid="29184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29184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1155" fill="hold"/>
                                        <p:tgtEl>
                                          <p:spTgt spid="291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291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1155" fill="hold"/>
                                        <p:tgtEl>
                                          <p:spTgt spid="291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291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1842" grpId="0"/>
    </p:bldLst>
  </p:timing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Text Box 2"/>
          <p:cNvSpPr txBox="1">
            <a:spLocks noChangeArrowheads="1"/>
          </p:cNvSpPr>
          <p:nvPr/>
        </p:nvSpPr>
        <p:spPr bwMode="auto">
          <a:xfrm>
            <a:off x="2500313" y="1773238"/>
            <a:ext cx="4171950" cy="4410075"/>
          </a:xfrm>
          <a:prstGeom prst="rect">
            <a:avLst/>
          </a:prstGeom>
          <a:solidFill>
            <a:srgbClr val="E1F0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Tx/>
              <a:buAutoNum type="arabicPeriod"/>
            </a:pPr>
            <a:endParaRPr lang="es-ES" sz="900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buFontTx/>
              <a:buAutoNum type="arabicPeriod"/>
            </a:pPr>
            <a:r>
              <a:rPr lang="es-ES" sz="1800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Reducción ÁREA DE ABSORCIÓN</a:t>
            </a:r>
          </a:p>
          <a:p>
            <a:r>
              <a:rPr lang="es-ES" sz="1800" dirty="0">
                <a:latin typeface="Comic Sans MS" pitchFamily="66" charset="0"/>
              </a:rPr>
              <a:t>      </a:t>
            </a:r>
            <a:r>
              <a:rPr lang="es-ES" sz="1600" dirty="0">
                <a:latin typeface="Comic Sans MS" pitchFamily="66" charset="0"/>
              </a:rPr>
              <a:t>Cirugía resección parcial</a:t>
            </a:r>
          </a:p>
          <a:p>
            <a:r>
              <a:rPr lang="es-ES" sz="1800" dirty="0">
                <a:latin typeface="Comic Sans MS" pitchFamily="66" charset="0"/>
              </a:rPr>
              <a:t>   </a:t>
            </a:r>
          </a:p>
          <a:p>
            <a:r>
              <a:rPr lang="es-ES" sz="1800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2. </a:t>
            </a:r>
            <a:r>
              <a:rPr lang="es-ES" sz="1800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Alt</a:t>
            </a:r>
            <a:r>
              <a:rPr lang="es-ES" sz="1800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. GENÉTICAS Bioquímicas</a:t>
            </a:r>
          </a:p>
          <a:p>
            <a:r>
              <a:rPr lang="es-ES" sz="1800" dirty="0">
                <a:latin typeface="Comic Sans MS" pitchFamily="66" charset="0"/>
              </a:rPr>
              <a:t>      </a:t>
            </a:r>
            <a:r>
              <a:rPr lang="es-ES" sz="1600" b="1" dirty="0" err="1">
                <a:solidFill>
                  <a:srgbClr val="CC0000"/>
                </a:solidFill>
                <a:latin typeface="Comic Sans MS" pitchFamily="66" charset="0"/>
              </a:rPr>
              <a:t>Enf</a:t>
            </a:r>
            <a:r>
              <a:rPr lang="es-ES" sz="1600" b="1" dirty="0">
                <a:solidFill>
                  <a:srgbClr val="CC0000"/>
                </a:solidFill>
                <a:latin typeface="Comic Sans MS" pitchFamily="66" charset="0"/>
              </a:rPr>
              <a:t>. Celíaca o </a:t>
            </a:r>
            <a:r>
              <a:rPr lang="es-ES" sz="1600" b="1" i="1" dirty="0" err="1">
                <a:solidFill>
                  <a:srgbClr val="CC0000"/>
                </a:solidFill>
                <a:latin typeface="Comic Sans MS" pitchFamily="66" charset="0"/>
              </a:rPr>
              <a:t>Sprue</a:t>
            </a:r>
            <a:endParaRPr lang="es-ES" sz="1600" b="1" i="1" dirty="0">
              <a:solidFill>
                <a:srgbClr val="CC0000"/>
              </a:solidFill>
              <a:latin typeface="Comic Sans MS" pitchFamily="66" charset="0"/>
            </a:endParaRPr>
          </a:p>
          <a:p>
            <a:endParaRPr lang="es-ES" sz="1600" b="1" i="1" dirty="0">
              <a:solidFill>
                <a:srgbClr val="CC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r>
              <a:rPr lang="es-ES" sz="1800" dirty="0">
                <a:latin typeface="Comic Sans MS" pitchFamily="66" charset="0"/>
              </a:rPr>
              <a:t>3. </a:t>
            </a:r>
            <a:r>
              <a:rPr lang="es-ES" sz="1800" dirty="0" err="1">
                <a:latin typeface="Comic Sans MS" pitchFamily="66" charset="0"/>
              </a:rPr>
              <a:t>Alt</a:t>
            </a:r>
            <a:r>
              <a:rPr lang="es-ES" sz="1800" dirty="0">
                <a:latin typeface="Comic Sans MS" pitchFamily="66" charset="0"/>
              </a:rPr>
              <a:t>. TRANSPORTE</a:t>
            </a:r>
          </a:p>
          <a:p>
            <a:r>
              <a:rPr lang="es-ES" sz="1600" dirty="0">
                <a:latin typeface="Comic Sans MS" pitchFamily="66" charset="0"/>
              </a:rPr>
              <a:t>        Transportador SGLT1</a:t>
            </a:r>
          </a:p>
          <a:p>
            <a:r>
              <a:rPr lang="es-ES" sz="1600" dirty="0">
                <a:latin typeface="Comic Sans MS" pitchFamily="66" charset="0"/>
              </a:rPr>
              <a:t>        Defectos genéticos transportadores</a:t>
            </a:r>
          </a:p>
          <a:p>
            <a:r>
              <a:rPr lang="es-ES" sz="1600" dirty="0">
                <a:latin typeface="Comic Sans MS" pitchFamily="66" charset="0"/>
              </a:rPr>
              <a:t>        </a:t>
            </a:r>
            <a:r>
              <a:rPr lang="es-ES" sz="1600" dirty="0" err="1">
                <a:latin typeface="Comic Sans MS" pitchFamily="66" charset="0"/>
              </a:rPr>
              <a:t>Na</a:t>
            </a:r>
            <a:r>
              <a:rPr lang="es-ES" sz="1600" baseline="30000" dirty="0">
                <a:latin typeface="Comic Sans MS" pitchFamily="66" charset="0"/>
              </a:rPr>
              <a:t>+</a:t>
            </a:r>
            <a:r>
              <a:rPr lang="es-ES" sz="1600" dirty="0">
                <a:latin typeface="Comic Sans MS" pitchFamily="66" charset="0"/>
              </a:rPr>
              <a:t>/H</a:t>
            </a:r>
            <a:r>
              <a:rPr lang="es-ES" sz="1600" baseline="30000" dirty="0">
                <a:latin typeface="Comic Sans MS" pitchFamily="66" charset="0"/>
              </a:rPr>
              <a:t>+</a:t>
            </a:r>
            <a:r>
              <a:rPr lang="es-ES" sz="1600" dirty="0">
                <a:latin typeface="Comic Sans MS" pitchFamily="66" charset="0"/>
              </a:rPr>
              <a:t>, Cl</a:t>
            </a:r>
            <a:r>
              <a:rPr lang="es-ES" sz="1600" baseline="30000" dirty="0">
                <a:latin typeface="Comic Sans MS" pitchFamily="66" charset="0"/>
              </a:rPr>
              <a:t>-</a:t>
            </a:r>
            <a:r>
              <a:rPr lang="es-ES" sz="1600" dirty="0">
                <a:latin typeface="Comic Sans MS" pitchFamily="66" charset="0"/>
              </a:rPr>
              <a:t>/HCO</a:t>
            </a:r>
            <a:r>
              <a:rPr lang="es-ES" sz="1600" baseline="-25000" dirty="0">
                <a:latin typeface="Comic Sans MS" pitchFamily="66" charset="0"/>
              </a:rPr>
              <a:t>3</a:t>
            </a:r>
            <a:r>
              <a:rPr lang="es-ES" sz="1600" baseline="30000" dirty="0">
                <a:latin typeface="Comic Sans MS" pitchFamily="66" charset="0"/>
              </a:rPr>
              <a:t>-</a:t>
            </a:r>
          </a:p>
          <a:p>
            <a:r>
              <a:rPr lang="es-ES" sz="1600" dirty="0">
                <a:latin typeface="Comic Sans MS" pitchFamily="66" charset="0"/>
              </a:rPr>
              <a:t>      </a:t>
            </a:r>
          </a:p>
          <a:p>
            <a:r>
              <a:rPr lang="es-ES" sz="1800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4. </a:t>
            </a:r>
            <a:r>
              <a:rPr lang="es-ES" sz="1800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Alt</a:t>
            </a:r>
            <a:r>
              <a:rPr lang="es-ES" sz="1800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. DIGESTIÓN</a:t>
            </a:r>
          </a:p>
          <a:p>
            <a:r>
              <a:rPr lang="es-ES" sz="1800" dirty="0">
                <a:latin typeface="Comic Sans MS" pitchFamily="66" charset="0"/>
              </a:rPr>
              <a:t>      </a:t>
            </a:r>
            <a:r>
              <a:rPr lang="es-ES" sz="1600" dirty="0">
                <a:latin typeface="Comic Sans MS" pitchFamily="66" charset="0"/>
              </a:rPr>
              <a:t>Déficits enzimáticos: Lactasa</a:t>
            </a:r>
          </a:p>
          <a:p>
            <a:r>
              <a:rPr lang="es-ES" sz="1600" dirty="0">
                <a:latin typeface="Comic Sans MS" pitchFamily="66" charset="0"/>
              </a:rPr>
              <a:t>       Falla pancreática</a:t>
            </a:r>
          </a:p>
          <a:p>
            <a:r>
              <a:rPr lang="es-ES" sz="1600" dirty="0">
                <a:latin typeface="Comic Sans MS" pitchFamily="66" charset="0"/>
              </a:rPr>
              <a:t>       Falla ciclo SB</a:t>
            </a:r>
          </a:p>
          <a:p>
            <a:r>
              <a:rPr lang="es-ES" sz="1600" dirty="0">
                <a:latin typeface="Comic Sans MS" pitchFamily="66" charset="0"/>
              </a:rPr>
              <a:t>       Exceso de acidez</a:t>
            </a:r>
          </a:p>
        </p:txBody>
      </p:sp>
      <p:sp>
        <p:nvSpPr>
          <p:cNvPr id="292868" name="Rectangle 4"/>
          <p:cNvSpPr>
            <a:spLocks noChangeArrowheads="1"/>
          </p:cNvSpPr>
          <p:nvPr/>
        </p:nvSpPr>
        <p:spPr bwMode="auto">
          <a:xfrm>
            <a:off x="7161933" y="1284929"/>
            <a:ext cx="1154483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CAUSAS</a:t>
            </a:r>
            <a:endParaRPr lang="es-ES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6372200" y="6525344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5879530" y="620688"/>
            <a:ext cx="2436886" cy="584775"/>
          </a:xfrm>
          <a:prstGeom prst="rect">
            <a:avLst/>
          </a:prstGeom>
          <a:solidFill>
            <a:srgbClr val="8BCAC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/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IV  MALABSORCIÓN </a:t>
            </a:r>
          </a:p>
          <a:p>
            <a:pPr marL="0" indent="0"/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</a:t>
            </a:r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 INTESTINAL</a:t>
            </a:r>
            <a:endParaRPr lang="es-ES" sz="1600" b="1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6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6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6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6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6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6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6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6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6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Line 2"/>
          <p:cNvSpPr>
            <a:spLocks noChangeShapeType="1"/>
          </p:cNvSpPr>
          <p:nvPr/>
        </p:nvSpPr>
        <p:spPr bwMode="auto">
          <a:xfrm>
            <a:off x="461963" y="3321050"/>
            <a:ext cx="4176712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93891" name="Line 3"/>
          <p:cNvSpPr>
            <a:spLocks noChangeShapeType="1"/>
          </p:cNvSpPr>
          <p:nvPr/>
        </p:nvSpPr>
        <p:spPr bwMode="auto">
          <a:xfrm>
            <a:off x="4638675" y="3321050"/>
            <a:ext cx="0" cy="2951163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93892" name="Line 4"/>
          <p:cNvSpPr>
            <a:spLocks noChangeShapeType="1"/>
          </p:cNvSpPr>
          <p:nvPr/>
        </p:nvSpPr>
        <p:spPr bwMode="auto">
          <a:xfrm flipH="1">
            <a:off x="461963" y="1052513"/>
            <a:ext cx="6350" cy="2268537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93893" name="Text Box 5"/>
          <p:cNvSpPr txBox="1">
            <a:spLocks noChangeArrowheads="1"/>
          </p:cNvSpPr>
          <p:nvPr/>
        </p:nvSpPr>
        <p:spPr bwMode="auto">
          <a:xfrm>
            <a:off x="5566688" y="590847"/>
            <a:ext cx="3062057" cy="46166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400"/>
              <a:t>Enf. Celíaca o </a:t>
            </a:r>
            <a:r>
              <a:rPr lang="es-ES" sz="2400" i="1"/>
              <a:t>Sprue</a:t>
            </a:r>
          </a:p>
        </p:txBody>
      </p:sp>
      <p:sp>
        <p:nvSpPr>
          <p:cNvPr id="293894" name="Oval 6"/>
          <p:cNvSpPr>
            <a:spLocks noChangeArrowheads="1"/>
          </p:cNvSpPr>
          <p:nvPr/>
        </p:nvSpPr>
        <p:spPr bwMode="auto">
          <a:xfrm>
            <a:off x="461963" y="1447800"/>
            <a:ext cx="1230312" cy="129698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_tradnl" sz="1800"/>
          </a:p>
        </p:txBody>
      </p:sp>
      <p:sp>
        <p:nvSpPr>
          <p:cNvPr id="293895" name="Oval 7"/>
          <p:cNvSpPr>
            <a:spLocks noChangeArrowheads="1"/>
          </p:cNvSpPr>
          <p:nvPr/>
        </p:nvSpPr>
        <p:spPr bwMode="auto">
          <a:xfrm>
            <a:off x="1830388" y="1519238"/>
            <a:ext cx="360362" cy="2889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93896" name="Rectangle 8"/>
          <p:cNvSpPr>
            <a:spLocks noChangeArrowheads="1"/>
          </p:cNvSpPr>
          <p:nvPr/>
        </p:nvSpPr>
        <p:spPr bwMode="auto">
          <a:xfrm>
            <a:off x="1254125" y="2744788"/>
            <a:ext cx="360363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93897" name="Rectangle 9"/>
          <p:cNvSpPr>
            <a:spLocks noChangeArrowheads="1"/>
          </p:cNvSpPr>
          <p:nvPr/>
        </p:nvSpPr>
        <p:spPr bwMode="auto">
          <a:xfrm>
            <a:off x="1331913" y="2168525"/>
            <a:ext cx="503237" cy="396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93898" name="Rectangle 10"/>
          <p:cNvSpPr>
            <a:spLocks noChangeArrowheads="1"/>
          </p:cNvSpPr>
          <p:nvPr/>
        </p:nvSpPr>
        <p:spPr bwMode="auto">
          <a:xfrm>
            <a:off x="534988" y="1376363"/>
            <a:ext cx="287337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93899" name="Text Box 11"/>
          <p:cNvSpPr txBox="1">
            <a:spLocks noChangeArrowheads="1"/>
          </p:cNvSpPr>
          <p:nvPr/>
        </p:nvSpPr>
        <p:spPr bwMode="auto">
          <a:xfrm>
            <a:off x="1371770" y="1268413"/>
            <a:ext cx="2417650" cy="64633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Respuestas Inmunes</a:t>
            </a:r>
          </a:p>
          <a:p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</a:t>
            </a:r>
            <a:endParaRPr lang="es-ES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3900" name="Rectangle 12"/>
          <p:cNvSpPr>
            <a:spLocks noChangeArrowheads="1"/>
          </p:cNvSpPr>
          <p:nvPr/>
        </p:nvSpPr>
        <p:spPr bwMode="auto">
          <a:xfrm>
            <a:off x="1901825" y="2455863"/>
            <a:ext cx="576263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93901" name="Text Box 13"/>
          <p:cNvSpPr txBox="1">
            <a:spLocks noChangeArrowheads="1"/>
          </p:cNvSpPr>
          <p:nvPr/>
        </p:nvSpPr>
        <p:spPr bwMode="auto">
          <a:xfrm>
            <a:off x="1187450" y="2548903"/>
            <a:ext cx="30035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 individuos susceptibles </a:t>
            </a:r>
          </a:p>
          <a:p>
            <a: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HLA DQ2- DQ8</a:t>
            </a:r>
          </a:p>
        </p:txBody>
      </p:sp>
      <p:sp>
        <p:nvSpPr>
          <p:cNvPr id="293902" name="Text Box 14"/>
          <p:cNvSpPr txBox="1">
            <a:spLocks noChangeArrowheads="1"/>
          </p:cNvSpPr>
          <p:nvPr/>
        </p:nvSpPr>
        <p:spPr bwMode="auto">
          <a:xfrm>
            <a:off x="755650" y="1268413"/>
            <a:ext cx="422275" cy="366712"/>
          </a:xfrm>
          <a:prstGeom prst="rect">
            <a:avLst/>
          </a:prstGeom>
          <a:solidFill>
            <a:srgbClr val="FF99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1"/>
              <a:t>1.</a:t>
            </a:r>
          </a:p>
        </p:txBody>
      </p:sp>
      <p:sp>
        <p:nvSpPr>
          <p:cNvPr id="293903" name="Text Box 15"/>
          <p:cNvSpPr txBox="1">
            <a:spLocks noChangeArrowheads="1"/>
          </p:cNvSpPr>
          <p:nvPr/>
        </p:nvSpPr>
        <p:spPr bwMode="auto">
          <a:xfrm>
            <a:off x="765175" y="2276475"/>
            <a:ext cx="422275" cy="366713"/>
          </a:xfrm>
          <a:prstGeom prst="rect">
            <a:avLst/>
          </a:prstGeom>
          <a:solidFill>
            <a:srgbClr val="FF99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1"/>
              <a:t>2.</a:t>
            </a:r>
          </a:p>
        </p:txBody>
      </p:sp>
      <p:sp>
        <p:nvSpPr>
          <p:cNvPr id="293904" name="Rectangle 16"/>
          <p:cNvSpPr>
            <a:spLocks noChangeArrowheads="1"/>
          </p:cNvSpPr>
          <p:nvPr/>
        </p:nvSpPr>
        <p:spPr bwMode="auto">
          <a:xfrm>
            <a:off x="5430838" y="2960688"/>
            <a:ext cx="503237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93906" name="Line 18"/>
          <p:cNvSpPr>
            <a:spLocks noChangeShapeType="1"/>
          </p:cNvSpPr>
          <p:nvPr/>
        </p:nvSpPr>
        <p:spPr bwMode="auto">
          <a:xfrm>
            <a:off x="4716463" y="6400800"/>
            <a:ext cx="4176712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93907" name="Rectangle 19"/>
          <p:cNvSpPr>
            <a:spLocks noChangeArrowheads="1"/>
          </p:cNvSpPr>
          <p:nvPr/>
        </p:nvSpPr>
        <p:spPr bwMode="auto">
          <a:xfrm>
            <a:off x="1476375" y="3429000"/>
            <a:ext cx="2374900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93908" name="Text Box 20"/>
          <p:cNvSpPr txBox="1">
            <a:spLocks noChangeArrowheads="1"/>
          </p:cNvSpPr>
          <p:nvPr/>
        </p:nvSpPr>
        <p:spPr bwMode="auto">
          <a:xfrm>
            <a:off x="1331913" y="3709988"/>
            <a:ext cx="1978025" cy="366712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solidFill>
              <a:srgbClr val="056A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sz="1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TRATAMIENTO</a:t>
            </a:r>
          </a:p>
        </p:txBody>
      </p:sp>
      <p:sp>
        <p:nvSpPr>
          <p:cNvPr id="293909" name="Text Box 21"/>
          <p:cNvSpPr txBox="1">
            <a:spLocks noChangeArrowheads="1"/>
          </p:cNvSpPr>
          <p:nvPr/>
        </p:nvSpPr>
        <p:spPr bwMode="auto">
          <a:xfrm>
            <a:off x="2947307" y="1635125"/>
            <a:ext cx="1130438" cy="369332"/>
          </a:xfrm>
          <a:prstGeom prst="rect">
            <a:avLst/>
          </a:prstGeom>
          <a:solidFill>
            <a:srgbClr val="FFFF00"/>
          </a:solidFill>
          <a:ln w="28575">
            <a:solidFill>
              <a:srgbClr val="C00000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 algn="l"/>
            <a:r>
              <a:rPr lang="es-ES_tradnl" sz="1800" b="1">
                <a:effectLst>
                  <a:outerShdw blurRad="38100" dist="38100" dir="2700000" algn="tl">
                    <a:srgbClr val="C0C0C0"/>
                  </a:outerShdw>
                </a:effectLst>
              </a:rPr>
              <a:t>GLUTEN</a:t>
            </a:r>
          </a:p>
        </p:txBody>
      </p:sp>
      <p:sp>
        <p:nvSpPr>
          <p:cNvPr id="293910" name="Text Box 22"/>
          <p:cNvSpPr txBox="1">
            <a:spLocks noChangeArrowheads="1"/>
          </p:cNvSpPr>
          <p:nvPr/>
        </p:nvSpPr>
        <p:spPr bwMode="auto">
          <a:xfrm>
            <a:off x="4189274" y="1412875"/>
            <a:ext cx="1144864" cy="1354217"/>
          </a:xfrm>
          <a:prstGeom prst="rect">
            <a:avLst/>
          </a:prstGeom>
          <a:solidFill>
            <a:srgbClr val="FFD1D1"/>
          </a:solidFill>
          <a:ln w="28575">
            <a:solidFill>
              <a:srgbClr val="FF6699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Proteína:</a:t>
            </a:r>
          </a:p>
          <a:p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Trigo</a:t>
            </a:r>
          </a:p>
          <a:p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Cebada</a:t>
            </a:r>
          </a:p>
          <a:p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Centeno</a:t>
            </a:r>
          </a:p>
          <a:p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Avena</a:t>
            </a:r>
          </a:p>
        </p:txBody>
      </p:sp>
      <p:sp>
        <p:nvSpPr>
          <p:cNvPr id="293911" name="Text Box 23"/>
          <p:cNvSpPr txBox="1">
            <a:spLocks noChangeArrowheads="1"/>
          </p:cNvSpPr>
          <p:nvPr/>
        </p:nvSpPr>
        <p:spPr bwMode="auto">
          <a:xfrm>
            <a:off x="6257057" y="1458006"/>
            <a:ext cx="1797287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¡Pero NO en </a:t>
            </a:r>
          </a:p>
          <a:p>
            <a:pPr algn="l"/>
            <a:r>
              <a:rPr lang="es-ES_tradnl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maíz ni arroz</a:t>
            </a: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!</a:t>
            </a:r>
          </a:p>
        </p:txBody>
      </p:sp>
      <p:sp>
        <p:nvSpPr>
          <p:cNvPr id="293912" name="Text Box 24"/>
          <p:cNvSpPr txBox="1">
            <a:spLocks noChangeArrowheads="1"/>
          </p:cNvSpPr>
          <p:nvPr/>
        </p:nvSpPr>
        <p:spPr bwMode="auto">
          <a:xfrm>
            <a:off x="5992258" y="3657600"/>
            <a:ext cx="139493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Péptidos</a:t>
            </a:r>
          </a:p>
          <a:p>
            <a:r>
              <a:rPr lang="es-ES_tradnl" sz="1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antigénicos</a:t>
            </a:r>
          </a:p>
        </p:txBody>
      </p:sp>
      <p:sp>
        <p:nvSpPr>
          <p:cNvPr id="293913" name="Text Box 25"/>
          <p:cNvSpPr txBox="1">
            <a:spLocks noChangeArrowheads="1"/>
          </p:cNvSpPr>
          <p:nvPr/>
        </p:nvSpPr>
        <p:spPr bwMode="auto">
          <a:xfrm>
            <a:off x="6011863" y="3062288"/>
            <a:ext cx="1398140" cy="400110"/>
          </a:xfrm>
          <a:prstGeom prst="rect">
            <a:avLst/>
          </a:prstGeom>
          <a:noFill/>
          <a:ln w="28575">
            <a:solidFill>
              <a:srgbClr val="FF99C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Gliadenina</a:t>
            </a:r>
          </a:p>
        </p:txBody>
      </p:sp>
      <p:sp>
        <p:nvSpPr>
          <p:cNvPr id="293914" name="Text Box 26"/>
          <p:cNvSpPr txBox="1">
            <a:spLocks noChangeArrowheads="1"/>
          </p:cNvSpPr>
          <p:nvPr/>
        </p:nvSpPr>
        <p:spPr bwMode="auto">
          <a:xfrm>
            <a:off x="6685187" y="4209011"/>
            <a:ext cx="2077813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Respuesta inmune</a:t>
            </a:r>
          </a:p>
          <a:p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inflamación</a:t>
            </a:r>
          </a:p>
        </p:txBody>
      </p:sp>
      <p:sp>
        <p:nvSpPr>
          <p:cNvPr id="293915" name="Text Box 27"/>
          <p:cNvSpPr txBox="1">
            <a:spLocks noChangeArrowheads="1"/>
          </p:cNvSpPr>
          <p:nvPr/>
        </p:nvSpPr>
        <p:spPr bwMode="auto">
          <a:xfrm>
            <a:off x="5343670" y="4876800"/>
            <a:ext cx="2507418" cy="646331"/>
          </a:xfrm>
          <a:prstGeom prst="rect">
            <a:avLst/>
          </a:prstGeom>
          <a:solidFill>
            <a:srgbClr val="E7F1AD"/>
          </a:solidFill>
          <a:ln w="19050">
            <a:solidFill>
              <a:srgbClr val="CC3399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r>
              <a:rPr lang="es-ES_tradnl" sz="1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ATROFIA MUCOSA </a:t>
            </a:r>
            <a:endParaRPr lang="es-ES_tradnl" sz="18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s-ES_tradnl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INTESTINAL</a:t>
            </a:r>
            <a:endParaRPr lang="es-ES_tradnl" sz="18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93916" name="Text Box 28"/>
          <p:cNvSpPr txBox="1">
            <a:spLocks noChangeArrowheads="1"/>
          </p:cNvSpPr>
          <p:nvPr/>
        </p:nvSpPr>
        <p:spPr bwMode="auto">
          <a:xfrm>
            <a:off x="5334000" y="5876925"/>
            <a:ext cx="2779928" cy="461665"/>
          </a:xfrm>
          <a:prstGeom prst="rect">
            <a:avLst/>
          </a:prstGeom>
          <a:solidFill>
            <a:srgbClr val="FFB3D9"/>
          </a:solidFill>
          <a:ln w="28575">
            <a:solidFill>
              <a:srgbClr val="CC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MALABSORCIÓN</a:t>
            </a:r>
          </a:p>
        </p:txBody>
      </p:sp>
      <p:sp>
        <p:nvSpPr>
          <p:cNvPr id="293917" name="Text Box 29"/>
          <p:cNvSpPr txBox="1">
            <a:spLocks noChangeArrowheads="1"/>
          </p:cNvSpPr>
          <p:nvPr/>
        </p:nvSpPr>
        <p:spPr bwMode="auto">
          <a:xfrm>
            <a:off x="1331913" y="4149725"/>
            <a:ext cx="206533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Eliminar</a:t>
            </a:r>
          </a:p>
          <a:p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Granos con gluten</a:t>
            </a:r>
          </a:p>
        </p:txBody>
      </p:sp>
      <p:sp>
        <p:nvSpPr>
          <p:cNvPr id="293918" name="Text Box 30"/>
          <p:cNvSpPr txBox="1">
            <a:spLocks noChangeArrowheads="1"/>
          </p:cNvSpPr>
          <p:nvPr/>
        </p:nvSpPr>
        <p:spPr bwMode="auto">
          <a:xfrm>
            <a:off x="971550" y="5468938"/>
            <a:ext cx="2647950" cy="466725"/>
          </a:xfrm>
          <a:prstGeom prst="rect">
            <a:avLst/>
          </a:prstGeom>
          <a:solidFill>
            <a:srgbClr val="8BB3F5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Absorción normal</a:t>
            </a:r>
          </a:p>
        </p:txBody>
      </p:sp>
      <p:sp>
        <p:nvSpPr>
          <p:cNvPr id="293919" name="Line 31"/>
          <p:cNvSpPr>
            <a:spLocks noChangeShapeType="1"/>
          </p:cNvSpPr>
          <p:nvPr/>
        </p:nvSpPr>
        <p:spPr bwMode="auto">
          <a:xfrm flipH="1">
            <a:off x="2320925" y="4797424"/>
            <a:ext cx="19050" cy="671513"/>
          </a:xfrm>
          <a:prstGeom prst="line">
            <a:avLst/>
          </a:prstGeom>
          <a:noFill/>
          <a:ln w="76200">
            <a:solidFill>
              <a:srgbClr val="FF99CC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93920" name="Line 32"/>
          <p:cNvSpPr>
            <a:spLocks noChangeShapeType="1"/>
          </p:cNvSpPr>
          <p:nvPr/>
        </p:nvSpPr>
        <p:spPr bwMode="auto">
          <a:xfrm>
            <a:off x="6659562" y="3429001"/>
            <a:ext cx="395" cy="323850"/>
          </a:xfrm>
          <a:prstGeom prst="line">
            <a:avLst/>
          </a:prstGeom>
          <a:noFill/>
          <a:ln w="28575">
            <a:solidFill>
              <a:srgbClr val="FF99CC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93921" name="Line 33"/>
          <p:cNvSpPr>
            <a:spLocks noChangeShapeType="1"/>
          </p:cNvSpPr>
          <p:nvPr/>
        </p:nvSpPr>
        <p:spPr bwMode="auto">
          <a:xfrm flipH="1">
            <a:off x="6644481" y="4303930"/>
            <a:ext cx="0" cy="572869"/>
          </a:xfrm>
          <a:prstGeom prst="line">
            <a:avLst/>
          </a:prstGeom>
          <a:noFill/>
          <a:ln w="28575">
            <a:solidFill>
              <a:srgbClr val="FF99CC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93922" name="Line 34"/>
          <p:cNvSpPr>
            <a:spLocks noChangeShapeType="1"/>
          </p:cNvSpPr>
          <p:nvPr/>
        </p:nvSpPr>
        <p:spPr bwMode="auto">
          <a:xfrm>
            <a:off x="6685187" y="5468938"/>
            <a:ext cx="0" cy="396772"/>
          </a:xfrm>
          <a:prstGeom prst="line">
            <a:avLst/>
          </a:prstGeom>
          <a:noFill/>
          <a:ln w="28575">
            <a:solidFill>
              <a:srgbClr val="FF99CC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93923" name="Text Box 35"/>
          <p:cNvSpPr txBox="1">
            <a:spLocks noChangeArrowheads="1"/>
          </p:cNvSpPr>
          <p:nvPr/>
        </p:nvSpPr>
        <p:spPr bwMode="auto">
          <a:xfrm>
            <a:off x="539750" y="333375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7" name="Text Box 7"/>
          <p:cNvSpPr txBox="1">
            <a:spLocks noChangeArrowheads="1"/>
          </p:cNvSpPr>
          <p:nvPr/>
        </p:nvSpPr>
        <p:spPr bwMode="auto">
          <a:xfrm>
            <a:off x="6372200" y="6525344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cxnSp>
        <p:nvCxnSpPr>
          <p:cNvPr id="7" name="6 Conector curvado"/>
          <p:cNvCxnSpPr>
            <a:endCxn id="293913" idx="0"/>
          </p:cNvCxnSpPr>
          <p:nvPr/>
        </p:nvCxnSpPr>
        <p:spPr bwMode="auto">
          <a:xfrm>
            <a:off x="5373031" y="2010570"/>
            <a:ext cx="1337902" cy="1051718"/>
          </a:xfrm>
          <a:prstGeom prst="curvedConnector2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3899" grpId="0" animBg="1"/>
      <p:bldP spid="293901" grpId="0"/>
      <p:bldP spid="293902" grpId="0" animBg="1"/>
      <p:bldP spid="293903" grpId="0" animBg="1"/>
      <p:bldP spid="293908" grpId="0" animBg="1"/>
      <p:bldP spid="293909" grpId="0" animBg="1"/>
      <p:bldP spid="293910" grpId="0" animBg="1"/>
      <p:bldP spid="293911" grpId="0"/>
      <p:bldP spid="293912" grpId="0"/>
      <p:bldP spid="293913" grpId="0" animBg="1"/>
      <p:bldP spid="293914" grpId="0"/>
      <p:bldP spid="293915" grpId="0" animBg="1"/>
      <p:bldP spid="293916" grpId="0" animBg="1"/>
      <p:bldP spid="293917" grpId="0"/>
      <p:bldP spid="293918" grpId="0" animBg="1"/>
      <p:bldP spid="293919" grpId="0" animBg="1"/>
      <p:bldP spid="293920" grpId="0" animBg="1"/>
      <p:bldP spid="293921" grpId="0" animBg="1"/>
      <p:bldP spid="293922" grpId="0" animBg="1"/>
    </p:bldLst>
  </p:timing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0034" name="Picture 2" descr="daño epiteli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369888"/>
            <a:ext cx="4535488" cy="248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0035" name="Text Box 3"/>
          <p:cNvSpPr txBox="1">
            <a:spLocks noChangeArrowheads="1"/>
          </p:cNvSpPr>
          <p:nvPr/>
        </p:nvSpPr>
        <p:spPr bwMode="auto">
          <a:xfrm>
            <a:off x="3492500" y="2997200"/>
            <a:ext cx="2052638" cy="396875"/>
          </a:xfrm>
          <a:prstGeom prst="rect">
            <a:avLst/>
          </a:prstGeom>
          <a:solidFill>
            <a:srgbClr val="FAC2D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000" b="1"/>
              <a:t>Atrofia mucosa</a:t>
            </a:r>
          </a:p>
        </p:txBody>
      </p:sp>
      <p:sp>
        <p:nvSpPr>
          <p:cNvPr id="300036" name="Text Box 4"/>
          <p:cNvSpPr txBox="1">
            <a:spLocks noChangeArrowheads="1"/>
          </p:cNvSpPr>
          <p:nvPr/>
        </p:nvSpPr>
        <p:spPr bwMode="auto">
          <a:xfrm>
            <a:off x="1331913" y="2997200"/>
            <a:ext cx="1295400" cy="3968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2000" b="1"/>
              <a:t>Normal</a:t>
            </a:r>
          </a:p>
        </p:txBody>
      </p:sp>
      <p:pic>
        <p:nvPicPr>
          <p:cNvPr id="300037" name="Picture 5" descr="normal intewstino vs spru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3429000"/>
            <a:ext cx="5003800" cy="3295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0038" name="Text Box 6"/>
          <p:cNvSpPr txBox="1">
            <a:spLocks noChangeArrowheads="1"/>
          </p:cNvSpPr>
          <p:nvPr/>
        </p:nvSpPr>
        <p:spPr bwMode="auto">
          <a:xfrm>
            <a:off x="6266860" y="583520"/>
            <a:ext cx="2436886" cy="584775"/>
          </a:xfrm>
          <a:prstGeom prst="rect">
            <a:avLst/>
          </a:prstGeom>
          <a:solidFill>
            <a:srgbClr val="82C7CC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IV.  MALABSORCIÓN</a:t>
            </a:r>
          </a:p>
          <a:p>
            <a:pPr algn="l"/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      INTESTINAL</a:t>
            </a:r>
          </a:p>
        </p:txBody>
      </p:sp>
      <p:sp>
        <p:nvSpPr>
          <p:cNvPr id="300039" name="Text Box 7"/>
          <p:cNvSpPr txBox="1">
            <a:spLocks noChangeArrowheads="1"/>
          </p:cNvSpPr>
          <p:nvPr/>
        </p:nvSpPr>
        <p:spPr bwMode="auto">
          <a:xfrm>
            <a:off x="7059488" y="1274763"/>
            <a:ext cx="1691490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2000" b="1"/>
              <a:t>Enf. Celíaca</a:t>
            </a:r>
          </a:p>
        </p:txBody>
      </p:sp>
      <p:sp>
        <p:nvSpPr>
          <p:cNvPr id="300040" name="Oval 8"/>
          <p:cNvSpPr>
            <a:spLocks noChangeArrowheads="1"/>
          </p:cNvSpPr>
          <p:nvPr/>
        </p:nvSpPr>
        <p:spPr bwMode="auto">
          <a:xfrm>
            <a:off x="3203575" y="404813"/>
            <a:ext cx="2592388" cy="1944687"/>
          </a:xfrm>
          <a:prstGeom prst="ellipse">
            <a:avLst/>
          </a:prstGeom>
          <a:noFill/>
          <a:ln w="28575">
            <a:solidFill>
              <a:srgbClr val="CC0000"/>
            </a:solidFill>
            <a:prstDash val="dash"/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ES_tradnl" sz="180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00041" name="Oval 9"/>
          <p:cNvSpPr>
            <a:spLocks noChangeArrowheads="1"/>
          </p:cNvSpPr>
          <p:nvPr/>
        </p:nvSpPr>
        <p:spPr bwMode="auto">
          <a:xfrm>
            <a:off x="3419475" y="3429000"/>
            <a:ext cx="2305050" cy="1800225"/>
          </a:xfrm>
          <a:prstGeom prst="ellipse">
            <a:avLst/>
          </a:prstGeom>
          <a:noFill/>
          <a:ln w="28575">
            <a:solidFill>
              <a:srgbClr val="CC0000"/>
            </a:solidFill>
            <a:prstDash val="dash"/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0042" name="Text Box 10"/>
          <p:cNvSpPr txBox="1">
            <a:spLocks noChangeArrowheads="1"/>
          </p:cNvSpPr>
          <p:nvPr/>
        </p:nvSpPr>
        <p:spPr bwMode="auto">
          <a:xfrm>
            <a:off x="6096235" y="2228850"/>
            <a:ext cx="2380780" cy="2308324"/>
          </a:xfrm>
          <a:prstGeom prst="rect">
            <a:avLst/>
          </a:prstGeom>
          <a:solidFill>
            <a:srgbClr val="E7F1AD"/>
          </a:solidFill>
          <a:ln w="38100">
            <a:solidFill>
              <a:srgbClr val="CC0066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r>
              <a:rPr lang="es-ES_tradnl" sz="2400" dirty="0"/>
              <a:t>Atrofia mucosa</a:t>
            </a:r>
          </a:p>
          <a:p>
            <a:endParaRPr lang="es-ES_tradnl" sz="1200" dirty="0"/>
          </a:p>
          <a:p>
            <a:r>
              <a:rPr lang="es-ES_tradnl" sz="2400" dirty="0"/>
              <a:t>Destrucción </a:t>
            </a:r>
          </a:p>
          <a:p>
            <a:r>
              <a:rPr lang="es-ES_tradnl" sz="2400" dirty="0"/>
              <a:t>Vellosidades</a:t>
            </a:r>
          </a:p>
          <a:p>
            <a:endParaRPr lang="es-ES_tradnl" sz="1200" dirty="0"/>
          </a:p>
          <a:p>
            <a:r>
              <a:rPr lang="es-ES_tradnl" sz="2400" dirty="0"/>
              <a:t>Infiltración </a:t>
            </a:r>
            <a:endParaRPr lang="es-ES_tradnl" sz="2400" dirty="0" smtClean="0"/>
          </a:p>
          <a:p>
            <a:r>
              <a:rPr lang="es-ES_tradnl" sz="2400" dirty="0" smtClean="0"/>
              <a:t>linfocitos</a:t>
            </a:r>
            <a:endParaRPr lang="es-ES_tradnl" sz="2400" dirty="0"/>
          </a:p>
        </p:txBody>
      </p:sp>
      <p:sp>
        <p:nvSpPr>
          <p:cNvPr id="300044" name="Text Box 12"/>
          <p:cNvSpPr txBox="1">
            <a:spLocks noChangeArrowheads="1"/>
          </p:cNvSpPr>
          <p:nvPr/>
        </p:nvSpPr>
        <p:spPr bwMode="auto">
          <a:xfrm>
            <a:off x="250825" y="404813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6372200" y="6525344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0040" grpId="0" animBg="1"/>
      <p:bldP spid="300041" grpId="0" animBg="1"/>
    </p:bldLst>
  </p:timing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058" name="Text Box 2"/>
          <p:cNvSpPr txBox="1">
            <a:spLocks noChangeArrowheads="1"/>
          </p:cNvSpPr>
          <p:nvPr/>
        </p:nvSpPr>
        <p:spPr bwMode="auto">
          <a:xfrm>
            <a:off x="6516216" y="488344"/>
            <a:ext cx="2085975" cy="546100"/>
          </a:xfrm>
          <a:prstGeom prst="rect">
            <a:avLst/>
          </a:prstGeom>
          <a:solidFill>
            <a:srgbClr val="95CFD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IV. MALABSORCIÓN</a:t>
            </a:r>
          </a:p>
          <a:p>
            <a:pPr algn="l"/>
            <a:r>
              <a:rPr lang="es-ES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      INTESTINAL</a:t>
            </a:r>
          </a:p>
        </p:txBody>
      </p:sp>
      <p:sp>
        <p:nvSpPr>
          <p:cNvPr id="301059" name="Text Box 3"/>
          <p:cNvSpPr txBox="1">
            <a:spLocks noChangeArrowheads="1"/>
          </p:cNvSpPr>
          <p:nvPr/>
        </p:nvSpPr>
        <p:spPr bwMode="auto">
          <a:xfrm>
            <a:off x="684213" y="620713"/>
            <a:ext cx="1595437" cy="406400"/>
          </a:xfrm>
          <a:prstGeom prst="rect">
            <a:avLst/>
          </a:prstGeom>
          <a:solidFill>
            <a:srgbClr val="FFB3D9"/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AMBIENTE</a:t>
            </a:r>
          </a:p>
        </p:txBody>
      </p:sp>
      <p:sp>
        <p:nvSpPr>
          <p:cNvPr id="301060" name="Text Box 4"/>
          <p:cNvSpPr txBox="1">
            <a:spLocks noChangeArrowheads="1"/>
          </p:cNvSpPr>
          <p:nvPr/>
        </p:nvSpPr>
        <p:spPr bwMode="auto">
          <a:xfrm>
            <a:off x="612775" y="3316288"/>
            <a:ext cx="1536700" cy="406400"/>
          </a:xfrm>
          <a:prstGeom prst="rect">
            <a:avLst/>
          </a:prstGeom>
          <a:solidFill>
            <a:srgbClr val="FFB3D9"/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GENÉTICA</a:t>
            </a:r>
          </a:p>
        </p:txBody>
      </p:sp>
      <p:sp>
        <p:nvSpPr>
          <p:cNvPr id="301061" name="Text Box 5"/>
          <p:cNvSpPr txBox="1">
            <a:spLocks noChangeArrowheads="1"/>
          </p:cNvSpPr>
          <p:nvPr/>
        </p:nvSpPr>
        <p:spPr bwMode="auto">
          <a:xfrm>
            <a:off x="179388" y="5205413"/>
            <a:ext cx="2327275" cy="466725"/>
          </a:xfrm>
          <a:prstGeom prst="rect">
            <a:avLst/>
          </a:prstGeom>
          <a:solidFill>
            <a:srgbClr val="FFB3D9"/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ENFERMEDAD</a:t>
            </a:r>
          </a:p>
        </p:txBody>
      </p:sp>
      <p:sp>
        <p:nvSpPr>
          <p:cNvPr id="301062" name="Text Box 6"/>
          <p:cNvSpPr txBox="1">
            <a:spLocks noChangeArrowheads="1"/>
          </p:cNvSpPr>
          <p:nvPr/>
        </p:nvSpPr>
        <p:spPr bwMode="auto">
          <a:xfrm>
            <a:off x="1187450" y="1531938"/>
            <a:ext cx="51435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5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</a:p>
        </p:txBody>
      </p:sp>
      <p:sp>
        <p:nvSpPr>
          <p:cNvPr id="301063" name="Line 7"/>
          <p:cNvSpPr>
            <a:spLocks noChangeShapeType="1"/>
          </p:cNvSpPr>
          <p:nvPr/>
        </p:nvSpPr>
        <p:spPr bwMode="auto">
          <a:xfrm>
            <a:off x="1403350" y="3933825"/>
            <a:ext cx="0" cy="1152525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01064" name="Line 8"/>
          <p:cNvSpPr>
            <a:spLocks noChangeShapeType="1"/>
          </p:cNvSpPr>
          <p:nvPr/>
        </p:nvSpPr>
        <p:spPr bwMode="auto">
          <a:xfrm>
            <a:off x="5080000" y="404813"/>
            <a:ext cx="0" cy="4824412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01065" name="Text Box 9"/>
          <p:cNvSpPr txBox="1">
            <a:spLocks noChangeArrowheads="1"/>
          </p:cNvSpPr>
          <p:nvPr/>
        </p:nvSpPr>
        <p:spPr bwMode="auto">
          <a:xfrm>
            <a:off x="4333875" y="644525"/>
            <a:ext cx="1416050" cy="365125"/>
          </a:xfrm>
          <a:prstGeom prst="rect">
            <a:avLst/>
          </a:prstGeom>
          <a:solidFill>
            <a:srgbClr val="FFE269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Gluten dieta</a:t>
            </a:r>
          </a:p>
        </p:txBody>
      </p:sp>
      <p:sp>
        <p:nvSpPr>
          <p:cNvPr id="301066" name="Text Box 10"/>
          <p:cNvSpPr txBox="1">
            <a:spLocks noChangeArrowheads="1"/>
          </p:cNvSpPr>
          <p:nvPr/>
        </p:nvSpPr>
        <p:spPr bwMode="auto">
          <a:xfrm>
            <a:off x="4122738" y="1149350"/>
            <a:ext cx="1722437" cy="346075"/>
          </a:xfrm>
          <a:prstGeom prst="rect">
            <a:avLst/>
          </a:prstGeom>
          <a:solidFill>
            <a:schemeClr val="bg1"/>
          </a:solidFill>
          <a:ln w="9525">
            <a:solidFill>
              <a:srgbClr val="FF99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Digestión gluten</a:t>
            </a:r>
          </a:p>
        </p:txBody>
      </p:sp>
      <p:sp>
        <p:nvSpPr>
          <p:cNvPr id="301067" name="Text Box 11"/>
          <p:cNvSpPr txBox="1">
            <a:spLocks noChangeArrowheads="1"/>
          </p:cNvSpPr>
          <p:nvPr/>
        </p:nvSpPr>
        <p:spPr bwMode="auto">
          <a:xfrm>
            <a:off x="4056063" y="1652588"/>
            <a:ext cx="1836737" cy="346075"/>
          </a:xfrm>
          <a:prstGeom prst="rect">
            <a:avLst/>
          </a:prstGeom>
          <a:solidFill>
            <a:schemeClr val="bg1"/>
          </a:solidFill>
          <a:ln w="9525">
            <a:solidFill>
              <a:srgbClr val="FF99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Péptido G 33MER</a:t>
            </a:r>
          </a:p>
        </p:txBody>
      </p:sp>
      <p:sp>
        <p:nvSpPr>
          <p:cNvPr id="301068" name="Text Box 12"/>
          <p:cNvSpPr txBox="1">
            <a:spLocks noChangeArrowheads="1"/>
          </p:cNvSpPr>
          <p:nvPr/>
        </p:nvSpPr>
        <p:spPr bwMode="auto">
          <a:xfrm>
            <a:off x="4243388" y="2581275"/>
            <a:ext cx="1479550" cy="346075"/>
          </a:xfrm>
          <a:prstGeom prst="rect">
            <a:avLst/>
          </a:prstGeom>
          <a:solidFill>
            <a:schemeClr val="bg1"/>
          </a:solidFill>
          <a:ln w="9525">
            <a:solidFill>
              <a:srgbClr val="FF99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Lámina propia</a:t>
            </a:r>
          </a:p>
        </p:txBody>
      </p:sp>
      <p:sp>
        <p:nvSpPr>
          <p:cNvPr id="301069" name="Text Box 13"/>
          <p:cNvSpPr txBox="1">
            <a:spLocks noChangeArrowheads="1"/>
          </p:cNvSpPr>
          <p:nvPr/>
        </p:nvSpPr>
        <p:spPr bwMode="auto">
          <a:xfrm>
            <a:off x="3417888" y="3316288"/>
            <a:ext cx="3322637" cy="609600"/>
          </a:xfrm>
          <a:prstGeom prst="rect">
            <a:avLst/>
          </a:prstGeom>
          <a:solidFill>
            <a:srgbClr val="CEF2D2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_tradnl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C. Dendríticas con HLA DQ2-8</a:t>
            </a:r>
          </a:p>
          <a:p>
            <a:r>
              <a:rPr lang="es-ES_tradnl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captan G 33MER</a:t>
            </a:r>
          </a:p>
        </p:txBody>
      </p:sp>
      <p:sp>
        <p:nvSpPr>
          <p:cNvPr id="301070" name="Text Box 14"/>
          <p:cNvSpPr txBox="1">
            <a:spLocks noChangeArrowheads="1"/>
          </p:cNvSpPr>
          <p:nvPr/>
        </p:nvSpPr>
        <p:spPr bwMode="auto">
          <a:xfrm>
            <a:off x="3279775" y="4100513"/>
            <a:ext cx="3668713" cy="346075"/>
          </a:xfrm>
          <a:prstGeom prst="rect">
            <a:avLst/>
          </a:prstGeom>
          <a:solidFill>
            <a:schemeClr val="bg1"/>
          </a:solidFill>
          <a:ln w="9525">
            <a:solidFill>
              <a:srgbClr val="FF99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Presentación antígenos a linfocitos T</a:t>
            </a:r>
          </a:p>
        </p:txBody>
      </p:sp>
      <p:sp>
        <p:nvSpPr>
          <p:cNvPr id="301071" name="Text Box 15"/>
          <p:cNvSpPr txBox="1">
            <a:spLocks noChangeArrowheads="1"/>
          </p:cNvSpPr>
          <p:nvPr/>
        </p:nvSpPr>
        <p:spPr bwMode="auto">
          <a:xfrm>
            <a:off x="3895725" y="4605338"/>
            <a:ext cx="2128838" cy="346075"/>
          </a:xfrm>
          <a:prstGeom prst="rect">
            <a:avLst/>
          </a:prstGeom>
          <a:solidFill>
            <a:schemeClr val="bg1"/>
          </a:solidFill>
          <a:ln w="9525">
            <a:solidFill>
              <a:srgbClr val="FF99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Activación linfocitos</a:t>
            </a:r>
          </a:p>
        </p:txBody>
      </p:sp>
      <p:sp>
        <p:nvSpPr>
          <p:cNvPr id="301072" name="Text Box 16"/>
          <p:cNvSpPr txBox="1">
            <a:spLocks noChangeArrowheads="1"/>
          </p:cNvSpPr>
          <p:nvPr/>
        </p:nvSpPr>
        <p:spPr bwMode="auto">
          <a:xfrm>
            <a:off x="3675063" y="5276850"/>
            <a:ext cx="3140075" cy="434975"/>
          </a:xfrm>
          <a:prstGeom prst="rect">
            <a:avLst/>
          </a:prstGeom>
          <a:solidFill>
            <a:srgbClr val="E7F1AD"/>
          </a:solidFill>
          <a:ln w="38100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_tradnl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Destrucción vellosidades</a:t>
            </a:r>
          </a:p>
        </p:txBody>
      </p:sp>
      <p:sp>
        <p:nvSpPr>
          <p:cNvPr id="301073" name="Text Box 17"/>
          <p:cNvSpPr txBox="1">
            <a:spLocks noChangeArrowheads="1"/>
          </p:cNvSpPr>
          <p:nvPr/>
        </p:nvSpPr>
        <p:spPr bwMode="auto">
          <a:xfrm>
            <a:off x="5080000" y="1998663"/>
            <a:ext cx="12811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200" b="1">
                <a:effectLst>
                  <a:outerShdw blurRad="38100" dist="38100" dir="2700000" algn="tl">
                    <a:srgbClr val="C0C0C0"/>
                  </a:outerShdw>
                </a:effectLst>
              </a:rPr>
              <a:t>Aumento </a:t>
            </a:r>
          </a:p>
          <a:p>
            <a:pPr algn="l"/>
            <a:r>
              <a:rPr lang="es-ES_tradnl" sz="1200" b="1">
                <a:effectLst>
                  <a:outerShdw blurRad="38100" dist="38100" dir="2700000" algn="tl">
                    <a:srgbClr val="C0C0C0"/>
                  </a:outerShdw>
                </a:effectLst>
              </a:rPr>
              <a:t>permedabilidad</a:t>
            </a:r>
          </a:p>
        </p:txBody>
      </p:sp>
      <p:sp>
        <p:nvSpPr>
          <p:cNvPr id="301074" name="Text Box 18"/>
          <p:cNvSpPr txBox="1">
            <a:spLocks noChangeArrowheads="1"/>
          </p:cNvSpPr>
          <p:nvPr/>
        </p:nvSpPr>
        <p:spPr bwMode="auto">
          <a:xfrm>
            <a:off x="5080000" y="2947988"/>
            <a:ext cx="103187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200" b="1">
                <a:effectLst>
                  <a:outerShdw blurRad="38100" dist="38100" dir="2700000" algn="tl">
                    <a:srgbClr val="C0C0C0"/>
                  </a:outerShdw>
                </a:effectLst>
              </a:rPr>
              <a:t>Enz tTGasa</a:t>
            </a:r>
          </a:p>
        </p:txBody>
      </p:sp>
      <p:sp>
        <p:nvSpPr>
          <p:cNvPr id="301075" name="Text Box 19"/>
          <p:cNvSpPr txBox="1">
            <a:spLocks noChangeArrowheads="1"/>
          </p:cNvSpPr>
          <p:nvPr/>
        </p:nvSpPr>
        <p:spPr bwMode="auto">
          <a:xfrm>
            <a:off x="5151438" y="4965700"/>
            <a:ext cx="1131887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200" b="1">
                <a:effectLst>
                  <a:outerShdw blurRad="38100" dist="38100" dir="2700000" algn="tl">
                    <a:srgbClr val="C0C0C0"/>
                  </a:outerShdw>
                </a:effectLst>
              </a:rPr>
              <a:t>Señal ataque</a:t>
            </a:r>
          </a:p>
        </p:txBody>
      </p:sp>
      <p:sp>
        <p:nvSpPr>
          <p:cNvPr id="301076" name="Line 20"/>
          <p:cNvSpPr>
            <a:spLocks noChangeShapeType="1"/>
          </p:cNvSpPr>
          <p:nvPr/>
        </p:nvSpPr>
        <p:spPr bwMode="auto">
          <a:xfrm>
            <a:off x="2555875" y="0"/>
            <a:ext cx="0" cy="685800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01077" name="Text Box 21"/>
          <p:cNvSpPr txBox="1">
            <a:spLocks noChangeArrowheads="1"/>
          </p:cNvSpPr>
          <p:nvPr/>
        </p:nvSpPr>
        <p:spPr bwMode="auto">
          <a:xfrm>
            <a:off x="2805906" y="142875"/>
            <a:ext cx="1223963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es-MX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23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24" name="Text Box 7"/>
          <p:cNvSpPr txBox="1">
            <a:spLocks noChangeArrowheads="1"/>
          </p:cNvSpPr>
          <p:nvPr/>
        </p:nvSpPr>
        <p:spPr bwMode="auto">
          <a:xfrm>
            <a:off x="7040494" y="1124744"/>
            <a:ext cx="1582484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Enf. Celíaca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01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3000"/>
                                        <p:tgtEl>
                                          <p:spTgt spid="301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1059" grpId="0" animBg="1"/>
      <p:bldP spid="301060" grpId="0" animBg="1"/>
      <p:bldP spid="301061" grpId="0" animBg="1"/>
      <p:bldP spid="301062" grpId="0"/>
      <p:bldP spid="301063" grpId="0" animBg="1"/>
      <p:bldP spid="301064" grpId="0" animBg="1"/>
      <p:bldP spid="301065" grpId="0" animBg="1"/>
      <p:bldP spid="301066" grpId="0" animBg="1"/>
      <p:bldP spid="301067" grpId="0" animBg="1"/>
      <p:bldP spid="301068" grpId="0" animBg="1"/>
      <p:bldP spid="301069" grpId="0" animBg="1"/>
      <p:bldP spid="301070" grpId="0" animBg="1"/>
      <p:bldP spid="301071" grpId="0" animBg="1"/>
      <p:bldP spid="301072" grpId="0" animBg="1"/>
      <p:bldP spid="301073" grpId="0"/>
      <p:bldP spid="301074" grpId="0"/>
      <p:bldP spid="301075" grpId="0"/>
    </p:bldLst>
  </p:timing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2082" name="Picture 2" descr="img14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894"/>
          <a:stretch>
            <a:fillRect/>
          </a:stretch>
        </p:blipFill>
        <p:spPr>
          <a:xfrm>
            <a:off x="1223963" y="250825"/>
            <a:ext cx="3852862" cy="63547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2083" name="Line 3"/>
          <p:cNvSpPr>
            <a:spLocks noChangeShapeType="1"/>
          </p:cNvSpPr>
          <p:nvPr/>
        </p:nvSpPr>
        <p:spPr bwMode="auto">
          <a:xfrm>
            <a:off x="4967288" y="3573463"/>
            <a:ext cx="2233612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02084" name="Rectangle 4"/>
          <p:cNvSpPr>
            <a:spLocks noChangeArrowheads="1"/>
          </p:cNvSpPr>
          <p:nvPr/>
        </p:nvSpPr>
        <p:spPr bwMode="auto">
          <a:xfrm>
            <a:off x="4464050" y="0"/>
            <a:ext cx="2303463" cy="8366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2085" name="Text Box 5"/>
          <p:cNvSpPr txBox="1">
            <a:spLocks noChangeArrowheads="1"/>
          </p:cNvSpPr>
          <p:nvPr/>
        </p:nvSpPr>
        <p:spPr bwMode="auto">
          <a:xfrm>
            <a:off x="7343775" y="1412875"/>
            <a:ext cx="1581150" cy="844550"/>
          </a:xfrm>
          <a:prstGeom prst="rect">
            <a:avLst/>
          </a:prstGeom>
          <a:solidFill>
            <a:srgbClr val="E1F0FF"/>
          </a:solidFill>
          <a:ln w="19050">
            <a:solidFill>
              <a:srgbClr val="0000FF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Posibles </a:t>
            </a:r>
          </a:p>
          <a:p>
            <a:pPr algn="l"/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intervenciones</a:t>
            </a:r>
          </a:p>
          <a:p>
            <a:pPr algn="l"/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terapéuticas</a:t>
            </a:r>
          </a:p>
        </p:txBody>
      </p:sp>
      <p:sp>
        <p:nvSpPr>
          <p:cNvPr id="302086" name="Rectangle 6"/>
          <p:cNvSpPr>
            <a:spLocks noChangeArrowheads="1"/>
          </p:cNvSpPr>
          <p:nvPr/>
        </p:nvSpPr>
        <p:spPr bwMode="auto">
          <a:xfrm>
            <a:off x="4895850" y="692150"/>
            <a:ext cx="1728788" cy="23764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2087" name="Text Box 7"/>
          <p:cNvSpPr txBox="1">
            <a:spLocks noChangeArrowheads="1"/>
          </p:cNvSpPr>
          <p:nvPr/>
        </p:nvSpPr>
        <p:spPr bwMode="auto">
          <a:xfrm>
            <a:off x="7038975" y="404813"/>
            <a:ext cx="1708150" cy="369332"/>
          </a:xfrm>
          <a:prstGeom prst="rect">
            <a:avLst/>
          </a:prstGeom>
          <a:solidFill>
            <a:srgbClr val="BBE0E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ES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Enf. Celíaca</a:t>
            </a:r>
          </a:p>
        </p:txBody>
      </p:sp>
      <p:sp>
        <p:nvSpPr>
          <p:cNvPr id="302088" name="Line 8"/>
          <p:cNvSpPr>
            <a:spLocks noChangeShapeType="1"/>
          </p:cNvSpPr>
          <p:nvPr/>
        </p:nvSpPr>
        <p:spPr bwMode="auto">
          <a:xfrm>
            <a:off x="4895850" y="260350"/>
            <a:ext cx="0" cy="338455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02089" name="Line 9"/>
          <p:cNvSpPr>
            <a:spLocks noChangeShapeType="1"/>
          </p:cNvSpPr>
          <p:nvPr/>
        </p:nvSpPr>
        <p:spPr bwMode="auto">
          <a:xfrm>
            <a:off x="7127875" y="3573463"/>
            <a:ext cx="0" cy="2735262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02090" name="Rectangle 10"/>
          <p:cNvSpPr>
            <a:spLocks noChangeArrowheads="1"/>
          </p:cNvSpPr>
          <p:nvPr/>
        </p:nvSpPr>
        <p:spPr bwMode="auto">
          <a:xfrm>
            <a:off x="1727200" y="260350"/>
            <a:ext cx="504825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2091" name="Rectangle 11"/>
          <p:cNvSpPr>
            <a:spLocks noChangeArrowheads="1"/>
          </p:cNvSpPr>
          <p:nvPr/>
        </p:nvSpPr>
        <p:spPr bwMode="auto">
          <a:xfrm>
            <a:off x="1511300" y="3429000"/>
            <a:ext cx="576263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2092" name="Rectangle 12"/>
          <p:cNvSpPr>
            <a:spLocks noChangeArrowheads="1"/>
          </p:cNvSpPr>
          <p:nvPr/>
        </p:nvSpPr>
        <p:spPr bwMode="auto">
          <a:xfrm>
            <a:off x="1727200" y="4437063"/>
            <a:ext cx="504825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2093" name="Text Box 13"/>
          <p:cNvSpPr txBox="1">
            <a:spLocks noChangeArrowheads="1"/>
          </p:cNvSpPr>
          <p:nvPr/>
        </p:nvSpPr>
        <p:spPr bwMode="auto">
          <a:xfrm>
            <a:off x="1871663" y="404813"/>
            <a:ext cx="450850" cy="395287"/>
          </a:xfrm>
          <a:prstGeom prst="rect">
            <a:avLst/>
          </a:prstGeom>
          <a:solidFill>
            <a:schemeClr val="accent1"/>
          </a:solidFill>
          <a:ln w="28575">
            <a:solidFill>
              <a:srgbClr val="66BAC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1">
                <a:effectLst>
                  <a:outerShdw blurRad="38100" dist="38100" dir="2700000" algn="tl">
                    <a:srgbClr val="FFFFFF"/>
                  </a:outerShdw>
                </a:effectLst>
              </a:rPr>
              <a:t>1.</a:t>
            </a:r>
          </a:p>
        </p:txBody>
      </p:sp>
      <p:sp>
        <p:nvSpPr>
          <p:cNvPr id="302094" name="Text Box 14"/>
          <p:cNvSpPr txBox="1">
            <a:spLocks noChangeArrowheads="1"/>
          </p:cNvSpPr>
          <p:nvPr/>
        </p:nvSpPr>
        <p:spPr bwMode="auto">
          <a:xfrm>
            <a:off x="1476375" y="3235325"/>
            <a:ext cx="441325" cy="385763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1">
                <a:effectLst>
                  <a:outerShdw blurRad="38100" dist="38100" dir="2700000" algn="tl">
                    <a:srgbClr val="FFFFFF"/>
                  </a:outerShdw>
                </a:effectLst>
              </a:rPr>
              <a:t>2.</a:t>
            </a:r>
          </a:p>
        </p:txBody>
      </p:sp>
      <p:sp>
        <p:nvSpPr>
          <p:cNvPr id="302095" name="Text Box 15"/>
          <p:cNvSpPr txBox="1">
            <a:spLocks noChangeArrowheads="1"/>
          </p:cNvSpPr>
          <p:nvPr/>
        </p:nvSpPr>
        <p:spPr bwMode="auto">
          <a:xfrm>
            <a:off x="1800225" y="4652963"/>
            <a:ext cx="468313" cy="395287"/>
          </a:xfrm>
          <a:prstGeom prst="rect">
            <a:avLst/>
          </a:prstGeom>
          <a:solidFill>
            <a:schemeClr val="accent1"/>
          </a:solidFill>
          <a:ln w="28575">
            <a:solidFill>
              <a:srgbClr val="66BAC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1800" b="1">
                <a:effectLst>
                  <a:outerShdw blurRad="38100" dist="38100" dir="2700000" algn="tl">
                    <a:srgbClr val="FFFFFF"/>
                  </a:outerShdw>
                </a:effectLst>
              </a:rPr>
              <a:t>3. </a:t>
            </a:r>
          </a:p>
        </p:txBody>
      </p:sp>
      <p:sp>
        <p:nvSpPr>
          <p:cNvPr id="302096" name="Text Box 16"/>
          <p:cNvSpPr txBox="1">
            <a:spLocks noChangeArrowheads="1"/>
          </p:cNvSpPr>
          <p:nvPr/>
        </p:nvSpPr>
        <p:spPr bwMode="auto">
          <a:xfrm>
            <a:off x="4967288" y="1052513"/>
            <a:ext cx="2282825" cy="2247900"/>
          </a:xfrm>
          <a:prstGeom prst="rect">
            <a:avLst/>
          </a:prstGeom>
          <a:noFill/>
          <a:ln w="28575">
            <a:solidFill>
              <a:srgbClr val="578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>
                <a:effectLst>
                  <a:outerShdw blurRad="38100" dist="38100" dir="2700000" algn="tl">
                    <a:srgbClr val="C0C0C0"/>
                  </a:outerShdw>
                </a:effectLst>
              </a:rPr>
              <a:t>1. Enteropeptidasa</a:t>
            </a:r>
          </a:p>
          <a:p>
            <a:pPr algn="l"/>
            <a:r>
              <a:rPr lang="es-ES" sz="1400">
                <a:effectLst>
                  <a:outerShdw blurRad="38100" dist="38100" dir="2700000" algn="tl">
                    <a:srgbClr val="C0C0C0"/>
                  </a:outerShdw>
                </a:effectLst>
              </a:rPr>
              <a:t>   Bacteriana</a:t>
            </a:r>
          </a:p>
          <a:p>
            <a:pPr algn="l"/>
            <a:endParaRPr lang="es-ES" sz="14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/>
            <a:r>
              <a:rPr lang="es-ES" sz="1400">
                <a:effectLst>
                  <a:outerShdw blurRad="38100" dist="38100" dir="2700000" algn="tl">
                    <a:srgbClr val="C0C0C0"/>
                  </a:outerShdw>
                </a:effectLst>
              </a:rPr>
              <a:t>2. Inhibidores de tTGasa</a:t>
            </a:r>
          </a:p>
          <a:p>
            <a:pPr algn="l"/>
            <a:endParaRPr lang="es-ES" sz="14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/>
            <a:r>
              <a:rPr lang="es-ES" sz="1400">
                <a:effectLst>
                  <a:outerShdw blurRad="38100" dist="38100" dir="2700000" algn="tl">
                    <a:srgbClr val="C0C0C0"/>
                  </a:outerShdw>
                </a:effectLst>
              </a:rPr>
              <a:t>3. Moduladores de </a:t>
            </a:r>
          </a:p>
          <a:p>
            <a:pPr algn="l"/>
            <a:r>
              <a:rPr lang="es-ES" sz="1400">
                <a:effectLst>
                  <a:outerShdw blurRad="38100" dist="38100" dir="2700000" algn="tl">
                    <a:srgbClr val="C0C0C0"/>
                  </a:outerShdw>
                </a:effectLst>
              </a:rPr>
              <a:t>    c. Dendríticas</a:t>
            </a:r>
          </a:p>
          <a:p>
            <a:pPr algn="l"/>
            <a:endParaRPr lang="es-ES" sz="14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/>
            <a:r>
              <a:rPr lang="es-ES" sz="1400">
                <a:effectLst>
                  <a:outerShdw blurRad="38100" dist="38100" dir="2700000" algn="tl">
                    <a:srgbClr val="C0C0C0"/>
                  </a:outerShdw>
                </a:effectLst>
              </a:rPr>
              <a:t>4. Modificación genética</a:t>
            </a:r>
          </a:p>
          <a:p>
            <a:pPr algn="l"/>
            <a:r>
              <a:rPr lang="es-ES" sz="1400">
                <a:effectLst>
                  <a:outerShdw blurRad="38100" dist="38100" dir="2700000" algn="tl">
                    <a:srgbClr val="C0C0C0"/>
                  </a:outerShdw>
                </a:effectLst>
              </a:rPr>
              <a:t>    del trigo</a:t>
            </a:r>
          </a:p>
        </p:txBody>
      </p:sp>
      <p:sp>
        <p:nvSpPr>
          <p:cNvPr id="302097" name="Rectangle 17"/>
          <p:cNvSpPr>
            <a:spLocks noChangeArrowheads="1"/>
          </p:cNvSpPr>
          <p:nvPr/>
        </p:nvSpPr>
        <p:spPr bwMode="auto">
          <a:xfrm>
            <a:off x="2051050" y="2997200"/>
            <a:ext cx="649288" cy="7921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2098" name="Text Box 18"/>
          <p:cNvSpPr txBox="1">
            <a:spLocks noChangeArrowheads="1"/>
          </p:cNvSpPr>
          <p:nvPr/>
        </p:nvSpPr>
        <p:spPr bwMode="auto">
          <a:xfrm>
            <a:off x="2051050" y="3068638"/>
            <a:ext cx="979755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tTGasa</a:t>
            </a:r>
            <a:r>
              <a:rPr lang="es-ES_tradnl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  <a:endParaRPr lang="es-ES_tradnl" sz="16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02099" name="Oval 19"/>
          <p:cNvSpPr>
            <a:spLocks noChangeArrowheads="1"/>
          </p:cNvSpPr>
          <p:nvPr/>
        </p:nvSpPr>
        <p:spPr bwMode="auto">
          <a:xfrm>
            <a:off x="1979613" y="3068638"/>
            <a:ext cx="144462" cy="1444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2100" name="Rectangle 20"/>
          <p:cNvSpPr>
            <a:spLocks noChangeArrowheads="1"/>
          </p:cNvSpPr>
          <p:nvPr/>
        </p:nvSpPr>
        <p:spPr bwMode="auto">
          <a:xfrm>
            <a:off x="1331913" y="5589588"/>
            <a:ext cx="2303462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2101" name="Oval 21"/>
          <p:cNvSpPr>
            <a:spLocks noChangeArrowheads="1"/>
          </p:cNvSpPr>
          <p:nvPr/>
        </p:nvSpPr>
        <p:spPr bwMode="auto">
          <a:xfrm>
            <a:off x="2195513" y="5805488"/>
            <a:ext cx="720725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pic>
        <p:nvPicPr>
          <p:cNvPr id="302102" name="Picture 22" descr="field-of-whea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288" y="2590800"/>
            <a:ext cx="1552575" cy="2278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2103" name="Text Box 23"/>
          <p:cNvSpPr txBox="1">
            <a:spLocks noChangeArrowheads="1"/>
          </p:cNvSpPr>
          <p:nvPr/>
        </p:nvSpPr>
        <p:spPr bwMode="auto">
          <a:xfrm>
            <a:off x="7092950" y="3033713"/>
            <a:ext cx="503238" cy="395287"/>
          </a:xfrm>
          <a:prstGeom prst="rect">
            <a:avLst/>
          </a:prstGeom>
          <a:solidFill>
            <a:schemeClr val="accent1"/>
          </a:solidFill>
          <a:ln w="28575">
            <a:solidFill>
              <a:srgbClr val="66BAC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1800" b="1">
                <a:effectLst>
                  <a:outerShdw blurRad="38100" dist="38100" dir="2700000" algn="tl">
                    <a:srgbClr val="FFFFFF"/>
                  </a:outerShdw>
                </a:effectLst>
              </a:rPr>
              <a:t>4. </a:t>
            </a:r>
          </a:p>
        </p:txBody>
      </p:sp>
      <p:sp>
        <p:nvSpPr>
          <p:cNvPr id="302104" name="Text Box 24"/>
          <p:cNvSpPr txBox="1">
            <a:spLocks noChangeArrowheads="1"/>
          </p:cNvSpPr>
          <p:nvPr/>
        </p:nvSpPr>
        <p:spPr bwMode="auto">
          <a:xfrm>
            <a:off x="5740400" y="5535613"/>
            <a:ext cx="1387475" cy="971550"/>
          </a:xfrm>
          <a:prstGeom prst="rect">
            <a:avLst/>
          </a:prstGeom>
          <a:solidFill>
            <a:srgbClr val="7AD4A7"/>
          </a:solidFill>
          <a:ln w="28575">
            <a:solidFill>
              <a:srgbClr val="00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_tradnl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Producción de </a:t>
            </a:r>
          </a:p>
          <a:p>
            <a:pPr algn="l"/>
            <a:r>
              <a:rPr lang="es-ES_tradnl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anticuerpos </a:t>
            </a:r>
          </a:p>
          <a:p>
            <a:pPr algn="l"/>
            <a:r>
              <a:rPr lang="es-ES_tradnl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al gluten y </a:t>
            </a:r>
          </a:p>
          <a:p>
            <a:pPr algn="l"/>
            <a:r>
              <a:rPr lang="es-ES_tradnl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a tTGasa</a:t>
            </a:r>
          </a:p>
        </p:txBody>
      </p:sp>
      <p:sp>
        <p:nvSpPr>
          <p:cNvPr id="302105" name="Text Box 25"/>
          <p:cNvSpPr txBox="1">
            <a:spLocks noChangeArrowheads="1"/>
          </p:cNvSpPr>
          <p:nvPr/>
        </p:nvSpPr>
        <p:spPr bwMode="auto">
          <a:xfrm>
            <a:off x="4997786" y="5445125"/>
            <a:ext cx="71846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Cel. </a:t>
            </a:r>
          </a:p>
          <a:p>
            <a:r>
              <a:rPr lang="es-ES_tradnl" sz="1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“B”</a:t>
            </a:r>
          </a:p>
        </p:txBody>
      </p:sp>
      <p:sp>
        <p:nvSpPr>
          <p:cNvPr id="302106" name="Oval 26"/>
          <p:cNvSpPr>
            <a:spLocks noChangeArrowheads="1"/>
          </p:cNvSpPr>
          <p:nvPr/>
        </p:nvSpPr>
        <p:spPr bwMode="auto">
          <a:xfrm>
            <a:off x="5057040" y="5334000"/>
            <a:ext cx="594460" cy="797719"/>
          </a:xfrm>
          <a:prstGeom prst="ellipse">
            <a:avLst/>
          </a:prstGeom>
          <a:noFill/>
          <a:ln w="9525">
            <a:solidFill>
              <a:srgbClr val="00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2107" name="Rectangle 27"/>
          <p:cNvSpPr>
            <a:spLocks noChangeArrowheads="1"/>
          </p:cNvSpPr>
          <p:nvPr/>
        </p:nvSpPr>
        <p:spPr bwMode="auto">
          <a:xfrm>
            <a:off x="4932363" y="3860800"/>
            <a:ext cx="215900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2108" name="Text Box 28"/>
          <p:cNvSpPr txBox="1">
            <a:spLocks noChangeArrowheads="1"/>
          </p:cNvSpPr>
          <p:nvPr/>
        </p:nvSpPr>
        <p:spPr bwMode="auto">
          <a:xfrm>
            <a:off x="5148263" y="4086485"/>
            <a:ext cx="1350963" cy="609600"/>
          </a:xfrm>
          <a:prstGeom prst="rect">
            <a:avLst/>
          </a:prstGeom>
          <a:solidFill>
            <a:srgbClr val="CC99FF"/>
          </a:solidFill>
          <a:ln w="28575">
            <a:solidFill>
              <a:srgbClr val="6600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Destrucción</a:t>
            </a:r>
          </a:p>
          <a:p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mucosa </a:t>
            </a:r>
          </a:p>
        </p:txBody>
      </p:sp>
      <p:sp>
        <p:nvSpPr>
          <p:cNvPr id="302109" name="Rectangle 29"/>
          <p:cNvSpPr>
            <a:spLocks noChangeArrowheads="1"/>
          </p:cNvSpPr>
          <p:nvPr/>
        </p:nvSpPr>
        <p:spPr bwMode="auto">
          <a:xfrm>
            <a:off x="2987675" y="5876925"/>
            <a:ext cx="1655763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2110" name="Text Box 30"/>
          <p:cNvSpPr txBox="1">
            <a:spLocks noChangeArrowheads="1"/>
          </p:cNvSpPr>
          <p:nvPr/>
        </p:nvSpPr>
        <p:spPr bwMode="auto">
          <a:xfrm>
            <a:off x="1848644" y="6099969"/>
            <a:ext cx="19685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2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Science</a:t>
            </a:r>
            <a:r>
              <a:rPr lang="es-ES_tradnl" sz="1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297: 2218, 2002</a:t>
            </a:r>
          </a:p>
        </p:txBody>
      </p:sp>
      <p:sp>
        <p:nvSpPr>
          <p:cNvPr id="302112" name="Rectangle 32"/>
          <p:cNvSpPr>
            <a:spLocks noChangeArrowheads="1"/>
          </p:cNvSpPr>
          <p:nvPr/>
        </p:nvSpPr>
        <p:spPr bwMode="auto">
          <a:xfrm>
            <a:off x="3419475" y="2852738"/>
            <a:ext cx="1439863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2113" name="Text Box 33"/>
          <p:cNvSpPr txBox="1">
            <a:spLocks noChangeArrowheads="1"/>
          </p:cNvSpPr>
          <p:nvPr/>
        </p:nvSpPr>
        <p:spPr bwMode="auto">
          <a:xfrm>
            <a:off x="3276600" y="2971800"/>
            <a:ext cx="11096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Deamidación </a:t>
            </a:r>
          </a:p>
          <a:p>
            <a:pPr algn="l"/>
            <a:r>
              <a:rPr lang="es-ES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de Gluten</a:t>
            </a:r>
          </a:p>
        </p:txBody>
      </p:sp>
      <p:sp>
        <p:nvSpPr>
          <p:cNvPr id="302114" name="Rectangle 34"/>
          <p:cNvSpPr>
            <a:spLocks noChangeArrowheads="1"/>
          </p:cNvSpPr>
          <p:nvPr/>
        </p:nvSpPr>
        <p:spPr bwMode="auto">
          <a:xfrm>
            <a:off x="3348038" y="3573463"/>
            <a:ext cx="719137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2115" name="Text Box 35"/>
          <p:cNvSpPr txBox="1">
            <a:spLocks noChangeArrowheads="1"/>
          </p:cNvSpPr>
          <p:nvPr/>
        </p:nvSpPr>
        <p:spPr bwMode="auto">
          <a:xfrm>
            <a:off x="3348038" y="3429000"/>
            <a:ext cx="9318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Gluten </a:t>
            </a:r>
          </a:p>
          <a:p>
            <a:pPr algn="l"/>
            <a:r>
              <a:rPr lang="es-ES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deamidado</a:t>
            </a:r>
          </a:p>
        </p:txBody>
      </p:sp>
      <p:sp>
        <p:nvSpPr>
          <p:cNvPr id="302116" name="Rectangle 36"/>
          <p:cNvSpPr>
            <a:spLocks noChangeArrowheads="1"/>
          </p:cNvSpPr>
          <p:nvPr/>
        </p:nvSpPr>
        <p:spPr bwMode="auto">
          <a:xfrm>
            <a:off x="1187450" y="1052513"/>
            <a:ext cx="792163" cy="10080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2117" name="Text Box 37"/>
          <p:cNvSpPr txBox="1">
            <a:spLocks noChangeArrowheads="1"/>
          </p:cNvSpPr>
          <p:nvPr/>
        </p:nvSpPr>
        <p:spPr bwMode="auto">
          <a:xfrm>
            <a:off x="1042988" y="1196975"/>
            <a:ext cx="865187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Infección</a:t>
            </a:r>
          </a:p>
          <a:p>
            <a:pPr algn="l"/>
            <a:r>
              <a:rPr lang="es-ES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Estrés</a:t>
            </a:r>
          </a:p>
          <a:p>
            <a:pPr algn="l"/>
            <a:r>
              <a:rPr lang="es-ES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químico o</a:t>
            </a:r>
          </a:p>
          <a:p>
            <a:pPr algn="l"/>
            <a:r>
              <a:rPr lang="es-ES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mecánico</a:t>
            </a:r>
          </a:p>
        </p:txBody>
      </p:sp>
      <p:sp>
        <p:nvSpPr>
          <p:cNvPr id="302118" name="Rectangle 38"/>
          <p:cNvSpPr>
            <a:spLocks noChangeArrowheads="1"/>
          </p:cNvSpPr>
          <p:nvPr/>
        </p:nvSpPr>
        <p:spPr bwMode="auto">
          <a:xfrm>
            <a:off x="1403350" y="2420938"/>
            <a:ext cx="1223963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2119" name="Text Box 39"/>
          <p:cNvSpPr txBox="1">
            <a:spLocks noChangeArrowheads="1"/>
          </p:cNvSpPr>
          <p:nvPr/>
        </p:nvSpPr>
        <p:spPr bwMode="auto">
          <a:xfrm>
            <a:off x="1331913" y="2373313"/>
            <a:ext cx="10128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b="1">
                <a:effectLst>
                  <a:outerShdw blurRad="38100" dist="38100" dir="2700000" algn="tl">
                    <a:srgbClr val="C0C0C0"/>
                  </a:outerShdw>
                </a:effectLst>
              </a:rPr>
              <a:t>Células </a:t>
            </a:r>
          </a:p>
          <a:p>
            <a:pPr algn="l"/>
            <a:r>
              <a:rPr lang="es-ES" b="1">
                <a:effectLst>
                  <a:outerShdw blurRad="38100" dist="38100" dir="2700000" algn="tl">
                    <a:srgbClr val="C0C0C0"/>
                  </a:outerShdw>
                </a:effectLst>
              </a:rPr>
              <a:t>Inflamatorias</a:t>
            </a:r>
          </a:p>
          <a:p>
            <a:pPr algn="l"/>
            <a:r>
              <a:rPr lang="es-ES" b="1">
                <a:effectLst>
                  <a:outerShdw blurRad="38100" dist="38100" dir="2700000" algn="tl">
                    <a:srgbClr val="C0C0C0"/>
                  </a:outerShdw>
                </a:effectLst>
              </a:rPr>
              <a:t>Fibroblastos,</a:t>
            </a:r>
          </a:p>
          <a:p>
            <a:pPr algn="l"/>
            <a:r>
              <a:rPr lang="es-ES" b="1">
                <a:effectLst>
                  <a:outerShdw blurRad="38100" dist="38100" dir="2700000" algn="tl">
                    <a:srgbClr val="C0C0C0"/>
                  </a:outerShdw>
                </a:effectLst>
              </a:rPr>
              <a:t>Epiteliales</a:t>
            </a:r>
          </a:p>
        </p:txBody>
      </p:sp>
      <p:sp>
        <p:nvSpPr>
          <p:cNvPr id="302120" name="Rectangle 40"/>
          <p:cNvSpPr>
            <a:spLocks noChangeArrowheads="1"/>
          </p:cNvSpPr>
          <p:nvPr/>
        </p:nvSpPr>
        <p:spPr bwMode="auto">
          <a:xfrm>
            <a:off x="3276600" y="260350"/>
            <a:ext cx="1081088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2121" name="Text Box 41"/>
          <p:cNvSpPr txBox="1">
            <a:spLocks noChangeArrowheads="1"/>
          </p:cNvSpPr>
          <p:nvPr/>
        </p:nvSpPr>
        <p:spPr bwMode="auto">
          <a:xfrm>
            <a:off x="3276600" y="358775"/>
            <a:ext cx="890588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>
                <a:effectLst>
                  <a:outerShdw blurRad="38100" dist="38100" dir="2700000" algn="tl">
                    <a:srgbClr val="C0C0C0"/>
                  </a:outerShdw>
                </a:effectLst>
              </a:rPr>
              <a:t>Gluten</a:t>
            </a:r>
          </a:p>
          <a:p>
            <a:pPr algn="l"/>
            <a:r>
              <a:rPr lang="es-ES" sz="1400">
                <a:effectLst>
                  <a:outerShdw blurRad="38100" dist="38100" dir="2700000" algn="tl">
                    <a:srgbClr val="C0C0C0"/>
                  </a:outerShdw>
                </a:effectLst>
              </a:rPr>
              <a:t>péptidos</a:t>
            </a:r>
          </a:p>
        </p:txBody>
      </p:sp>
      <p:sp>
        <p:nvSpPr>
          <p:cNvPr id="302122" name="Oval 42"/>
          <p:cNvSpPr>
            <a:spLocks noChangeArrowheads="1"/>
          </p:cNvSpPr>
          <p:nvPr/>
        </p:nvSpPr>
        <p:spPr bwMode="auto">
          <a:xfrm rot="-830164">
            <a:off x="3284538" y="4437063"/>
            <a:ext cx="574675" cy="28733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2123" name="Rectangle 43"/>
          <p:cNvSpPr>
            <a:spLocks noChangeArrowheads="1"/>
          </p:cNvSpPr>
          <p:nvPr/>
        </p:nvSpPr>
        <p:spPr bwMode="auto">
          <a:xfrm>
            <a:off x="1331913" y="5445125"/>
            <a:ext cx="1008062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2124" name="Rectangle 44"/>
          <p:cNvSpPr>
            <a:spLocks noChangeArrowheads="1"/>
          </p:cNvSpPr>
          <p:nvPr/>
        </p:nvSpPr>
        <p:spPr bwMode="auto">
          <a:xfrm>
            <a:off x="2627313" y="4005263"/>
            <a:ext cx="1008062" cy="503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2125" name="Oval 45"/>
          <p:cNvSpPr>
            <a:spLocks noChangeArrowheads="1"/>
          </p:cNvSpPr>
          <p:nvPr/>
        </p:nvSpPr>
        <p:spPr bwMode="auto">
          <a:xfrm>
            <a:off x="2771775" y="3860800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2126" name="Oval 46"/>
          <p:cNvSpPr>
            <a:spLocks noChangeArrowheads="1"/>
          </p:cNvSpPr>
          <p:nvPr/>
        </p:nvSpPr>
        <p:spPr bwMode="auto">
          <a:xfrm>
            <a:off x="3276600" y="3933825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2127" name="Oval 47"/>
          <p:cNvSpPr>
            <a:spLocks noChangeArrowheads="1"/>
          </p:cNvSpPr>
          <p:nvPr/>
        </p:nvSpPr>
        <p:spPr bwMode="auto">
          <a:xfrm>
            <a:off x="3203575" y="4365625"/>
            <a:ext cx="144463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2128" name="Oval 48"/>
          <p:cNvSpPr>
            <a:spLocks noChangeArrowheads="1"/>
          </p:cNvSpPr>
          <p:nvPr/>
        </p:nvSpPr>
        <p:spPr bwMode="auto">
          <a:xfrm>
            <a:off x="2987675" y="4868863"/>
            <a:ext cx="431800" cy="3603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2129" name="Text Box 49"/>
          <p:cNvSpPr txBox="1">
            <a:spLocks noChangeArrowheads="1"/>
          </p:cNvSpPr>
          <p:nvPr/>
        </p:nvSpPr>
        <p:spPr bwMode="auto">
          <a:xfrm>
            <a:off x="3132138" y="4437063"/>
            <a:ext cx="9366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b="1">
                <a:effectLst>
                  <a:outerShdw blurRad="38100" dist="38100" dir="2700000" algn="tl">
                    <a:srgbClr val="C0C0C0"/>
                  </a:outerShdw>
                </a:effectLst>
              </a:rPr>
              <a:t>HLA DQ2-8</a:t>
            </a:r>
          </a:p>
        </p:txBody>
      </p:sp>
      <p:sp>
        <p:nvSpPr>
          <p:cNvPr id="302130" name="Text Box 50"/>
          <p:cNvSpPr txBox="1">
            <a:spLocks noChangeArrowheads="1"/>
          </p:cNvSpPr>
          <p:nvPr/>
        </p:nvSpPr>
        <p:spPr bwMode="auto">
          <a:xfrm>
            <a:off x="1692275" y="4221163"/>
            <a:ext cx="12382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>
                <a:effectLst>
                  <a:outerShdw blurRad="38100" dist="38100" dir="2700000" algn="tl">
                    <a:srgbClr val="C0C0C0"/>
                  </a:outerShdw>
                </a:effectLst>
              </a:rPr>
              <a:t>C. dendrítica</a:t>
            </a:r>
          </a:p>
        </p:txBody>
      </p:sp>
      <p:sp>
        <p:nvSpPr>
          <p:cNvPr id="302131" name="Oval 51"/>
          <p:cNvSpPr>
            <a:spLocks noChangeArrowheads="1"/>
          </p:cNvSpPr>
          <p:nvPr/>
        </p:nvSpPr>
        <p:spPr bwMode="auto">
          <a:xfrm>
            <a:off x="2987675" y="4292600"/>
            <a:ext cx="1079500" cy="1009650"/>
          </a:xfrm>
          <a:prstGeom prst="ellipse">
            <a:avLst/>
          </a:prstGeom>
          <a:noFill/>
          <a:ln w="38100">
            <a:solidFill>
              <a:srgbClr val="00FFFF"/>
            </a:solidFill>
            <a:prstDash val="sysDot"/>
            <a:round/>
            <a:headEnd/>
            <a:tailEnd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2132" name="Oval 52"/>
          <p:cNvSpPr>
            <a:spLocks noChangeArrowheads="1"/>
          </p:cNvSpPr>
          <p:nvPr/>
        </p:nvSpPr>
        <p:spPr bwMode="auto">
          <a:xfrm>
            <a:off x="4140200" y="4868863"/>
            <a:ext cx="503238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2133" name="Text Box 53"/>
          <p:cNvSpPr txBox="1">
            <a:spLocks noChangeArrowheads="1"/>
          </p:cNvSpPr>
          <p:nvPr/>
        </p:nvSpPr>
        <p:spPr bwMode="auto">
          <a:xfrm>
            <a:off x="4067175" y="4960938"/>
            <a:ext cx="6445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200" b="1">
                <a:effectLst>
                  <a:outerShdw blurRad="38100" dist="38100" dir="2700000" algn="tl">
                    <a:srgbClr val="C0C0C0"/>
                  </a:outerShdw>
                </a:effectLst>
              </a:rPr>
              <a:t>Cel. T</a:t>
            </a:r>
          </a:p>
        </p:txBody>
      </p:sp>
      <p:sp>
        <p:nvSpPr>
          <p:cNvPr id="302134" name="Oval 54"/>
          <p:cNvSpPr>
            <a:spLocks noChangeArrowheads="1"/>
          </p:cNvSpPr>
          <p:nvPr/>
        </p:nvSpPr>
        <p:spPr bwMode="auto">
          <a:xfrm>
            <a:off x="4427538" y="5229225"/>
            <a:ext cx="144462" cy="1444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2135" name="Oval 55"/>
          <p:cNvSpPr>
            <a:spLocks noChangeArrowheads="1"/>
          </p:cNvSpPr>
          <p:nvPr/>
        </p:nvSpPr>
        <p:spPr bwMode="auto">
          <a:xfrm>
            <a:off x="4211638" y="4797425"/>
            <a:ext cx="144462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2136" name="Rectangle 56"/>
          <p:cNvSpPr>
            <a:spLocks noChangeArrowheads="1"/>
          </p:cNvSpPr>
          <p:nvPr/>
        </p:nvSpPr>
        <p:spPr bwMode="auto">
          <a:xfrm>
            <a:off x="1979613" y="1557338"/>
            <a:ext cx="1079500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2137" name="Text Box 57"/>
          <p:cNvSpPr txBox="1">
            <a:spLocks noChangeArrowheads="1"/>
          </p:cNvSpPr>
          <p:nvPr/>
        </p:nvSpPr>
        <p:spPr bwMode="auto">
          <a:xfrm>
            <a:off x="1908175" y="1484313"/>
            <a:ext cx="11763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Aumento </a:t>
            </a:r>
          </a:p>
          <a:p>
            <a:pPr algn="l"/>
            <a:r>
              <a:rPr lang="es-ES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permeabilidad</a:t>
            </a:r>
          </a:p>
        </p:txBody>
      </p:sp>
      <p:sp>
        <p:nvSpPr>
          <p:cNvPr id="302138" name="Line 58"/>
          <p:cNvSpPr>
            <a:spLocks noChangeShapeType="1"/>
          </p:cNvSpPr>
          <p:nvPr/>
        </p:nvSpPr>
        <p:spPr bwMode="auto">
          <a:xfrm>
            <a:off x="1835150" y="1700213"/>
            <a:ext cx="1444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59" name="Text Box 7"/>
          <p:cNvSpPr txBox="1">
            <a:spLocks noChangeArrowheads="1"/>
          </p:cNvSpPr>
          <p:nvPr/>
        </p:nvSpPr>
        <p:spPr bwMode="auto">
          <a:xfrm>
            <a:off x="6372200" y="6525344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995548" y="5651599"/>
            <a:ext cx="30476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smtClean="0"/>
              <a:t>*</a:t>
            </a:r>
            <a:r>
              <a:rPr lang="es-VE" sz="1400" dirty="0" err="1" smtClean="0"/>
              <a:t>tTG</a:t>
            </a:r>
            <a:r>
              <a:rPr lang="es-VE" sz="1400" dirty="0" smtClean="0"/>
              <a:t> asa: </a:t>
            </a:r>
            <a:r>
              <a:rPr lang="es-VE" sz="1400" dirty="0" err="1" smtClean="0"/>
              <a:t>transglutaminasa</a:t>
            </a:r>
            <a:r>
              <a:rPr lang="es-VE" sz="1400" dirty="0" smtClean="0"/>
              <a:t> tisular</a:t>
            </a:r>
            <a:endParaRPr lang="es-VE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9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9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9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9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2093" grpId="0" animBg="1"/>
      <p:bldP spid="302094" grpId="0" animBg="1"/>
      <p:bldP spid="302095" grpId="0" animBg="1"/>
      <p:bldP spid="302103" grpId="0" animBg="1"/>
    </p:bldLst>
  </p:timing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130" name="Text Box 2"/>
          <p:cNvSpPr txBox="1">
            <a:spLocks noChangeArrowheads="1"/>
          </p:cNvSpPr>
          <p:nvPr/>
        </p:nvSpPr>
        <p:spPr bwMode="auto">
          <a:xfrm>
            <a:off x="6589713" y="1044575"/>
            <a:ext cx="1825625" cy="944563"/>
          </a:xfrm>
          <a:prstGeom prst="rect">
            <a:avLst/>
          </a:prstGeom>
          <a:solidFill>
            <a:srgbClr val="C3E1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Clínica</a:t>
            </a:r>
          </a:p>
          <a:p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SÍNTOMAS Y </a:t>
            </a:r>
          </a:p>
          <a:p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SIGNOS</a:t>
            </a:r>
          </a:p>
        </p:txBody>
      </p:sp>
      <p:sp>
        <p:nvSpPr>
          <p:cNvPr id="304131" name="Text Box 3"/>
          <p:cNvSpPr txBox="1">
            <a:spLocks noChangeArrowheads="1"/>
          </p:cNvSpPr>
          <p:nvPr/>
        </p:nvSpPr>
        <p:spPr bwMode="auto">
          <a:xfrm>
            <a:off x="920750" y="2636838"/>
            <a:ext cx="3795713" cy="1676400"/>
          </a:xfrm>
          <a:prstGeom prst="rect">
            <a:avLst/>
          </a:prstGeom>
          <a:solidFill>
            <a:srgbClr val="FFE1F7"/>
          </a:solidFill>
          <a:ln w="28575">
            <a:solidFill>
              <a:srgbClr val="FF33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sz="1800" b="1">
                <a:latin typeface="Comic Sans MS" pitchFamily="66" charset="0"/>
              </a:rPr>
              <a:t>DEFICIT AA Y CH</a:t>
            </a:r>
          </a:p>
          <a:p>
            <a:endParaRPr lang="es-ES" b="1">
              <a:latin typeface="Comic Sans MS" pitchFamily="66" charset="0"/>
            </a:endParaRPr>
          </a:p>
          <a:p>
            <a:r>
              <a:rPr lang="es-ES" sz="1800">
                <a:latin typeface="Comic Sans MS" pitchFamily="66" charset="0"/>
              </a:rPr>
              <a:t>  Pérdida de peso/ debilidad</a:t>
            </a:r>
          </a:p>
          <a:p>
            <a:endParaRPr lang="es-ES">
              <a:latin typeface="Comic Sans MS" pitchFamily="66" charset="0"/>
            </a:endParaRPr>
          </a:p>
          <a:p>
            <a:r>
              <a:rPr lang="es-ES" sz="1800">
                <a:latin typeface="Comic Sans MS" pitchFamily="66" charset="0"/>
              </a:rPr>
              <a:t>  Disminución de proteínas, edema</a:t>
            </a:r>
          </a:p>
          <a:p>
            <a:endParaRPr lang="es-ES">
              <a:latin typeface="Comic Sans MS" pitchFamily="66" charset="0"/>
            </a:endParaRPr>
          </a:p>
          <a:p>
            <a:r>
              <a:rPr lang="es-ES" sz="1800">
                <a:latin typeface="Comic Sans MS" pitchFamily="66" charset="0"/>
              </a:rPr>
              <a:t>  Creatorrea</a:t>
            </a:r>
          </a:p>
        </p:txBody>
      </p:sp>
      <p:sp>
        <p:nvSpPr>
          <p:cNvPr id="304132" name="Text Box 4"/>
          <p:cNvSpPr txBox="1">
            <a:spLocks noChangeArrowheads="1"/>
          </p:cNvSpPr>
          <p:nvPr/>
        </p:nvSpPr>
        <p:spPr bwMode="auto">
          <a:xfrm>
            <a:off x="900113" y="765175"/>
            <a:ext cx="4170362" cy="1676400"/>
          </a:xfrm>
          <a:prstGeom prst="rect">
            <a:avLst/>
          </a:prstGeom>
          <a:solidFill>
            <a:srgbClr val="FFE8D9"/>
          </a:solidFill>
          <a:ln w="28575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45791" dir="19578596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sz="1800" b="1">
                <a:latin typeface="Comic Sans MS" pitchFamily="66" charset="0"/>
              </a:rPr>
              <a:t>DEFICIT DE GRASA</a:t>
            </a:r>
          </a:p>
          <a:p>
            <a:endParaRPr lang="es-ES" b="1">
              <a:latin typeface="Comic Sans MS" pitchFamily="66" charset="0"/>
            </a:endParaRPr>
          </a:p>
          <a:p>
            <a:r>
              <a:rPr lang="es-ES" sz="1800">
                <a:latin typeface="Comic Sans MS" pitchFamily="66" charset="0"/>
              </a:rPr>
              <a:t>  Diarrea/flatulencia ESTEATORREA</a:t>
            </a:r>
          </a:p>
          <a:p>
            <a:endParaRPr lang="es-ES">
              <a:latin typeface="Comic Sans MS" pitchFamily="66" charset="0"/>
            </a:endParaRPr>
          </a:p>
          <a:p>
            <a:r>
              <a:rPr lang="es-ES" sz="1800">
                <a:latin typeface="Comic Sans MS" pitchFamily="66" charset="0"/>
              </a:rPr>
              <a:t>  Dolor abdominal</a:t>
            </a:r>
          </a:p>
          <a:p>
            <a:endParaRPr lang="es-ES">
              <a:latin typeface="Comic Sans MS" pitchFamily="66" charset="0"/>
            </a:endParaRPr>
          </a:p>
          <a:p>
            <a:r>
              <a:rPr lang="es-ES" sz="1800">
                <a:latin typeface="Comic Sans MS" pitchFamily="66" charset="0"/>
              </a:rPr>
              <a:t>  Pérdida  de ácidos grasos (heces)</a:t>
            </a:r>
          </a:p>
        </p:txBody>
      </p:sp>
      <p:sp>
        <p:nvSpPr>
          <p:cNvPr id="304133" name="Text Box 5"/>
          <p:cNvSpPr txBox="1">
            <a:spLocks noChangeArrowheads="1"/>
          </p:cNvSpPr>
          <p:nvPr/>
        </p:nvSpPr>
        <p:spPr bwMode="auto">
          <a:xfrm>
            <a:off x="900113" y="4510088"/>
            <a:ext cx="5270500" cy="1798637"/>
          </a:xfrm>
          <a:prstGeom prst="rect">
            <a:avLst/>
          </a:prstGeom>
          <a:solidFill>
            <a:srgbClr val="F3EBFF"/>
          </a:solidFill>
          <a:ln w="28575">
            <a:solidFill>
              <a:srgbClr val="66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sz="1800" b="1" dirty="0">
                <a:latin typeface="Comic Sans MS" pitchFamily="66" charset="0"/>
              </a:rPr>
              <a:t>DEFICIT VITAMINAS – MINERALES</a:t>
            </a:r>
          </a:p>
          <a:p>
            <a:endParaRPr lang="es-ES" b="1" dirty="0">
              <a:latin typeface="Comic Sans MS" pitchFamily="66" charset="0"/>
            </a:endParaRPr>
          </a:p>
          <a:p>
            <a:r>
              <a:rPr lang="es-ES" sz="1800" dirty="0">
                <a:latin typeface="Comic Sans MS" pitchFamily="66" charset="0"/>
              </a:rPr>
              <a:t>Hidrosolubles, Anemia </a:t>
            </a:r>
            <a:r>
              <a:rPr lang="es-ES" sz="1800" dirty="0" err="1">
                <a:latin typeface="Comic Sans MS" pitchFamily="66" charset="0"/>
              </a:rPr>
              <a:t>megaloblástica</a:t>
            </a:r>
            <a:r>
              <a:rPr lang="es-ES" sz="1800" dirty="0">
                <a:latin typeface="Comic Sans MS" pitchFamily="66" charset="0"/>
              </a:rPr>
              <a:t> (</a:t>
            </a:r>
            <a:r>
              <a:rPr lang="es-ES" sz="1800" dirty="0" err="1">
                <a:latin typeface="Comic Sans MS" pitchFamily="66" charset="0"/>
              </a:rPr>
              <a:t>Vit</a:t>
            </a:r>
            <a:r>
              <a:rPr lang="es-ES" sz="1800" dirty="0">
                <a:latin typeface="Comic Sans MS" pitchFamily="66" charset="0"/>
              </a:rPr>
              <a:t> B12) </a:t>
            </a:r>
          </a:p>
          <a:p>
            <a:r>
              <a:rPr lang="es-ES" sz="1800" dirty="0" smtClean="0">
                <a:latin typeface="Comic Sans MS" pitchFamily="66" charset="0"/>
              </a:rPr>
              <a:t>Liposolubles, Hemorragias </a:t>
            </a:r>
            <a:r>
              <a:rPr lang="es-ES" sz="1800" dirty="0">
                <a:latin typeface="Comic Sans MS" pitchFamily="66" charset="0"/>
              </a:rPr>
              <a:t>(</a:t>
            </a:r>
            <a:r>
              <a:rPr lang="es-ES" sz="1800" dirty="0" err="1">
                <a:latin typeface="Comic Sans MS" pitchFamily="66" charset="0"/>
              </a:rPr>
              <a:t>Vit</a:t>
            </a:r>
            <a:r>
              <a:rPr lang="es-ES" sz="1800" dirty="0">
                <a:latin typeface="Comic Sans MS" pitchFamily="66" charset="0"/>
              </a:rPr>
              <a:t> K)</a:t>
            </a:r>
          </a:p>
          <a:p>
            <a:endParaRPr lang="es-ES" dirty="0">
              <a:latin typeface="Comic Sans MS" pitchFamily="66" charset="0"/>
            </a:endParaRPr>
          </a:p>
          <a:p>
            <a:r>
              <a:rPr lang="es-ES" sz="1800" dirty="0">
                <a:latin typeface="Comic Sans MS" pitchFamily="66" charset="0"/>
              </a:rPr>
              <a:t>Pérdida de calcio: osteoporosis</a:t>
            </a:r>
          </a:p>
          <a:p>
            <a:r>
              <a:rPr lang="es-ES" sz="1800" dirty="0">
                <a:latin typeface="Comic Sans MS" pitchFamily="66" charset="0"/>
              </a:rPr>
              <a:t>Pérdida de hierro: anemia </a:t>
            </a:r>
            <a:r>
              <a:rPr lang="es-ES" sz="1800" dirty="0" err="1">
                <a:latin typeface="Comic Sans MS" pitchFamily="66" charset="0"/>
              </a:rPr>
              <a:t>ferropénica</a:t>
            </a:r>
            <a:endParaRPr lang="es-ES" sz="1800" dirty="0">
              <a:latin typeface="Comic Sans MS" pitchFamily="66" charset="0"/>
            </a:endParaRPr>
          </a:p>
        </p:txBody>
      </p:sp>
      <p:sp>
        <p:nvSpPr>
          <p:cNvPr id="304134" name="Text Box 6"/>
          <p:cNvSpPr txBox="1">
            <a:spLocks noChangeArrowheads="1"/>
          </p:cNvSpPr>
          <p:nvPr/>
        </p:nvSpPr>
        <p:spPr bwMode="auto">
          <a:xfrm>
            <a:off x="6084888" y="539750"/>
            <a:ext cx="2325687" cy="395288"/>
          </a:xfrm>
          <a:prstGeom prst="rect">
            <a:avLst/>
          </a:prstGeom>
          <a:solidFill>
            <a:srgbClr val="BBE0E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Enfermedad Celíaca</a:t>
            </a: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6372200" y="6525344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4131" grpId="0" animBg="1"/>
      <p:bldP spid="304132" grpId="0" animBg="1"/>
      <p:bldP spid="304133" grpId="0" animBg="1"/>
    </p:bldLst>
  </p:timing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154" name="Text Box 2"/>
          <p:cNvSpPr txBox="1">
            <a:spLocks noChangeArrowheads="1"/>
          </p:cNvSpPr>
          <p:nvPr/>
        </p:nvSpPr>
        <p:spPr bwMode="auto">
          <a:xfrm>
            <a:off x="755650" y="884238"/>
            <a:ext cx="1598613" cy="425450"/>
          </a:xfrm>
          <a:prstGeom prst="rect">
            <a:avLst/>
          </a:prstGeom>
          <a:solidFill>
            <a:srgbClr val="A3D5D9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000"/>
              <a:t>Laboratorio</a:t>
            </a:r>
          </a:p>
        </p:txBody>
      </p:sp>
      <p:sp>
        <p:nvSpPr>
          <p:cNvPr id="305155" name="Text Box 3"/>
          <p:cNvSpPr txBox="1">
            <a:spLocks noChangeArrowheads="1"/>
          </p:cNvSpPr>
          <p:nvPr/>
        </p:nvSpPr>
        <p:spPr bwMode="auto">
          <a:xfrm>
            <a:off x="755650" y="1557338"/>
            <a:ext cx="3894138" cy="893762"/>
          </a:xfrm>
          <a:prstGeom prst="rect">
            <a:avLst/>
          </a:prstGeom>
          <a:noFill/>
          <a:ln w="38100">
            <a:solidFill>
              <a:srgbClr val="D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sz="180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Test de absorción</a:t>
            </a:r>
          </a:p>
          <a:p>
            <a:r>
              <a:rPr lang="es-ES" sz="1600">
                <a:latin typeface="Comic Sans MS" pitchFamily="66" charset="0"/>
              </a:rPr>
              <a:t>Curvas planas de absorción de glucosa, </a:t>
            </a:r>
          </a:p>
          <a:p>
            <a:r>
              <a:rPr lang="es-ES" sz="1600">
                <a:latin typeface="Comic Sans MS" pitchFamily="66" charset="0"/>
              </a:rPr>
              <a:t>d-xilosa, ac. grasos</a:t>
            </a:r>
          </a:p>
        </p:txBody>
      </p:sp>
      <p:sp>
        <p:nvSpPr>
          <p:cNvPr id="305156" name="Text Box 4"/>
          <p:cNvSpPr txBox="1">
            <a:spLocks noChangeArrowheads="1"/>
          </p:cNvSpPr>
          <p:nvPr/>
        </p:nvSpPr>
        <p:spPr bwMode="auto">
          <a:xfrm>
            <a:off x="755650" y="2636838"/>
            <a:ext cx="3322638" cy="893762"/>
          </a:xfrm>
          <a:prstGeom prst="rect">
            <a:avLst/>
          </a:prstGeom>
          <a:noFill/>
          <a:ln w="38100">
            <a:solidFill>
              <a:srgbClr val="D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sz="180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Sangre</a:t>
            </a:r>
          </a:p>
          <a:p>
            <a:r>
              <a:rPr lang="es-ES" sz="1600">
                <a:latin typeface="Comic Sans MS" pitchFamily="66" charset="0"/>
              </a:rPr>
              <a:t>Disminución de proteínas y calcio</a:t>
            </a:r>
          </a:p>
          <a:p>
            <a:r>
              <a:rPr lang="es-ES" sz="1600">
                <a:latin typeface="Comic Sans MS" pitchFamily="66" charset="0"/>
              </a:rPr>
              <a:t>Anemia</a:t>
            </a:r>
          </a:p>
        </p:txBody>
      </p:sp>
      <p:sp>
        <p:nvSpPr>
          <p:cNvPr id="305157" name="Text Box 5"/>
          <p:cNvSpPr txBox="1">
            <a:spLocks noChangeArrowheads="1"/>
          </p:cNvSpPr>
          <p:nvPr/>
        </p:nvSpPr>
        <p:spPr bwMode="auto">
          <a:xfrm>
            <a:off x="755650" y="3716338"/>
            <a:ext cx="3462338" cy="649287"/>
          </a:xfrm>
          <a:prstGeom prst="rect">
            <a:avLst/>
          </a:prstGeom>
          <a:noFill/>
          <a:ln w="38100">
            <a:solidFill>
              <a:srgbClr val="D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sz="180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Heces</a:t>
            </a:r>
          </a:p>
          <a:p>
            <a:r>
              <a:rPr lang="es-ES" sz="1600">
                <a:latin typeface="Comic Sans MS" pitchFamily="66" charset="0"/>
              </a:rPr>
              <a:t>Pérdida de ac. grasos, TG, jabones</a:t>
            </a:r>
          </a:p>
        </p:txBody>
      </p:sp>
      <p:sp>
        <p:nvSpPr>
          <p:cNvPr id="305158" name="Text Box 6"/>
          <p:cNvSpPr txBox="1">
            <a:spLocks noChangeArrowheads="1"/>
          </p:cNvSpPr>
          <p:nvPr/>
        </p:nvSpPr>
        <p:spPr bwMode="auto">
          <a:xfrm>
            <a:off x="4643438" y="4652963"/>
            <a:ext cx="4318000" cy="1187450"/>
          </a:xfrm>
          <a:prstGeom prst="rect">
            <a:avLst/>
          </a:prstGeom>
          <a:solidFill>
            <a:srgbClr val="FFE1E1"/>
          </a:solidFill>
          <a:ln w="28575">
            <a:solidFill>
              <a:srgbClr val="D8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BIOPSIA</a:t>
            </a:r>
          </a:p>
          <a:p>
            <a:pPr algn="l"/>
            <a:endParaRPr lang="es-ES" b="1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/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Atrofia mucosa intestinal,</a:t>
            </a:r>
          </a:p>
          <a:p>
            <a:pPr algn="l"/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Pérdida de vellosidades y epitelio!!!</a:t>
            </a:r>
          </a:p>
        </p:txBody>
      </p:sp>
      <p:sp>
        <p:nvSpPr>
          <p:cNvPr id="305159" name="Text Box 7"/>
          <p:cNvSpPr txBox="1">
            <a:spLocks noChangeArrowheads="1"/>
          </p:cNvSpPr>
          <p:nvPr/>
        </p:nvSpPr>
        <p:spPr bwMode="auto">
          <a:xfrm>
            <a:off x="6109137" y="1233513"/>
            <a:ext cx="2325688" cy="395287"/>
          </a:xfrm>
          <a:prstGeom prst="rect">
            <a:avLst/>
          </a:prstGeom>
          <a:solidFill>
            <a:srgbClr val="BBE0E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Enfermedad Celíaca</a:t>
            </a:r>
          </a:p>
        </p:txBody>
      </p:sp>
      <p:pic>
        <p:nvPicPr>
          <p:cNvPr id="305160" name="Picture 8" descr="daño epitelio"/>
          <p:cNvPicPr>
            <a:picLocks noChangeAspect="1" noChangeArrowheads="1"/>
          </p:cNvPicPr>
          <p:nvPr/>
        </p:nvPicPr>
        <p:blipFill>
          <a:blip r:embed="rId2">
            <a:lum bright="-12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2362200"/>
            <a:ext cx="3886200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5161" name="Oval 9"/>
          <p:cNvSpPr>
            <a:spLocks noChangeArrowheads="1"/>
          </p:cNvSpPr>
          <p:nvPr/>
        </p:nvSpPr>
        <p:spPr bwMode="auto">
          <a:xfrm>
            <a:off x="6948488" y="2997200"/>
            <a:ext cx="1468437" cy="1295400"/>
          </a:xfrm>
          <a:prstGeom prst="ellipse">
            <a:avLst/>
          </a:prstGeom>
          <a:noFill/>
          <a:ln w="28575">
            <a:solidFill>
              <a:srgbClr val="CC0000"/>
            </a:solidFill>
            <a:prstDash val="dash"/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ES_tradnl" sz="180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6372200" y="6525344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12" name="Text Box 9"/>
          <p:cNvSpPr txBox="1">
            <a:spLocks noChangeArrowheads="1"/>
          </p:cNvSpPr>
          <p:nvPr/>
        </p:nvSpPr>
        <p:spPr bwMode="auto">
          <a:xfrm>
            <a:off x="6012160" y="576365"/>
            <a:ext cx="2436886" cy="584775"/>
          </a:xfrm>
          <a:prstGeom prst="rect">
            <a:avLst/>
          </a:prstGeom>
          <a:solidFill>
            <a:srgbClr val="8BCAC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/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IV  MALABSORCIÓN </a:t>
            </a:r>
          </a:p>
          <a:p>
            <a:pPr marL="0" indent="0"/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</a:t>
            </a:r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 INTESTINAL</a:t>
            </a:r>
            <a:endParaRPr lang="es-ES" sz="1600" b="1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70" decel="100000"/>
                                        <p:tgtEl>
                                          <p:spTgt spid="30515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770" decel="100000"/>
                                        <p:tgtEl>
                                          <p:spTgt spid="30515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515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2" dur="770" fill="hold"/>
                                        <p:tgtEl>
                                          <p:spTgt spid="305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5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4" dur="770" fill="hold"/>
                                        <p:tgtEl>
                                          <p:spTgt spid="305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5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5155" grpId="0" animBg="1"/>
      <p:bldP spid="305156" grpId="0" animBg="1"/>
      <p:bldP spid="305157" grpId="0" animBg="1"/>
      <p:bldP spid="305158" grpId="0" animBg="1"/>
      <p:bldP spid="305161" grpId="0" animBg="1"/>
    </p:bldLst>
  </p:timing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6178" name="Picture 2" descr="img13"/>
          <p:cNvPicPr>
            <a:picLocks noChangeAspect="1" noChangeArrowheads="1"/>
          </p:cNvPicPr>
          <p:nvPr/>
        </p:nvPicPr>
        <p:blipFill>
          <a:blip r:embed="rId2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67"/>
          <a:stretch>
            <a:fillRect/>
          </a:stretch>
        </p:blipFill>
        <p:spPr bwMode="auto">
          <a:xfrm>
            <a:off x="561975" y="1128713"/>
            <a:ext cx="8262938" cy="52403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6179" name="Text Box 3"/>
          <p:cNvSpPr txBox="1">
            <a:spLocks noChangeArrowheads="1"/>
          </p:cNvSpPr>
          <p:nvPr/>
        </p:nvSpPr>
        <p:spPr bwMode="auto">
          <a:xfrm>
            <a:off x="4643438" y="404813"/>
            <a:ext cx="3884612" cy="365125"/>
          </a:xfrm>
          <a:prstGeom prst="rect">
            <a:avLst/>
          </a:prstGeom>
          <a:solidFill>
            <a:srgbClr val="82C7CC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l"/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IV. MALABSORCIÓN INTESTINAL</a:t>
            </a:r>
          </a:p>
        </p:txBody>
      </p:sp>
      <p:sp>
        <p:nvSpPr>
          <p:cNvPr id="306180" name="Rectangle 4"/>
          <p:cNvSpPr>
            <a:spLocks noChangeArrowheads="1"/>
          </p:cNvSpPr>
          <p:nvPr/>
        </p:nvSpPr>
        <p:spPr bwMode="auto">
          <a:xfrm>
            <a:off x="542925" y="5405438"/>
            <a:ext cx="936625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s-ES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edema</a:t>
            </a:r>
          </a:p>
        </p:txBody>
      </p:sp>
      <p:sp>
        <p:nvSpPr>
          <p:cNvPr id="306181" name="Rectangle 5"/>
          <p:cNvSpPr>
            <a:spLocks noChangeArrowheads="1"/>
          </p:cNvSpPr>
          <p:nvPr/>
        </p:nvSpPr>
        <p:spPr bwMode="auto">
          <a:xfrm>
            <a:off x="471488" y="4470400"/>
            <a:ext cx="1152525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s-ES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equímosis</a:t>
            </a:r>
          </a:p>
        </p:txBody>
      </p:sp>
      <p:sp>
        <p:nvSpPr>
          <p:cNvPr id="306182" name="Rectangle 6"/>
          <p:cNvSpPr>
            <a:spLocks noChangeArrowheads="1"/>
          </p:cNvSpPr>
          <p:nvPr/>
        </p:nvSpPr>
        <p:spPr bwMode="auto">
          <a:xfrm>
            <a:off x="542925" y="4181475"/>
            <a:ext cx="1116013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s-ES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deshidratación</a:t>
            </a:r>
          </a:p>
        </p:txBody>
      </p:sp>
      <p:sp>
        <p:nvSpPr>
          <p:cNvPr id="306183" name="Rectangle 7"/>
          <p:cNvSpPr>
            <a:spLocks noChangeArrowheads="1"/>
          </p:cNvSpPr>
          <p:nvPr/>
        </p:nvSpPr>
        <p:spPr bwMode="auto">
          <a:xfrm>
            <a:off x="471488" y="3749675"/>
            <a:ext cx="1008062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s-ES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distensión</a:t>
            </a:r>
          </a:p>
          <a:p>
            <a:r>
              <a:rPr lang="es-ES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abdominal</a:t>
            </a:r>
          </a:p>
        </p:txBody>
      </p:sp>
      <p:sp>
        <p:nvSpPr>
          <p:cNvPr id="306184" name="Rectangle 8"/>
          <p:cNvSpPr>
            <a:spLocks noChangeArrowheads="1"/>
          </p:cNvSpPr>
          <p:nvPr/>
        </p:nvSpPr>
        <p:spPr bwMode="auto">
          <a:xfrm>
            <a:off x="542925" y="3101975"/>
            <a:ext cx="1008063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s-ES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tetania</a:t>
            </a:r>
          </a:p>
          <a:p>
            <a:r>
              <a:rPr lang="es-ES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hipocalcemia</a:t>
            </a:r>
          </a:p>
        </p:txBody>
      </p:sp>
      <p:sp>
        <p:nvSpPr>
          <p:cNvPr id="306185" name="Rectangle 9"/>
          <p:cNvSpPr>
            <a:spLocks noChangeArrowheads="1"/>
          </p:cNvSpPr>
          <p:nvPr/>
        </p:nvSpPr>
        <p:spPr bwMode="auto">
          <a:xfrm>
            <a:off x="542925" y="2670175"/>
            <a:ext cx="1008063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s-ES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delgadez</a:t>
            </a:r>
          </a:p>
        </p:txBody>
      </p:sp>
      <p:sp>
        <p:nvSpPr>
          <p:cNvPr id="306186" name="Rectangle 10"/>
          <p:cNvSpPr>
            <a:spLocks noChangeArrowheads="1"/>
          </p:cNvSpPr>
          <p:nvPr/>
        </p:nvSpPr>
        <p:spPr bwMode="auto">
          <a:xfrm>
            <a:off x="471488" y="2309813"/>
            <a:ext cx="1081087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s-ES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osteoporosis</a:t>
            </a:r>
          </a:p>
        </p:txBody>
      </p:sp>
      <p:sp>
        <p:nvSpPr>
          <p:cNvPr id="306187" name="Rectangle 11"/>
          <p:cNvSpPr>
            <a:spLocks noChangeArrowheads="1"/>
          </p:cNvSpPr>
          <p:nvPr/>
        </p:nvSpPr>
        <p:spPr bwMode="auto">
          <a:xfrm>
            <a:off x="400050" y="1878013"/>
            <a:ext cx="863600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s-ES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estomatitis</a:t>
            </a:r>
          </a:p>
        </p:txBody>
      </p:sp>
      <p:sp>
        <p:nvSpPr>
          <p:cNvPr id="306188" name="Rectangle 12"/>
          <p:cNvSpPr>
            <a:spLocks noChangeArrowheads="1"/>
          </p:cNvSpPr>
          <p:nvPr/>
        </p:nvSpPr>
        <p:spPr bwMode="auto">
          <a:xfrm>
            <a:off x="2992438" y="1301750"/>
            <a:ext cx="935037" cy="1152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6189" name="Rectangle 13"/>
          <p:cNvSpPr>
            <a:spLocks noChangeArrowheads="1"/>
          </p:cNvSpPr>
          <p:nvPr/>
        </p:nvSpPr>
        <p:spPr bwMode="auto">
          <a:xfrm>
            <a:off x="3856038" y="1301750"/>
            <a:ext cx="576262" cy="7921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6190" name="Rectangle 14"/>
          <p:cNvSpPr>
            <a:spLocks noChangeArrowheads="1"/>
          </p:cNvSpPr>
          <p:nvPr/>
        </p:nvSpPr>
        <p:spPr bwMode="auto">
          <a:xfrm>
            <a:off x="3856038" y="2020888"/>
            <a:ext cx="360362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6191" name="Rectangle 15"/>
          <p:cNvSpPr>
            <a:spLocks noChangeArrowheads="1"/>
          </p:cNvSpPr>
          <p:nvPr/>
        </p:nvSpPr>
        <p:spPr bwMode="auto">
          <a:xfrm>
            <a:off x="2919413" y="1085850"/>
            <a:ext cx="2232025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6192" name="Rectangle 16"/>
          <p:cNvSpPr>
            <a:spLocks noChangeArrowheads="1"/>
          </p:cNvSpPr>
          <p:nvPr/>
        </p:nvSpPr>
        <p:spPr bwMode="auto">
          <a:xfrm>
            <a:off x="4359275" y="1228725"/>
            <a:ext cx="144463" cy="7921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6193" name="Text Box 17"/>
          <p:cNvSpPr txBox="1">
            <a:spLocks noChangeArrowheads="1"/>
          </p:cNvSpPr>
          <p:nvPr/>
        </p:nvSpPr>
        <p:spPr bwMode="auto">
          <a:xfrm>
            <a:off x="2916238" y="1268413"/>
            <a:ext cx="1111250" cy="1098550"/>
          </a:xfrm>
          <a:prstGeom prst="rect">
            <a:avLst/>
          </a:prstGeom>
          <a:solidFill>
            <a:srgbClr val="CEF2D2"/>
          </a:solidFill>
          <a:ln w="28575">
            <a:solidFill>
              <a:srgbClr val="FF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600" b="1"/>
              <a:t>Biopsia:</a:t>
            </a:r>
          </a:p>
          <a:p>
            <a:pPr algn="l"/>
            <a:r>
              <a:rPr lang="es-ES" sz="1600" b="1"/>
              <a:t>Atrofia</a:t>
            </a:r>
          </a:p>
          <a:p>
            <a:pPr algn="l"/>
            <a:r>
              <a:rPr lang="es-ES" sz="1600" b="1"/>
              <a:t>Mucosa </a:t>
            </a:r>
          </a:p>
          <a:p>
            <a:pPr algn="l"/>
            <a:r>
              <a:rPr lang="es-ES" sz="1600" b="1"/>
              <a:t>intestinal</a:t>
            </a:r>
          </a:p>
        </p:txBody>
      </p:sp>
      <p:sp>
        <p:nvSpPr>
          <p:cNvPr id="306194" name="Rectangle 18"/>
          <p:cNvSpPr>
            <a:spLocks noChangeArrowheads="1"/>
          </p:cNvSpPr>
          <p:nvPr/>
        </p:nvSpPr>
        <p:spPr bwMode="auto">
          <a:xfrm>
            <a:off x="4576763" y="1949450"/>
            <a:ext cx="1727200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_tradnl" b="1"/>
          </a:p>
        </p:txBody>
      </p:sp>
      <p:sp>
        <p:nvSpPr>
          <p:cNvPr id="306195" name="Rectangle 19"/>
          <p:cNvSpPr>
            <a:spLocks noChangeArrowheads="1"/>
          </p:cNvSpPr>
          <p:nvPr/>
        </p:nvSpPr>
        <p:spPr bwMode="auto">
          <a:xfrm>
            <a:off x="4719638" y="1804988"/>
            <a:ext cx="865187" cy="730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6196" name="Rectangle 20"/>
          <p:cNvSpPr>
            <a:spLocks noChangeArrowheads="1"/>
          </p:cNvSpPr>
          <p:nvPr/>
        </p:nvSpPr>
        <p:spPr bwMode="auto">
          <a:xfrm>
            <a:off x="6232525" y="1949450"/>
            <a:ext cx="158432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_tradnl" sz="1800"/>
          </a:p>
        </p:txBody>
      </p:sp>
      <p:sp>
        <p:nvSpPr>
          <p:cNvPr id="306197" name="Text Box 21"/>
          <p:cNvSpPr txBox="1">
            <a:spLocks noChangeArrowheads="1"/>
          </p:cNvSpPr>
          <p:nvPr/>
        </p:nvSpPr>
        <p:spPr bwMode="auto">
          <a:xfrm>
            <a:off x="6088063" y="1920875"/>
            <a:ext cx="7810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b="1" dirty="0" err="1"/>
              <a:t>Abs</a:t>
            </a:r>
            <a:r>
              <a:rPr lang="es-ES" b="1" dirty="0"/>
              <a:t> </a:t>
            </a:r>
            <a:r>
              <a:rPr lang="es-ES" b="1" dirty="0" err="1"/>
              <a:t>Prot</a:t>
            </a:r>
            <a:r>
              <a:rPr lang="es-ES" b="1" dirty="0"/>
              <a:t>.</a:t>
            </a:r>
            <a:endParaRPr lang="es-ES" dirty="0"/>
          </a:p>
        </p:txBody>
      </p:sp>
      <p:sp>
        <p:nvSpPr>
          <p:cNvPr id="306198" name="Rectangle 22"/>
          <p:cNvSpPr>
            <a:spLocks noChangeArrowheads="1"/>
          </p:cNvSpPr>
          <p:nvPr/>
        </p:nvSpPr>
        <p:spPr bwMode="auto">
          <a:xfrm>
            <a:off x="4503738" y="1949450"/>
            <a:ext cx="16319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b="1"/>
              <a:t>Curvas </a:t>
            </a:r>
            <a:r>
              <a:rPr lang="es-ES" b="1">
                <a:effectLst>
                  <a:outerShdw blurRad="38100" dist="38100" dir="2700000" algn="tl">
                    <a:srgbClr val="C0C0C0"/>
                  </a:outerShdw>
                </a:effectLst>
              </a:rPr>
              <a:t>planas</a:t>
            </a:r>
            <a:r>
              <a:rPr lang="es-ES" b="1"/>
              <a:t> absorción</a:t>
            </a:r>
          </a:p>
        </p:txBody>
      </p:sp>
      <p:sp>
        <p:nvSpPr>
          <p:cNvPr id="306199" name="Text Box 23"/>
          <p:cNvSpPr txBox="1">
            <a:spLocks noChangeArrowheads="1"/>
          </p:cNvSpPr>
          <p:nvPr/>
        </p:nvSpPr>
        <p:spPr bwMode="auto">
          <a:xfrm>
            <a:off x="6808788" y="1949450"/>
            <a:ext cx="1050925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>
                <a:effectLst>
                  <a:outerShdw blurRad="38100" dist="38100" dir="2700000" algn="tl">
                    <a:srgbClr val="C0C0C0"/>
                  </a:outerShdw>
                </a:effectLst>
              </a:rPr>
              <a:t>Abs Ac. Grasos</a:t>
            </a:r>
          </a:p>
        </p:txBody>
      </p:sp>
      <p:sp>
        <p:nvSpPr>
          <p:cNvPr id="306200" name="Rectangle 24"/>
          <p:cNvSpPr>
            <a:spLocks noChangeArrowheads="1"/>
          </p:cNvSpPr>
          <p:nvPr/>
        </p:nvSpPr>
        <p:spPr bwMode="auto">
          <a:xfrm>
            <a:off x="5511800" y="2309813"/>
            <a:ext cx="1728788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_tradnl" sz="1800"/>
          </a:p>
        </p:txBody>
      </p:sp>
      <p:sp>
        <p:nvSpPr>
          <p:cNvPr id="306201" name="Rectangle 25"/>
          <p:cNvSpPr>
            <a:spLocks noChangeArrowheads="1"/>
          </p:cNvSpPr>
          <p:nvPr/>
        </p:nvSpPr>
        <p:spPr bwMode="auto">
          <a:xfrm>
            <a:off x="5656263" y="2597150"/>
            <a:ext cx="1295400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_tradnl" sz="1800"/>
          </a:p>
        </p:txBody>
      </p:sp>
      <p:sp>
        <p:nvSpPr>
          <p:cNvPr id="306202" name="Text Box 26"/>
          <p:cNvSpPr txBox="1">
            <a:spLocks noChangeArrowheads="1"/>
          </p:cNvSpPr>
          <p:nvPr/>
        </p:nvSpPr>
        <p:spPr bwMode="auto">
          <a:xfrm>
            <a:off x="5651500" y="2492375"/>
            <a:ext cx="1309688" cy="485775"/>
          </a:xfrm>
          <a:prstGeom prst="rect">
            <a:avLst/>
          </a:prstGeom>
          <a:solidFill>
            <a:srgbClr val="CEF2D2"/>
          </a:solidFill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200" b="1">
                <a:effectLst>
                  <a:outerShdw blurRad="38100" dist="38100" dir="2700000" algn="tl">
                    <a:srgbClr val="FFFFFF"/>
                  </a:outerShdw>
                </a:effectLst>
              </a:rPr>
              <a:t>Anemias macro</a:t>
            </a:r>
          </a:p>
          <a:p>
            <a:pPr algn="l"/>
            <a:r>
              <a:rPr lang="es-ES" sz="1200" b="1">
                <a:effectLst>
                  <a:outerShdw blurRad="38100" dist="38100" dir="2700000" algn="tl">
                    <a:srgbClr val="FFFFFF"/>
                  </a:outerShdw>
                </a:effectLst>
              </a:rPr>
              <a:t> y microcítica</a:t>
            </a:r>
          </a:p>
        </p:txBody>
      </p:sp>
      <p:sp>
        <p:nvSpPr>
          <p:cNvPr id="306203" name="Rectangle 27"/>
          <p:cNvSpPr>
            <a:spLocks noChangeArrowheads="1"/>
          </p:cNvSpPr>
          <p:nvPr/>
        </p:nvSpPr>
        <p:spPr bwMode="auto">
          <a:xfrm>
            <a:off x="7816850" y="3389313"/>
            <a:ext cx="935038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6204" name="Rectangle 28"/>
          <p:cNvSpPr>
            <a:spLocks noChangeArrowheads="1"/>
          </p:cNvSpPr>
          <p:nvPr/>
        </p:nvSpPr>
        <p:spPr bwMode="auto">
          <a:xfrm>
            <a:off x="7815263" y="3462338"/>
            <a:ext cx="144462" cy="142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_tradnl" sz="1800"/>
          </a:p>
        </p:txBody>
      </p:sp>
      <p:sp>
        <p:nvSpPr>
          <p:cNvPr id="306205" name="Rectangle 29"/>
          <p:cNvSpPr>
            <a:spLocks noChangeArrowheads="1"/>
          </p:cNvSpPr>
          <p:nvPr/>
        </p:nvSpPr>
        <p:spPr bwMode="auto">
          <a:xfrm>
            <a:off x="7743825" y="4110038"/>
            <a:ext cx="865188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6206" name="Oval 30"/>
          <p:cNvSpPr>
            <a:spLocks noChangeArrowheads="1"/>
          </p:cNvSpPr>
          <p:nvPr/>
        </p:nvSpPr>
        <p:spPr bwMode="auto">
          <a:xfrm>
            <a:off x="7169150" y="2886075"/>
            <a:ext cx="574675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_tradnl" sz="1800"/>
          </a:p>
        </p:txBody>
      </p:sp>
      <p:sp>
        <p:nvSpPr>
          <p:cNvPr id="306207" name="Oval 31"/>
          <p:cNvSpPr>
            <a:spLocks noChangeArrowheads="1"/>
          </p:cNvSpPr>
          <p:nvPr/>
        </p:nvSpPr>
        <p:spPr bwMode="auto">
          <a:xfrm>
            <a:off x="7385050" y="3028950"/>
            <a:ext cx="4318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6208" name="Rectangle 32"/>
          <p:cNvSpPr>
            <a:spLocks noChangeArrowheads="1"/>
          </p:cNvSpPr>
          <p:nvPr/>
        </p:nvSpPr>
        <p:spPr bwMode="auto">
          <a:xfrm>
            <a:off x="4287838" y="4686300"/>
            <a:ext cx="2952750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_tradnl" sz="1200"/>
          </a:p>
        </p:txBody>
      </p:sp>
      <p:sp>
        <p:nvSpPr>
          <p:cNvPr id="306209" name="Rectangle 33"/>
          <p:cNvSpPr>
            <a:spLocks noChangeArrowheads="1"/>
          </p:cNvSpPr>
          <p:nvPr/>
        </p:nvSpPr>
        <p:spPr bwMode="auto">
          <a:xfrm>
            <a:off x="4143375" y="4613275"/>
            <a:ext cx="360363" cy="17287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_tradnl" sz="1800"/>
          </a:p>
        </p:txBody>
      </p:sp>
      <p:sp>
        <p:nvSpPr>
          <p:cNvPr id="306210" name="Text Box 34"/>
          <p:cNvSpPr txBox="1">
            <a:spLocks noChangeArrowheads="1"/>
          </p:cNvSpPr>
          <p:nvPr/>
        </p:nvSpPr>
        <p:spPr bwMode="auto">
          <a:xfrm rot="16200000">
            <a:off x="3667125" y="5360988"/>
            <a:ext cx="13652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Grasa (heces)</a:t>
            </a:r>
          </a:p>
        </p:txBody>
      </p:sp>
      <p:sp>
        <p:nvSpPr>
          <p:cNvPr id="306211" name="Rectangle 35"/>
          <p:cNvSpPr>
            <a:spLocks noChangeArrowheads="1"/>
          </p:cNvSpPr>
          <p:nvPr/>
        </p:nvSpPr>
        <p:spPr bwMode="auto">
          <a:xfrm>
            <a:off x="5224463" y="5118100"/>
            <a:ext cx="1152525" cy="714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6212" name="Text Box 36"/>
          <p:cNvSpPr txBox="1">
            <a:spLocks noChangeArrowheads="1"/>
          </p:cNvSpPr>
          <p:nvPr/>
        </p:nvSpPr>
        <p:spPr bwMode="auto">
          <a:xfrm>
            <a:off x="5295900" y="5018088"/>
            <a:ext cx="10541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b="1"/>
              <a:t>Sprue tropical</a:t>
            </a:r>
          </a:p>
        </p:txBody>
      </p:sp>
      <p:sp>
        <p:nvSpPr>
          <p:cNvPr id="306213" name="Rectangle 37"/>
          <p:cNvSpPr>
            <a:spLocks noChangeArrowheads="1"/>
          </p:cNvSpPr>
          <p:nvPr/>
        </p:nvSpPr>
        <p:spPr bwMode="auto">
          <a:xfrm>
            <a:off x="5511800" y="5478463"/>
            <a:ext cx="1008063" cy="1444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6214" name="Rectangle 38"/>
          <p:cNvSpPr>
            <a:spLocks noChangeArrowheads="1"/>
          </p:cNvSpPr>
          <p:nvPr/>
        </p:nvSpPr>
        <p:spPr bwMode="auto">
          <a:xfrm>
            <a:off x="5511800" y="5549900"/>
            <a:ext cx="215900" cy="1444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6215" name="Rectangle 39"/>
          <p:cNvSpPr>
            <a:spLocks noChangeArrowheads="1"/>
          </p:cNvSpPr>
          <p:nvPr/>
        </p:nvSpPr>
        <p:spPr bwMode="auto">
          <a:xfrm>
            <a:off x="5800725" y="5549900"/>
            <a:ext cx="142875" cy="1444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6216" name="Text Box 40"/>
          <p:cNvSpPr txBox="1">
            <a:spLocks noChangeArrowheads="1"/>
          </p:cNvSpPr>
          <p:nvPr/>
        </p:nvSpPr>
        <p:spPr bwMode="auto">
          <a:xfrm>
            <a:off x="5639820" y="5410200"/>
            <a:ext cx="12144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 b="1" dirty="0" err="1"/>
              <a:t>Enf</a:t>
            </a:r>
            <a:r>
              <a:rPr lang="es-ES" sz="1400" b="1" dirty="0"/>
              <a:t>. celíaca</a:t>
            </a:r>
          </a:p>
        </p:txBody>
      </p:sp>
      <p:sp>
        <p:nvSpPr>
          <p:cNvPr id="306217" name="Rectangle 41"/>
          <p:cNvSpPr>
            <a:spLocks noChangeArrowheads="1"/>
          </p:cNvSpPr>
          <p:nvPr/>
        </p:nvSpPr>
        <p:spPr bwMode="auto">
          <a:xfrm>
            <a:off x="5764213" y="4613275"/>
            <a:ext cx="3311525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6218" name="Rectangle 42"/>
          <p:cNvSpPr>
            <a:spLocks noChangeArrowheads="1"/>
          </p:cNvSpPr>
          <p:nvPr/>
        </p:nvSpPr>
        <p:spPr bwMode="auto">
          <a:xfrm>
            <a:off x="7169150" y="4686300"/>
            <a:ext cx="1871663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6219" name="Rectangle 43"/>
          <p:cNvSpPr>
            <a:spLocks noChangeArrowheads="1"/>
          </p:cNvSpPr>
          <p:nvPr/>
        </p:nvSpPr>
        <p:spPr bwMode="auto">
          <a:xfrm>
            <a:off x="6951663" y="4973638"/>
            <a:ext cx="144462" cy="12239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6220" name="Rectangle 44"/>
          <p:cNvSpPr>
            <a:spLocks noChangeArrowheads="1"/>
          </p:cNvSpPr>
          <p:nvPr/>
        </p:nvSpPr>
        <p:spPr bwMode="auto">
          <a:xfrm>
            <a:off x="7024688" y="4829175"/>
            <a:ext cx="2051050" cy="14414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6221" name="Rectangle 45"/>
          <p:cNvSpPr>
            <a:spLocks noChangeArrowheads="1"/>
          </p:cNvSpPr>
          <p:nvPr/>
        </p:nvSpPr>
        <p:spPr bwMode="auto">
          <a:xfrm>
            <a:off x="7743825" y="1157288"/>
            <a:ext cx="1331913" cy="21605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6222" name="Text Box 46"/>
          <p:cNvSpPr txBox="1">
            <a:spLocks noChangeArrowheads="1"/>
          </p:cNvSpPr>
          <p:nvPr/>
        </p:nvSpPr>
        <p:spPr bwMode="auto">
          <a:xfrm>
            <a:off x="7383463" y="2597150"/>
            <a:ext cx="1239837" cy="668338"/>
          </a:xfrm>
          <a:prstGeom prst="rect">
            <a:avLst/>
          </a:prstGeom>
          <a:solidFill>
            <a:srgbClr val="FFE269"/>
          </a:solidFill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200" b="1">
                <a:effectLst>
                  <a:outerShdw blurRad="38100" dist="38100" dir="2700000" algn="tl">
                    <a:srgbClr val="FFFFFF"/>
                  </a:outerShdw>
                </a:effectLst>
              </a:rPr>
              <a:t>Grasa heces</a:t>
            </a:r>
          </a:p>
          <a:p>
            <a:pPr algn="l"/>
            <a:r>
              <a:rPr lang="es-ES" sz="1200" b="1">
                <a:effectLst>
                  <a:outerShdw blurRad="38100" dist="38100" dir="2700000" algn="tl">
                    <a:srgbClr val="FFFFFF"/>
                  </a:outerShdw>
                </a:effectLst>
              </a:rPr>
              <a:t>TG, a. grasos</a:t>
            </a:r>
          </a:p>
          <a:p>
            <a:pPr algn="l"/>
            <a:r>
              <a:rPr lang="es-ES" sz="1200" b="1">
                <a:effectLst>
                  <a:outerShdw blurRad="38100" dist="38100" dir="2700000" algn="tl">
                    <a:srgbClr val="FFFFFF"/>
                  </a:outerShdw>
                </a:effectLst>
              </a:rPr>
              <a:t>jabones</a:t>
            </a:r>
          </a:p>
        </p:txBody>
      </p:sp>
      <p:sp>
        <p:nvSpPr>
          <p:cNvPr id="306223" name="Rectangle 47"/>
          <p:cNvSpPr>
            <a:spLocks noChangeArrowheads="1"/>
          </p:cNvSpPr>
          <p:nvPr/>
        </p:nvSpPr>
        <p:spPr bwMode="auto">
          <a:xfrm>
            <a:off x="539750" y="4868863"/>
            <a:ext cx="93662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6224" name="Rectangle 48"/>
          <p:cNvSpPr>
            <a:spLocks noChangeArrowheads="1"/>
          </p:cNvSpPr>
          <p:nvPr/>
        </p:nvSpPr>
        <p:spPr bwMode="auto">
          <a:xfrm>
            <a:off x="323850" y="4797425"/>
            <a:ext cx="1152525" cy="404813"/>
          </a:xfrm>
          <a:prstGeom prst="rect">
            <a:avLst/>
          </a:prstGeom>
          <a:solidFill>
            <a:srgbClr val="FAF8A6"/>
          </a:solidFill>
          <a:ln w="28575">
            <a:solidFill>
              <a:srgbClr val="FF9933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r>
              <a:rPr lang="es-ES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Esteatorrea</a:t>
            </a:r>
          </a:p>
        </p:txBody>
      </p:sp>
      <p:sp>
        <p:nvSpPr>
          <p:cNvPr id="306225" name="Rectangle 49"/>
          <p:cNvSpPr>
            <a:spLocks noChangeArrowheads="1"/>
          </p:cNvSpPr>
          <p:nvPr/>
        </p:nvSpPr>
        <p:spPr bwMode="auto">
          <a:xfrm>
            <a:off x="7064355" y="5501058"/>
            <a:ext cx="1364476" cy="707886"/>
          </a:xfrm>
          <a:prstGeom prst="rect">
            <a:avLst/>
          </a:prstGeom>
          <a:solidFill>
            <a:srgbClr val="8ABDF6"/>
          </a:solidFill>
          <a:ln w="28575">
            <a:solidFill>
              <a:srgbClr val="FF9933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sz="2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Dieta </a:t>
            </a:r>
            <a:endParaRPr lang="es-ES" sz="2000" b="1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/>
            <a:r>
              <a:rPr lang="es-ES" sz="20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sin </a:t>
            </a:r>
            <a:r>
              <a:rPr lang="es-ES" sz="2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gluten</a:t>
            </a:r>
          </a:p>
        </p:txBody>
      </p:sp>
      <p:sp>
        <p:nvSpPr>
          <p:cNvPr id="306226" name="Rectangle 50"/>
          <p:cNvSpPr>
            <a:spLocks noChangeArrowheads="1"/>
          </p:cNvSpPr>
          <p:nvPr/>
        </p:nvSpPr>
        <p:spPr bwMode="auto">
          <a:xfrm>
            <a:off x="4643438" y="4508500"/>
            <a:ext cx="1584325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6227" name="Text Box 51"/>
          <p:cNvSpPr txBox="1">
            <a:spLocks noChangeArrowheads="1"/>
          </p:cNvSpPr>
          <p:nvPr/>
        </p:nvSpPr>
        <p:spPr bwMode="auto">
          <a:xfrm>
            <a:off x="4643438" y="4508500"/>
            <a:ext cx="16827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200" b="1">
                <a:effectLst>
                  <a:outerShdw blurRad="38100" dist="38100" dir="2700000" algn="tl">
                    <a:srgbClr val="C0C0C0"/>
                  </a:outerShdw>
                </a:effectLst>
              </a:rPr>
              <a:t>Ac. grasos en heces</a:t>
            </a:r>
          </a:p>
        </p:txBody>
      </p:sp>
      <p:sp>
        <p:nvSpPr>
          <p:cNvPr id="306228" name="Rectangle 52"/>
          <p:cNvSpPr>
            <a:spLocks noChangeArrowheads="1"/>
          </p:cNvSpPr>
          <p:nvPr/>
        </p:nvSpPr>
        <p:spPr bwMode="auto">
          <a:xfrm>
            <a:off x="4427538" y="5949950"/>
            <a:ext cx="2520950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6230" name="Rectangle 54"/>
          <p:cNvSpPr>
            <a:spLocks noChangeArrowheads="1"/>
          </p:cNvSpPr>
          <p:nvPr/>
        </p:nvSpPr>
        <p:spPr bwMode="auto">
          <a:xfrm>
            <a:off x="539750" y="5734050"/>
            <a:ext cx="1079500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6231" name="Rectangle 55"/>
          <p:cNvSpPr>
            <a:spLocks noChangeArrowheads="1"/>
          </p:cNvSpPr>
          <p:nvPr/>
        </p:nvSpPr>
        <p:spPr bwMode="auto">
          <a:xfrm>
            <a:off x="1547813" y="5805488"/>
            <a:ext cx="503237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6232" name="Text Box 56"/>
          <p:cNvSpPr txBox="1">
            <a:spLocks noChangeArrowheads="1"/>
          </p:cNvSpPr>
          <p:nvPr/>
        </p:nvSpPr>
        <p:spPr bwMode="auto">
          <a:xfrm>
            <a:off x="468313" y="404813"/>
            <a:ext cx="1223962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57" name="Text Box 21"/>
          <p:cNvSpPr txBox="1">
            <a:spLocks noChangeArrowheads="1"/>
          </p:cNvSpPr>
          <p:nvPr/>
        </p:nvSpPr>
        <p:spPr bwMode="auto">
          <a:xfrm>
            <a:off x="6192177" y="1124744"/>
            <a:ext cx="268022" cy="21544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l"/>
            <a:r>
              <a:rPr lang="es-ES" sz="800" b="1" dirty="0" smtClean="0"/>
              <a:t>N</a:t>
            </a:r>
            <a:endParaRPr lang="es-ES" sz="800" dirty="0"/>
          </a:p>
        </p:txBody>
      </p:sp>
      <p:sp>
        <p:nvSpPr>
          <p:cNvPr id="58" name="Text Box 21"/>
          <p:cNvSpPr txBox="1">
            <a:spLocks noChangeArrowheads="1"/>
          </p:cNvSpPr>
          <p:nvPr/>
        </p:nvSpPr>
        <p:spPr bwMode="auto">
          <a:xfrm>
            <a:off x="7112290" y="1125324"/>
            <a:ext cx="268022" cy="21544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l"/>
            <a:r>
              <a:rPr lang="es-ES" sz="800" b="1" dirty="0" smtClean="0"/>
              <a:t>N</a:t>
            </a:r>
            <a:endParaRPr lang="es-ES" sz="800" dirty="0"/>
          </a:p>
        </p:txBody>
      </p:sp>
      <p:sp>
        <p:nvSpPr>
          <p:cNvPr id="60" name="Text Box 21"/>
          <p:cNvSpPr txBox="1">
            <a:spLocks noChangeArrowheads="1"/>
          </p:cNvSpPr>
          <p:nvPr/>
        </p:nvSpPr>
        <p:spPr bwMode="auto">
          <a:xfrm>
            <a:off x="6440963" y="1340768"/>
            <a:ext cx="248786" cy="21544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l"/>
            <a:r>
              <a:rPr lang="es-ES" sz="800" b="1" dirty="0" smtClean="0"/>
              <a:t>E</a:t>
            </a:r>
            <a:endParaRPr lang="es-ES" sz="800" dirty="0"/>
          </a:p>
        </p:txBody>
      </p:sp>
      <p:sp>
        <p:nvSpPr>
          <p:cNvPr id="61" name="Text Box 21"/>
          <p:cNvSpPr txBox="1">
            <a:spLocks noChangeArrowheads="1"/>
          </p:cNvSpPr>
          <p:nvPr/>
        </p:nvSpPr>
        <p:spPr bwMode="auto">
          <a:xfrm>
            <a:off x="7385050" y="1301750"/>
            <a:ext cx="248786" cy="21544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l"/>
            <a:r>
              <a:rPr lang="es-ES" sz="800" b="1" dirty="0" smtClean="0"/>
              <a:t>E</a:t>
            </a:r>
            <a:endParaRPr lang="es-ES" sz="800" dirty="0"/>
          </a:p>
        </p:txBody>
      </p:sp>
      <p:sp>
        <p:nvSpPr>
          <p:cNvPr id="2" name="1 Rectángulo"/>
          <p:cNvSpPr/>
          <p:nvPr/>
        </p:nvSpPr>
        <p:spPr bwMode="auto">
          <a:xfrm rot="1462566">
            <a:off x="4844040" y="1414806"/>
            <a:ext cx="703065" cy="7436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" name="2 Elipse"/>
          <p:cNvSpPr/>
          <p:nvPr/>
        </p:nvSpPr>
        <p:spPr bwMode="auto">
          <a:xfrm>
            <a:off x="4860031" y="1340768"/>
            <a:ext cx="144017" cy="68704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4" name="3 Elipse"/>
          <p:cNvSpPr/>
          <p:nvPr/>
        </p:nvSpPr>
        <p:spPr bwMode="auto">
          <a:xfrm>
            <a:off x="5484813" y="1517194"/>
            <a:ext cx="100012" cy="113746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64" name="Text Box 21"/>
          <p:cNvSpPr txBox="1">
            <a:spLocks noChangeArrowheads="1"/>
          </p:cNvSpPr>
          <p:nvPr/>
        </p:nvSpPr>
        <p:spPr bwMode="auto">
          <a:xfrm>
            <a:off x="5528114" y="1413356"/>
            <a:ext cx="268022" cy="21544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l"/>
            <a:r>
              <a:rPr lang="es-ES" sz="800" b="1" dirty="0" smtClean="0"/>
              <a:t>N</a:t>
            </a:r>
            <a:endParaRPr lang="es-ES" sz="800" dirty="0"/>
          </a:p>
        </p:txBody>
      </p:sp>
      <p:sp>
        <p:nvSpPr>
          <p:cNvPr id="65" name="Text Box 21"/>
          <p:cNvSpPr txBox="1">
            <a:spLocks noChangeArrowheads="1"/>
          </p:cNvSpPr>
          <p:nvPr/>
        </p:nvSpPr>
        <p:spPr bwMode="auto">
          <a:xfrm>
            <a:off x="4840023" y="1662568"/>
            <a:ext cx="248786" cy="21544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l"/>
            <a:r>
              <a:rPr lang="es-ES" sz="800" b="1" dirty="0" smtClean="0"/>
              <a:t>E</a:t>
            </a:r>
            <a:endParaRPr lang="es-ES" sz="800" dirty="0"/>
          </a:p>
        </p:txBody>
      </p:sp>
      <p:sp>
        <p:nvSpPr>
          <p:cNvPr id="66" name="Text Box 21"/>
          <p:cNvSpPr txBox="1">
            <a:spLocks noChangeArrowheads="1"/>
          </p:cNvSpPr>
          <p:nvPr/>
        </p:nvSpPr>
        <p:spPr bwMode="auto">
          <a:xfrm>
            <a:off x="5004048" y="3653403"/>
            <a:ext cx="248786" cy="21544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l"/>
            <a:r>
              <a:rPr lang="es-ES" sz="800" b="1" dirty="0" smtClean="0"/>
              <a:t>E</a:t>
            </a:r>
            <a:endParaRPr lang="es-ES" sz="800" dirty="0"/>
          </a:p>
        </p:txBody>
      </p:sp>
      <p:sp>
        <p:nvSpPr>
          <p:cNvPr id="67" name="Text Box 21"/>
          <p:cNvSpPr txBox="1">
            <a:spLocks noChangeArrowheads="1"/>
          </p:cNvSpPr>
          <p:nvPr/>
        </p:nvSpPr>
        <p:spPr bwMode="auto">
          <a:xfrm>
            <a:off x="5639820" y="3645604"/>
            <a:ext cx="248786" cy="21544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l"/>
            <a:r>
              <a:rPr lang="es-ES" sz="800" b="1" dirty="0" smtClean="0"/>
              <a:t>E</a:t>
            </a:r>
            <a:endParaRPr lang="es-ES" sz="800" dirty="0"/>
          </a:p>
        </p:txBody>
      </p:sp>
      <p:sp>
        <p:nvSpPr>
          <p:cNvPr id="68" name="Text Box 21"/>
          <p:cNvSpPr txBox="1">
            <a:spLocks noChangeArrowheads="1"/>
          </p:cNvSpPr>
          <p:nvPr/>
        </p:nvSpPr>
        <p:spPr bwMode="auto">
          <a:xfrm>
            <a:off x="4726020" y="4149660"/>
            <a:ext cx="268022" cy="21544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l"/>
            <a:r>
              <a:rPr lang="es-ES" sz="800" b="1" dirty="0" smtClean="0"/>
              <a:t>N</a:t>
            </a:r>
            <a:endParaRPr lang="es-ES" sz="800" dirty="0"/>
          </a:p>
        </p:txBody>
      </p:sp>
      <p:sp>
        <p:nvSpPr>
          <p:cNvPr id="69" name="Text Box 21"/>
          <p:cNvSpPr txBox="1">
            <a:spLocks noChangeArrowheads="1"/>
          </p:cNvSpPr>
          <p:nvPr/>
        </p:nvSpPr>
        <p:spPr bwMode="auto">
          <a:xfrm>
            <a:off x="5364088" y="4149660"/>
            <a:ext cx="268022" cy="21544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l"/>
            <a:r>
              <a:rPr lang="es-ES" sz="800" b="1" dirty="0" smtClean="0"/>
              <a:t>N</a:t>
            </a:r>
            <a:endParaRPr lang="es-ES" sz="800" dirty="0"/>
          </a:p>
        </p:txBody>
      </p:sp>
      <p:sp>
        <p:nvSpPr>
          <p:cNvPr id="70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120" name="Text Box 8"/>
          <p:cNvSpPr txBox="1">
            <a:spLocks noChangeArrowheads="1"/>
          </p:cNvSpPr>
          <p:nvPr/>
        </p:nvSpPr>
        <p:spPr bwMode="auto">
          <a:xfrm>
            <a:off x="395288" y="404813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7184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pic>
        <p:nvPicPr>
          <p:cNvPr id="218124" name="Picture 12" descr="azucar sobre ileostomia prolapsada"/>
          <p:cNvPicPr>
            <a:picLocks noChangeAspect="1" noChangeArrowheads="1"/>
          </p:cNvPicPr>
          <p:nvPr/>
        </p:nvPicPr>
        <p:blipFill>
          <a:blip r:embed="rId2">
            <a:lum bright="-18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050" y="2333625"/>
            <a:ext cx="8088313" cy="2189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8125" name="Text Box 13"/>
          <p:cNvSpPr txBox="1">
            <a:spLocks noChangeArrowheads="1"/>
          </p:cNvSpPr>
          <p:nvPr/>
        </p:nvSpPr>
        <p:spPr bwMode="auto">
          <a:xfrm>
            <a:off x="1604963" y="542471"/>
            <a:ext cx="14509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dirty="0"/>
              <a:t>Curiosidad…</a:t>
            </a:r>
          </a:p>
        </p:txBody>
      </p:sp>
      <p:sp>
        <p:nvSpPr>
          <p:cNvPr id="218126" name="Rectangle 14"/>
          <p:cNvSpPr>
            <a:spLocks noChangeArrowheads="1"/>
          </p:cNvSpPr>
          <p:nvPr/>
        </p:nvSpPr>
        <p:spPr bwMode="auto">
          <a:xfrm>
            <a:off x="4067175" y="5661025"/>
            <a:ext cx="4678363" cy="63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200"/>
              <a:t>Brandt A., Schouten O. </a:t>
            </a:r>
            <a:r>
              <a:rPr lang="es-ES" sz="1200" i="1"/>
              <a:t>Sugar to reduced a prolapsed ileostomy</a:t>
            </a:r>
          </a:p>
          <a:p>
            <a:pPr algn="l"/>
            <a:r>
              <a:rPr lang="es-ES" sz="1200">
                <a:hlinkClick r:id="rId3"/>
              </a:rPr>
              <a:t>http://www.nejm.org/doi/full/10.1056/NEJMicm1012908</a:t>
            </a:r>
            <a:endParaRPr lang="es-ES" sz="1200"/>
          </a:p>
          <a:p>
            <a:pPr algn="l"/>
            <a:r>
              <a:rPr lang="es-ES" sz="1200"/>
              <a:t>Mayo 12, 2011.</a:t>
            </a:r>
          </a:p>
        </p:txBody>
      </p:sp>
      <p:sp>
        <p:nvSpPr>
          <p:cNvPr id="218127" name="Text Box 15"/>
          <p:cNvSpPr txBox="1">
            <a:spLocks noChangeArrowheads="1"/>
          </p:cNvSpPr>
          <p:nvPr/>
        </p:nvSpPr>
        <p:spPr bwMode="auto">
          <a:xfrm>
            <a:off x="330200" y="4581525"/>
            <a:ext cx="654367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Tx/>
              <a:buAutoNum type="alphaLcPeriod"/>
            </a:pPr>
            <a:r>
              <a:rPr lang="es-ES" sz="1800">
                <a:latin typeface="Comic Sans MS" pitchFamily="66" charset="0"/>
              </a:rPr>
              <a:t>Ileostomía prolapsada en hombre 62 años, cirugía previa</a:t>
            </a:r>
          </a:p>
          <a:p>
            <a:pPr>
              <a:buFontTx/>
              <a:buAutoNum type="alphaLcPeriod"/>
            </a:pPr>
            <a:r>
              <a:rPr lang="es-ES" sz="1800">
                <a:latin typeface="Comic Sans MS" pitchFamily="66" charset="0"/>
              </a:rPr>
              <a:t>Aplicación de azúcar granulada sobre la víscera</a:t>
            </a:r>
          </a:p>
          <a:p>
            <a:pPr>
              <a:buFontTx/>
              <a:buAutoNum type="alphaLcPeriod"/>
            </a:pPr>
            <a:r>
              <a:rPr lang="es-ES" sz="1800">
                <a:latin typeface="Comic Sans MS" pitchFamily="66" charset="0"/>
              </a:rPr>
              <a:t>Reducción espontánea del prolapso 2 minutos después. </a:t>
            </a:r>
            <a:r>
              <a:rPr lang="es-ES" sz="2400">
                <a:latin typeface="Comic Sans MS" pitchFamily="66" charset="0"/>
              </a:rPr>
              <a:t>!!!</a:t>
            </a:r>
          </a:p>
        </p:txBody>
      </p:sp>
      <p:sp>
        <p:nvSpPr>
          <p:cNvPr id="218129" name="Rectangle 17"/>
          <p:cNvSpPr>
            <a:spLocks noChangeArrowheads="1"/>
          </p:cNvSpPr>
          <p:nvPr/>
        </p:nvSpPr>
        <p:spPr bwMode="auto">
          <a:xfrm>
            <a:off x="3132138" y="2276475"/>
            <a:ext cx="2735262" cy="23050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8130" name="Rectangle 18"/>
          <p:cNvSpPr>
            <a:spLocks noChangeArrowheads="1"/>
          </p:cNvSpPr>
          <p:nvPr/>
        </p:nvSpPr>
        <p:spPr bwMode="auto">
          <a:xfrm>
            <a:off x="5867400" y="2276475"/>
            <a:ext cx="2592388" cy="23050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8136" name="Oval 24"/>
          <p:cNvSpPr>
            <a:spLocks noChangeArrowheads="1"/>
          </p:cNvSpPr>
          <p:nvPr/>
        </p:nvSpPr>
        <p:spPr bwMode="auto">
          <a:xfrm>
            <a:off x="755650" y="2924175"/>
            <a:ext cx="1728788" cy="1584325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6372200" y="6525344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15" name="Text Box 9"/>
          <p:cNvSpPr txBox="1">
            <a:spLocks noChangeArrowheads="1"/>
          </p:cNvSpPr>
          <p:nvPr/>
        </p:nvSpPr>
        <p:spPr bwMode="auto">
          <a:xfrm>
            <a:off x="6336632" y="390524"/>
            <a:ext cx="2355132" cy="584775"/>
          </a:xfrm>
          <a:prstGeom prst="rect">
            <a:avLst/>
          </a:prstGeom>
          <a:solidFill>
            <a:srgbClr val="8BCAC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/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 ABSORCIÓN </a:t>
            </a:r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AGUA</a:t>
            </a:r>
          </a:p>
          <a:p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y ELECTROLITOS</a:t>
            </a:r>
            <a:endParaRPr lang="es-ES" sz="1600" b="1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</p:txBody>
      </p:sp>
      <p:sp>
        <p:nvSpPr>
          <p:cNvPr id="218128" name="Text Box 16"/>
          <p:cNvSpPr txBox="1">
            <a:spLocks noChangeArrowheads="1"/>
          </p:cNvSpPr>
          <p:nvPr/>
        </p:nvSpPr>
        <p:spPr bwMode="auto">
          <a:xfrm>
            <a:off x="2008498" y="1556792"/>
            <a:ext cx="5155579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400" dirty="0"/>
              <a:t>Aplicación de conocimientos sobre </a:t>
            </a:r>
          </a:p>
          <a:p>
            <a:r>
              <a:rPr lang="es-ES" sz="2400" dirty="0"/>
              <a:t>movimiento osmótico agua</a:t>
            </a:r>
          </a:p>
        </p:txBody>
      </p:sp>
      <p:sp>
        <p:nvSpPr>
          <p:cNvPr id="14" name="Text Box 11"/>
          <p:cNvSpPr txBox="1">
            <a:spLocks noChangeArrowheads="1"/>
          </p:cNvSpPr>
          <p:nvPr/>
        </p:nvSpPr>
        <p:spPr bwMode="auto">
          <a:xfrm>
            <a:off x="6444208" y="1089496"/>
            <a:ext cx="2257349" cy="369332"/>
          </a:xfrm>
          <a:prstGeom prst="rect">
            <a:avLst/>
          </a:prstGeom>
          <a:solidFill>
            <a:srgbClr val="CDE6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b="1"/>
              <a:t>ÓSMOSIS en TGI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181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181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181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2000"/>
                                        <p:tgtEl>
                                          <p:spTgt spid="2181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8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000"/>
                                        <p:tgtEl>
                                          <p:spTgt spid="2181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8129" grpId="0" animBg="1"/>
      <p:bldP spid="218130" grpId="0" animBg="1"/>
      <p:bldP spid="218136" grpId="0" animBg="1"/>
      <p:bldP spid="218128" grpId="0"/>
    </p:bldLst>
  </p:timing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02" name="Picture 2" descr="whiteSqua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2488" y="1196975"/>
            <a:ext cx="4897437" cy="4160838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203" name="Text Box 3"/>
          <p:cNvSpPr txBox="1">
            <a:spLocks noChangeArrowheads="1"/>
          </p:cNvSpPr>
          <p:nvPr/>
        </p:nvSpPr>
        <p:spPr bwMode="auto">
          <a:xfrm>
            <a:off x="3478213" y="5445125"/>
            <a:ext cx="2608262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Glositis atrófica</a:t>
            </a:r>
          </a:p>
          <a:p>
            <a:pPr algn="l"/>
            <a:r>
              <a:rPr lang="es-E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Enfermedad Celíaca </a:t>
            </a:r>
          </a:p>
        </p:txBody>
      </p:sp>
      <p:sp>
        <p:nvSpPr>
          <p:cNvPr id="307204" name="Text Box 4"/>
          <p:cNvSpPr txBox="1">
            <a:spLocks noChangeArrowheads="1"/>
          </p:cNvSpPr>
          <p:nvPr/>
        </p:nvSpPr>
        <p:spPr bwMode="auto">
          <a:xfrm>
            <a:off x="6300788" y="5805488"/>
            <a:ext cx="23193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N Engl J Med 2007;356:2547</a:t>
            </a:r>
          </a:p>
        </p:txBody>
      </p:sp>
      <p:sp>
        <p:nvSpPr>
          <p:cNvPr id="307205" name="Text Box 5"/>
          <p:cNvSpPr txBox="1">
            <a:spLocks noChangeArrowheads="1"/>
          </p:cNvSpPr>
          <p:nvPr/>
        </p:nvSpPr>
        <p:spPr bwMode="auto">
          <a:xfrm>
            <a:off x="6156176" y="509587"/>
            <a:ext cx="2371725" cy="584775"/>
          </a:xfrm>
          <a:prstGeom prst="rect">
            <a:avLst/>
          </a:prstGeom>
          <a:solidFill>
            <a:srgbClr val="82C7CC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square">
            <a:spAutoFit/>
          </a:bodyPr>
          <a:lstStyle/>
          <a:p>
            <a:pPr algn="l"/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IV. MALABSORCIÓN </a:t>
            </a:r>
            <a:endParaRPr lang="es-ES" sz="1600" b="1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/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 INTESTINAL</a:t>
            </a:r>
            <a:endParaRPr lang="es-ES" sz="16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6372200" y="6525344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226" name="Text Box 2"/>
          <p:cNvSpPr txBox="1">
            <a:spLocks noChangeArrowheads="1"/>
          </p:cNvSpPr>
          <p:nvPr/>
        </p:nvSpPr>
        <p:spPr bwMode="auto">
          <a:xfrm>
            <a:off x="2155711" y="620688"/>
            <a:ext cx="4865688" cy="48577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_tradnl" sz="2400" b="1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Fisiología del Aparato Digestivo</a:t>
            </a:r>
          </a:p>
        </p:txBody>
      </p:sp>
      <p:sp>
        <p:nvSpPr>
          <p:cNvPr id="308227" name="Text Box 3"/>
          <p:cNvSpPr txBox="1">
            <a:spLocks noChangeArrowheads="1"/>
          </p:cNvSpPr>
          <p:nvPr/>
        </p:nvSpPr>
        <p:spPr bwMode="auto">
          <a:xfrm>
            <a:off x="2647434" y="1268760"/>
            <a:ext cx="3849131" cy="446276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45791" dir="2021404" algn="ctr" rotWithShape="0">
              <a:schemeClr val="tx1"/>
            </a:outerShdw>
          </a:effectLst>
          <a:extLst>
            <a:ext uri="{91240B29-F687-4F45-9708-019B960494DF}">
              <a14:hiddenLine xmlns:a14="http://schemas.microsoft.com/office/drawing/2010/main" w="28575">
                <a:solidFill>
                  <a:srgbClr val="006666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>
              <a:buClr>
                <a:schemeClr val="tx1"/>
              </a:buClr>
            </a:pPr>
            <a:endParaRPr lang="es-ES_tradnl" b="1" dirty="0" smtClean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r>
              <a:rPr lang="es-ES_tradnl" sz="1400" b="1" dirty="0" smtClean="0">
                <a:latin typeface="Comic Sans MS" pitchFamily="66" charset="0"/>
              </a:rPr>
              <a:t>Introducción</a:t>
            </a:r>
            <a:endParaRPr lang="es-ES_tradnl" sz="1400" b="1" dirty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endParaRPr lang="es-ES_tradnl" sz="800" b="1" dirty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r>
              <a:rPr lang="es-ES_tradnl" sz="1400" b="1" dirty="0" err="1" smtClean="0">
                <a:latin typeface="Comic Sans MS" pitchFamily="66" charset="0"/>
              </a:rPr>
              <a:t>Regulaci</a:t>
            </a:r>
            <a:r>
              <a:rPr lang="es-VE" sz="1400" b="1" dirty="0" err="1" smtClean="0">
                <a:latin typeface="Comic Sans MS" pitchFamily="66" charset="0"/>
              </a:rPr>
              <a:t>ón</a:t>
            </a:r>
            <a:r>
              <a:rPr lang="es-ES_tradnl" sz="1400" b="1" dirty="0" smtClean="0">
                <a:latin typeface="Comic Sans MS" pitchFamily="66" charset="0"/>
              </a:rPr>
              <a:t> </a:t>
            </a:r>
            <a:r>
              <a:rPr lang="es-ES_tradnl" sz="1400" b="1" dirty="0" err="1" smtClean="0">
                <a:latin typeface="Comic Sans MS" pitchFamily="66" charset="0"/>
              </a:rPr>
              <a:t>neurohumoral</a:t>
            </a:r>
            <a:endParaRPr lang="es-ES_tradnl" sz="1400" b="1" dirty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endParaRPr lang="es-ES_tradnl" sz="800" b="1" dirty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r>
              <a:rPr lang="es-ES_tradnl" sz="1400" b="1" dirty="0" smtClean="0">
                <a:latin typeface="Comic Sans MS" pitchFamily="66" charset="0"/>
              </a:rPr>
              <a:t>Boca-esófago</a:t>
            </a:r>
          </a:p>
          <a:p>
            <a:pPr>
              <a:buClr>
                <a:schemeClr val="tx1"/>
              </a:buClr>
              <a:buFontTx/>
              <a:buChar char="•"/>
            </a:pPr>
            <a:r>
              <a:rPr lang="es-ES_tradnl" sz="800" b="1" dirty="0" smtClean="0">
                <a:latin typeface="Comic Sans MS" pitchFamily="66" charset="0"/>
              </a:rPr>
              <a:t> </a:t>
            </a:r>
          </a:p>
          <a:p>
            <a:pPr>
              <a:buClr>
                <a:schemeClr val="tx1"/>
              </a:buClr>
              <a:buFontTx/>
              <a:buChar char="•"/>
            </a:pPr>
            <a:r>
              <a:rPr lang="es-ES_tradnl" sz="1400" b="1" dirty="0" smtClean="0">
                <a:latin typeface="Comic Sans MS" pitchFamily="66" charset="0"/>
              </a:rPr>
              <a:t>Estómago</a:t>
            </a:r>
            <a:endParaRPr lang="es-ES_tradnl" sz="800" b="1" dirty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endParaRPr lang="es-ES_tradnl" sz="800" b="1" dirty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r>
              <a:rPr lang="es-ES_tradnl" sz="1400" b="1" dirty="0" smtClean="0">
                <a:latin typeface="Comic Sans MS" pitchFamily="66" charset="0"/>
              </a:rPr>
              <a:t>Páncreas</a:t>
            </a:r>
          </a:p>
          <a:p>
            <a:pPr>
              <a:buClr>
                <a:schemeClr val="tx1"/>
              </a:buClr>
              <a:buFontTx/>
              <a:buChar char="•"/>
            </a:pPr>
            <a:endParaRPr lang="es-ES_tradnl" sz="800" b="1" dirty="0" smtClean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r>
              <a:rPr lang="es-ES_tradnl" sz="1400" b="1" dirty="0" smtClean="0">
                <a:latin typeface="Comic Sans MS" pitchFamily="66" charset="0"/>
              </a:rPr>
              <a:t>Hígado</a:t>
            </a:r>
            <a:endParaRPr lang="es-ES_tradnl" sz="1400" b="1" dirty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endParaRPr lang="es-ES_tradnl" sz="800" b="1" dirty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r>
              <a:rPr lang="es-ES_tradnl" sz="1400" b="1" dirty="0">
                <a:latin typeface="Comic Sans MS" pitchFamily="66" charset="0"/>
              </a:rPr>
              <a:t>Intestino delgado</a:t>
            </a:r>
          </a:p>
          <a:p>
            <a:pPr>
              <a:buClr>
                <a:schemeClr val="tx1"/>
              </a:buClr>
              <a:buFontTx/>
              <a:buChar char="•"/>
            </a:pPr>
            <a:endParaRPr lang="es-ES_tradnl" sz="800" b="1" dirty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r>
              <a:rPr lang="es-ES_tradnl" sz="1400" b="1" dirty="0">
                <a:latin typeface="Comic Sans MS" pitchFamily="66" charset="0"/>
              </a:rPr>
              <a:t>Digestión</a:t>
            </a:r>
          </a:p>
          <a:p>
            <a:pPr>
              <a:buClr>
                <a:schemeClr val="tx1"/>
              </a:buClr>
              <a:buFontTx/>
              <a:buChar char="•"/>
            </a:pPr>
            <a:endParaRPr lang="es-ES_tradnl" sz="800" b="1" dirty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r>
              <a:rPr lang="es-ES_tradnl" sz="1400" b="1" dirty="0">
                <a:latin typeface="Comic Sans MS" pitchFamily="66" charset="0"/>
              </a:rPr>
              <a:t>Absorción </a:t>
            </a:r>
            <a:r>
              <a:rPr lang="es-ES_tradnl" sz="1400" b="1" dirty="0" smtClean="0">
                <a:latin typeface="Comic Sans MS" pitchFamily="66" charset="0"/>
              </a:rPr>
              <a:t>nutrientes</a:t>
            </a:r>
          </a:p>
          <a:p>
            <a:pPr>
              <a:buClr>
                <a:schemeClr val="tx1"/>
              </a:buClr>
              <a:buFontTx/>
              <a:buChar char="•"/>
            </a:pPr>
            <a:endParaRPr lang="es-ES_tradnl" sz="800" b="1" dirty="0" smtClean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r>
              <a:rPr lang="es-ES_tradnl" sz="1400" b="1" dirty="0" smtClean="0">
                <a:latin typeface="Comic Sans MS" pitchFamily="66" charset="0"/>
              </a:rPr>
              <a:t>Absorción agua</a:t>
            </a:r>
            <a:r>
              <a:rPr lang="es-ES_tradnl" sz="1400" b="1" dirty="0">
                <a:latin typeface="Comic Sans MS" pitchFamily="66" charset="0"/>
              </a:rPr>
              <a:t>, vitaminas y minerales</a:t>
            </a:r>
          </a:p>
          <a:p>
            <a:pPr>
              <a:buClr>
                <a:schemeClr val="tx1"/>
              </a:buClr>
            </a:pPr>
            <a:endParaRPr lang="es-ES_tradnl" sz="1400" b="1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3200" b="1" dirty="0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Colon</a:t>
            </a:r>
          </a:p>
          <a:p>
            <a:pPr>
              <a:buClr>
                <a:srgbClr val="006666"/>
              </a:buClr>
              <a:buSzPct val="150000"/>
            </a:pPr>
            <a:endParaRPr lang="es-ES_tradnl" sz="1200" b="1" dirty="0">
              <a:solidFill>
                <a:srgbClr val="0066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3" name="Picture 5" descr="img6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6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89" r="7237" b="22925"/>
          <a:stretch>
            <a:fillRect/>
          </a:stretch>
        </p:blipFill>
        <p:spPr>
          <a:xfrm>
            <a:off x="774700" y="1462088"/>
            <a:ext cx="4445000" cy="484663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186" name="Text Box 18"/>
          <p:cNvSpPr txBox="1">
            <a:spLocks noChangeArrowheads="1"/>
          </p:cNvSpPr>
          <p:nvPr/>
        </p:nvSpPr>
        <p:spPr bwMode="auto">
          <a:xfrm>
            <a:off x="8316913" y="22764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7184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7190" name="Rectangle 22"/>
          <p:cNvSpPr>
            <a:spLocks noChangeArrowheads="1"/>
          </p:cNvSpPr>
          <p:nvPr/>
        </p:nvSpPr>
        <p:spPr bwMode="auto">
          <a:xfrm>
            <a:off x="4140200" y="2997200"/>
            <a:ext cx="1295400" cy="863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195" name="Rectangle 27"/>
          <p:cNvSpPr>
            <a:spLocks noChangeArrowheads="1"/>
          </p:cNvSpPr>
          <p:nvPr/>
        </p:nvSpPr>
        <p:spPr bwMode="auto">
          <a:xfrm>
            <a:off x="5435600" y="2636838"/>
            <a:ext cx="2735263" cy="15827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 dirty="0"/>
          </a:p>
        </p:txBody>
      </p:sp>
      <p:sp>
        <p:nvSpPr>
          <p:cNvPr id="7196" name="Rectangle 28"/>
          <p:cNvSpPr>
            <a:spLocks noChangeArrowheads="1"/>
          </p:cNvSpPr>
          <p:nvPr/>
        </p:nvSpPr>
        <p:spPr bwMode="auto">
          <a:xfrm>
            <a:off x="4932363" y="4076700"/>
            <a:ext cx="431800" cy="18002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197" name="Rectangle 29"/>
          <p:cNvSpPr>
            <a:spLocks noChangeArrowheads="1"/>
          </p:cNvSpPr>
          <p:nvPr/>
        </p:nvSpPr>
        <p:spPr bwMode="auto">
          <a:xfrm>
            <a:off x="7885113" y="4292600"/>
            <a:ext cx="790575" cy="15843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202" name="Oval 34"/>
          <p:cNvSpPr>
            <a:spLocks noChangeArrowheads="1"/>
          </p:cNvSpPr>
          <p:nvPr/>
        </p:nvSpPr>
        <p:spPr bwMode="auto">
          <a:xfrm>
            <a:off x="2051050" y="4652963"/>
            <a:ext cx="504825" cy="7207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205" name="Oval 37"/>
          <p:cNvSpPr>
            <a:spLocks noChangeArrowheads="1"/>
          </p:cNvSpPr>
          <p:nvPr/>
        </p:nvSpPr>
        <p:spPr bwMode="auto">
          <a:xfrm>
            <a:off x="1979613" y="4581525"/>
            <a:ext cx="215900" cy="3603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206" name="Oval 38"/>
          <p:cNvSpPr>
            <a:spLocks noChangeArrowheads="1"/>
          </p:cNvSpPr>
          <p:nvPr/>
        </p:nvSpPr>
        <p:spPr bwMode="auto">
          <a:xfrm>
            <a:off x="2484438" y="4652963"/>
            <a:ext cx="71437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207" name="Rectangle 39"/>
          <p:cNvSpPr>
            <a:spLocks noChangeArrowheads="1"/>
          </p:cNvSpPr>
          <p:nvPr/>
        </p:nvSpPr>
        <p:spPr bwMode="auto">
          <a:xfrm>
            <a:off x="3563938" y="1341438"/>
            <a:ext cx="1655762" cy="9350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208" name="Text Box 40"/>
          <p:cNvSpPr txBox="1">
            <a:spLocks noChangeArrowheads="1"/>
          </p:cNvSpPr>
          <p:nvPr/>
        </p:nvSpPr>
        <p:spPr bwMode="auto">
          <a:xfrm>
            <a:off x="3563938" y="1603048"/>
            <a:ext cx="1609725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b="1" dirty="0"/>
              <a:t>Partículas </a:t>
            </a:r>
          </a:p>
          <a:p>
            <a:r>
              <a:rPr lang="es-ES_tradnl" sz="1600" b="1" dirty="0"/>
              <a:t>osmóticamente</a:t>
            </a:r>
          </a:p>
          <a:p>
            <a:r>
              <a:rPr lang="es-ES_tradnl" sz="1600" b="1" dirty="0"/>
              <a:t> activas</a:t>
            </a:r>
          </a:p>
        </p:txBody>
      </p:sp>
      <p:sp>
        <p:nvSpPr>
          <p:cNvPr id="7209" name="Text Box 41"/>
          <p:cNvSpPr txBox="1">
            <a:spLocks noChangeArrowheads="1"/>
          </p:cNvSpPr>
          <p:nvPr/>
        </p:nvSpPr>
        <p:spPr bwMode="auto">
          <a:xfrm>
            <a:off x="1835150" y="4508500"/>
            <a:ext cx="960438" cy="63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200" b="1"/>
              <a:t>Partículas </a:t>
            </a:r>
          </a:p>
          <a:p>
            <a:r>
              <a:rPr lang="es-ES_tradnl" sz="1200" b="1"/>
              <a:t>osmót.</a:t>
            </a:r>
          </a:p>
          <a:p>
            <a:r>
              <a:rPr lang="es-ES_tradnl" sz="1200" b="1"/>
              <a:t> activas</a:t>
            </a:r>
          </a:p>
        </p:txBody>
      </p:sp>
      <p:sp>
        <p:nvSpPr>
          <p:cNvPr id="7210" name="Rectangle 42"/>
          <p:cNvSpPr>
            <a:spLocks noChangeArrowheads="1"/>
          </p:cNvSpPr>
          <p:nvPr/>
        </p:nvSpPr>
        <p:spPr bwMode="auto">
          <a:xfrm>
            <a:off x="4211638" y="4076700"/>
            <a:ext cx="865187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211" name="Rectangle 43"/>
          <p:cNvSpPr>
            <a:spLocks noChangeArrowheads="1"/>
          </p:cNvSpPr>
          <p:nvPr/>
        </p:nvSpPr>
        <p:spPr bwMode="auto">
          <a:xfrm>
            <a:off x="1547813" y="1628775"/>
            <a:ext cx="576262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212" name="Text Box 44"/>
          <p:cNvSpPr txBox="1">
            <a:spLocks noChangeArrowheads="1"/>
          </p:cNvSpPr>
          <p:nvPr/>
        </p:nvSpPr>
        <p:spPr bwMode="auto">
          <a:xfrm>
            <a:off x="1525588" y="1820863"/>
            <a:ext cx="6826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/>
              <a:t>H</a:t>
            </a:r>
            <a:r>
              <a:rPr lang="es-ES" sz="2000" baseline="-25000"/>
              <a:t>2</a:t>
            </a:r>
            <a:r>
              <a:rPr lang="es-ES" sz="2000"/>
              <a:t>O</a:t>
            </a:r>
          </a:p>
        </p:txBody>
      </p:sp>
      <p:sp>
        <p:nvSpPr>
          <p:cNvPr id="7213" name="Rectangle 45"/>
          <p:cNvSpPr>
            <a:spLocks noChangeArrowheads="1"/>
          </p:cNvSpPr>
          <p:nvPr/>
        </p:nvSpPr>
        <p:spPr bwMode="auto">
          <a:xfrm>
            <a:off x="3708400" y="4149725"/>
            <a:ext cx="358775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214" name="Oval 46"/>
          <p:cNvSpPr>
            <a:spLocks noChangeArrowheads="1"/>
          </p:cNvSpPr>
          <p:nvPr/>
        </p:nvSpPr>
        <p:spPr bwMode="auto">
          <a:xfrm>
            <a:off x="3708400" y="4292600"/>
            <a:ext cx="287338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215" name="Rectangle 47"/>
          <p:cNvSpPr>
            <a:spLocks noChangeArrowheads="1"/>
          </p:cNvSpPr>
          <p:nvPr/>
        </p:nvSpPr>
        <p:spPr bwMode="auto">
          <a:xfrm>
            <a:off x="3706813" y="4222750"/>
            <a:ext cx="144462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216" name="Oval 48"/>
          <p:cNvSpPr>
            <a:spLocks noChangeArrowheads="1"/>
          </p:cNvSpPr>
          <p:nvPr/>
        </p:nvSpPr>
        <p:spPr bwMode="auto">
          <a:xfrm>
            <a:off x="4859338" y="4365625"/>
            <a:ext cx="144462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217" name="Oval 49"/>
          <p:cNvSpPr>
            <a:spLocks noChangeArrowheads="1"/>
          </p:cNvSpPr>
          <p:nvPr/>
        </p:nvSpPr>
        <p:spPr bwMode="auto">
          <a:xfrm>
            <a:off x="4356100" y="4292600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218" name="Rectangle 50"/>
          <p:cNvSpPr>
            <a:spLocks noChangeArrowheads="1"/>
          </p:cNvSpPr>
          <p:nvPr/>
        </p:nvSpPr>
        <p:spPr bwMode="auto">
          <a:xfrm>
            <a:off x="3924300" y="2997200"/>
            <a:ext cx="360363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220" name="Rectangle 52"/>
          <p:cNvSpPr>
            <a:spLocks noChangeArrowheads="1"/>
          </p:cNvSpPr>
          <p:nvPr/>
        </p:nvSpPr>
        <p:spPr bwMode="auto">
          <a:xfrm>
            <a:off x="3851275" y="4292600"/>
            <a:ext cx="28892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221" name="Oval 53"/>
          <p:cNvSpPr>
            <a:spLocks noChangeArrowheads="1"/>
          </p:cNvSpPr>
          <p:nvPr/>
        </p:nvSpPr>
        <p:spPr bwMode="auto">
          <a:xfrm>
            <a:off x="4067175" y="4292600"/>
            <a:ext cx="144463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219" name="Text Box 51"/>
          <p:cNvSpPr txBox="1">
            <a:spLocks noChangeArrowheads="1"/>
          </p:cNvSpPr>
          <p:nvPr/>
        </p:nvSpPr>
        <p:spPr bwMode="auto">
          <a:xfrm>
            <a:off x="3587750" y="4100513"/>
            <a:ext cx="5873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/>
              <a:t>H</a:t>
            </a:r>
            <a:r>
              <a:rPr lang="es-ES" sz="1600" b="1" baseline="-25000"/>
              <a:t>2</a:t>
            </a:r>
            <a:r>
              <a:rPr lang="es-ES" sz="1600" b="1"/>
              <a:t>O</a:t>
            </a:r>
          </a:p>
        </p:txBody>
      </p:sp>
      <p:sp>
        <p:nvSpPr>
          <p:cNvPr id="7222" name="Freeform 54"/>
          <p:cNvSpPr>
            <a:spLocks/>
          </p:cNvSpPr>
          <p:nvPr/>
        </p:nvSpPr>
        <p:spPr bwMode="auto">
          <a:xfrm>
            <a:off x="1835150" y="2205038"/>
            <a:ext cx="384175" cy="2208212"/>
          </a:xfrm>
          <a:custGeom>
            <a:avLst/>
            <a:gdLst>
              <a:gd name="T0" fmla="*/ 0 w 242"/>
              <a:gd name="T1" fmla="*/ 0 h 1391"/>
              <a:gd name="T2" fmla="*/ 91 w 242"/>
              <a:gd name="T3" fmla="*/ 363 h 1391"/>
              <a:gd name="T4" fmla="*/ 91 w 242"/>
              <a:gd name="T5" fmla="*/ 771 h 1391"/>
              <a:gd name="T6" fmla="*/ 227 w 242"/>
              <a:gd name="T7" fmla="*/ 1315 h 1391"/>
              <a:gd name="T8" fmla="*/ 182 w 242"/>
              <a:gd name="T9" fmla="*/ 1225 h 13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2" h="1391">
                <a:moveTo>
                  <a:pt x="0" y="0"/>
                </a:moveTo>
                <a:cubicBezTo>
                  <a:pt x="38" y="117"/>
                  <a:pt x="76" y="235"/>
                  <a:pt x="91" y="363"/>
                </a:cubicBezTo>
                <a:cubicBezTo>
                  <a:pt x="106" y="491"/>
                  <a:pt x="68" y="612"/>
                  <a:pt x="91" y="771"/>
                </a:cubicBezTo>
                <a:cubicBezTo>
                  <a:pt x="114" y="930"/>
                  <a:pt x="212" y="1239"/>
                  <a:pt x="227" y="1315"/>
                </a:cubicBezTo>
                <a:cubicBezTo>
                  <a:pt x="242" y="1391"/>
                  <a:pt x="212" y="1308"/>
                  <a:pt x="182" y="1225"/>
                </a:cubicBezTo>
              </a:path>
            </a:pathLst>
          </a:custGeom>
          <a:noFill/>
          <a:ln w="38100" cmpd="sng">
            <a:solidFill>
              <a:srgbClr val="3333CC"/>
            </a:solidFill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7223" name="Freeform 55"/>
          <p:cNvSpPr>
            <a:spLocks/>
          </p:cNvSpPr>
          <p:nvPr/>
        </p:nvSpPr>
        <p:spPr bwMode="auto">
          <a:xfrm>
            <a:off x="3395663" y="2205038"/>
            <a:ext cx="455612" cy="1944687"/>
          </a:xfrm>
          <a:custGeom>
            <a:avLst/>
            <a:gdLst>
              <a:gd name="T0" fmla="*/ 287 w 287"/>
              <a:gd name="T1" fmla="*/ 1225 h 1225"/>
              <a:gd name="T2" fmla="*/ 106 w 287"/>
              <a:gd name="T3" fmla="*/ 726 h 1225"/>
              <a:gd name="T4" fmla="*/ 15 w 287"/>
              <a:gd name="T5" fmla="*/ 408 h 1225"/>
              <a:gd name="T6" fmla="*/ 15 w 287"/>
              <a:gd name="T7" fmla="*/ 181 h 1225"/>
              <a:gd name="T8" fmla="*/ 61 w 287"/>
              <a:gd name="T9" fmla="*/ 0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7" h="1225">
                <a:moveTo>
                  <a:pt x="287" y="1225"/>
                </a:moveTo>
                <a:cubicBezTo>
                  <a:pt x="219" y="1043"/>
                  <a:pt x="151" y="862"/>
                  <a:pt x="106" y="726"/>
                </a:cubicBezTo>
                <a:cubicBezTo>
                  <a:pt x="61" y="590"/>
                  <a:pt x="30" y="499"/>
                  <a:pt x="15" y="408"/>
                </a:cubicBezTo>
                <a:cubicBezTo>
                  <a:pt x="0" y="317"/>
                  <a:pt x="7" y="249"/>
                  <a:pt x="15" y="181"/>
                </a:cubicBezTo>
                <a:cubicBezTo>
                  <a:pt x="23" y="113"/>
                  <a:pt x="42" y="56"/>
                  <a:pt x="61" y="0"/>
                </a:cubicBezTo>
              </a:path>
            </a:pathLst>
          </a:custGeom>
          <a:noFill/>
          <a:ln w="38100" cmpd="sng">
            <a:solidFill>
              <a:srgbClr val="008000"/>
            </a:solidFill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7178" name="Text Box 10"/>
          <p:cNvSpPr txBox="1">
            <a:spLocks noChangeArrowheads="1"/>
          </p:cNvSpPr>
          <p:nvPr/>
        </p:nvSpPr>
        <p:spPr bwMode="auto">
          <a:xfrm>
            <a:off x="5292725" y="2205038"/>
            <a:ext cx="3005138" cy="1476375"/>
          </a:xfrm>
          <a:prstGeom prst="rect">
            <a:avLst/>
          </a:prstGeom>
          <a:solidFill>
            <a:srgbClr val="CDE6FF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1600" b="1"/>
              <a:t>UNIONES ESTRECHAS</a:t>
            </a:r>
            <a:r>
              <a:rPr lang="es-ES" sz="1600"/>
              <a:t> = </a:t>
            </a:r>
          </a:p>
          <a:p>
            <a:pPr algn="l"/>
            <a:r>
              <a:rPr lang="es-ES" sz="1600" b="1"/>
              <a:t>“Membrana semipermeable”</a:t>
            </a:r>
          </a:p>
          <a:p>
            <a:pPr algn="l"/>
            <a:endParaRPr lang="es-ES"/>
          </a:p>
          <a:p>
            <a:pPr algn="l">
              <a:buClr>
                <a:srgbClr val="0000CC"/>
              </a:buClr>
              <a:buSzPct val="150000"/>
              <a:buFontTx/>
              <a:buChar char="•"/>
            </a:pPr>
            <a:r>
              <a:rPr lang="es-ES" sz="1600"/>
              <a:t>  Permeable al agua</a:t>
            </a:r>
          </a:p>
          <a:p>
            <a:pPr algn="l">
              <a:buClr>
                <a:srgbClr val="0000CC"/>
              </a:buClr>
              <a:buSzPct val="150000"/>
              <a:buFontTx/>
              <a:buChar char="•"/>
            </a:pPr>
            <a:r>
              <a:rPr lang="es-ES" sz="1600"/>
              <a:t>  Impermeable a  grandes   </a:t>
            </a:r>
          </a:p>
          <a:p>
            <a:pPr algn="l">
              <a:buClr>
                <a:srgbClr val="0000CC"/>
              </a:buClr>
              <a:buSzPct val="150000"/>
            </a:pPr>
            <a:r>
              <a:rPr lang="es-ES" sz="1600"/>
              <a:t>    solutos</a:t>
            </a:r>
          </a:p>
        </p:txBody>
      </p:sp>
      <p:sp>
        <p:nvSpPr>
          <p:cNvPr id="7224" name="Text Box 56"/>
          <p:cNvSpPr txBox="1">
            <a:spLocks noChangeArrowheads="1"/>
          </p:cNvSpPr>
          <p:nvPr/>
        </p:nvSpPr>
        <p:spPr bwMode="auto">
          <a:xfrm>
            <a:off x="1547813" y="6081713"/>
            <a:ext cx="39528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dirty="0">
                <a:solidFill>
                  <a:srgbClr val="C4004F"/>
                </a:solidFill>
              </a:rPr>
              <a:t>Ver página de ejercicios de ósmosis</a:t>
            </a:r>
          </a:p>
        </p:txBody>
      </p:sp>
      <p:sp>
        <p:nvSpPr>
          <p:cNvPr id="7226" name="Freeform 58"/>
          <p:cNvSpPr>
            <a:spLocks/>
          </p:cNvSpPr>
          <p:nvPr/>
        </p:nvSpPr>
        <p:spPr bwMode="auto">
          <a:xfrm>
            <a:off x="3851275" y="2924175"/>
            <a:ext cx="1368425" cy="565150"/>
          </a:xfrm>
          <a:custGeom>
            <a:avLst/>
            <a:gdLst>
              <a:gd name="T0" fmla="*/ 862 w 862"/>
              <a:gd name="T1" fmla="*/ 0 h 356"/>
              <a:gd name="T2" fmla="*/ 545 w 862"/>
              <a:gd name="T3" fmla="*/ 318 h 356"/>
              <a:gd name="T4" fmla="*/ 0 w 862"/>
              <a:gd name="T5" fmla="*/ 227 h 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62" h="356">
                <a:moveTo>
                  <a:pt x="862" y="0"/>
                </a:moveTo>
                <a:cubicBezTo>
                  <a:pt x="775" y="140"/>
                  <a:pt x="689" y="280"/>
                  <a:pt x="545" y="318"/>
                </a:cubicBezTo>
                <a:cubicBezTo>
                  <a:pt x="401" y="356"/>
                  <a:pt x="91" y="242"/>
                  <a:pt x="0" y="227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7269" name="Text Box 101"/>
          <p:cNvSpPr txBox="1">
            <a:spLocks noChangeArrowheads="1"/>
          </p:cNvSpPr>
          <p:nvPr/>
        </p:nvSpPr>
        <p:spPr bwMode="auto">
          <a:xfrm>
            <a:off x="7997825" y="5757863"/>
            <a:ext cx="6016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/>
              <a:t>&lt;[S]</a:t>
            </a:r>
          </a:p>
        </p:txBody>
      </p:sp>
      <p:sp>
        <p:nvSpPr>
          <p:cNvPr id="7270" name="Text Box 102"/>
          <p:cNvSpPr txBox="1">
            <a:spLocks noChangeArrowheads="1"/>
          </p:cNvSpPr>
          <p:nvPr/>
        </p:nvSpPr>
        <p:spPr bwMode="auto">
          <a:xfrm>
            <a:off x="7997825" y="4462463"/>
            <a:ext cx="6016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/>
              <a:t>&gt;[S]</a:t>
            </a:r>
          </a:p>
        </p:txBody>
      </p:sp>
      <p:grpSp>
        <p:nvGrpSpPr>
          <p:cNvPr id="7274" name="Group 106"/>
          <p:cNvGrpSpPr>
            <a:grpSpLocks/>
          </p:cNvGrpSpPr>
          <p:nvPr/>
        </p:nvGrpSpPr>
        <p:grpSpPr bwMode="auto">
          <a:xfrm>
            <a:off x="6300788" y="3867150"/>
            <a:ext cx="1766887" cy="2370138"/>
            <a:chOff x="3969" y="2436"/>
            <a:chExt cx="1113" cy="1493"/>
          </a:xfrm>
        </p:grpSpPr>
        <p:sp>
          <p:nvSpPr>
            <p:cNvPr id="7251" name="Rectangle 83"/>
            <p:cNvSpPr>
              <a:spLocks noChangeArrowheads="1"/>
            </p:cNvSpPr>
            <p:nvPr/>
          </p:nvSpPr>
          <p:spPr bwMode="auto">
            <a:xfrm rot="16200000">
              <a:off x="3771" y="2634"/>
              <a:ext cx="1493" cy="1098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7252" name="Line 84"/>
            <p:cNvSpPr>
              <a:spLocks noChangeShapeType="1"/>
            </p:cNvSpPr>
            <p:nvPr/>
          </p:nvSpPr>
          <p:spPr bwMode="auto">
            <a:xfrm rot="16200000">
              <a:off x="4535" y="2639"/>
              <a:ext cx="3" cy="109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VE"/>
            </a:p>
          </p:txBody>
        </p:sp>
        <p:sp>
          <p:nvSpPr>
            <p:cNvPr id="7253" name="Oval 85"/>
            <p:cNvSpPr>
              <a:spLocks noChangeArrowheads="1"/>
            </p:cNvSpPr>
            <p:nvPr/>
          </p:nvSpPr>
          <p:spPr bwMode="auto">
            <a:xfrm rot="16200000">
              <a:off x="4871" y="3657"/>
              <a:ext cx="41" cy="87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7254" name="Oval 86"/>
            <p:cNvSpPr>
              <a:spLocks noChangeArrowheads="1"/>
            </p:cNvSpPr>
            <p:nvPr/>
          </p:nvSpPr>
          <p:spPr bwMode="auto">
            <a:xfrm rot="16200000">
              <a:off x="4871" y="3408"/>
              <a:ext cx="42" cy="87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7255" name="Oval 87"/>
            <p:cNvSpPr>
              <a:spLocks noChangeArrowheads="1"/>
            </p:cNvSpPr>
            <p:nvPr/>
          </p:nvSpPr>
          <p:spPr bwMode="auto">
            <a:xfrm rot="16200000">
              <a:off x="4959" y="3531"/>
              <a:ext cx="42" cy="89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7256" name="Oval 88"/>
            <p:cNvSpPr>
              <a:spLocks noChangeArrowheads="1"/>
            </p:cNvSpPr>
            <p:nvPr/>
          </p:nvSpPr>
          <p:spPr bwMode="auto">
            <a:xfrm rot="16200000">
              <a:off x="4871" y="2993"/>
              <a:ext cx="42" cy="87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7257" name="Oval 89"/>
            <p:cNvSpPr>
              <a:spLocks noChangeArrowheads="1"/>
            </p:cNvSpPr>
            <p:nvPr/>
          </p:nvSpPr>
          <p:spPr bwMode="auto">
            <a:xfrm rot="16200000">
              <a:off x="4871" y="2744"/>
              <a:ext cx="42" cy="87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7258" name="Oval 90"/>
            <p:cNvSpPr>
              <a:spLocks noChangeArrowheads="1"/>
            </p:cNvSpPr>
            <p:nvPr/>
          </p:nvSpPr>
          <p:spPr bwMode="auto">
            <a:xfrm rot="16200000">
              <a:off x="4959" y="2868"/>
              <a:ext cx="42" cy="89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7259" name="Oval 91"/>
            <p:cNvSpPr>
              <a:spLocks noChangeArrowheads="1"/>
            </p:cNvSpPr>
            <p:nvPr/>
          </p:nvSpPr>
          <p:spPr bwMode="auto">
            <a:xfrm rot="16200000">
              <a:off x="4696" y="2869"/>
              <a:ext cx="42" cy="87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7260" name="Oval 92"/>
            <p:cNvSpPr>
              <a:spLocks noChangeArrowheads="1"/>
            </p:cNvSpPr>
            <p:nvPr/>
          </p:nvSpPr>
          <p:spPr bwMode="auto">
            <a:xfrm rot="16200000">
              <a:off x="4696" y="2620"/>
              <a:ext cx="42" cy="87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7261" name="Oval 93"/>
            <p:cNvSpPr>
              <a:spLocks noChangeArrowheads="1"/>
            </p:cNvSpPr>
            <p:nvPr/>
          </p:nvSpPr>
          <p:spPr bwMode="auto">
            <a:xfrm rot="16200000">
              <a:off x="4783" y="2744"/>
              <a:ext cx="42" cy="8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7262" name="Oval 94"/>
            <p:cNvSpPr>
              <a:spLocks noChangeArrowheads="1"/>
            </p:cNvSpPr>
            <p:nvPr/>
          </p:nvSpPr>
          <p:spPr bwMode="auto">
            <a:xfrm rot="16200000">
              <a:off x="4916" y="2703"/>
              <a:ext cx="42" cy="87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7263" name="Oval 95"/>
            <p:cNvSpPr>
              <a:spLocks noChangeArrowheads="1"/>
            </p:cNvSpPr>
            <p:nvPr/>
          </p:nvSpPr>
          <p:spPr bwMode="auto">
            <a:xfrm rot="16200000">
              <a:off x="4915" y="2454"/>
              <a:ext cx="42" cy="87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7264" name="Oval 96"/>
            <p:cNvSpPr>
              <a:spLocks noChangeArrowheads="1"/>
            </p:cNvSpPr>
            <p:nvPr/>
          </p:nvSpPr>
          <p:spPr bwMode="auto">
            <a:xfrm rot="16200000">
              <a:off x="5001" y="2579"/>
              <a:ext cx="43" cy="8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7265" name="Oval 97"/>
            <p:cNvSpPr>
              <a:spLocks noChangeArrowheads="1"/>
            </p:cNvSpPr>
            <p:nvPr/>
          </p:nvSpPr>
          <p:spPr bwMode="auto">
            <a:xfrm rot="16200000">
              <a:off x="4696" y="2703"/>
              <a:ext cx="42" cy="87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7266" name="Oval 98"/>
            <p:cNvSpPr>
              <a:spLocks noChangeArrowheads="1"/>
            </p:cNvSpPr>
            <p:nvPr/>
          </p:nvSpPr>
          <p:spPr bwMode="auto">
            <a:xfrm rot="16200000">
              <a:off x="4696" y="2454"/>
              <a:ext cx="42" cy="87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7267" name="Oval 99"/>
            <p:cNvSpPr>
              <a:spLocks noChangeArrowheads="1"/>
            </p:cNvSpPr>
            <p:nvPr/>
          </p:nvSpPr>
          <p:spPr bwMode="auto">
            <a:xfrm rot="16200000">
              <a:off x="4782" y="2579"/>
              <a:ext cx="43" cy="87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7268" name="Line 100"/>
            <p:cNvSpPr>
              <a:spLocks noChangeShapeType="1"/>
            </p:cNvSpPr>
            <p:nvPr/>
          </p:nvSpPr>
          <p:spPr bwMode="auto">
            <a:xfrm rot="16200000">
              <a:off x="4427" y="3241"/>
              <a:ext cx="747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VE"/>
            </a:p>
          </p:txBody>
        </p:sp>
        <p:sp>
          <p:nvSpPr>
            <p:cNvPr id="7271" name="Text Box 103"/>
            <p:cNvSpPr txBox="1">
              <a:spLocks noChangeArrowheads="1"/>
            </p:cNvSpPr>
            <p:nvPr/>
          </p:nvSpPr>
          <p:spPr bwMode="auto">
            <a:xfrm>
              <a:off x="4416" y="3307"/>
              <a:ext cx="393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s-ES" sz="1600" b="1"/>
                <a:t>agua</a:t>
              </a:r>
            </a:p>
          </p:txBody>
        </p:sp>
        <p:sp>
          <p:nvSpPr>
            <p:cNvPr id="7272" name="Line 104"/>
            <p:cNvSpPr>
              <a:spLocks noChangeShapeType="1"/>
            </p:cNvSpPr>
            <p:nvPr/>
          </p:nvSpPr>
          <p:spPr bwMode="auto">
            <a:xfrm rot="16200000" flipH="1">
              <a:off x="4195" y="3073"/>
              <a:ext cx="159" cy="6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VE"/>
            </a:p>
          </p:txBody>
        </p:sp>
        <p:sp>
          <p:nvSpPr>
            <p:cNvPr id="7273" name="Text Box 105"/>
            <p:cNvSpPr txBox="1">
              <a:spLocks noChangeArrowheads="1"/>
            </p:cNvSpPr>
            <p:nvPr/>
          </p:nvSpPr>
          <p:spPr bwMode="auto">
            <a:xfrm>
              <a:off x="4014" y="2741"/>
              <a:ext cx="616" cy="3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s-MX" sz="1400" b="1"/>
                <a:t>Memb.</a:t>
              </a:r>
            </a:p>
            <a:p>
              <a:pPr algn="l"/>
              <a:r>
                <a:rPr lang="es-MX" sz="1400" b="1"/>
                <a:t>semiperm</a:t>
              </a:r>
            </a:p>
          </p:txBody>
        </p:sp>
      </p:grpSp>
      <p:sp>
        <p:nvSpPr>
          <p:cNvPr id="60" name="Text Box 7"/>
          <p:cNvSpPr txBox="1">
            <a:spLocks noChangeArrowheads="1"/>
          </p:cNvSpPr>
          <p:nvPr/>
        </p:nvSpPr>
        <p:spPr bwMode="auto">
          <a:xfrm>
            <a:off x="6372200" y="6525344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59" name="Text Box 9"/>
          <p:cNvSpPr txBox="1">
            <a:spLocks noChangeArrowheads="1"/>
          </p:cNvSpPr>
          <p:nvPr/>
        </p:nvSpPr>
        <p:spPr bwMode="auto">
          <a:xfrm>
            <a:off x="6172559" y="404664"/>
            <a:ext cx="2355132" cy="584775"/>
          </a:xfrm>
          <a:prstGeom prst="rect">
            <a:avLst/>
          </a:prstGeom>
          <a:solidFill>
            <a:srgbClr val="8BCAC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/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 ABSORCIÓN </a:t>
            </a:r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AGUA</a:t>
            </a:r>
          </a:p>
          <a:p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y ELECTROLITOS</a:t>
            </a:r>
            <a:endParaRPr lang="es-ES" sz="1600" b="1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</p:txBody>
      </p:sp>
      <p:sp>
        <p:nvSpPr>
          <p:cNvPr id="58" name="Text Box 11"/>
          <p:cNvSpPr txBox="1">
            <a:spLocks noChangeArrowheads="1"/>
          </p:cNvSpPr>
          <p:nvPr/>
        </p:nvSpPr>
        <p:spPr bwMode="auto">
          <a:xfrm>
            <a:off x="6290506" y="1115452"/>
            <a:ext cx="2257349" cy="369332"/>
          </a:xfrm>
          <a:prstGeom prst="rect">
            <a:avLst/>
          </a:prstGeom>
          <a:solidFill>
            <a:srgbClr val="CDE6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b="1"/>
              <a:t>ÓSMOSIS en TGI</a:t>
            </a:r>
          </a:p>
        </p:txBody>
      </p:sp>
      <p:sp>
        <p:nvSpPr>
          <p:cNvPr id="2" name="1 Rectángulo"/>
          <p:cNvSpPr/>
          <p:nvPr/>
        </p:nvSpPr>
        <p:spPr>
          <a:xfrm>
            <a:off x="395536" y="6379884"/>
            <a:ext cx="562292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dirty="0"/>
              <a:t>http://ceidis.ula.ve/cursos/medicina/fisiologia_digestiva/tema_8/plan_del_curso8.html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2590584" y="1079828"/>
            <a:ext cx="1548822" cy="523220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s-VE" sz="1400" dirty="0" smtClean="0"/>
              <a:t>Compartimiento </a:t>
            </a:r>
          </a:p>
          <a:p>
            <a:r>
              <a:rPr lang="es-VE" sz="1400" b="1" dirty="0" smtClean="0"/>
              <a:t>A</a:t>
            </a:r>
            <a:endParaRPr lang="es-VE" sz="1400" b="1" dirty="0"/>
          </a:p>
        </p:txBody>
      </p:sp>
      <p:sp>
        <p:nvSpPr>
          <p:cNvPr id="61" name="60 CuadroTexto"/>
          <p:cNvSpPr txBox="1"/>
          <p:nvPr/>
        </p:nvSpPr>
        <p:spPr>
          <a:xfrm>
            <a:off x="3105567" y="4478179"/>
            <a:ext cx="1548822" cy="523220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s-VE" sz="1400" dirty="0" smtClean="0"/>
              <a:t>Compartimiento </a:t>
            </a:r>
          </a:p>
          <a:p>
            <a:r>
              <a:rPr lang="es-VE" sz="1400" b="1" dirty="0" smtClean="0"/>
              <a:t>B</a:t>
            </a:r>
            <a:endParaRPr lang="es-VE" sz="1400" b="1" dirty="0"/>
          </a:p>
        </p:txBody>
      </p:sp>
      <p:sp>
        <p:nvSpPr>
          <p:cNvPr id="4" name="3 CuadroTexto"/>
          <p:cNvSpPr txBox="1"/>
          <p:nvPr/>
        </p:nvSpPr>
        <p:spPr>
          <a:xfrm>
            <a:off x="6956771" y="4040108"/>
            <a:ext cx="316113" cy="307777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s-VE" sz="1400" b="1" dirty="0" smtClean="0"/>
              <a:t>A</a:t>
            </a:r>
            <a:endParaRPr lang="es-VE" sz="1400" b="1" dirty="0"/>
          </a:p>
        </p:txBody>
      </p:sp>
      <p:sp>
        <p:nvSpPr>
          <p:cNvPr id="62" name="61 CuadroTexto"/>
          <p:cNvSpPr txBox="1"/>
          <p:nvPr/>
        </p:nvSpPr>
        <p:spPr>
          <a:xfrm>
            <a:off x="7111883" y="5720654"/>
            <a:ext cx="298480" cy="307777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s-VE" sz="1400" b="1" dirty="0" smtClean="0"/>
              <a:t>B</a:t>
            </a:r>
            <a:endParaRPr lang="es-VE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7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7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86" grpId="0"/>
      <p:bldP spid="7197" grpId="0" animBg="1"/>
      <p:bldP spid="7208" grpId="0"/>
      <p:bldP spid="7209" grpId="0"/>
      <p:bldP spid="7212" grpId="0"/>
      <p:bldP spid="7219" grpId="0"/>
      <p:bldP spid="7222" grpId="0" animBg="1"/>
      <p:bldP spid="7223" grpId="0" animBg="1"/>
      <p:bldP spid="7178" grpId="0" animBg="1"/>
      <p:bldP spid="7224" grpId="0"/>
      <p:bldP spid="7226" grpId="0" animBg="1"/>
      <p:bldP spid="7269" grpId="0"/>
      <p:bldP spid="7270" grpId="0"/>
      <p:bldP spid="3" grpId="0" animBg="1"/>
      <p:bldP spid="61" grpId="0" animBg="1"/>
      <p:bldP spid="4" grpId="0" animBg="1"/>
      <p:bldP spid="6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2" name="Text Box 4"/>
          <p:cNvSpPr txBox="1">
            <a:spLocks noChangeArrowheads="1"/>
          </p:cNvSpPr>
          <p:nvPr/>
        </p:nvSpPr>
        <p:spPr bwMode="auto">
          <a:xfrm>
            <a:off x="1403648" y="2997200"/>
            <a:ext cx="3024187" cy="254952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rgbClr val="990099"/>
            </a:solidFill>
            <a:miter lim="800000"/>
            <a:headEnd/>
            <a:tailEnd/>
          </a:ln>
          <a:effectLst/>
          <a:extLst/>
        </p:spPr>
        <p:txBody>
          <a:bodyPr>
            <a:spAutoFit/>
          </a:bodyPr>
          <a:lstStyle/>
          <a:p>
            <a:pPr algn="l"/>
            <a:r>
              <a:rPr lang="es-ES" sz="2000" b="1">
                <a:solidFill>
                  <a:srgbClr val="632B7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COMPARTIMIENTOS</a:t>
            </a:r>
          </a:p>
          <a:p>
            <a:pPr algn="l"/>
            <a:endParaRPr lang="es-ES" sz="1200" b="1">
              <a:solidFill>
                <a:srgbClr val="632B7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s-ES" sz="2000" b="1"/>
              <a:t>LUZ</a:t>
            </a:r>
          </a:p>
          <a:p>
            <a:endParaRPr lang="es-ES" b="1"/>
          </a:p>
          <a:p>
            <a:r>
              <a:rPr lang="es-ES" sz="2000" b="1"/>
              <a:t>ENTEROCITO</a:t>
            </a:r>
          </a:p>
          <a:p>
            <a:endParaRPr lang="es-ES" b="1"/>
          </a:p>
          <a:p>
            <a:r>
              <a:rPr lang="es-ES" sz="2000" b="1"/>
              <a:t>INTERSTICIO</a:t>
            </a:r>
          </a:p>
          <a:p>
            <a:endParaRPr lang="es-ES" b="1"/>
          </a:p>
          <a:p>
            <a:r>
              <a:rPr lang="es-ES" sz="2000" b="1"/>
              <a:t>SANGRE</a:t>
            </a:r>
            <a:r>
              <a:rPr lang="es-ES" sz="1800"/>
              <a:t>  </a:t>
            </a:r>
          </a:p>
          <a:p>
            <a:r>
              <a:rPr lang="es-ES" sz="1800"/>
              <a:t>                            </a:t>
            </a:r>
          </a:p>
        </p:txBody>
      </p:sp>
      <p:sp>
        <p:nvSpPr>
          <p:cNvPr id="130053" name="Text Box 5"/>
          <p:cNvSpPr txBox="1">
            <a:spLocks noChangeArrowheads="1"/>
          </p:cNvSpPr>
          <p:nvPr/>
        </p:nvSpPr>
        <p:spPr bwMode="auto">
          <a:xfrm>
            <a:off x="4715173" y="2997200"/>
            <a:ext cx="3168650" cy="2579688"/>
          </a:xfrm>
          <a:prstGeom prst="rect">
            <a:avLst/>
          </a:prstGeom>
          <a:solidFill>
            <a:srgbClr val="FFB9B9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/>
        </p:spPr>
        <p:txBody>
          <a:bodyPr>
            <a:spAutoFit/>
          </a:bodyPr>
          <a:lstStyle/>
          <a:p>
            <a:r>
              <a:rPr lang="es-ES" sz="20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MEMBRANAS </a:t>
            </a:r>
          </a:p>
          <a:p>
            <a:r>
              <a:rPr lang="es-ES" sz="20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semipermeables</a:t>
            </a:r>
            <a:r>
              <a:rPr lang="es-ES" sz="1800" dirty="0"/>
              <a:t> </a:t>
            </a:r>
          </a:p>
          <a:p>
            <a:pPr algn="l"/>
            <a:endParaRPr lang="es-ES" sz="1200" dirty="0"/>
          </a:p>
          <a:p>
            <a:r>
              <a:rPr lang="es-ES" sz="2000" b="1" dirty="0"/>
              <a:t>APICAL</a:t>
            </a:r>
          </a:p>
          <a:p>
            <a:pPr algn="l"/>
            <a:endParaRPr lang="es-ES" b="1" dirty="0"/>
          </a:p>
          <a:p>
            <a:r>
              <a:rPr lang="es-ES" sz="2000" b="1" dirty="0"/>
              <a:t>BASOLATERAL</a:t>
            </a:r>
          </a:p>
          <a:p>
            <a:pPr algn="l"/>
            <a:endParaRPr lang="es-ES" b="1" dirty="0"/>
          </a:p>
          <a:p>
            <a:r>
              <a:rPr lang="es-ES" sz="2000" b="1" dirty="0"/>
              <a:t>UNIONES ESTRECHAS </a:t>
            </a:r>
          </a:p>
          <a:p>
            <a:pPr algn="l"/>
            <a:endParaRPr lang="es-ES" b="1" dirty="0"/>
          </a:p>
          <a:p>
            <a:r>
              <a:rPr lang="es-ES" sz="2000" b="1" dirty="0"/>
              <a:t>CAPILAR</a:t>
            </a:r>
          </a:p>
        </p:txBody>
      </p:sp>
      <p:sp>
        <p:nvSpPr>
          <p:cNvPr id="130060" name="Text Box 12"/>
          <p:cNvSpPr txBox="1">
            <a:spLocks noChangeArrowheads="1"/>
          </p:cNvSpPr>
          <p:nvPr/>
        </p:nvSpPr>
        <p:spPr bwMode="auto">
          <a:xfrm>
            <a:off x="3109912" y="1782986"/>
            <a:ext cx="2924175" cy="974725"/>
          </a:xfrm>
          <a:prstGeom prst="rect">
            <a:avLst/>
          </a:prstGeom>
          <a:solidFill>
            <a:srgbClr val="CDE6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28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ABSORCIÓN: </a:t>
            </a:r>
          </a:p>
          <a:p>
            <a:r>
              <a:rPr lang="es-ES" sz="28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Luz a la Sangre</a:t>
            </a: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6372200" y="6525344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6252619" y="390524"/>
            <a:ext cx="2355132" cy="584775"/>
          </a:xfrm>
          <a:prstGeom prst="rect">
            <a:avLst/>
          </a:prstGeom>
          <a:solidFill>
            <a:srgbClr val="8BCAC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/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 ABSORCIÓN </a:t>
            </a:r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AGUA</a:t>
            </a:r>
          </a:p>
          <a:p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y ELECTROLITOS</a:t>
            </a:r>
            <a:endParaRPr lang="es-ES" sz="1600" b="1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6302573" y="1052736"/>
            <a:ext cx="2301875" cy="730250"/>
          </a:xfrm>
          <a:prstGeom prst="rect">
            <a:avLst/>
          </a:prstGeom>
          <a:solidFill>
            <a:srgbClr val="CDE6FF"/>
          </a:solidFill>
          <a:ln w="28575">
            <a:solidFill>
              <a:srgbClr val="41969D"/>
            </a:solidFill>
            <a:miter lim="800000"/>
            <a:headEnd/>
            <a:tailEnd/>
          </a:ln>
          <a:effectLst>
            <a:outerShdw dist="28398" dir="1593903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Movimiento entre compartimientos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052" grpId="0" animBg="1"/>
      <p:bldP spid="13005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6" name="Rectangle 8"/>
          <p:cNvSpPr>
            <a:spLocks noChangeArrowheads="1"/>
          </p:cNvSpPr>
          <p:nvPr/>
        </p:nvSpPr>
        <p:spPr bwMode="auto">
          <a:xfrm>
            <a:off x="1835150" y="2854325"/>
            <a:ext cx="1584325" cy="2087563"/>
          </a:xfrm>
          <a:prstGeom prst="rect">
            <a:avLst/>
          </a:prstGeom>
          <a:noFill/>
          <a:ln w="38100">
            <a:solidFill>
              <a:srgbClr val="CC66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0537" name="Rectangle 9"/>
          <p:cNvSpPr>
            <a:spLocks noChangeArrowheads="1"/>
          </p:cNvSpPr>
          <p:nvPr/>
        </p:nvSpPr>
        <p:spPr bwMode="auto">
          <a:xfrm>
            <a:off x="3706813" y="2854325"/>
            <a:ext cx="1512887" cy="2087563"/>
          </a:xfrm>
          <a:prstGeom prst="rect">
            <a:avLst/>
          </a:prstGeom>
          <a:noFill/>
          <a:ln w="38100">
            <a:solidFill>
              <a:srgbClr val="CC66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0538" name="Line 10"/>
          <p:cNvSpPr>
            <a:spLocks noChangeShapeType="1"/>
          </p:cNvSpPr>
          <p:nvPr/>
        </p:nvSpPr>
        <p:spPr bwMode="auto">
          <a:xfrm>
            <a:off x="3419475" y="2998788"/>
            <a:ext cx="287338" cy="0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0539" name="Line 11"/>
          <p:cNvSpPr>
            <a:spLocks noChangeShapeType="1"/>
          </p:cNvSpPr>
          <p:nvPr/>
        </p:nvSpPr>
        <p:spPr bwMode="auto">
          <a:xfrm>
            <a:off x="3419475" y="3070225"/>
            <a:ext cx="287338" cy="0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0541" name="Rectangle 13"/>
          <p:cNvSpPr>
            <a:spLocks noChangeArrowheads="1"/>
          </p:cNvSpPr>
          <p:nvPr/>
        </p:nvSpPr>
        <p:spPr bwMode="auto">
          <a:xfrm>
            <a:off x="5507038" y="2854325"/>
            <a:ext cx="1512887" cy="2087563"/>
          </a:xfrm>
          <a:prstGeom prst="rect">
            <a:avLst/>
          </a:prstGeom>
          <a:noFill/>
          <a:ln w="38100">
            <a:solidFill>
              <a:srgbClr val="CC66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0542" name="Line 14"/>
          <p:cNvSpPr>
            <a:spLocks noChangeShapeType="1"/>
          </p:cNvSpPr>
          <p:nvPr/>
        </p:nvSpPr>
        <p:spPr bwMode="auto">
          <a:xfrm>
            <a:off x="5219700" y="2998788"/>
            <a:ext cx="287338" cy="0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0543" name="Line 15"/>
          <p:cNvSpPr>
            <a:spLocks noChangeShapeType="1"/>
          </p:cNvSpPr>
          <p:nvPr/>
        </p:nvSpPr>
        <p:spPr bwMode="auto">
          <a:xfrm>
            <a:off x="5219700" y="3070225"/>
            <a:ext cx="287338" cy="0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0544" name="Rectangle 16"/>
          <p:cNvSpPr>
            <a:spLocks noChangeArrowheads="1"/>
          </p:cNvSpPr>
          <p:nvPr/>
        </p:nvSpPr>
        <p:spPr bwMode="auto">
          <a:xfrm>
            <a:off x="2411413" y="5588000"/>
            <a:ext cx="3455987" cy="504825"/>
          </a:xfrm>
          <a:prstGeom prst="rect">
            <a:avLst/>
          </a:prstGeom>
          <a:noFill/>
          <a:ln w="38100">
            <a:solidFill>
              <a:srgbClr val="FF33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0545" name="Oval 17"/>
          <p:cNvSpPr>
            <a:spLocks noChangeArrowheads="1"/>
          </p:cNvSpPr>
          <p:nvPr/>
        </p:nvSpPr>
        <p:spPr bwMode="auto">
          <a:xfrm>
            <a:off x="2339975" y="5588000"/>
            <a:ext cx="144463" cy="504825"/>
          </a:xfrm>
          <a:prstGeom prst="ellipse">
            <a:avLst/>
          </a:prstGeom>
          <a:solidFill>
            <a:schemeClr val="bg1"/>
          </a:solidFill>
          <a:ln w="28575">
            <a:solidFill>
              <a:srgbClr val="FF3399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0546" name="Oval 18"/>
          <p:cNvSpPr>
            <a:spLocks noChangeArrowheads="1"/>
          </p:cNvSpPr>
          <p:nvPr/>
        </p:nvSpPr>
        <p:spPr bwMode="auto">
          <a:xfrm>
            <a:off x="5795963" y="5588000"/>
            <a:ext cx="144462" cy="504825"/>
          </a:xfrm>
          <a:prstGeom prst="ellipse">
            <a:avLst/>
          </a:prstGeom>
          <a:solidFill>
            <a:schemeClr val="bg1"/>
          </a:solidFill>
          <a:ln w="28575">
            <a:solidFill>
              <a:srgbClr val="FF3399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0547" name="AutoShape 19"/>
          <p:cNvSpPr>
            <a:spLocks noChangeArrowheads="1"/>
          </p:cNvSpPr>
          <p:nvPr/>
        </p:nvSpPr>
        <p:spPr bwMode="auto">
          <a:xfrm>
            <a:off x="2843213" y="2349500"/>
            <a:ext cx="144462" cy="792163"/>
          </a:xfrm>
          <a:prstGeom prst="upArrow">
            <a:avLst>
              <a:gd name="adj1" fmla="val 50000"/>
              <a:gd name="adj2" fmla="val 137088"/>
            </a:avLst>
          </a:prstGeom>
          <a:solidFill>
            <a:srgbClr val="FFCC66"/>
          </a:solidFill>
          <a:ln w="9525">
            <a:solidFill>
              <a:srgbClr val="FFCC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es-VE"/>
          </a:p>
        </p:txBody>
      </p:sp>
      <p:sp>
        <p:nvSpPr>
          <p:cNvPr id="150548" name="AutoShape 20"/>
          <p:cNvSpPr>
            <a:spLocks noChangeArrowheads="1"/>
          </p:cNvSpPr>
          <p:nvPr/>
        </p:nvSpPr>
        <p:spPr bwMode="auto">
          <a:xfrm>
            <a:off x="3492500" y="2276475"/>
            <a:ext cx="144463" cy="1152525"/>
          </a:xfrm>
          <a:prstGeom prst="upArrow">
            <a:avLst>
              <a:gd name="adj1" fmla="val 50000"/>
              <a:gd name="adj2" fmla="val 199450"/>
            </a:avLst>
          </a:prstGeom>
          <a:solidFill>
            <a:srgbClr val="C9D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es-VE"/>
          </a:p>
        </p:txBody>
      </p:sp>
      <p:sp>
        <p:nvSpPr>
          <p:cNvPr id="150549" name="AutoShape 21"/>
          <p:cNvSpPr>
            <a:spLocks noChangeArrowheads="1"/>
          </p:cNvSpPr>
          <p:nvPr/>
        </p:nvSpPr>
        <p:spPr bwMode="auto">
          <a:xfrm>
            <a:off x="3132138" y="4581525"/>
            <a:ext cx="144462" cy="649288"/>
          </a:xfrm>
          <a:prstGeom prst="upArrow">
            <a:avLst>
              <a:gd name="adj1" fmla="val 50000"/>
              <a:gd name="adj2" fmla="val 112363"/>
            </a:avLst>
          </a:prstGeom>
          <a:solidFill>
            <a:srgbClr val="FF7C8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es-VE"/>
          </a:p>
        </p:txBody>
      </p:sp>
      <p:sp>
        <p:nvSpPr>
          <p:cNvPr id="150551" name="AutoShape 23"/>
          <p:cNvSpPr>
            <a:spLocks noChangeArrowheads="1"/>
          </p:cNvSpPr>
          <p:nvPr/>
        </p:nvSpPr>
        <p:spPr bwMode="auto">
          <a:xfrm>
            <a:off x="3492500" y="5157788"/>
            <a:ext cx="144463" cy="647700"/>
          </a:xfrm>
          <a:prstGeom prst="upArrow">
            <a:avLst>
              <a:gd name="adj1" fmla="val 50000"/>
              <a:gd name="adj2" fmla="val 112088"/>
            </a:avLst>
          </a:prstGeom>
          <a:solidFill>
            <a:srgbClr val="BA004B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es-VE"/>
          </a:p>
        </p:txBody>
      </p:sp>
      <p:sp>
        <p:nvSpPr>
          <p:cNvPr id="150552" name="AutoShape 24"/>
          <p:cNvSpPr>
            <a:spLocks noChangeArrowheads="1"/>
          </p:cNvSpPr>
          <p:nvPr/>
        </p:nvSpPr>
        <p:spPr bwMode="auto">
          <a:xfrm>
            <a:off x="2268538" y="2349500"/>
            <a:ext cx="142875" cy="863600"/>
          </a:xfrm>
          <a:prstGeom prst="downArrow">
            <a:avLst>
              <a:gd name="adj1" fmla="val 50000"/>
              <a:gd name="adj2" fmla="val 151111"/>
            </a:avLst>
          </a:prstGeom>
          <a:solidFill>
            <a:srgbClr val="FFCC66"/>
          </a:solidFill>
          <a:ln w="9525">
            <a:solidFill>
              <a:srgbClr val="FFCC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es-VE"/>
          </a:p>
        </p:txBody>
      </p:sp>
      <p:sp>
        <p:nvSpPr>
          <p:cNvPr id="150553" name="AutoShape 25"/>
          <p:cNvSpPr>
            <a:spLocks noChangeArrowheads="1"/>
          </p:cNvSpPr>
          <p:nvPr/>
        </p:nvSpPr>
        <p:spPr bwMode="auto">
          <a:xfrm>
            <a:off x="2195513" y="4508500"/>
            <a:ext cx="142875" cy="863600"/>
          </a:xfrm>
          <a:prstGeom prst="downArrow">
            <a:avLst>
              <a:gd name="adj1" fmla="val 50000"/>
              <a:gd name="adj2" fmla="val 151111"/>
            </a:avLst>
          </a:prstGeom>
          <a:solidFill>
            <a:srgbClr val="FF7C8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es-VE"/>
          </a:p>
        </p:txBody>
      </p:sp>
      <p:sp>
        <p:nvSpPr>
          <p:cNvPr id="150554" name="AutoShape 26"/>
          <p:cNvSpPr>
            <a:spLocks noChangeArrowheads="1"/>
          </p:cNvSpPr>
          <p:nvPr/>
        </p:nvSpPr>
        <p:spPr bwMode="auto">
          <a:xfrm>
            <a:off x="5292725" y="2276475"/>
            <a:ext cx="142875" cy="1152525"/>
          </a:xfrm>
          <a:prstGeom prst="downArrow">
            <a:avLst>
              <a:gd name="adj1" fmla="val 50000"/>
              <a:gd name="adj2" fmla="val 201667"/>
            </a:avLst>
          </a:prstGeom>
          <a:solidFill>
            <a:srgbClr val="C9D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es-VE"/>
          </a:p>
        </p:txBody>
      </p:sp>
      <p:sp>
        <p:nvSpPr>
          <p:cNvPr id="150555" name="AutoShape 27"/>
          <p:cNvSpPr>
            <a:spLocks noChangeArrowheads="1"/>
          </p:cNvSpPr>
          <p:nvPr/>
        </p:nvSpPr>
        <p:spPr bwMode="auto">
          <a:xfrm>
            <a:off x="2627313" y="5084763"/>
            <a:ext cx="142875" cy="720725"/>
          </a:xfrm>
          <a:prstGeom prst="downArrow">
            <a:avLst>
              <a:gd name="adj1" fmla="val 50000"/>
              <a:gd name="adj2" fmla="val 126111"/>
            </a:avLst>
          </a:prstGeom>
          <a:solidFill>
            <a:srgbClr val="BA004B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es-VE"/>
          </a:p>
        </p:txBody>
      </p:sp>
      <p:sp>
        <p:nvSpPr>
          <p:cNvPr id="150556" name="AutoShape 28"/>
          <p:cNvSpPr>
            <a:spLocks noChangeArrowheads="1"/>
          </p:cNvSpPr>
          <p:nvPr/>
        </p:nvSpPr>
        <p:spPr bwMode="auto">
          <a:xfrm>
            <a:off x="3132138" y="3933825"/>
            <a:ext cx="503237" cy="503238"/>
          </a:xfrm>
          <a:custGeom>
            <a:avLst/>
            <a:gdLst>
              <a:gd name="G0" fmla="+- 0 0 0"/>
              <a:gd name="G1" fmla="+- -11796480 0 0"/>
              <a:gd name="G2" fmla="+- 0 0 -11796480"/>
              <a:gd name="G3" fmla="+- 10800 0 0"/>
              <a:gd name="G4" fmla="+- 0 0 0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5400 0 0"/>
              <a:gd name="G9" fmla="+- 0 0 -11796480"/>
              <a:gd name="G10" fmla="+- 5400 0 2700"/>
              <a:gd name="G11" fmla="cos G10 0"/>
              <a:gd name="G12" fmla="sin G10 0"/>
              <a:gd name="G13" fmla="cos 13500 0"/>
              <a:gd name="G14" fmla="sin 13500 0"/>
              <a:gd name="G15" fmla="+- G11 10800 0"/>
              <a:gd name="G16" fmla="+- G12 10800 0"/>
              <a:gd name="G17" fmla="+- G13 10800 0"/>
              <a:gd name="G18" fmla="+- G14 10800 0"/>
              <a:gd name="G19" fmla="*/ 5400 1 2"/>
              <a:gd name="G20" fmla="+- G19 5400 0"/>
              <a:gd name="G21" fmla="cos G20 0"/>
              <a:gd name="G22" fmla="sin G20 0"/>
              <a:gd name="G23" fmla="+- G21 10800 0"/>
              <a:gd name="G24" fmla="+- G12 G23 G22"/>
              <a:gd name="G25" fmla="+- G22 G23 G11"/>
              <a:gd name="G26" fmla="cos 10800 0"/>
              <a:gd name="G27" fmla="sin 10800 0"/>
              <a:gd name="G28" fmla="cos 5400 0"/>
              <a:gd name="G29" fmla="sin 5400 0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-11796480"/>
              <a:gd name="G36" fmla="sin G34 -11796480"/>
              <a:gd name="G37" fmla="+/ -11796480 0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5400 G39"/>
              <a:gd name="G43" fmla="sin 5400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10799 w 21600"/>
              <a:gd name="T5" fmla="*/ 0 h 21600"/>
              <a:gd name="T6" fmla="*/ 2700 w 21600"/>
              <a:gd name="T7" fmla="*/ 10800 h 21600"/>
              <a:gd name="T8" fmla="*/ 10799 w 21600"/>
              <a:gd name="T9" fmla="*/ 5400 h 21600"/>
              <a:gd name="T10" fmla="*/ 24300 w 21600"/>
              <a:gd name="T11" fmla="*/ 10800 h 21600"/>
              <a:gd name="T12" fmla="*/ 18900 w 21600"/>
              <a:gd name="T13" fmla="*/ 16200 h 21600"/>
              <a:gd name="T14" fmla="*/ 13500 w 21600"/>
              <a:gd name="T15" fmla="*/ 10800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6200" y="10800"/>
                </a:moveTo>
                <a:cubicBezTo>
                  <a:pt x="16200" y="7817"/>
                  <a:pt x="13782" y="5400"/>
                  <a:pt x="10800" y="5400"/>
                </a:cubicBezTo>
                <a:cubicBezTo>
                  <a:pt x="7817" y="5400"/>
                  <a:pt x="5400" y="7817"/>
                  <a:pt x="5400" y="10800"/>
                </a:cubicBezTo>
                <a:lnTo>
                  <a:pt x="0" y="10800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599" y="4835"/>
                  <a:pt x="21600" y="10799"/>
                </a:cubicBezTo>
                <a:lnTo>
                  <a:pt x="21600" y="10800"/>
                </a:lnTo>
                <a:lnTo>
                  <a:pt x="24300" y="10800"/>
                </a:lnTo>
                <a:lnTo>
                  <a:pt x="18900" y="16200"/>
                </a:lnTo>
                <a:lnTo>
                  <a:pt x="13500" y="10800"/>
                </a:lnTo>
                <a:lnTo>
                  <a:pt x="16200" y="10800"/>
                </a:lnTo>
                <a:close/>
              </a:path>
            </a:pathLst>
          </a:custGeom>
          <a:solidFill>
            <a:srgbClr val="FF7C8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es-VE"/>
          </a:p>
        </p:txBody>
      </p:sp>
      <p:sp>
        <p:nvSpPr>
          <p:cNvPr id="150557" name="AutoShape 29"/>
          <p:cNvSpPr>
            <a:spLocks noChangeArrowheads="1"/>
          </p:cNvSpPr>
          <p:nvPr/>
        </p:nvSpPr>
        <p:spPr bwMode="auto">
          <a:xfrm>
            <a:off x="4932363" y="4005263"/>
            <a:ext cx="503237" cy="503237"/>
          </a:xfrm>
          <a:custGeom>
            <a:avLst/>
            <a:gdLst>
              <a:gd name="G0" fmla="+- 0 0 0"/>
              <a:gd name="G1" fmla="+- -11796480 0 0"/>
              <a:gd name="G2" fmla="+- 0 0 -11796480"/>
              <a:gd name="G3" fmla="+- 10800 0 0"/>
              <a:gd name="G4" fmla="+- 0 0 0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5400 0 0"/>
              <a:gd name="G9" fmla="+- 0 0 -11796480"/>
              <a:gd name="G10" fmla="+- 5400 0 2700"/>
              <a:gd name="G11" fmla="cos G10 0"/>
              <a:gd name="G12" fmla="sin G10 0"/>
              <a:gd name="G13" fmla="cos 13500 0"/>
              <a:gd name="G14" fmla="sin 13500 0"/>
              <a:gd name="G15" fmla="+- G11 10800 0"/>
              <a:gd name="G16" fmla="+- G12 10800 0"/>
              <a:gd name="G17" fmla="+- G13 10800 0"/>
              <a:gd name="G18" fmla="+- G14 10800 0"/>
              <a:gd name="G19" fmla="*/ 5400 1 2"/>
              <a:gd name="G20" fmla="+- G19 5400 0"/>
              <a:gd name="G21" fmla="cos G20 0"/>
              <a:gd name="G22" fmla="sin G20 0"/>
              <a:gd name="G23" fmla="+- G21 10800 0"/>
              <a:gd name="G24" fmla="+- G12 G23 G22"/>
              <a:gd name="G25" fmla="+- G22 G23 G11"/>
              <a:gd name="G26" fmla="cos 10800 0"/>
              <a:gd name="G27" fmla="sin 10800 0"/>
              <a:gd name="G28" fmla="cos 5400 0"/>
              <a:gd name="G29" fmla="sin 5400 0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-11796480"/>
              <a:gd name="G36" fmla="sin G34 -11796480"/>
              <a:gd name="G37" fmla="+/ -11796480 0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5400 G39"/>
              <a:gd name="G43" fmla="sin 5400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10799 w 21600"/>
              <a:gd name="T5" fmla="*/ 0 h 21600"/>
              <a:gd name="T6" fmla="*/ 2700 w 21600"/>
              <a:gd name="T7" fmla="*/ 10800 h 21600"/>
              <a:gd name="T8" fmla="*/ 10799 w 21600"/>
              <a:gd name="T9" fmla="*/ 5400 h 21600"/>
              <a:gd name="T10" fmla="*/ 24300 w 21600"/>
              <a:gd name="T11" fmla="*/ 10800 h 21600"/>
              <a:gd name="T12" fmla="*/ 18900 w 21600"/>
              <a:gd name="T13" fmla="*/ 16200 h 21600"/>
              <a:gd name="T14" fmla="*/ 13500 w 21600"/>
              <a:gd name="T15" fmla="*/ 10800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6200" y="10800"/>
                </a:moveTo>
                <a:cubicBezTo>
                  <a:pt x="16200" y="7817"/>
                  <a:pt x="13782" y="5400"/>
                  <a:pt x="10800" y="5400"/>
                </a:cubicBezTo>
                <a:cubicBezTo>
                  <a:pt x="7817" y="5400"/>
                  <a:pt x="5400" y="7817"/>
                  <a:pt x="5400" y="10800"/>
                </a:cubicBezTo>
                <a:lnTo>
                  <a:pt x="0" y="10800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599" y="4835"/>
                  <a:pt x="21600" y="10799"/>
                </a:cubicBezTo>
                <a:lnTo>
                  <a:pt x="21600" y="10800"/>
                </a:lnTo>
                <a:lnTo>
                  <a:pt x="24300" y="10800"/>
                </a:lnTo>
                <a:lnTo>
                  <a:pt x="18900" y="16200"/>
                </a:lnTo>
                <a:lnTo>
                  <a:pt x="13500" y="10800"/>
                </a:lnTo>
                <a:lnTo>
                  <a:pt x="16200" y="10800"/>
                </a:lnTo>
                <a:close/>
              </a:path>
            </a:pathLst>
          </a:custGeom>
          <a:solidFill>
            <a:srgbClr val="FF7C8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es-VE"/>
          </a:p>
        </p:txBody>
      </p:sp>
      <p:sp>
        <p:nvSpPr>
          <p:cNvPr id="150558" name="Text Box 30"/>
          <p:cNvSpPr txBox="1">
            <a:spLocks noChangeArrowheads="1"/>
          </p:cNvSpPr>
          <p:nvPr/>
        </p:nvSpPr>
        <p:spPr bwMode="auto">
          <a:xfrm>
            <a:off x="5618163" y="3670300"/>
            <a:ext cx="1401762" cy="304800"/>
          </a:xfrm>
          <a:prstGeom prst="rect">
            <a:avLst/>
          </a:prstGeom>
          <a:solidFill>
            <a:srgbClr val="71BFC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 b="1"/>
              <a:t>ENTEROCITO</a:t>
            </a:r>
          </a:p>
        </p:txBody>
      </p:sp>
      <p:sp>
        <p:nvSpPr>
          <p:cNvPr id="150559" name="Text Box 31"/>
          <p:cNvSpPr txBox="1">
            <a:spLocks noChangeArrowheads="1"/>
          </p:cNvSpPr>
          <p:nvPr/>
        </p:nvSpPr>
        <p:spPr bwMode="auto">
          <a:xfrm>
            <a:off x="4252913" y="1773238"/>
            <a:ext cx="787400" cy="457200"/>
          </a:xfrm>
          <a:prstGeom prst="rect">
            <a:avLst/>
          </a:prstGeom>
          <a:solidFill>
            <a:srgbClr val="71BFC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400" b="1"/>
              <a:t>LUZ</a:t>
            </a:r>
          </a:p>
        </p:txBody>
      </p:sp>
      <p:sp>
        <p:nvSpPr>
          <p:cNvPr id="150560" name="Text Box 32"/>
          <p:cNvSpPr txBox="1">
            <a:spLocks noChangeArrowheads="1"/>
          </p:cNvSpPr>
          <p:nvPr/>
        </p:nvSpPr>
        <p:spPr bwMode="auto">
          <a:xfrm>
            <a:off x="4119563" y="5654675"/>
            <a:ext cx="1139825" cy="366713"/>
          </a:xfrm>
          <a:prstGeom prst="rect">
            <a:avLst/>
          </a:prstGeom>
          <a:solidFill>
            <a:srgbClr val="71BFC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1"/>
              <a:t>SANGRE</a:t>
            </a:r>
          </a:p>
        </p:txBody>
      </p:sp>
      <p:sp>
        <p:nvSpPr>
          <p:cNvPr id="150561" name="Text Box 33"/>
          <p:cNvSpPr txBox="1">
            <a:spLocks noChangeArrowheads="1"/>
          </p:cNvSpPr>
          <p:nvPr/>
        </p:nvSpPr>
        <p:spPr bwMode="auto">
          <a:xfrm>
            <a:off x="4140200" y="5133975"/>
            <a:ext cx="1466850" cy="304800"/>
          </a:xfrm>
          <a:prstGeom prst="rect">
            <a:avLst/>
          </a:prstGeom>
          <a:solidFill>
            <a:srgbClr val="71BFC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 b="1"/>
              <a:t>INTERSTICIO</a:t>
            </a:r>
          </a:p>
        </p:txBody>
      </p:sp>
      <p:sp>
        <p:nvSpPr>
          <p:cNvPr id="150562" name="Text Box 34"/>
          <p:cNvSpPr txBox="1">
            <a:spLocks noChangeArrowheads="1"/>
          </p:cNvSpPr>
          <p:nvPr/>
        </p:nvSpPr>
        <p:spPr bwMode="auto">
          <a:xfrm>
            <a:off x="5867400" y="2420938"/>
            <a:ext cx="143033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1"/>
              <a:t>M. APICAL</a:t>
            </a:r>
          </a:p>
        </p:txBody>
      </p:sp>
      <p:sp>
        <p:nvSpPr>
          <p:cNvPr id="150563" name="Text Box 35"/>
          <p:cNvSpPr txBox="1">
            <a:spLocks noChangeArrowheads="1"/>
          </p:cNvSpPr>
          <p:nvPr/>
        </p:nvSpPr>
        <p:spPr bwMode="auto">
          <a:xfrm>
            <a:off x="7164388" y="5229225"/>
            <a:ext cx="16144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M. BASOLAT.</a:t>
            </a:r>
          </a:p>
        </p:txBody>
      </p:sp>
      <p:sp>
        <p:nvSpPr>
          <p:cNvPr id="150564" name="Line 36"/>
          <p:cNvSpPr>
            <a:spLocks noChangeShapeType="1"/>
          </p:cNvSpPr>
          <p:nvPr/>
        </p:nvSpPr>
        <p:spPr bwMode="auto">
          <a:xfrm flipH="1" flipV="1">
            <a:off x="7019925" y="4508500"/>
            <a:ext cx="215900" cy="7207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0566" name="Line 38"/>
          <p:cNvSpPr>
            <a:spLocks noChangeShapeType="1"/>
          </p:cNvSpPr>
          <p:nvPr/>
        </p:nvSpPr>
        <p:spPr bwMode="auto">
          <a:xfrm flipH="1" flipV="1">
            <a:off x="6732588" y="5013325"/>
            <a:ext cx="503237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0574" name="Text Box 46"/>
          <p:cNvSpPr txBox="1">
            <a:spLocks noChangeArrowheads="1"/>
          </p:cNvSpPr>
          <p:nvPr/>
        </p:nvSpPr>
        <p:spPr bwMode="auto">
          <a:xfrm>
            <a:off x="1335866" y="776671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7184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50575" name="Oval 47"/>
          <p:cNvSpPr>
            <a:spLocks noChangeArrowheads="1"/>
          </p:cNvSpPr>
          <p:nvPr/>
        </p:nvSpPr>
        <p:spPr bwMode="auto">
          <a:xfrm>
            <a:off x="2411413" y="4005263"/>
            <a:ext cx="431800" cy="6477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0576" name="Oval 48"/>
          <p:cNvSpPr>
            <a:spLocks noChangeArrowheads="1"/>
          </p:cNvSpPr>
          <p:nvPr/>
        </p:nvSpPr>
        <p:spPr bwMode="auto">
          <a:xfrm>
            <a:off x="4140200" y="4005263"/>
            <a:ext cx="431800" cy="6477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0577" name="Oval 49"/>
          <p:cNvSpPr>
            <a:spLocks noChangeArrowheads="1"/>
          </p:cNvSpPr>
          <p:nvPr/>
        </p:nvSpPr>
        <p:spPr bwMode="auto">
          <a:xfrm>
            <a:off x="6011863" y="4076700"/>
            <a:ext cx="431800" cy="6477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7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39" name="Text Box 4"/>
          <p:cNvSpPr txBox="1">
            <a:spLocks noChangeArrowheads="1"/>
          </p:cNvSpPr>
          <p:nvPr/>
        </p:nvSpPr>
        <p:spPr bwMode="auto">
          <a:xfrm>
            <a:off x="6232579" y="1123512"/>
            <a:ext cx="2301875" cy="730250"/>
          </a:xfrm>
          <a:prstGeom prst="rect">
            <a:avLst/>
          </a:prstGeom>
          <a:solidFill>
            <a:srgbClr val="CDE6FF"/>
          </a:solidFill>
          <a:ln w="28575">
            <a:solidFill>
              <a:srgbClr val="41969D"/>
            </a:solidFill>
            <a:miter lim="800000"/>
            <a:headEnd/>
            <a:tailEnd/>
          </a:ln>
          <a:effectLst>
            <a:outerShdw dist="28398" dir="1593903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Movimiento entre compartimientos</a:t>
            </a:r>
          </a:p>
        </p:txBody>
      </p:sp>
      <p:sp>
        <p:nvSpPr>
          <p:cNvPr id="40" name="Text Box 9"/>
          <p:cNvSpPr txBox="1">
            <a:spLocks noChangeArrowheads="1"/>
          </p:cNvSpPr>
          <p:nvPr/>
        </p:nvSpPr>
        <p:spPr bwMode="auto">
          <a:xfrm>
            <a:off x="6172559" y="404664"/>
            <a:ext cx="2355132" cy="584775"/>
          </a:xfrm>
          <a:prstGeom prst="rect">
            <a:avLst/>
          </a:prstGeom>
          <a:solidFill>
            <a:srgbClr val="8BCAC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/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 ABSORCIÓN </a:t>
            </a:r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AGUA</a:t>
            </a:r>
          </a:p>
          <a:p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y ELECTROLITOS</a:t>
            </a:r>
            <a:endParaRPr lang="es-ES" sz="1600" b="1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0547" grpId="0" animBg="1"/>
      <p:bldP spid="150548" grpId="0" animBg="1"/>
      <p:bldP spid="150549" grpId="0" animBg="1"/>
      <p:bldP spid="150551" grpId="0" animBg="1"/>
      <p:bldP spid="150552" grpId="0" animBg="1"/>
      <p:bldP spid="150552" grpId="1" animBg="1"/>
      <p:bldP spid="150553" grpId="0" animBg="1"/>
      <p:bldP spid="150554" grpId="0" animBg="1"/>
      <p:bldP spid="150555" grpId="0" animBg="1"/>
      <p:bldP spid="150556" grpId="0" animBg="1"/>
      <p:bldP spid="15055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266" name="Picture 2" descr="img1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18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776"/>
          <a:stretch>
            <a:fillRect/>
          </a:stretch>
        </p:blipFill>
        <p:spPr>
          <a:xfrm>
            <a:off x="1108075" y="1052513"/>
            <a:ext cx="5480050" cy="5302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39271" name="Text Box 7"/>
          <p:cNvSpPr txBox="1">
            <a:spLocks noChangeArrowheads="1"/>
          </p:cNvSpPr>
          <p:nvPr/>
        </p:nvSpPr>
        <p:spPr bwMode="auto">
          <a:xfrm>
            <a:off x="611188" y="6207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39279" name="Oval 15"/>
          <p:cNvSpPr>
            <a:spLocks noChangeArrowheads="1"/>
          </p:cNvSpPr>
          <p:nvPr/>
        </p:nvSpPr>
        <p:spPr bwMode="auto">
          <a:xfrm>
            <a:off x="2878138" y="908050"/>
            <a:ext cx="647700" cy="5048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9277" name="Line 13"/>
          <p:cNvSpPr>
            <a:spLocks noChangeShapeType="1"/>
          </p:cNvSpPr>
          <p:nvPr/>
        </p:nvSpPr>
        <p:spPr bwMode="auto">
          <a:xfrm>
            <a:off x="2951163" y="620713"/>
            <a:ext cx="2303462" cy="5400675"/>
          </a:xfrm>
          <a:prstGeom prst="line">
            <a:avLst/>
          </a:prstGeom>
          <a:noFill/>
          <a:ln w="57150">
            <a:solidFill>
              <a:srgbClr val="C000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9280" name="Oval 16"/>
          <p:cNvSpPr>
            <a:spLocks noChangeArrowheads="1"/>
          </p:cNvSpPr>
          <p:nvPr/>
        </p:nvSpPr>
        <p:spPr bwMode="auto">
          <a:xfrm>
            <a:off x="2230438" y="836613"/>
            <a:ext cx="576262" cy="5048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9281" name="Oval 17"/>
          <p:cNvSpPr>
            <a:spLocks noChangeArrowheads="1"/>
          </p:cNvSpPr>
          <p:nvPr/>
        </p:nvSpPr>
        <p:spPr bwMode="auto">
          <a:xfrm>
            <a:off x="3814763" y="476250"/>
            <a:ext cx="574675" cy="64928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9282" name="Oval 18"/>
          <p:cNvSpPr>
            <a:spLocks noChangeArrowheads="1"/>
          </p:cNvSpPr>
          <p:nvPr/>
        </p:nvSpPr>
        <p:spPr bwMode="auto">
          <a:xfrm>
            <a:off x="3094038" y="2781300"/>
            <a:ext cx="647700" cy="6477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9283" name="Oval 19"/>
          <p:cNvSpPr>
            <a:spLocks noChangeArrowheads="1"/>
          </p:cNvSpPr>
          <p:nvPr/>
        </p:nvSpPr>
        <p:spPr bwMode="auto">
          <a:xfrm>
            <a:off x="4102100" y="5157788"/>
            <a:ext cx="360363" cy="28733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9284" name="Rectangle 20"/>
          <p:cNvSpPr>
            <a:spLocks noChangeArrowheads="1"/>
          </p:cNvSpPr>
          <p:nvPr/>
        </p:nvSpPr>
        <p:spPr bwMode="auto">
          <a:xfrm>
            <a:off x="3454400" y="5805488"/>
            <a:ext cx="719138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9285" name="Rectangle 21"/>
          <p:cNvSpPr>
            <a:spLocks noChangeArrowheads="1"/>
          </p:cNvSpPr>
          <p:nvPr/>
        </p:nvSpPr>
        <p:spPr bwMode="auto">
          <a:xfrm>
            <a:off x="4462463" y="5805488"/>
            <a:ext cx="431800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9286" name="Oval 22"/>
          <p:cNvSpPr>
            <a:spLocks noChangeArrowheads="1"/>
          </p:cNvSpPr>
          <p:nvPr/>
        </p:nvSpPr>
        <p:spPr bwMode="auto">
          <a:xfrm>
            <a:off x="3454400" y="5734050"/>
            <a:ext cx="287338" cy="14287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9287" name="Oval 23"/>
          <p:cNvSpPr>
            <a:spLocks noChangeArrowheads="1"/>
          </p:cNvSpPr>
          <p:nvPr/>
        </p:nvSpPr>
        <p:spPr bwMode="auto">
          <a:xfrm>
            <a:off x="4102100" y="5876925"/>
            <a:ext cx="144463" cy="2889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9288" name="Oval 24"/>
          <p:cNvSpPr>
            <a:spLocks noChangeArrowheads="1"/>
          </p:cNvSpPr>
          <p:nvPr/>
        </p:nvSpPr>
        <p:spPr bwMode="auto">
          <a:xfrm>
            <a:off x="4318000" y="6021388"/>
            <a:ext cx="144463" cy="1444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9289" name="Oval 25"/>
          <p:cNvSpPr>
            <a:spLocks noChangeArrowheads="1"/>
          </p:cNvSpPr>
          <p:nvPr/>
        </p:nvSpPr>
        <p:spPr bwMode="auto">
          <a:xfrm>
            <a:off x="4822825" y="5876925"/>
            <a:ext cx="287338" cy="3603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9290" name="Text Box 26"/>
          <p:cNvSpPr txBox="1">
            <a:spLocks noChangeArrowheads="1"/>
          </p:cNvSpPr>
          <p:nvPr/>
        </p:nvSpPr>
        <p:spPr bwMode="auto">
          <a:xfrm>
            <a:off x="1908175" y="476250"/>
            <a:ext cx="993775" cy="5191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rgbClr val="0000CC"/>
            </a:solidFill>
          </a:ln>
          <a:effectLst/>
        </p:spPr>
        <p:txBody>
          <a:bodyPr wrap="none">
            <a:spAutoFit/>
          </a:bodyPr>
          <a:lstStyle/>
          <a:p>
            <a:r>
              <a:rPr lang="es-ES_tradnl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LUZ </a:t>
            </a:r>
          </a:p>
        </p:txBody>
      </p:sp>
      <p:sp>
        <p:nvSpPr>
          <p:cNvPr id="139291" name="Text Box 27"/>
          <p:cNvSpPr txBox="1">
            <a:spLocks noChangeArrowheads="1"/>
          </p:cNvSpPr>
          <p:nvPr/>
        </p:nvSpPr>
        <p:spPr bwMode="auto">
          <a:xfrm rot="295823">
            <a:off x="3052763" y="5995820"/>
            <a:ext cx="2128837" cy="36671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rgbClr val="0000CC"/>
            </a:solidFill>
          </a:ln>
          <a:effectLst/>
        </p:spPr>
        <p:txBody>
          <a:bodyPr wrap="none">
            <a:spAutoFit/>
          </a:bodyPr>
          <a:lstStyle/>
          <a:p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SANGRE o LINFA</a:t>
            </a:r>
          </a:p>
        </p:txBody>
      </p:sp>
      <p:sp>
        <p:nvSpPr>
          <p:cNvPr id="139293" name="Rectangle 29"/>
          <p:cNvSpPr>
            <a:spLocks noChangeArrowheads="1"/>
          </p:cNvSpPr>
          <p:nvPr/>
        </p:nvSpPr>
        <p:spPr bwMode="auto">
          <a:xfrm>
            <a:off x="5614988" y="1412875"/>
            <a:ext cx="935037" cy="10080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9294" name="Rectangle 30"/>
          <p:cNvSpPr>
            <a:spLocks noChangeArrowheads="1"/>
          </p:cNvSpPr>
          <p:nvPr/>
        </p:nvSpPr>
        <p:spPr bwMode="auto">
          <a:xfrm>
            <a:off x="4605338" y="2420938"/>
            <a:ext cx="1441450" cy="503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9295" name="Rectangle 31"/>
          <p:cNvSpPr>
            <a:spLocks noChangeArrowheads="1"/>
          </p:cNvSpPr>
          <p:nvPr/>
        </p:nvSpPr>
        <p:spPr bwMode="auto">
          <a:xfrm>
            <a:off x="1077913" y="1557338"/>
            <a:ext cx="1008062" cy="7921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9296" name="Rectangle 32"/>
          <p:cNvSpPr>
            <a:spLocks noChangeArrowheads="1"/>
          </p:cNvSpPr>
          <p:nvPr/>
        </p:nvSpPr>
        <p:spPr bwMode="auto">
          <a:xfrm>
            <a:off x="1293813" y="3429000"/>
            <a:ext cx="1008062" cy="9366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9297" name="Rectangle 33"/>
          <p:cNvSpPr>
            <a:spLocks noChangeArrowheads="1"/>
          </p:cNvSpPr>
          <p:nvPr/>
        </p:nvSpPr>
        <p:spPr bwMode="auto">
          <a:xfrm>
            <a:off x="1149350" y="4508500"/>
            <a:ext cx="936625" cy="6492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9298" name="Rectangle 34"/>
          <p:cNvSpPr>
            <a:spLocks noChangeArrowheads="1"/>
          </p:cNvSpPr>
          <p:nvPr/>
        </p:nvSpPr>
        <p:spPr bwMode="auto">
          <a:xfrm>
            <a:off x="4822825" y="3213100"/>
            <a:ext cx="1439863" cy="7921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_tradnl" sz="1800"/>
          </a:p>
        </p:txBody>
      </p:sp>
      <p:sp>
        <p:nvSpPr>
          <p:cNvPr id="139299" name="Text Box 35"/>
          <p:cNvSpPr txBox="1">
            <a:spLocks noChangeArrowheads="1"/>
          </p:cNvSpPr>
          <p:nvPr/>
        </p:nvSpPr>
        <p:spPr bwMode="auto">
          <a:xfrm>
            <a:off x="1222375" y="1773238"/>
            <a:ext cx="887413" cy="6413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/>
              <a:t>Borde </a:t>
            </a:r>
          </a:p>
          <a:p>
            <a:r>
              <a:rPr lang="es-ES_tradnl" sz="1800"/>
              <a:t>apical</a:t>
            </a:r>
          </a:p>
        </p:txBody>
      </p:sp>
      <p:sp>
        <p:nvSpPr>
          <p:cNvPr id="139300" name="Text Box 36"/>
          <p:cNvSpPr txBox="1">
            <a:spLocks noChangeArrowheads="1"/>
          </p:cNvSpPr>
          <p:nvPr/>
        </p:nvSpPr>
        <p:spPr bwMode="auto">
          <a:xfrm>
            <a:off x="1438275" y="3429000"/>
            <a:ext cx="887413" cy="6413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/>
              <a:t>Borde </a:t>
            </a:r>
          </a:p>
          <a:p>
            <a:r>
              <a:rPr lang="es-ES_tradnl" sz="1800"/>
              <a:t>lateral</a:t>
            </a:r>
          </a:p>
        </p:txBody>
      </p:sp>
      <p:sp>
        <p:nvSpPr>
          <p:cNvPr id="139301" name="Text Box 37"/>
          <p:cNvSpPr txBox="1">
            <a:spLocks noChangeArrowheads="1"/>
          </p:cNvSpPr>
          <p:nvPr/>
        </p:nvSpPr>
        <p:spPr bwMode="auto">
          <a:xfrm>
            <a:off x="1299205" y="4874528"/>
            <a:ext cx="887413" cy="6413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/>
              <a:t>Borde </a:t>
            </a:r>
          </a:p>
          <a:p>
            <a:r>
              <a:rPr lang="es-ES_tradnl" sz="1800"/>
              <a:t>basal</a:t>
            </a:r>
          </a:p>
        </p:txBody>
      </p:sp>
      <p:sp>
        <p:nvSpPr>
          <p:cNvPr id="139303" name="Text Box 39"/>
          <p:cNvSpPr txBox="1">
            <a:spLocks noChangeArrowheads="1"/>
          </p:cNvSpPr>
          <p:nvPr/>
        </p:nvSpPr>
        <p:spPr bwMode="auto">
          <a:xfrm>
            <a:off x="4822825" y="3429000"/>
            <a:ext cx="1363663" cy="6413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/>
              <a:t>Espacio </a:t>
            </a:r>
          </a:p>
          <a:p>
            <a:r>
              <a:rPr lang="es-ES_tradnl" sz="1800"/>
              <a:t>paracelular</a:t>
            </a:r>
          </a:p>
        </p:txBody>
      </p:sp>
      <p:sp>
        <p:nvSpPr>
          <p:cNvPr id="139268" name="Text Box 4"/>
          <p:cNvSpPr txBox="1">
            <a:spLocks noChangeArrowheads="1"/>
          </p:cNvSpPr>
          <p:nvPr/>
        </p:nvSpPr>
        <p:spPr bwMode="auto">
          <a:xfrm>
            <a:off x="6339900" y="1089025"/>
            <a:ext cx="2301875" cy="730250"/>
          </a:xfrm>
          <a:prstGeom prst="rect">
            <a:avLst/>
          </a:prstGeom>
          <a:solidFill>
            <a:srgbClr val="CDE6FF"/>
          </a:solidFill>
          <a:ln w="28575">
            <a:solidFill>
              <a:srgbClr val="41969D"/>
            </a:solidFill>
            <a:miter lim="800000"/>
            <a:headEnd/>
            <a:tailEnd/>
          </a:ln>
          <a:effectLst>
            <a:outerShdw dist="28398" dir="1593903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Movimiento entre compartimientos</a:t>
            </a:r>
          </a:p>
        </p:txBody>
      </p:sp>
      <p:sp>
        <p:nvSpPr>
          <p:cNvPr id="33" name="Text Box 7"/>
          <p:cNvSpPr txBox="1">
            <a:spLocks noChangeArrowheads="1"/>
          </p:cNvSpPr>
          <p:nvPr/>
        </p:nvSpPr>
        <p:spPr bwMode="auto">
          <a:xfrm>
            <a:off x="6372200" y="6525344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32" name="Text Box 9"/>
          <p:cNvSpPr txBox="1">
            <a:spLocks noChangeArrowheads="1"/>
          </p:cNvSpPr>
          <p:nvPr/>
        </p:nvSpPr>
        <p:spPr bwMode="auto">
          <a:xfrm>
            <a:off x="6252619" y="390524"/>
            <a:ext cx="2355132" cy="584775"/>
          </a:xfrm>
          <a:prstGeom prst="rect">
            <a:avLst/>
          </a:prstGeom>
          <a:solidFill>
            <a:srgbClr val="8BCAC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/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 ABSORCIÓN </a:t>
            </a:r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AGUA</a:t>
            </a:r>
          </a:p>
          <a:p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y ELECTROLITOS</a:t>
            </a:r>
            <a:endParaRPr lang="es-ES" sz="1600" b="1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39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27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4" name="Text Box 4"/>
          <p:cNvSpPr txBox="1">
            <a:spLocks noChangeArrowheads="1"/>
          </p:cNvSpPr>
          <p:nvPr/>
        </p:nvSpPr>
        <p:spPr bwMode="auto">
          <a:xfrm>
            <a:off x="3179763" y="2205038"/>
            <a:ext cx="2784475" cy="27892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45791" dir="3378596" algn="ctr" rotWithShape="0">
              <a:schemeClr val="tx1"/>
            </a:outerShdw>
          </a:effectLst>
        </p:spPr>
        <p:txBody>
          <a:bodyPr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s-ES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r>
              <a:rPr lang="es-ES" sz="1800">
                <a:latin typeface="Comic Sans MS" pitchFamily="66" charset="0"/>
              </a:rPr>
              <a:t>	</a:t>
            </a:r>
            <a:r>
              <a:rPr lang="es-ES" sz="1800" b="1">
                <a:latin typeface="Comic Sans MS" pitchFamily="66" charset="0"/>
              </a:rPr>
              <a:t>1. AGUA</a:t>
            </a:r>
          </a:p>
          <a:p>
            <a:endParaRPr lang="es-ES" sz="1800" b="1">
              <a:latin typeface="Comic Sans MS" pitchFamily="66" charset="0"/>
            </a:endParaRPr>
          </a:p>
          <a:p>
            <a:r>
              <a:rPr lang="es-ES" sz="1800" b="1">
                <a:latin typeface="Comic Sans MS" pitchFamily="66" charset="0"/>
              </a:rPr>
              <a:t>	</a:t>
            </a:r>
            <a:r>
              <a:rPr lang="es-ES" sz="1600" b="1">
                <a:latin typeface="Comic Sans MS" pitchFamily="66" charset="0"/>
              </a:rPr>
              <a:t>2. SODIO</a:t>
            </a:r>
          </a:p>
          <a:p>
            <a:endParaRPr lang="es-ES" sz="1600" b="1">
              <a:latin typeface="Comic Sans MS" pitchFamily="66" charset="0"/>
            </a:endParaRPr>
          </a:p>
          <a:p>
            <a:r>
              <a:rPr lang="es-ES" sz="1600" b="1">
                <a:latin typeface="Comic Sans MS" pitchFamily="66" charset="0"/>
              </a:rPr>
              <a:t>	3. CLORO</a:t>
            </a:r>
          </a:p>
          <a:p>
            <a:endParaRPr lang="es-ES" sz="1600" b="1">
              <a:latin typeface="Comic Sans MS" pitchFamily="66" charset="0"/>
            </a:endParaRPr>
          </a:p>
          <a:p>
            <a:r>
              <a:rPr lang="es-ES" sz="1600" b="1">
                <a:latin typeface="Comic Sans MS" pitchFamily="66" charset="0"/>
              </a:rPr>
              <a:t>	4. BICARBONATO</a:t>
            </a:r>
          </a:p>
          <a:p>
            <a:endParaRPr lang="es-ES" sz="1600" b="1">
              <a:latin typeface="Comic Sans MS" pitchFamily="66" charset="0"/>
            </a:endParaRPr>
          </a:p>
          <a:p>
            <a:r>
              <a:rPr lang="es-ES" sz="1600" b="1">
                <a:latin typeface="Comic Sans MS" pitchFamily="66" charset="0"/>
              </a:rPr>
              <a:t>	5. REGULACIÓN</a:t>
            </a:r>
          </a:p>
          <a:p>
            <a:endParaRPr lang="es-ES" sz="1600" b="1">
              <a:latin typeface="Comic Sans MS" pitchFamily="66" charset="0"/>
            </a:endParaRPr>
          </a:p>
        </p:txBody>
      </p:sp>
      <p:sp>
        <p:nvSpPr>
          <p:cNvPr id="122886" name="Rectangle 6"/>
          <p:cNvSpPr>
            <a:spLocks noChangeArrowheads="1"/>
          </p:cNvSpPr>
          <p:nvPr/>
        </p:nvSpPr>
        <p:spPr bwMode="auto">
          <a:xfrm>
            <a:off x="1868917" y="1557338"/>
            <a:ext cx="5421907" cy="400110"/>
          </a:xfrm>
          <a:prstGeom prst="rect">
            <a:avLst/>
          </a:prstGeom>
          <a:solidFill>
            <a:srgbClr val="63B8BF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square">
            <a:spAutoFit/>
          </a:bodyPr>
          <a:lstStyle/>
          <a:p>
            <a:pPr marL="457200" indent="-457200" algn="l"/>
            <a:r>
              <a:rPr lang="es-ES" sz="2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I. ABSORCIÓN AGUA </a:t>
            </a:r>
            <a:r>
              <a:rPr lang="es-ES" sz="20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Y </a:t>
            </a:r>
            <a:r>
              <a:rPr lang="es-ES" sz="2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ELECTROLITOS</a:t>
            </a:r>
          </a:p>
        </p:txBody>
      </p:sp>
      <p:pic>
        <p:nvPicPr>
          <p:cNvPr id="122887" name="Picture 7" descr="soda_in_a_glass_hg_wht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2563813"/>
            <a:ext cx="2449512" cy="2449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2889" name="Line 9"/>
          <p:cNvSpPr>
            <a:spLocks noChangeShapeType="1"/>
          </p:cNvSpPr>
          <p:nvPr/>
        </p:nvSpPr>
        <p:spPr bwMode="auto">
          <a:xfrm>
            <a:off x="2124075" y="2492375"/>
            <a:ext cx="100806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28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88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23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214024" name="Text Box 8"/>
          <p:cNvSpPr txBox="1">
            <a:spLocks noChangeArrowheads="1"/>
          </p:cNvSpPr>
          <p:nvPr/>
        </p:nvSpPr>
        <p:spPr bwMode="auto">
          <a:xfrm>
            <a:off x="1581150" y="2430463"/>
            <a:ext cx="5981700" cy="2677656"/>
          </a:xfrm>
          <a:prstGeom prst="rect">
            <a:avLst/>
          </a:prstGeom>
          <a:solidFill>
            <a:srgbClr val="FCEF92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s-ES_tradnl" sz="800" b="1" dirty="0" smtClean="0"/>
          </a:p>
          <a:p>
            <a:r>
              <a:rPr lang="es-ES_tradnl" sz="4000" b="1" dirty="0" smtClean="0"/>
              <a:t>MUY </a:t>
            </a:r>
            <a:r>
              <a:rPr lang="es-ES_tradnl" sz="4000" b="1" dirty="0"/>
              <a:t>IMPORTANTE</a:t>
            </a:r>
            <a:r>
              <a:rPr lang="es-ES_tradnl" sz="4000" dirty="0"/>
              <a:t>:</a:t>
            </a:r>
          </a:p>
          <a:p>
            <a:endParaRPr lang="es-ES_tradnl" sz="1600" dirty="0"/>
          </a:p>
          <a:p>
            <a:r>
              <a:rPr lang="es-ES_tradnl" sz="3200" dirty="0"/>
              <a:t>Este material NO sustituye </a:t>
            </a:r>
          </a:p>
          <a:p>
            <a:r>
              <a:rPr lang="es-ES_tradnl" sz="3200" dirty="0"/>
              <a:t>el uso de los libros para el estudio de la </a:t>
            </a:r>
            <a:r>
              <a:rPr lang="es-ES_tradnl" sz="3200" dirty="0" smtClean="0"/>
              <a:t>fisiología</a:t>
            </a:r>
          </a:p>
          <a:p>
            <a:endParaRPr lang="es-ES_tradnl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9" name="Rectangle 5"/>
          <p:cNvSpPr>
            <a:spLocks noChangeArrowheads="1"/>
          </p:cNvSpPr>
          <p:nvPr/>
        </p:nvSpPr>
        <p:spPr bwMode="auto">
          <a:xfrm>
            <a:off x="2201863" y="2420938"/>
            <a:ext cx="4738687" cy="2957512"/>
          </a:xfrm>
          <a:prstGeom prst="rect">
            <a:avLst/>
          </a:prstGeom>
          <a:solidFill>
            <a:srgbClr val="D2EAEC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marL="342900" indent="-342900" algn="l"/>
            <a:endParaRPr lang="es-ES" b="1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342900" indent="-342900" algn="l"/>
            <a:r>
              <a:rPr lang="es-ES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1. Movimiento de agua TGI</a:t>
            </a:r>
          </a:p>
          <a:p>
            <a:pPr marL="342900" indent="-342900" algn="l"/>
            <a:endParaRPr lang="es-ES" sz="200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342900" indent="-342900" algn="l"/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2. Secuencia movimiento osmótico del agua</a:t>
            </a:r>
          </a:p>
          <a:p>
            <a:pPr marL="342900" indent="-342900" algn="l"/>
            <a:endParaRPr lang="es-ES" sz="180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342900" indent="-342900" algn="l"/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3. Abs. contra gradiente osmótico</a:t>
            </a:r>
          </a:p>
          <a:p>
            <a:pPr marL="342900" indent="-342900" algn="l"/>
            <a:endParaRPr lang="es-ES" sz="180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342900" indent="-342900" algn="l"/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4. Abs. intestino delgado y colon</a:t>
            </a:r>
          </a:p>
          <a:p>
            <a:pPr marL="342900" indent="-342900" algn="l"/>
            <a:endParaRPr lang="es-ES" sz="180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342900" indent="-342900" algn="l"/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5. Distribución proteínas de la membrana</a:t>
            </a:r>
          </a:p>
          <a:p>
            <a:pPr marL="342900" indent="-342900" algn="l"/>
            <a:endParaRPr lang="es-ES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23911" name="Rectangle 7"/>
          <p:cNvSpPr>
            <a:spLocks noChangeArrowheads="1"/>
          </p:cNvSpPr>
          <p:nvPr/>
        </p:nvSpPr>
        <p:spPr bwMode="auto">
          <a:xfrm>
            <a:off x="2732394" y="1773237"/>
            <a:ext cx="3679212" cy="461665"/>
          </a:xfrm>
          <a:prstGeom prst="rect">
            <a:avLst/>
          </a:prstGeom>
          <a:solidFill>
            <a:srgbClr val="88C9CE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ABSORCIÓN DE AGUA</a:t>
            </a:r>
          </a:p>
        </p:txBody>
      </p:sp>
      <p:sp>
        <p:nvSpPr>
          <p:cNvPr id="123913" name="Line 9"/>
          <p:cNvSpPr>
            <a:spLocks noChangeShapeType="1"/>
          </p:cNvSpPr>
          <p:nvPr/>
        </p:nvSpPr>
        <p:spPr bwMode="auto">
          <a:xfrm>
            <a:off x="1116013" y="2781300"/>
            <a:ext cx="1008062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6372200" y="6525344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6172559" y="404664"/>
            <a:ext cx="2355132" cy="584775"/>
          </a:xfrm>
          <a:prstGeom prst="rect">
            <a:avLst/>
          </a:prstGeom>
          <a:solidFill>
            <a:srgbClr val="8BCAC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/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 ABSORCIÓN </a:t>
            </a:r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AGUA</a:t>
            </a:r>
          </a:p>
          <a:p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y ELECTROLITOS</a:t>
            </a:r>
            <a:endParaRPr lang="es-ES" sz="1600" b="1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1239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09" grpId="0" animBg="1"/>
      <p:bldP spid="12391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4" name="Rectangle 6"/>
          <p:cNvSpPr>
            <a:spLocks noChangeArrowheads="1"/>
          </p:cNvSpPr>
          <p:nvPr/>
        </p:nvSpPr>
        <p:spPr bwMode="auto">
          <a:xfrm>
            <a:off x="2427288" y="2636838"/>
            <a:ext cx="4305300" cy="2540000"/>
          </a:xfrm>
          <a:prstGeom prst="rect">
            <a:avLst/>
          </a:prstGeom>
          <a:solidFill>
            <a:srgbClr val="D9EDEF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l"/>
            <a:endParaRPr lang="es-ES" dirty="0"/>
          </a:p>
          <a:p>
            <a:pPr algn="l">
              <a:buSzPct val="150000"/>
              <a:buFontTx/>
              <a:buChar char="•"/>
            </a:pPr>
            <a:r>
              <a:rPr lang="es-ES" sz="2000" dirty="0"/>
              <a:t> Difusión simple</a:t>
            </a:r>
          </a:p>
          <a:p>
            <a:pPr algn="l">
              <a:buSzPct val="150000"/>
              <a:buFontTx/>
              <a:buChar char="•"/>
            </a:pPr>
            <a:endParaRPr lang="es-ES" sz="2000" dirty="0"/>
          </a:p>
          <a:p>
            <a:pPr algn="l">
              <a:buSzPct val="150000"/>
              <a:buFontTx/>
              <a:buChar char="•"/>
            </a:pPr>
            <a:r>
              <a:rPr lang="es-ES" sz="2000" dirty="0"/>
              <a:t> Generación gradientes osmóticos</a:t>
            </a:r>
          </a:p>
          <a:p>
            <a:pPr algn="l">
              <a:buSzPct val="150000"/>
              <a:buFontTx/>
              <a:buChar char="•"/>
            </a:pPr>
            <a:endParaRPr lang="es-ES" sz="2000" dirty="0"/>
          </a:p>
          <a:p>
            <a:pPr algn="l">
              <a:buSzPct val="150000"/>
              <a:buFontTx/>
              <a:buChar char="•"/>
            </a:pPr>
            <a:r>
              <a:rPr lang="es-ES" sz="2000" dirty="0"/>
              <a:t> Propósito</a:t>
            </a:r>
          </a:p>
          <a:p>
            <a:pPr algn="l">
              <a:buSzPct val="150000"/>
              <a:buFontTx/>
              <a:buChar char="•"/>
            </a:pPr>
            <a:endParaRPr lang="es-ES" sz="2000" dirty="0"/>
          </a:p>
          <a:p>
            <a:pPr algn="l">
              <a:buSzPct val="150000"/>
              <a:buFontTx/>
              <a:buChar char="•"/>
            </a:pPr>
            <a:r>
              <a:rPr lang="es-ES" sz="2000" dirty="0"/>
              <a:t> Acoplamiento con solutos</a:t>
            </a:r>
          </a:p>
          <a:p>
            <a:pPr algn="l">
              <a:buSzPct val="150000"/>
              <a:buFontTx/>
              <a:buChar char="•"/>
            </a:pPr>
            <a:endParaRPr lang="es-ES" dirty="0"/>
          </a:p>
        </p:txBody>
      </p:sp>
      <p:sp>
        <p:nvSpPr>
          <p:cNvPr id="124936" name="Rectangle 8"/>
          <p:cNvSpPr>
            <a:spLocks noChangeArrowheads="1"/>
          </p:cNvSpPr>
          <p:nvPr/>
        </p:nvSpPr>
        <p:spPr bwMode="auto">
          <a:xfrm>
            <a:off x="2428875" y="1989138"/>
            <a:ext cx="4286250" cy="485775"/>
          </a:xfrm>
          <a:prstGeom prst="rect">
            <a:avLst/>
          </a:prstGeom>
          <a:solidFill>
            <a:srgbClr val="C9DFFF"/>
          </a:solidFill>
          <a:ln w="28575">
            <a:solidFill>
              <a:srgbClr val="3399FF"/>
            </a:solidFill>
            <a:miter lim="800000"/>
            <a:headEnd/>
            <a:tailEnd/>
          </a:ln>
          <a:effectLst>
            <a:outerShdw dist="35921" dir="2700000" algn="ctr" rotWithShape="0">
              <a:schemeClr val="accent2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Movimiento de agua en TGI</a:t>
            </a:r>
          </a:p>
        </p:txBody>
      </p:sp>
      <p:sp>
        <p:nvSpPr>
          <p:cNvPr id="124941" name="Text Box 13"/>
          <p:cNvSpPr txBox="1">
            <a:spLocks noChangeArrowheads="1"/>
          </p:cNvSpPr>
          <p:nvPr/>
        </p:nvSpPr>
        <p:spPr bwMode="auto">
          <a:xfrm>
            <a:off x="6496050" y="6629400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>
                <a:solidFill>
                  <a:schemeClr val="bg2"/>
                </a:solidFill>
                <a:latin typeface="Arial" charset="0"/>
              </a:rPr>
              <a:t>X. PÁEZ   FISIOLOGÍA DIGESTIVA 2013   ULA</a:t>
            </a:r>
          </a:p>
        </p:txBody>
      </p:sp>
      <p:sp>
        <p:nvSpPr>
          <p:cNvPr id="8" name="Rectangle 40"/>
          <p:cNvSpPr>
            <a:spLocks noChangeArrowheads="1"/>
          </p:cNvSpPr>
          <p:nvPr/>
        </p:nvSpPr>
        <p:spPr bwMode="auto">
          <a:xfrm>
            <a:off x="6853520" y="1116033"/>
            <a:ext cx="1655762" cy="584775"/>
          </a:xfrm>
          <a:prstGeom prst="rect">
            <a:avLst/>
          </a:prstGeom>
          <a:solidFill>
            <a:srgbClr val="CDE6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ABSORCIÓN</a:t>
            </a:r>
          </a:p>
          <a:p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AGUA</a:t>
            </a:r>
            <a:endParaRPr lang="es-ES" sz="1600" b="1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6172559" y="404664"/>
            <a:ext cx="2355132" cy="584775"/>
          </a:xfrm>
          <a:prstGeom prst="rect">
            <a:avLst/>
          </a:prstGeom>
          <a:solidFill>
            <a:srgbClr val="8BCAC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/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 ABSORCIÓN </a:t>
            </a:r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AGUA</a:t>
            </a:r>
          </a:p>
          <a:p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y ELECTROLITOS</a:t>
            </a:r>
            <a:endParaRPr lang="es-ES" sz="1600" b="1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/>
          <p:cNvSpPr>
            <a:spLocks noChangeArrowheads="1"/>
          </p:cNvSpPr>
          <p:nvPr/>
        </p:nvSpPr>
        <p:spPr bwMode="auto">
          <a:xfrm>
            <a:off x="2843213" y="3068638"/>
            <a:ext cx="3529012" cy="1779587"/>
          </a:xfrm>
          <a:prstGeom prst="rect">
            <a:avLst/>
          </a:prstGeom>
          <a:solidFill>
            <a:srgbClr val="D5E6FF"/>
          </a:solidFill>
          <a:ln w="9525">
            <a:solidFill>
              <a:srgbClr val="3399FF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l"/>
            <a:endParaRPr lang="es-ES"/>
          </a:p>
          <a:p>
            <a:pPr algn="l">
              <a:buFontTx/>
              <a:buChar char="•"/>
            </a:pPr>
            <a:r>
              <a:rPr lang="es-ES" sz="1800"/>
              <a:t> Movimiento pasivo siguiendo   </a:t>
            </a:r>
          </a:p>
          <a:p>
            <a:pPr algn="l"/>
            <a:r>
              <a:rPr lang="es-ES" sz="1800"/>
              <a:t>   gradientes osmóticos</a:t>
            </a:r>
          </a:p>
          <a:p>
            <a:pPr algn="l">
              <a:buFontTx/>
              <a:buChar char="•"/>
            </a:pPr>
            <a:endParaRPr lang="es-ES" sz="1800"/>
          </a:p>
          <a:p>
            <a:pPr algn="l">
              <a:buFontTx/>
              <a:buChar char="•"/>
            </a:pPr>
            <a:r>
              <a:rPr lang="es-ES" sz="1800"/>
              <a:t> El agua entra y sale de las </a:t>
            </a:r>
          </a:p>
          <a:p>
            <a:pPr algn="l"/>
            <a:r>
              <a:rPr lang="es-ES" sz="1800"/>
              <a:t>  células con flujo neto cero</a:t>
            </a:r>
          </a:p>
          <a:p>
            <a:pPr algn="l"/>
            <a:endParaRPr lang="es-ES"/>
          </a:p>
        </p:txBody>
      </p:sp>
      <p:sp>
        <p:nvSpPr>
          <p:cNvPr id="147461" name="Rectangle 5"/>
          <p:cNvSpPr>
            <a:spLocks noChangeArrowheads="1"/>
          </p:cNvSpPr>
          <p:nvPr/>
        </p:nvSpPr>
        <p:spPr bwMode="auto">
          <a:xfrm>
            <a:off x="6129218" y="980728"/>
            <a:ext cx="2403222" cy="369332"/>
          </a:xfrm>
          <a:prstGeom prst="rect">
            <a:avLst/>
          </a:prstGeom>
          <a:solidFill>
            <a:srgbClr val="C9DF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b="1" dirty="0"/>
              <a:t>Movimiento </a:t>
            </a:r>
            <a:r>
              <a:rPr lang="es-ES" sz="1800" b="1" dirty="0" smtClean="0"/>
              <a:t>en </a:t>
            </a:r>
            <a:r>
              <a:rPr lang="es-ES" sz="1800" b="1" dirty="0"/>
              <a:t>TGI </a:t>
            </a:r>
          </a:p>
        </p:txBody>
      </p:sp>
      <p:sp>
        <p:nvSpPr>
          <p:cNvPr id="147462" name="Text Box 6"/>
          <p:cNvSpPr txBox="1">
            <a:spLocks noChangeArrowheads="1"/>
          </p:cNvSpPr>
          <p:nvPr/>
        </p:nvSpPr>
        <p:spPr bwMode="auto">
          <a:xfrm>
            <a:off x="611188" y="6207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7184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47464" name="Rectangle 8"/>
          <p:cNvSpPr>
            <a:spLocks noChangeArrowheads="1"/>
          </p:cNvSpPr>
          <p:nvPr/>
        </p:nvSpPr>
        <p:spPr bwMode="auto">
          <a:xfrm>
            <a:off x="2836023" y="2499494"/>
            <a:ext cx="2675732" cy="400110"/>
          </a:xfrm>
          <a:prstGeom prst="rect">
            <a:avLst/>
          </a:prstGeom>
          <a:solidFill>
            <a:srgbClr val="97C1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0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DIFUSIÓN </a:t>
            </a:r>
            <a:r>
              <a:rPr lang="es-ES" sz="2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SIMPLE</a:t>
            </a:r>
          </a:p>
        </p:txBody>
      </p:sp>
      <p:sp>
        <p:nvSpPr>
          <p:cNvPr id="11" name="Rectangle 40"/>
          <p:cNvSpPr>
            <a:spLocks noChangeArrowheads="1"/>
          </p:cNvSpPr>
          <p:nvPr/>
        </p:nvSpPr>
        <p:spPr bwMode="auto">
          <a:xfrm>
            <a:off x="6852419" y="298737"/>
            <a:ext cx="1655762" cy="584775"/>
          </a:xfrm>
          <a:prstGeom prst="rect">
            <a:avLst/>
          </a:prstGeom>
          <a:solidFill>
            <a:srgbClr val="ABD9DD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ABSORCIÓN</a:t>
            </a:r>
          </a:p>
          <a:p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AGUA</a:t>
            </a:r>
            <a:endParaRPr lang="es-ES" sz="1600" b="1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6" name="Rectangle 4"/>
          <p:cNvSpPr>
            <a:spLocks noChangeArrowheads="1"/>
          </p:cNvSpPr>
          <p:nvPr/>
        </p:nvSpPr>
        <p:spPr bwMode="auto">
          <a:xfrm>
            <a:off x="2386013" y="2282825"/>
            <a:ext cx="4371975" cy="2771775"/>
          </a:xfrm>
          <a:prstGeom prst="rect">
            <a:avLst/>
          </a:prstGeom>
          <a:solidFill>
            <a:srgbClr val="C9DFFF"/>
          </a:solidFill>
          <a:ln w="28575">
            <a:solidFill>
              <a:srgbClr val="3399FF"/>
            </a:solidFill>
            <a:miter lim="800000"/>
            <a:headEnd/>
            <a:tailEnd/>
          </a:ln>
          <a:effectLst>
            <a:outerShdw dist="53882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endParaRPr lang="es-ES" sz="140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/>
            <a:r>
              <a:rPr lang="es-ES" sz="240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*</a:t>
            </a:r>
            <a:r>
              <a:rPr lang="es-ES" sz="2400"/>
              <a:t> </a:t>
            </a:r>
            <a:r>
              <a:rPr lang="es-ES" sz="1800"/>
              <a:t>Paso de la LUZ a la SANGRE:	</a:t>
            </a:r>
          </a:p>
          <a:p>
            <a:pPr algn="l"/>
            <a:r>
              <a:rPr lang="es-ES" sz="1800" b="1">
                <a:solidFill>
                  <a:srgbClr val="BA004B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</a:t>
            </a:r>
            <a:r>
              <a:rPr lang="es-ES" sz="3600" b="1">
                <a:solidFill>
                  <a:srgbClr val="BA004B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ABSORCIÓN</a:t>
            </a:r>
          </a:p>
          <a:p>
            <a:pPr algn="l"/>
            <a:endParaRPr lang="es-ES" sz="2800" b="1">
              <a:solidFill>
                <a:srgbClr val="FF3399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l"/>
            <a:r>
              <a:rPr lang="es-ES" sz="240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*</a:t>
            </a:r>
            <a:r>
              <a:rPr lang="es-ES" sz="1800"/>
              <a:t> Paso del ENTEROCITO a la LUZ:  </a:t>
            </a:r>
          </a:p>
          <a:p>
            <a:pPr algn="l"/>
            <a:r>
              <a:rPr lang="es-ES" sz="1800" b="1">
                <a:solidFill>
                  <a:srgbClr val="678C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</a:t>
            </a:r>
            <a:r>
              <a:rPr lang="es-ES" sz="3600" b="1">
                <a:solidFill>
                  <a:srgbClr val="678C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SECRECIÓN</a:t>
            </a:r>
          </a:p>
          <a:p>
            <a:pPr algn="l"/>
            <a:endParaRPr lang="es-ES" sz="1200" b="1">
              <a:solidFill>
                <a:srgbClr val="678C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66920" name="Text Box 8"/>
          <p:cNvSpPr txBox="1">
            <a:spLocks noChangeArrowheads="1"/>
          </p:cNvSpPr>
          <p:nvPr/>
        </p:nvSpPr>
        <p:spPr bwMode="auto">
          <a:xfrm>
            <a:off x="539750" y="6207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7184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66925" name="Text Box 13"/>
          <p:cNvSpPr txBox="1">
            <a:spLocks noChangeArrowheads="1"/>
          </p:cNvSpPr>
          <p:nvPr/>
        </p:nvSpPr>
        <p:spPr bwMode="auto">
          <a:xfrm>
            <a:off x="828675" y="6207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7184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66927" name="Rectangle 15"/>
          <p:cNvSpPr>
            <a:spLocks noChangeArrowheads="1"/>
          </p:cNvSpPr>
          <p:nvPr/>
        </p:nvSpPr>
        <p:spPr bwMode="auto">
          <a:xfrm>
            <a:off x="6147767" y="1228273"/>
            <a:ext cx="2403222" cy="369332"/>
          </a:xfrm>
          <a:prstGeom prst="rect">
            <a:avLst/>
          </a:prstGeom>
          <a:solidFill>
            <a:srgbClr val="C9DF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b="1"/>
              <a:t>Movimiento en TGI </a:t>
            </a:r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6372200" y="6525344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8" name="Rectangle 40"/>
          <p:cNvSpPr>
            <a:spLocks noChangeArrowheads="1"/>
          </p:cNvSpPr>
          <p:nvPr/>
        </p:nvSpPr>
        <p:spPr bwMode="auto">
          <a:xfrm>
            <a:off x="6853520" y="548680"/>
            <a:ext cx="1655762" cy="584775"/>
          </a:xfrm>
          <a:prstGeom prst="rect">
            <a:avLst/>
          </a:prstGeom>
          <a:solidFill>
            <a:srgbClr val="CDE6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ABSORCIÓN</a:t>
            </a:r>
          </a:p>
          <a:p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AGUA</a:t>
            </a:r>
            <a:endParaRPr lang="es-ES" sz="1600" b="1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1669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1669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1669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1669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1669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1669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 descr="img3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24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000250" y="503238"/>
            <a:ext cx="6316663" cy="58515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117" name="Rectangle 21"/>
          <p:cNvSpPr>
            <a:spLocks noChangeArrowheads="1"/>
          </p:cNvSpPr>
          <p:nvPr/>
        </p:nvSpPr>
        <p:spPr bwMode="auto">
          <a:xfrm>
            <a:off x="2505075" y="549275"/>
            <a:ext cx="574675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118" name="Rectangle 22"/>
          <p:cNvSpPr>
            <a:spLocks noChangeArrowheads="1"/>
          </p:cNvSpPr>
          <p:nvPr/>
        </p:nvSpPr>
        <p:spPr bwMode="auto">
          <a:xfrm>
            <a:off x="5313363" y="549275"/>
            <a:ext cx="57467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119" name="Rectangle 23"/>
          <p:cNvSpPr>
            <a:spLocks noChangeArrowheads="1"/>
          </p:cNvSpPr>
          <p:nvPr/>
        </p:nvSpPr>
        <p:spPr bwMode="auto">
          <a:xfrm>
            <a:off x="1712913" y="3429000"/>
            <a:ext cx="574675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120" name="Rectangle 24"/>
          <p:cNvSpPr>
            <a:spLocks noChangeArrowheads="1"/>
          </p:cNvSpPr>
          <p:nvPr/>
        </p:nvSpPr>
        <p:spPr bwMode="auto">
          <a:xfrm>
            <a:off x="3079750" y="3575050"/>
            <a:ext cx="574675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121" name="Rectangle 25"/>
          <p:cNvSpPr>
            <a:spLocks noChangeArrowheads="1"/>
          </p:cNvSpPr>
          <p:nvPr/>
        </p:nvSpPr>
        <p:spPr bwMode="auto">
          <a:xfrm>
            <a:off x="5530850" y="3716338"/>
            <a:ext cx="574675" cy="4333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122" name="Rectangle 26"/>
          <p:cNvSpPr>
            <a:spLocks noChangeArrowheads="1"/>
          </p:cNvSpPr>
          <p:nvPr/>
        </p:nvSpPr>
        <p:spPr bwMode="auto">
          <a:xfrm>
            <a:off x="3224213" y="260350"/>
            <a:ext cx="1944687" cy="2952750"/>
          </a:xfrm>
          <a:prstGeom prst="rect">
            <a:avLst/>
          </a:prstGeom>
          <a:noFill/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130" name="Text Box 34"/>
          <p:cNvSpPr txBox="1">
            <a:spLocks noChangeArrowheads="1"/>
          </p:cNvSpPr>
          <p:nvPr/>
        </p:nvSpPr>
        <p:spPr bwMode="auto">
          <a:xfrm>
            <a:off x="1784350" y="3319463"/>
            <a:ext cx="458788" cy="406400"/>
          </a:xfrm>
          <a:prstGeom prst="rect">
            <a:avLst/>
          </a:prstGeom>
          <a:solidFill>
            <a:srgbClr val="C9DFFF"/>
          </a:solidFill>
          <a:ln w="9525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2.</a:t>
            </a:r>
          </a:p>
        </p:txBody>
      </p:sp>
      <p:sp>
        <p:nvSpPr>
          <p:cNvPr id="4132" name="Text Box 36"/>
          <p:cNvSpPr txBox="1">
            <a:spLocks noChangeArrowheads="1"/>
          </p:cNvSpPr>
          <p:nvPr/>
        </p:nvSpPr>
        <p:spPr bwMode="auto">
          <a:xfrm>
            <a:off x="3295650" y="3319463"/>
            <a:ext cx="458788" cy="406400"/>
          </a:xfrm>
          <a:prstGeom prst="rect">
            <a:avLst/>
          </a:prstGeom>
          <a:solidFill>
            <a:srgbClr val="C9DFFF"/>
          </a:solidFill>
          <a:ln w="9525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3.</a:t>
            </a:r>
          </a:p>
        </p:txBody>
      </p:sp>
      <p:sp>
        <p:nvSpPr>
          <p:cNvPr id="4134" name="Text Box 38"/>
          <p:cNvSpPr txBox="1">
            <a:spLocks noChangeArrowheads="1"/>
          </p:cNvSpPr>
          <p:nvPr/>
        </p:nvSpPr>
        <p:spPr bwMode="auto">
          <a:xfrm>
            <a:off x="2287588" y="1465482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7184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4138" name="Rectangle 42"/>
          <p:cNvSpPr>
            <a:spLocks noChangeArrowheads="1"/>
          </p:cNvSpPr>
          <p:nvPr/>
        </p:nvSpPr>
        <p:spPr bwMode="auto">
          <a:xfrm>
            <a:off x="803275" y="1357739"/>
            <a:ext cx="1439863" cy="830997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Variaciones  </a:t>
            </a:r>
          </a:p>
          <a:p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Regionales</a:t>
            </a:r>
          </a:p>
          <a:p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Flujo Neto</a:t>
            </a:r>
            <a:endParaRPr lang="es-ES_tradnl" sz="16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4139" name="Rectangle 43"/>
          <p:cNvSpPr>
            <a:spLocks noChangeArrowheads="1"/>
          </p:cNvSpPr>
          <p:nvPr/>
        </p:nvSpPr>
        <p:spPr bwMode="auto">
          <a:xfrm>
            <a:off x="2720975" y="5516563"/>
            <a:ext cx="719138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140" name="Text Box 44"/>
          <p:cNvSpPr txBox="1">
            <a:spLocks noChangeArrowheads="1"/>
          </p:cNvSpPr>
          <p:nvPr/>
        </p:nvSpPr>
        <p:spPr bwMode="auto">
          <a:xfrm>
            <a:off x="1497013" y="5445125"/>
            <a:ext cx="1270000" cy="365125"/>
          </a:xfrm>
          <a:prstGeom prst="rect">
            <a:avLst/>
          </a:prstGeom>
          <a:solidFill>
            <a:srgbClr val="B3D9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DUODENO</a:t>
            </a:r>
          </a:p>
        </p:txBody>
      </p:sp>
      <p:sp>
        <p:nvSpPr>
          <p:cNvPr id="4141" name="Rectangle 45"/>
          <p:cNvSpPr>
            <a:spLocks noChangeArrowheads="1"/>
          </p:cNvSpPr>
          <p:nvPr/>
        </p:nvSpPr>
        <p:spPr bwMode="auto">
          <a:xfrm>
            <a:off x="7329488" y="2349500"/>
            <a:ext cx="935037" cy="7921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142" name="Text Box 46"/>
          <p:cNvSpPr txBox="1">
            <a:spLocks noChangeArrowheads="1"/>
          </p:cNvSpPr>
          <p:nvPr/>
        </p:nvSpPr>
        <p:spPr bwMode="auto">
          <a:xfrm>
            <a:off x="6734175" y="2395538"/>
            <a:ext cx="1412875" cy="609600"/>
          </a:xfrm>
          <a:prstGeom prst="rect">
            <a:avLst/>
          </a:prstGeom>
          <a:solidFill>
            <a:srgbClr val="B3D9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b="1"/>
              <a:t>BOCA </a:t>
            </a:r>
          </a:p>
          <a:p>
            <a:r>
              <a:rPr lang="es-ES_tradnl" sz="1600" b="1"/>
              <a:t>ESTÓMAGO</a:t>
            </a:r>
          </a:p>
        </p:txBody>
      </p:sp>
      <p:sp>
        <p:nvSpPr>
          <p:cNvPr id="4144" name="Rectangle 48"/>
          <p:cNvSpPr>
            <a:spLocks noChangeArrowheads="1"/>
          </p:cNvSpPr>
          <p:nvPr/>
        </p:nvSpPr>
        <p:spPr bwMode="auto">
          <a:xfrm>
            <a:off x="4737100" y="5300663"/>
            <a:ext cx="1295400" cy="10810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143" name="Text Box 47"/>
          <p:cNvSpPr txBox="1">
            <a:spLocks noChangeArrowheads="1"/>
          </p:cNvSpPr>
          <p:nvPr/>
        </p:nvSpPr>
        <p:spPr bwMode="auto">
          <a:xfrm>
            <a:off x="4159250" y="5419725"/>
            <a:ext cx="1162050" cy="609600"/>
          </a:xfrm>
          <a:prstGeom prst="rect">
            <a:avLst/>
          </a:prstGeom>
          <a:solidFill>
            <a:srgbClr val="B3D9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b="1"/>
              <a:t>YEYUNO </a:t>
            </a:r>
          </a:p>
          <a:p>
            <a:r>
              <a:rPr lang="es-ES_tradnl" sz="1600" b="1"/>
              <a:t>ÍLEON</a:t>
            </a:r>
          </a:p>
        </p:txBody>
      </p:sp>
      <p:sp>
        <p:nvSpPr>
          <p:cNvPr id="4145" name="Rectangle 49"/>
          <p:cNvSpPr>
            <a:spLocks noChangeArrowheads="1"/>
          </p:cNvSpPr>
          <p:nvPr/>
        </p:nvSpPr>
        <p:spPr bwMode="auto">
          <a:xfrm>
            <a:off x="7256463" y="5661025"/>
            <a:ext cx="720725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146" name="Text Box 50"/>
          <p:cNvSpPr txBox="1">
            <a:spLocks noChangeArrowheads="1"/>
          </p:cNvSpPr>
          <p:nvPr/>
        </p:nvSpPr>
        <p:spPr bwMode="auto">
          <a:xfrm>
            <a:off x="6764338" y="5491163"/>
            <a:ext cx="939800" cy="365125"/>
          </a:xfrm>
          <a:prstGeom prst="rect">
            <a:avLst/>
          </a:prstGeom>
          <a:solidFill>
            <a:srgbClr val="B3D9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b="1"/>
              <a:t>COLON</a:t>
            </a:r>
          </a:p>
        </p:txBody>
      </p:sp>
      <p:sp>
        <p:nvSpPr>
          <p:cNvPr id="4148" name="Rectangle 52"/>
          <p:cNvSpPr>
            <a:spLocks noChangeArrowheads="1"/>
          </p:cNvSpPr>
          <p:nvPr/>
        </p:nvSpPr>
        <p:spPr bwMode="auto">
          <a:xfrm>
            <a:off x="2073275" y="3789363"/>
            <a:ext cx="93662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149" name="Text Box 53"/>
          <p:cNvSpPr txBox="1">
            <a:spLocks noChangeArrowheads="1"/>
          </p:cNvSpPr>
          <p:nvPr/>
        </p:nvSpPr>
        <p:spPr bwMode="auto">
          <a:xfrm>
            <a:off x="1979613" y="3765550"/>
            <a:ext cx="1144587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Secreción=</a:t>
            </a:r>
          </a:p>
          <a:p>
            <a:r>
              <a:rPr lang="es-ES_tradnl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absorción</a:t>
            </a:r>
          </a:p>
        </p:txBody>
      </p:sp>
      <p:sp>
        <p:nvSpPr>
          <p:cNvPr id="4150" name="Rectangle 54"/>
          <p:cNvSpPr>
            <a:spLocks noChangeArrowheads="1"/>
          </p:cNvSpPr>
          <p:nvPr/>
        </p:nvSpPr>
        <p:spPr bwMode="auto">
          <a:xfrm>
            <a:off x="3441700" y="476250"/>
            <a:ext cx="1223963" cy="8651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151" name="Text Box 55"/>
          <p:cNvSpPr txBox="1">
            <a:spLocks noChangeArrowheads="1"/>
          </p:cNvSpPr>
          <p:nvPr/>
        </p:nvSpPr>
        <p:spPr bwMode="auto">
          <a:xfrm>
            <a:off x="3418363" y="620713"/>
            <a:ext cx="151035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b="1"/>
              <a:t>Movimiento </a:t>
            </a:r>
          </a:p>
          <a:p>
            <a:r>
              <a:rPr lang="es-ES_tradnl" sz="1800" b="1"/>
              <a:t>neto cero</a:t>
            </a:r>
          </a:p>
        </p:txBody>
      </p:sp>
      <p:sp>
        <p:nvSpPr>
          <p:cNvPr id="4102" name="Oval 6"/>
          <p:cNvSpPr>
            <a:spLocks noChangeArrowheads="1"/>
          </p:cNvSpPr>
          <p:nvPr/>
        </p:nvSpPr>
        <p:spPr bwMode="auto">
          <a:xfrm>
            <a:off x="3368675" y="549275"/>
            <a:ext cx="1490663" cy="865188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152" name="Rectangle 56"/>
          <p:cNvSpPr>
            <a:spLocks noChangeArrowheads="1"/>
          </p:cNvSpPr>
          <p:nvPr/>
        </p:nvSpPr>
        <p:spPr bwMode="auto">
          <a:xfrm>
            <a:off x="5889625" y="765175"/>
            <a:ext cx="1368425" cy="503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153" name="Text Box 57"/>
          <p:cNvSpPr txBox="1">
            <a:spLocks noChangeArrowheads="1"/>
          </p:cNvSpPr>
          <p:nvPr/>
        </p:nvSpPr>
        <p:spPr bwMode="auto">
          <a:xfrm>
            <a:off x="6219137" y="1052513"/>
            <a:ext cx="125867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b="1"/>
              <a:t>Secreción</a:t>
            </a:r>
          </a:p>
        </p:txBody>
      </p:sp>
      <p:sp>
        <p:nvSpPr>
          <p:cNvPr id="4154" name="Rectangle 58"/>
          <p:cNvSpPr>
            <a:spLocks noChangeArrowheads="1"/>
          </p:cNvSpPr>
          <p:nvPr/>
        </p:nvSpPr>
        <p:spPr bwMode="auto">
          <a:xfrm>
            <a:off x="3657600" y="3644900"/>
            <a:ext cx="1368425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155" name="Text Box 59"/>
          <p:cNvSpPr txBox="1">
            <a:spLocks noChangeArrowheads="1"/>
          </p:cNvSpPr>
          <p:nvPr/>
        </p:nvSpPr>
        <p:spPr bwMode="auto">
          <a:xfrm>
            <a:off x="3948113" y="3789363"/>
            <a:ext cx="12477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b="1" dirty="0"/>
              <a:t>Absorción</a:t>
            </a:r>
          </a:p>
        </p:txBody>
      </p:sp>
      <p:sp>
        <p:nvSpPr>
          <p:cNvPr id="4105" name="Oval 9"/>
          <p:cNvSpPr>
            <a:spLocks noChangeArrowheads="1"/>
          </p:cNvSpPr>
          <p:nvPr/>
        </p:nvSpPr>
        <p:spPr bwMode="auto">
          <a:xfrm>
            <a:off x="3816350" y="3644900"/>
            <a:ext cx="1511300" cy="647700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156" name="Rectangle 60"/>
          <p:cNvSpPr>
            <a:spLocks noChangeArrowheads="1"/>
          </p:cNvSpPr>
          <p:nvPr/>
        </p:nvSpPr>
        <p:spPr bwMode="auto">
          <a:xfrm>
            <a:off x="6178550" y="3789363"/>
            <a:ext cx="1079500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157" name="Text Box 61"/>
          <p:cNvSpPr txBox="1">
            <a:spLocks noChangeArrowheads="1"/>
          </p:cNvSpPr>
          <p:nvPr/>
        </p:nvSpPr>
        <p:spPr bwMode="auto">
          <a:xfrm>
            <a:off x="6465888" y="3933825"/>
            <a:ext cx="12477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b="1" dirty="0"/>
              <a:t>Absorción</a:t>
            </a:r>
          </a:p>
        </p:txBody>
      </p:sp>
      <p:sp>
        <p:nvSpPr>
          <p:cNvPr id="4106" name="Oval 10"/>
          <p:cNvSpPr>
            <a:spLocks noChangeArrowheads="1"/>
          </p:cNvSpPr>
          <p:nvPr/>
        </p:nvSpPr>
        <p:spPr bwMode="auto">
          <a:xfrm>
            <a:off x="6444208" y="3716338"/>
            <a:ext cx="1259681" cy="720725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s-VE" dirty="0" smtClean="0"/>
              <a:t>0</a:t>
            </a:r>
            <a:endParaRPr lang="es-VE" dirty="0"/>
          </a:p>
        </p:txBody>
      </p:sp>
      <p:sp>
        <p:nvSpPr>
          <p:cNvPr id="4133" name="Text Box 37"/>
          <p:cNvSpPr txBox="1">
            <a:spLocks noChangeArrowheads="1"/>
          </p:cNvSpPr>
          <p:nvPr/>
        </p:nvSpPr>
        <p:spPr bwMode="auto">
          <a:xfrm>
            <a:off x="5745163" y="3429000"/>
            <a:ext cx="458787" cy="406400"/>
          </a:xfrm>
          <a:prstGeom prst="rect">
            <a:avLst/>
          </a:prstGeom>
          <a:solidFill>
            <a:srgbClr val="C9DFFF"/>
          </a:solidFill>
          <a:ln w="9525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4.</a:t>
            </a:r>
          </a:p>
        </p:txBody>
      </p:sp>
      <p:sp>
        <p:nvSpPr>
          <p:cNvPr id="4104" name="Oval 8"/>
          <p:cNvSpPr>
            <a:spLocks noChangeArrowheads="1"/>
          </p:cNvSpPr>
          <p:nvPr/>
        </p:nvSpPr>
        <p:spPr bwMode="auto">
          <a:xfrm>
            <a:off x="1908175" y="3644900"/>
            <a:ext cx="1317625" cy="647700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128" name="Text Box 32"/>
          <p:cNvSpPr txBox="1">
            <a:spLocks noChangeArrowheads="1"/>
          </p:cNvSpPr>
          <p:nvPr/>
        </p:nvSpPr>
        <p:spPr bwMode="auto">
          <a:xfrm>
            <a:off x="5508625" y="1052513"/>
            <a:ext cx="458788" cy="406400"/>
          </a:xfrm>
          <a:prstGeom prst="rect">
            <a:avLst/>
          </a:prstGeom>
          <a:solidFill>
            <a:srgbClr val="C9DFFF"/>
          </a:solidFill>
          <a:ln w="9525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1.</a:t>
            </a:r>
          </a:p>
        </p:txBody>
      </p:sp>
      <p:sp>
        <p:nvSpPr>
          <p:cNvPr id="4158" name="Rectangle 62"/>
          <p:cNvSpPr>
            <a:spLocks noChangeArrowheads="1"/>
          </p:cNvSpPr>
          <p:nvPr/>
        </p:nvSpPr>
        <p:spPr bwMode="auto">
          <a:xfrm>
            <a:off x="4211638" y="4581525"/>
            <a:ext cx="1081087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159" name="AutoShape 63"/>
          <p:cNvSpPr>
            <a:spLocks noChangeArrowheads="1"/>
          </p:cNvSpPr>
          <p:nvPr/>
        </p:nvSpPr>
        <p:spPr bwMode="auto">
          <a:xfrm>
            <a:off x="4140200" y="4508500"/>
            <a:ext cx="1079500" cy="647700"/>
          </a:xfrm>
          <a:prstGeom prst="rightArrow">
            <a:avLst>
              <a:gd name="adj1" fmla="val 50000"/>
              <a:gd name="adj2" fmla="val 41667"/>
            </a:avLst>
          </a:prstGeom>
          <a:solidFill>
            <a:srgbClr val="00A200"/>
          </a:solidFill>
          <a:ln w="28575">
            <a:solidFill>
              <a:srgbClr val="0064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es-VE"/>
          </a:p>
        </p:txBody>
      </p:sp>
      <p:sp>
        <p:nvSpPr>
          <p:cNvPr id="4160" name="Rectangle 64"/>
          <p:cNvSpPr>
            <a:spLocks noChangeArrowheads="1"/>
          </p:cNvSpPr>
          <p:nvPr/>
        </p:nvSpPr>
        <p:spPr bwMode="auto">
          <a:xfrm>
            <a:off x="2627313" y="4724400"/>
            <a:ext cx="720725" cy="4333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161" name="AutoShape 65"/>
          <p:cNvSpPr>
            <a:spLocks noChangeArrowheads="1"/>
          </p:cNvSpPr>
          <p:nvPr/>
        </p:nvSpPr>
        <p:spPr bwMode="auto">
          <a:xfrm>
            <a:off x="2627313" y="4724400"/>
            <a:ext cx="649287" cy="360363"/>
          </a:xfrm>
          <a:prstGeom prst="rightArrow">
            <a:avLst>
              <a:gd name="adj1" fmla="val 50000"/>
              <a:gd name="adj2" fmla="val 45044"/>
            </a:avLst>
          </a:prstGeom>
          <a:solidFill>
            <a:srgbClr val="00A200"/>
          </a:solidFill>
          <a:ln w="28575">
            <a:solidFill>
              <a:srgbClr val="0064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es-VE"/>
          </a:p>
        </p:txBody>
      </p:sp>
      <p:sp>
        <p:nvSpPr>
          <p:cNvPr id="4163" name="Rectangle 67"/>
          <p:cNvSpPr>
            <a:spLocks noChangeArrowheads="1"/>
          </p:cNvSpPr>
          <p:nvPr/>
        </p:nvSpPr>
        <p:spPr bwMode="auto">
          <a:xfrm>
            <a:off x="2555875" y="4221163"/>
            <a:ext cx="792163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162" name="AutoShape 66"/>
          <p:cNvSpPr>
            <a:spLocks noChangeArrowheads="1"/>
          </p:cNvSpPr>
          <p:nvPr/>
        </p:nvSpPr>
        <p:spPr bwMode="auto">
          <a:xfrm flipH="1">
            <a:off x="2555875" y="4292600"/>
            <a:ext cx="719138" cy="360363"/>
          </a:xfrm>
          <a:prstGeom prst="rightArrow">
            <a:avLst>
              <a:gd name="adj1" fmla="val 50000"/>
              <a:gd name="adj2" fmla="val 49890"/>
            </a:avLst>
          </a:prstGeom>
          <a:solidFill>
            <a:srgbClr val="FF3399"/>
          </a:solidFill>
          <a:ln w="28575">
            <a:solidFill>
              <a:srgbClr val="CC00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es-VE"/>
          </a:p>
        </p:txBody>
      </p:sp>
      <p:sp>
        <p:nvSpPr>
          <p:cNvPr id="4164" name="Rectangle 68"/>
          <p:cNvSpPr>
            <a:spLocks noChangeArrowheads="1"/>
          </p:cNvSpPr>
          <p:nvPr/>
        </p:nvSpPr>
        <p:spPr bwMode="auto">
          <a:xfrm>
            <a:off x="6732588" y="1557338"/>
            <a:ext cx="863600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166" name="AutoShape 70"/>
          <p:cNvSpPr>
            <a:spLocks noChangeArrowheads="1"/>
          </p:cNvSpPr>
          <p:nvPr/>
        </p:nvSpPr>
        <p:spPr bwMode="auto">
          <a:xfrm flipH="1">
            <a:off x="6732588" y="1628775"/>
            <a:ext cx="719137" cy="360363"/>
          </a:xfrm>
          <a:prstGeom prst="rightArrow">
            <a:avLst>
              <a:gd name="adj1" fmla="val 50000"/>
              <a:gd name="adj2" fmla="val 49890"/>
            </a:avLst>
          </a:prstGeom>
          <a:solidFill>
            <a:srgbClr val="FF3399"/>
          </a:solidFill>
          <a:ln w="28575">
            <a:solidFill>
              <a:srgbClr val="CC00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es-VE"/>
          </a:p>
        </p:txBody>
      </p:sp>
      <p:sp>
        <p:nvSpPr>
          <p:cNvPr id="4167" name="Rectangle 71"/>
          <p:cNvSpPr>
            <a:spLocks noChangeArrowheads="1"/>
          </p:cNvSpPr>
          <p:nvPr/>
        </p:nvSpPr>
        <p:spPr bwMode="auto">
          <a:xfrm>
            <a:off x="4211638" y="1484313"/>
            <a:ext cx="720725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168" name="Line 72"/>
          <p:cNvSpPr>
            <a:spLocks noChangeShapeType="1"/>
          </p:cNvSpPr>
          <p:nvPr/>
        </p:nvSpPr>
        <p:spPr bwMode="auto">
          <a:xfrm flipH="1">
            <a:off x="4211638" y="1557338"/>
            <a:ext cx="720725" cy="0"/>
          </a:xfrm>
          <a:prstGeom prst="line">
            <a:avLst/>
          </a:prstGeom>
          <a:noFill/>
          <a:ln w="38100">
            <a:solidFill>
              <a:srgbClr val="CC0066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4170" name="Rectangle 74"/>
          <p:cNvSpPr>
            <a:spLocks noChangeArrowheads="1"/>
          </p:cNvSpPr>
          <p:nvPr/>
        </p:nvSpPr>
        <p:spPr bwMode="auto">
          <a:xfrm>
            <a:off x="6804025" y="2060575"/>
            <a:ext cx="720725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171" name="Line 75"/>
          <p:cNvSpPr>
            <a:spLocks noChangeShapeType="1"/>
          </p:cNvSpPr>
          <p:nvPr/>
        </p:nvSpPr>
        <p:spPr bwMode="auto">
          <a:xfrm>
            <a:off x="6804025" y="2133600"/>
            <a:ext cx="720725" cy="0"/>
          </a:xfrm>
          <a:prstGeom prst="line">
            <a:avLst/>
          </a:prstGeom>
          <a:noFill/>
          <a:ln w="38100">
            <a:solidFill>
              <a:srgbClr val="0064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4172" name="Rectangle 76"/>
          <p:cNvSpPr>
            <a:spLocks noChangeArrowheads="1"/>
          </p:cNvSpPr>
          <p:nvPr/>
        </p:nvSpPr>
        <p:spPr bwMode="auto">
          <a:xfrm>
            <a:off x="4284663" y="1773238"/>
            <a:ext cx="6477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169" name="Line 73"/>
          <p:cNvSpPr>
            <a:spLocks noChangeShapeType="1"/>
          </p:cNvSpPr>
          <p:nvPr/>
        </p:nvSpPr>
        <p:spPr bwMode="auto">
          <a:xfrm>
            <a:off x="4211638" y="1844675"/>
            <a:ext cx="720725" cy="0"/>
          </a:xfrm>
          <a:prstGeom prst="line">
            <a:avLst/>
          </a:prstGeom>
          <a:noFill/>
          <a:ln w="38100">
            <a:solidFill>
              <a:srgbClr val="0064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4173" name="Rectangle 77"/>
          <p:cNvSpPr>
            <a:spLocks noChangeArrowheads="1"/>
          </p:cNvSpPr>
          <p:nvPr/>
        </p:nvSpPr>
        <p:spPr bwMode="auto">
          <a:xfrm>
            <a:off x="4356100" y="4292600"/>
            <a:ext cx="503238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174" name="Line 78"/>
          <p:cNvSpPr>
            <a:spLocks noChangeShapeType="1"/>
          </p:cNvSpPr>
          <p:nvPr/>
        </p:nvSpPr>
        <p:spPr bwMode="auto">
          <a:xfrm flipH="1">
            <a:off x="4238625" y="4437063"/>
            <a:ext cx="720725" cy="0"/>
          </a:xfrm>
          <a:prstGeom prst="line">
            <a:avLst/>
          </a:prstGeom>
          <a:noFill/>
          <a:ln w="38100">
            <a:solidFill>
              <a:srgbClr val="CC0066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4175" name="Rectangle 79"/>
          <p:cNvSpPr>
            <a:spLocks noChangeArrowheads="1"/>
          </p:cNvSpPr>
          <p:nvPr/>
        </p:nvSpPr>
        <p:spPr bwMode="auto">
          <a:xfrm>
            <a:off x="6732588" y="4797425"/>
            <a:ext cx="863600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176" name="Line 80"/>
          <p:cNvSpPr>
            <a:spLocks noChangeShapeType="1"/>
          </p:cNvSpPr>
          <p:nvPr/>
        </p:nvSpPr>
        <p:spPr bwMode="auto">
          <a:xfrm>
            <a:off x="6804025" y="4941888"/>
            <a:ext cx="720725" cy="0"/>
          </a:xfrm>
          <a:prstGeom prst="line">
            <a:avLst/>
          </a:prstGeom>
          <a:noFill/>
          <a:ln w="57150">
            <a:solidFill>
              <a:srgbClr val="0064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0" name="Text Box 7"/>
          <p:cNvSpPr txBox="1">
            <a:spLocks noChangeArrowheads="1"/>
          </p:cNvSpPr>
          <p:nvPr/>
        </p:nvSpPr>
        <p:spPr bwMode="auto">
          <a:xfrm>
            <a:off x="6372200" y="6525344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58" name="Rectangle 40"/>
          <p:cNvSpPr>
            <a:spLocks noChangeArrowheads="1"/>
          </p:cNvSpPr>
          <p:nvPr/>
        </p:nvSpPr>
        <p:spPr bwMode="auto">
          <a:xfrm>
            <a:off x="684213" y="651094"/>
            <a:ext cx="1655762" cy="584775"/>
          </a:xfrm>
          <a:prstGeom prst="rect">
            <a:avLst/>
          </a:prstGeom>
          <a:solidFill>
            <a:srgbClr val="CDE6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ABSORCIÓN</a:t>
            </a:r>
          </a:p>
          <a:p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AGUA</a:t>
            </a:r>
            <a:endParaRPr lang="es-ES" sz="1600" b="1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</p:txBody>
      </p:sp>
      <p:sp>
        <p:nvSpPr>
          <p:cNvPr id="4103" name="Oval 7"/>
          <p:cNvSpPr>
            <a:spLocks noChangeArrowheads="1"/>
          </p:cNvSpPr>
          <p:nvPr/>
        </p:nvSpPr>
        <p:spPr bwMode="auto">
          <a:xfrm>
            <a:off x="6227763" y="908050"/>
            <a:ext cx="1223962" cy="649288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30" grpId="0" animBg="1"/>
      <p:bldP spid="4132" grpId="0" animBg="1"/>
      <p:bldP spid="4140" grpId="0" animBg="1"/>
      <p:bldP spid="4142" grpId="0" animBg="1"/>
      <p:bldP spid="4143" grpId="0" animBg="1"/>
      <p:bldP spid="4146" grpId="0" animBg="1"/>
      <p:bldP spid="4133" grpId="0" animBg="1"/>
      <p:bldP spid="412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Picture 5" descr="img4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57350" y="1916113"/>
            <a:ext cx="5827713" cy="36242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1403350" y="1628775"/>
            <a:ext cx="6337300" cy="4176713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  <a:effectLst>
            <a:outerShdw dist="45791" dir="3378596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138" name="Text Box 18"/>
          <p:cNvSpPr txBox="1">
            <a:spLocks noChangeArrowheads="1"/>
          </p:cNvSpPr>
          <p:nvPr/>
        </p:nvSpPr>
        <p:spPr bwMode="auto">
          <a:xfrm>
            <a:off x="1042988" y="692150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7184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9" name="Rectangle 15"/>
          <p:cNvSpPr>
            <a:spLocks noChangeArrowheads="1"/>
          </p:cNvSpPr>
          <p:nvPr/>
        </p:nvSpPr>
        <p:spPr bwMode="auto">
          <a:xfrm>
            <a:off x="6147767" y="1012249"/>
            <a:ext cx="2403222" cy="369332"/>
          </a:xfrm>
          <a:prstGeom prst="rect">
            <a:avLst/>
          </a:prstGeom>
          <a:solidFill>
            <a:srgbClr val="C9DF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b="1"/>
              <a:t>Movimiento en TGI </a:t>
            </a:r>
          </a:p>
        </p:txBody>
      </p:sp>
      <p:sp>
        <p:nvSpPr>
          <p:cNvPr id="10" name="Rectangle 40"/>
          <p:cNvSpPr>
            <a:spLocks noChangeArrowheads="1"/>
          </p:cNvSpPr>
          <p:nvPr/>
        </p:nvSpPr>
        <p:spPr bwMode="auto">
          <a:xfrm>
            <a:off x="6853520" y="332656"/>
            <a:ext cx="1655762" cy="584775"/>
          </a:xfrm>
          <a:prstGeom prst="rect">
            <a:avLst/>
          </a:prstGeom>
          <a:solidFill>
            <a:srgbClr val="CDE6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ABSORCIÓN</a:t>
            </a:r>
          </a:p>
          <a:p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AGUA</a:t>
            </a:r>
            <a:endParaRPr lang="es-ES" sz="1600" b="1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6" name="Text Box 12"/>
          <p:cNvSpPr txBox="1">
            <a:spLocks noChangeArrowheads="1"/>
          </p:cNvSpPr>
          <p:nvPr/>
        </p:nvSpPr>
        <p:spPr bwMode="auto">
          <a:xfrm>
            <a:off x="3744119" y="2338462"/>
            <a:ext cx="4140249" cy="707886"/>
          </a:xfrm>
          <a:prstGeom prst="rect">
            <a:avLst/>
          </a:prstGeom>
          <a:solidFill>
            <a:srgbClr val="97C1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53882" dir="2700000" algn="ctr" rotWithShape="0">
              <a:schemeClr val="tx1"/>
            </a:outerShdw>
          </a:effectLst>
        </p:spPr>
        <p:txBody>
          <a:bodyPr wrap="square">
            <a:spAutoFit/>
          </a:bodyPr>
          <a:lstStyle/>
          <a:p>
            <a:r>
              <a:rPr lang="es-ES" sz="20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GENERACIÓN </a:t>
            </a:r>
          </a:p>
          <a:p>
            <a:r>
              <a:rPr lang="es-ES" sz="20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GRADIENTES OSMÓTICOS</a:t>
            </a:r>
            <a:endParaRPr lang="es-ES" sz="20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6161" name="Text Box 17"/>
          <p:cNvSpPr txBox="1">
            <a:spLocks noChangeArrowheads="1"/>
          </p:cNvSpPr>
          <p:nvPr/>
        </p:nvSpPr>
        <p:spPr bwMode="auto">
          <a:xfrm>
            <a:off x="716939" y="1142235"/>
            <a:ext cx="780983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164" name="Text Box 20"/>
          <p:cNvSpPr txBox="1">
            <a:spLocks noChangeArrowheads="1"/>
          </p:cNvSpPr>
          <p:nvPr/>
        </p:nvSpPr>
        <p:spPr bwMode="auto">
          <a:xfrm>
            <a:off x="1692275" y="4941888"/>
            <a:ext cx="1584325" cy="7302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r>
              <a:rPr lang="es-ES_tradnl" sz="2000"/>
              <a:t>Gradientes </a:t>
            </a:r>
          </a:p>
          <a:p>
            <a:r>
              <a:rPr lang="es-ES_tradnl" sz="2000"/>
              <a:t>osmóticos</a:t>
            </a:r>
          </a:p>
        </p:txBody>
      </p:sp>
      <p:sp>
        <p:nvSpPr>
          <p:cNvPr id="6165" name="Text Box 21"/>
          <p:cNvSpPr txBox="1">
            <a:spLocks noChangeArrowheads="1"/>
          </p:cNvSpPr>
          <p:nvPr/>
        </p:nvSpPr>
        <p:spPr bwMode="auto">
          <a:xfrm>
            <a:off x="4211638" y="4797425"/>
            <a:ext cx="1209675" cy="395288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/>
              <a:t>Digestión</a:t>
            </a:r>
          </a:p>
        </p:txBody>
      </p:sp>
      <p:sp>
        <p:nvSpPr>
          <p:cNvPr id="6166" name="Text Box 22"/>
          <p:cNvSpPr txBox="1">
            <a:spLocks noChangeArrowheads="1"/>
          </p:cNvSpPr>
          <p:nvPr/>
        </p:nvSpPr>
        <p:spPr bwMode="auto">
          <a:xfrm>
            <a:off x="4140200" y="5516563"/>
            <a:ext cx="1338263" cy="6699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/>
              <a:t>Secreción </a:t>
            </a:r>
          </a:p>
          <a:p>
            <a:pPr algn="l"/>
            <a:r>
              <a:rPr lang="es-ES_tradnl" sz="1800"/>
              <a:t>iones</a:t>
            </a:r>
          </a:p>
        </p:txBody>
      </p:sp>
      <p:sp>
        <p:nvSpPr>
          <p:cNvPr id="6167" name="Text Box 23"/>
          <p:cNvSpPr txBox="1">
            <a:spLocks noChangeArrowheads="1"/>
          </p:cNvSpPr>
          <p:nvPr/>
        </p:nvSpPr>
        <p:spPr bwMode="auto">
          <a:xfrm>
            <a:off x="5940425" y="4941888"/>
            <a:ext cx="2079625" cy="850900"/>
          </a:xfrm>
          <a:prstGeom prst="rect">
            <a:avLst/>
          </a:prstGeom>
          <a:solidFill>
            <a:srgbClr val="C3EBD7"/>
          </a:solidFill>
          <a:ln w="28575">
            <a:solidFill>
              <a:srgbClr val="C4004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400"/>
              <a:t>Aumento </a:t>
            </a:r>
          </a:p>
          <a:p>
            <a:r>
              <a:rPr lang="es-ES_tradnl" sz="2400"/>
              <a:t>Nº partículas</a:t>
            </a:r>
          </a:p>
        </p:txBody>
      </p:sp>
      <p:sp>
        <p:nvSpPr>
          <p:cNvPr id="6168" name="Line 24"/>
          <p:cNvSpPr>
            <a:spLocks noChangeShapeType="1"/>
          </p:cNvSpPr>
          <p:nvPr/>
        </p:nvSpPr>
        <p:spPr bwMode="auto">
          <a:xfrm flipV="1">
            <a:off x="3348038" y="4941888"/>
            <a:ext cx="863600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169" name="Line 25"/>
          <p:cNvSpPr>
            <a:spLocks noChangeShapeType="1"/>
          </p:cNvSpPr>
          <p:nvPr/>
        </p:nvSpPr>
        <p:spPr bwMode="auto">
          <a:xfrm>
            <a:off x="3348038" y="5516563"/>
            <a:ext cx="792162" cy="3349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170" name="Line 26"/>
          <p:cNvSpPr>
            <a:spLocks noChangeShapeType="1"/>
          </p:cNvSpPr>
          <p:nvPr/>
        </p:nvSpPr>
        <p:spPr bwMode="auto">
          <a:xfrm>
            <a:off x="5522913" y="5373688"/>
            <a:ext cx="431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175" name="Text Box 31"/>
          <p:cNvSpPr txBox="1">
            <a:spLocks noChangeArrowheads="1"/>
          </p:cNvSpPr>
          <p:nvPr/>
        </p:nvSpPr>
        <p:spPr bwMode="auto">
          <a:xfrm>
            <a:off x="1466206" y="1700808"/>
            <a:ext cx="1060450" cy="4572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2400" b="1" dirty="0">
                <a:solidFill>
                  <a:srgbClr val="0000FF"/>
                </a:solidFill>
              </a:rPr>
              <a:t>AGUA</a:t>
            </a:r>
          </a:p>
        </p:txBody>
      </p:sp>
      <p:sp>
        <p:nvSpPr>
          <p:cNvPr id="6176" name="Line 32"/>
          <p:cNvSpPr>
            <a:spLocks noChangeShapeType="1"/>
          </p:cNvSpPr>
          <p:nvPr/>
        </p:nvSpPr>
        <p:spPr bwMode="auto">
          <a:xfrm>
            <a:off x="2042468" y="2086050"/>
            <a:ext cx="0" cy="504825"/>
          </a:xfrm>
          <a:prstGeom prst="line">
            <a:avLst/>
          </a:prstGeom>
          <a:noFill/>
          <a:ln w="57150">
            <a:solidFill>
              <a:srgbClr val="C4004F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177" name="Text Box 33"/>
          <p:cNvSpPr txBox="1">
            <a:spLocks noChangeArrowheads="1"/>
          </p:cNvSpPr>
          <p:nvPr/>
        </p:nvSpPr>
        <p:spPr bwMode="auto">
          <a:xfrm>
            <a:off x="1107431" y="2662312"/>
            <a:ext cx="1792287" cy="3667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/>
              <a:t>Difusión simple</a:t>
            </a:r>
          </a:p>
        </p:txBody>
      </p:sp>
      <p:sp>
        <p:nvSpPr>
          <p:cNvPr id="6178" name="Text Box 34"/>
          <p:cNvSpPr txBox="1">
            <a:spLocks noChangeArrowheads="1"/>
          </p:cNvSpPr>
          <p:nvPr/>
        </p:nvSpPr>
        <p:spPr bwMode="auto">
          <a:xfrm>
            <a:off x="683568" y="3044900"/>
            <a:ext cx="2727325" cy="115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 b="1"/>
              <a:t>a través de</a:t>
            </a:r>
            <a:r>
              <a:rPr lang="es-ES" sz="1800"/>
              <a:t> </a:t>
            </a:r>
          </a:p>
          <a:p>
            <a:r>
              <a:rPr lang="es-ES" sz="1800"/>
              <a:t>membranas</a:t>
            </a:r>
          </a:p>
          <a:p>
            <a:r>
              <a:rPr lang="es-ES" sz="1400" b="1"/>
              <a:t>siguiendo</a:t>
            </a:r>
          </a:p>
          <a:p>
            <a:r>
              <a:rPr lang="es-ES" sz="2000"/>
              <a:t>Gradientes osmóticos</a:t>
            </a:r>
          </a:p>
        </p:txBody>
      </p:sp>
      <p:sp>
        <p:nvSpPr>
          <p:cNvPr id="20" name="Text Box 7"/>
          <p:cNvSpPr txBox="1">
            <a:spLocks noChangeArrowheads="1"/>
          </p:cNvSpPr>
          <p:nvPr/>
        </p:nvSpPr>
        <p:spPr bwMode="auto">
          <a:xfrm>
            <a:off x="6372200" y="6525344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18" name="Rectangle 15"/>
          <p:cNvSpPr>
            <a:spLocks noChangeArrowheads="1"/>
          </p:cNvSpPr>
          <p:nvPr/>
        </p:nvSpPr>
        <p:spPr bwMode="auto">
          <a:xfrm>
            <a:off x="6147767" y="1012249"/>
            <a:ext cx="2403222" cy="369332"/>
          </a:xfrm>
          <a:prstGeom prst="rect">
            <a:avLst/>
          </a:prstGeom>
          <a:solidFill>
            <a:srgbClr val="C9DF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b="1"/>
              <a:t>Movimiento en TGI </a:t>
            </a:r>
          </a:p>
        </p:txBody>
      </p:sp>
      <p:sp>
        <p:nvSpPr>
          <p:cNvPr id="19" name="Rectangle 40"/>
          <p:cNvSpPr>
            <a:spLocks noChangeArrowheads="1"/>
          </p:cNvSpPr>
          <p:nvPr/>
        </p:nvSpPr>
        <p:spPr bwMode="auto">
          <a:xfrm>
            <a:off x="6853520" y="332656"/>
            <a:ext cx="1655762" cy="584775"/>
          </a:xfrm>
          <a:prstGeom prst="rect">
            <a:avLst/>
          </a:prstGeom>
          <a:solidFill>
            <a:srgbClr val="CDE6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ABSORCIÓN</a:t>
            </a:r>
          </a:p>
          <a:p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AGUA</a:t>
            </a:r>
            <a:endParaRPr lang="es-ES" sz="1600" b="1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64" grpId="0" animBg="1"/>
      <p:bldP spid="6165" grpId="0" animBg="1"/>
      <p:bldP spid="6166" grpId="0" animBg="1"/>
      <p:bldP spid="6167" grpId="0" animBg="1"/>
      <p:bldP spid="6168" grpId="0" animBg="1"/>
      <p:bldP spid="6169" grpId="0" animBg="1"/>
      <p:bldP spid="6170" grpId="0" animBg="1"/>
      <p:bldP spid="6175" grpId="0"/>
      <p:bldP spid="6176" grpId="0" animBg="1"/>
      <p:bldP spid="6177" grpId="0" animBg="1"/>
      <p:bldP spid="617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4" name="Text Box 4"/>
          <p:cNvSpPr txBox="1">
            <a:spLocks noChangeArrowheads="1"/>
          </p:cNvSpPr>
          <p:nvPr/>
        </p:nvSpPr>
        <p:spPr bwMode="auto">
          <a:xfrm>
            <a:off x="2658021" y="4436566"/>
            <a:ext cx="3384550" cy="1044575"/>
          </a:xfrm>
          <a:prstGeom prst="rect">
            <a:avLst/>
          </a:prstGeom>
          <a:solidFill>
            <a:srgbClr val="B3F1FF"/>
          </a:solidFill>
          <a:ln w="38100">
            <a:solidFill>
              <a:srgbClr val="00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2000"/>
              <a:t>El AGUA </a:t>
            </a:r>
          </a:p>
          <a:p>
            <a:r>
              <a:rPr lang="es-ES" sz="2000"/>
              <a:t>se mueve a donde hay </a:t>
            </a:r>
          </a:p>
          <a:p>
            <a:r>
              <a:rPr lang="es-ES" sz="2000"/>
              <a:t>MAYOR Nº de partículas</a:t>
            </a:r>
          </a:p>
        </p:txBody>
      </p:sp>
      <p:sp>
        <p:nvSpPr>
          <p:cNvPr id="148486" name="Text Box 6"/>
          <p:cNvSpPr txBox="1">
            <a:spLocks noChangeArrowheads="1"/>
          </p:cNvSpPr>
          <p:nvPr/>
        </p:nvSpPr>
        <p:spPr bwMode="auto">
          <a:xfrm>
            <a:off x="1835696" y="2564904"/>
            <a:ext cx="2070100" cy="485775"/>
          </a:xfrm>
          <a:prstGeom prst="rect">
            <a:avLst/>
          </a:prstGeom>
          <a:solidFill>
            <a:srgbClr val="F9E9CF"/>
          </a:solidFill>
          <a:ln w="28575">
            <a:solidFill>
              <a:srgbClr val="B058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DIGESTIÓN</a:t>
            </a:r>
          </a:p>
        </p:txBody>
      </p:sp>
      <p:sp>
        <p:nvSpPr>
          <p:cNvPr id="148487" name="Text Box 7"/>
          <p:cNvSpPr txBox="1">
            <a:spLocks noChangeArrowheads="1"/>
          </p:cNvSpPr>
          <p:nvPr/>
        </p:nvSpPr>
        <p:spPr bwMode="auto">
          <a:xfrm>
            <a:off x="4350296" y="2564904"/>
            <a:ext cx="3162300" cy="485775"/>
          </a:xfrm>
          <a:prstGeom prst="rect">
            <a:avLst/>
          </a:prstGeom>
          <a:solidFill>
            <a:srgbClr val="F1FFC9"/>
          </a:solidFill>
          <a:ln w="28575">
            <a:solidFill>
              <a:srgbClr val="008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SECRECIÓN IONES</a:t>
            </a:r>
          </a:p>
        </p:txBody>
      </p:sp>
      <p:sp>
        <p:nvSpPr>
          <p:cNvPr id="148488" name="Text Box 8"/>
          <p:cNvSpPr txBox="1">
            <a:spLocks noChangeArrowheads="1"/>
          </p:cNvSpPr>
          <p:nvPr/>
        </p:nvSpPr>
        <p:spPr bwMode="auto">
          <a:xfrm>
            <a:off x="2964409" y="3411041"/>
            <a:ext cx="2770187" cy="739775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6ECEE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AUMENTO NÚMERO</a:t>
            </a:r>
          </a:p>
          <a:p>
            <a:r>
              <a:rPr lang="es-E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Partículas en la luz</a:t>
            </a:r>
          </a:p>
        </p:txBody>
      </p:sp>
      <p:sp>
        <p:nvSpPr>
          <p:cNvPr id="148492" name="Line 12"/>
          <p:cNvSpPr>
            <a:spLocks noChangeShapeType="1"/>
          </p:cNvSpPr>
          <p:nvPr/>
        </p:nvSpPr>
        <p:spPr bwMode="auto">
          <a:xfrm>
            <a:off x="2910434" y="3068141"/>
            <a:ext cx="0" cy="28733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8493" name="Line 13"/>
          <p:cNvSpPr>
            <a:spLocks noChangeShapeType="1"/>
          </p:cNvSpPr>
          <p:nvPr/>
        </p:nvSpPr>
        <p:spPr bwMode="auto">
          <a:xfrm>
            <a:off x="5718721" y="3068141"/>
            <a:ext cx="0" cy="28733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8499" name="Text Box 19"/>
          <p:cNvSpPr txBox="1">
            <a:spLocks noChangeArrowheads="1"/>
          </p:cNvSpPr>
          <p:nvPr/>
        </p:nvSpPr>
        <p:spPr bwMode="auto">
          <a:xfrm>
            <a:off x="541383" y="1215132"/>
            <a:ext cx="1007914" cy="769441"/>
          </a:xfrm>
          <a:prstGeom prst="rect">
            <a:avLst/>
          </a:prstGeom>
          <a:noFill/>
          <a:ln>
            <a:noFill/>
          </a:ln>
          <a:effectLst>
            <a:outerShdw dist="7184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48504" name="Text Box 24"/>
          <p:cNvSpPr txBox="1">
            <a:spLocks noChangeArrowheads="1"/>
          </p:cNvSpPr>
          <p:nvPr/>
        </p:nvSpPr>
        <p:spPr bwMode="auto">
          <a:xfrm>
            <a:off x="1978154" y="1815296"/>
            <a:ext cx="5187692" cy="369332"/>
          </a:xfrm>
          <a:prstGeom prst="rect">
            <a:avLst/>
          </a:prstGeom>
          <a:solidFill>
            <a:srgbClr val="97C1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56796" dir="1593903" algn="ctr" rotWithShape="0">
              <a:schemeClr val="tx1"/>
            </a:outerShdw>
          </a:effectLst>
        </p:spPr>
        <p:txBody>
          <a:bodyPr wrap="square">
            <a:spAutoFit/>
          </a:bodyPr>
          <a:lstStyle/>
          <a:p>
            <a:r>
              <a:rPr lang="es-ES" sz="1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GENERACIÓN </a:t>
            </a:r>
            <a:r>
              <a:rPr lang="es-ES" sz="1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GRADIENTES </a:t>
            </a:r>
            <a:r>
              <a:rPr lang="es-ES" sz="1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OSMÓTICOS</a:t>
            </a:r>
            <a:endParaRPr lang="es-ES" sz="18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6372200" y="6525344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13" name="Rectangle 15"/>
          <p:cNvSpPr>
            <a:spLocks noChangeArrowheads="1"/>
          </p:cNvSpPr>
          <p:nvPr/>
        </p:nvSpPr>
        <p:spPr bwMode="auto">
          <a:xfrm>
            <a:off x="6147767" y="1012249"/>
            <a:ext cx="2403222" cy="369332"/>
          </a:xfrm>
          <a:prstGeom prst="rect">
            <a:avLst/>
          </a:prstGeom>
          <a:solidFill>
            <a:srgbClr val="C9DF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b="1"/>
              <a:t>Movimiento en TGI </a:t>
            </a:r>
          </a:p>
        </p:txBody>
      </p:sp>
      <p:sp>
        <p:nvSpPr>
          <p:cNvPr id="14" name="Rectangle 40"/>
          <p:cNvSpPr>
            <a:spLocks noChangeArrowheads="1"/>
          </p:cNvSpPr>
          <p:nvPr/>
        </p:nvSpPr>
        <p:spPr bwMode="auto">
          <a:xfrm>
            <a:off x="6853520" y="332656"/>
            <a:ext cx="1655762" cy="584775"/>
          </a:xfrm>
          <a:prstGeom prst="rect">
            <a:avLst/>
          </a:prstGeom>
          <a:solidFill>
            <a:srgbClr val="CDE6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ABSORCIÓN</a:t>
            </a:r>
          </a:p>
          <a:p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AGUA</a:t>
            </a:r>
            <a:endParaRPr lang="es-ES" sz="1600" b="1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84" grpId="0" animBg="1"/>
      <p:bldP spid="148486" grpId="0" animBg="1"/>
      <p:bldP spid="148487" grpId="0" animBg="1"/>
      <p:bldP spid="148488" grpId="0" animBg="1"/>
      <p:bldP spid="148492" grpId="0" animBg="1"/>
      <p:bldP spid="148493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Text Box 2"/>
          <p:cNvSpPr txBox="1">
            <a:spLocks noChangeArrowheads="1"/>
          </p:cNvSpPr>
          <p:nvPr/>
        </p:nvSpPr>
        <p:spPr bwMode="auto">
          <a:xfrm>
            <a:off x="2602745" y="3284984"/>
            <a:ext cx="3875087" cy="1216025"/>
          </a:xfrm>
          <a:prstGeom prst="rect">
            <a:avLst/>
          </a:prstGeom>
          <a:solidFill>
            <a:srgbClr val="CDE6FF"/>
          </a:solidFill>
          <a:ln w="28575">
            <a:solidFill>
              <a:srgbClr val="8FBCFF"/>
            </a:solidFill>
            <a:miter lim="800000"/>
            <a:headEnd/>
            <a:tailEnd/>
          </a:ln>
          <a:effectLst>
            <a:outerShdw dist="45791" dir="2021404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ES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Mantener </a:t>
            </a:r>
            <a:r>
              <a:rPr lang="es-E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isoosmolaridad</a:t>
            </a:r>
            <a:r>
              <a:rPr lang="es-ES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  <a:p>
            <a:r>
              <a:rPr lang="es-ES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del contenido intestinal</a:t>
            </a:r>
          </a:p>
          <a:p>
            <a:r>
              <a:rPr lang="es-ES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con el plasma</a:t>
            </a:r>
          </a:p>
        </p:txBody>
      </p:sp>
      <p:sp>
        <p:nvSpPr>
          <p:cNvPr id="125957" name="Text Box 5"/>
          <p:cNvSpPr txBox="1">
            <a:spLocks noChangeArrowheads="1"/>
          </p:cNvSpPr>
          <p:nvPr/>
        </p:nvSpPr>
        <p:spPr bwMode="auto">
          <a:xfrm>
            <a:off x="2051720" y="2540223"/>
            <a:ext cx="5216132" cy="400110"/>
          </a:xfrm>
          <a:prstGeom prst="rect">
            <a:avLst/>
          </a:prstGeom>
          <a:solidFill>
            <a:srgbClr val="97C1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38100" dir="3080412" algn="ctr" rotWithShape="0">
              <a:schemeClr val="tx1"/>
            </a:outerShdw>
          </a:effectLst>
        </p:spPr>
        <p:txBody>
          <a:bodyPr wrap="square">
            <a:spAutoFit/>
          </a:bodyPr>
          <a:lstStyle/>
          <a:p>
            <a:pPr algn="l"/>
            <a:r>
              <a:rPr lang="es-ES" sz="20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PROPÓSITO MOVIMIENTO DEL </a:t>
            </a:r>
            <a:r>
              <a:rPr lang="es-ES" sz="2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AGUA</a:t>
            </a:r>
          </a:p>
        </p:txBody>
      </p:sp>
      <p:sp>
        <p:nvSpPr>
          <p:cNvPr id="125963" name="Text Box 11"/>
          <p:cNvSpPr txBox="1">
            <a:spLocks noChangeArrowheads="1"/>
          </p:cNvSpPr>
          <p:nvPr/>
        </p:nvSpPr>
        <p:spPr bwMode="auto">
          <a:xfrm>
            <a:off x="1270736" y="1634206"/>
            <a:ext cx="780983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6372200" y="6525344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9" name="Rectangle 15"/>
          <p:cNvSpPr>
            <a:spLocks noChangeArrowheads="1"/>
          </p:cNvSpPr>
          <p:nvPr/>
        </p:nvSpPr>
        <p:spPr bwMode="auto">
          <a:xfrm>
            <a:off x="6201226" y="1228273"/>
            <a:ext cx="2403222" cy="369332"/>
          </a:xfrm>
          <a:prstGeom prst="rect">
            <a:avLst/>
          </a:prstGeom>
          <a:solidFill>
            <a:srgbClr val="C9DF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b="1"/>
              <a:t>Movimiento en TGI </a:t>
            </a:r>
          </a:p>
        </p:txBody>
      </p:sp>
      <p:sp>
        <p:nvSpPr>
          <p:cNvPr id="10" name="Rectangle 40"/>
          <p:cNvSpPr>
            <a:spLocks noChangeArrowheads="1"/>
          </p:cNvSpPr>
          <p:nvPr/>
        </p:nvSpPr>
        <p:spPr bwMode="auto">
          <a:xfrm>
            <a:off x="6948686" y="548680"/>
            <a:ext cx="1655762" cy="584775"/>
          </a:xfrm>
          <a:prstGeom prst="rect">
            <a:avLst/>
          </a:prstGeom>
          <a:solidFill>
            <a:srgbClr val="CDE6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ABSORCIÓN</a:t>
            </a:r>
          </a:p>
          <a:p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AGUA</a:t>
            </a:r>
            <a:endParaRPr lang="es-ES" sz="1600" b="1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2595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2595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2595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954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9" name="Rectangle 3"/>
          <p:cNvSpPr>
            <a:spLocks noChangeArrowheads="1"/>
          </p:cNvSpPr>
          <p:nvPr/>
        </p:nvSpPr>
        <p:spPr bwMode="auto">
          <a:xfrm>
            <a:off x="1844675" y="3068638"/>
            <a:ext cx="5454650" cy="1582737"/>
          </a:xfrm>
          <a:prstGeom prst="rect">
            <a:avLst/>
          </a:prstGeom>
          <a:solidFill>
            <a:srgbClr val="D9EDE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r>
              <a:rPr lang="es-ES" sz="3200"/>
              <a:t>“el agua sigue a las partículas osmóticamente activas”</a:t>
            </a:r>
          </a:p>
        </p:txBody>
      </p:sp>
      <p:sp>
        <p:nvSpPr>
          <p:cNvPr id="167941" name="Text Box 5"/>
          <p:cNvSpPr txBox="1">
            <a:spLocks noChangeArrowheads="1"/>
          </p:cNvSpPr>
          <p:nvPr/>
        </p:nvSpPr>
        <p:spPr bwMode="auto">
          <a:xfrm>
            <a:off x="2390210" y="2383463"/>
            <a:ext cx="4363579" cy="400110"/>
          </a:xfrm>
          <a:prstGeom prst="rect">
            <a:avLst/>
          </a:prstGeom>
          <a:solidFill>
            <a:srgbClr val="97C1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12700" dir="3080412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r>
              <a:rPr lang="es-ES" sz="20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ACOPLAMIENTO CON </a:t>
            </a:r>
            <a:r>
              <a:rPr lang="es-ES" sz="2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SOLUTOS</a:t>
            </a:r>
          </a:p>
        </p:txBody>
      </p:sp>
      <p:sp>
        <p:nvSpPr>
          <p:cNvPr id="167946" name="Text Box 10"/>
          <p:cNvSpPr txBox="1">
            <a:spLocks noChangeArrowheads="1"/>
          </p:cNvSpPr>
          <p:nvPr/>
        </p:nvSpPr>
        <p:spPr bwMode="auto">
          <a:xfrm>
            <a:off x="1844675" y="1544999"/>
            <a:ext cx="780983" cy="769441"/>
          </a:xfrm>
          <a:prstGeom prst="rect">
            <a:avLst/>
          </a:prstGeom>
          <a:noFill/>
          <a:ln>
            <a:noFill/>
          </a:ln>
          <a:effectLst>
            <a:outerShdw dist="7184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9" name="Rectangle 15"/>
          <p:cNvSpPr>
            <a:spLocks noChangeArrowheads="1"/>
          </p:cNvSpPr>
          <p:nvPr/>
        </p:nvSpPr>
        <p:spPr bwMode="auto">
          <a:xfrm>
            <a:off x="6129218" y="1187460"/>
            <a:ext cx="2403222" cy="369332"/>
          </a:xfrm>
          <a:prstGeom prst="rect">
            <a:avLst/>
          </a:prstGeom>
          <a:solidFill>
            <a:srgbClr val="C9DF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b="1"/>
              <a:t>Movimiento en TGI </a:t>
            </a:r>
          </a:p>
        </p:txBody>
      </p:sp>
      <p:sp>
        <p:nvSpPr>
          <p:cNvPr id="10" name="Rectangle 40"/>
          <p:cNvSpPr>
            <a:spLocks noChangeArrowheads="1"/>
          </p:cNvSpPr>
          <p:nvPr/>
        </p:nvSpPr>
        <p:spPr bwMode="auto">
          <a:xfrm>
            <a:off x="6834971" y="507867"/>
            <a:ext cx="1655762" cy="584775"/>
          </a:xfrm>
          <a:prstGeom prst="rect">
            <a:avLst/>
          </a:prstGeom>
          <a:solidFill>
            <a:srgbClr val="CDE6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ABSORCIÓN</a:t>
            </a:r>
          </a:p>
          <a:p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AGUA</a:t>
            </a:r>
            <a:endParaRPr lang="es-ES" sz="1600" b="1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79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79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67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793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059934" y="1633313"/>
            <a:ext cx="5024132" cy="3477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VE" sz="4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 paciente </a:t>
            </a:r>
          </a:p>
          <a:p>
            <a:pPr algn="ctr">
              <a:defRPr/>
            </a:pPr>
            <a:r>
              <a:rPr lang="es-VE" sz="4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siempre primero </a:t>
            </a:r>
          </a:p>
          <a:p>
            <a:pPr algn="ctr">
              <a:defRPr/>
            </a:pPr>
            <a:r>
              <a:rPr lang="es-VE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r>
              <a:rPr lang="es-VE" sz="4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 por encima de </a:t>
            </a:r>
            <a:endParaRPr lang="es-VE" sz="44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es-VE" sz="4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nuestros propios </a:t>
            </a:r>
          </a:p>
          <a:p>
            <a:pPr algn="ctr">
              <a:defRPr/>
            </a:pPr>
            <a:r>
              <a:rPr lang="es-VE" sz="4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intereses</a:t>
            </a:r>
            <a:endParaRPr lang="es-VE" sz="44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  <p:extLst>
      <p:ext uri="{BB962C8B-B14F-4D97-AF65-F5344CB8AC3E}">
        <p14:creationId xmlns:p14="http://schemas.microsoft.com/office/powerpoint/2010/main" val="520368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Text Box 2"/>
          <p:cNvSpPr txBox="1">
            <a:spLocks noChangeArrowheads="1"/>
          </p:cNvSpPr>
          <p:nvPr/>
        </p:nvSpPr>
        <p:spPr bwMode="auto">
          <a:xfrm>
            <a:off x="2100025" y="3502819"/>
            <a:ext cx="4940776" cy="2277547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5EBED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400" dirty="0"/>
              <a:t>Movimiento de </a:t>
            </a:r>
            <a:r>
              <a:rPr lang="es-ES" sz="28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agua</a:t>
            </a:r>
            <a:r>
              <a:rPr lang="es-ES" sz="2400" dirty="0"/>
              <a:t> depende de </a:t>
            </a:r>
          </a:p>
          <a:p>
            <a:r>
              <a:rPr lang="es-ES" sz="2400" dirty="0"/>
              <a:t>absorción de solutos, </a:t>
            </a:r>
          </a:p>
          <a:p>
            <a:r>
              <a:rPr lang="es-ES" sz="2400" dirty="0"/>
              <a:t>especialmente del</a:t>
            </a:r>
          </a:p>
          <a:p>
            <a:endParaRPr lang="es-ES" sz="1200" dirty="0"/>
          </a:p>
          <a:p>
            <a:r>
              <a:rPr lang="es-ES" sz="5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SODIO</a:t>
            </a:r>
          </a:p>
        </p:txBody>
      </p:sp>
      <p:sp>
        <p:nvSpPr>
          <p:cNvPr id="126982" name="Text Box 6"/>
          <p:cNvSpPr txBox="1">
            <a:spLocks noChangeArrowheads="1"/>
          </p:cNvSpPr>
          <p:nvPr/>
        </p:nvSpPr>
        <p:spPr bwMode="auto">
          <a:xfrm>
            <a:off x="2741816" y="2348879"/>
            <a:ext cx="3621504" cy="1015663"/>
          </a:xfrm>
          <a:prstGeom prst="rect">
            <a:avLst/>
          </a:prstGeom>
          <a:solidFill>
            <a:srgbClr val="CDEE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25400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ES" sz="2000" b="1"/>
              <a:t>Concepto fundamental </a:t>
            </a:r>
          </a:p>
          <a:p>
            <a:r>
              <a:rPr lang="es-ES" sz="2000" b="1"/>
              <a:t>para entender la</a:t>
            </a:r>
          </a:p>
          <a:p>
            <a:r>
              <a:rPr lang="es-ES" sz="2000" b="1"/>
              <a:t>ABSORCIÓN INTESTINAL</a:t>
            </a:r>
          </a:p>
        </p:txBody>
      </p:sp>
      <p:sp>
        <p:nvSpPr>
          <p:cNvPr id="126988" name="Text Box 12"/>
          <p:cNvSpPr txBox="1">
            <a:spLocks noChangeArrowheads="1"/>
          </p:cNvSpPr>
          <p:nvPr/>
        </p:nvSpPr>
        <p:spPr bwMode="auto">
          <a:xfrm>
            <a:off x="684213" y="6207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7184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26992" name="Text Box 16"/>
          <p:cNvSpPr txBox="1">
            <a:spLocks noChangeArrowheads="1"/>
          </p:cNvSpPr>
          <p:nvPr/>
        </p:nvSpPr>
        <p:spPr bwMode="auto">
          <a:xfrm>
            <a:off x="1044575" y="620713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7184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126994" name="Text Box 18"/>
          <p:cNvSpPr txBox="1">
            <a:spLocks noChangeArrowheads="1"/>
          </p:cNvSpPr>
          <p:nvPr/>
        </p:nvSpPr>
        <p:spPr bwMode="auto">
          <a:xfrm>
            <a:off x="2350331" y="1811015"/>
            <a:ext cx="4443337" cy="400110"/>
          </a:xfrm>
          <a:prstGeom prst="rect">
            <a:avLst/>
          </a:prstGeom>
          <a:solidFill>
            <a:srgbClr val="97C1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45791" dir="3378596" algn="ctr" rotWithShape="0">
              <a:schemeClr val="tx1"/>
            </a:outerShdw>
          </a:effectLst>
        </p:spPr>
        <p:txBody>
          <a:bodyPr wrap="square">
            <a:spAutoFit/>
          </a:bodyPr>
          <a:lstStyle/>
          <a:p>
            <a:r>
              <a:rPr lang="es-ES" sz="20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ACOPLAMIENTO CON </a:t>
            </a:r>
            <a:r>
              <a:rPr lang="es-ES" sz="2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SOLUTOS</a:t>
            </a:r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6372200" y="6525344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10" name="Rectangle 15"/>
          <p:cNvSpPr>
            <a:spLocks noChangeArrowheads="1"/>
          </p:cNvSpPr>
          <p:nvPr/>
        </p:nvSpPr>
        <p:spPr bwMode="auto">
          <a:xfrm>
            <a:off x="6273234" y="1115452"/>
            <a:ext cx="2403222" cy="369332"/>
          </a:xfrm>
          <a:prstGeom prst="rect">
            <a:avLst/>
          </a:prstGeom>
          <a:solidFill>
            <a:srgbClr val="C9DF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b="1"/>
              <a:t>Movimiento en TGI </a:t>
            </a:r>
          </a:p>
        </p:txBody>
      </p:sp>
      <p:sp>
        <p:nvSpPr>
          <p:cNvPr id="13" name="Rectangle 40"/>
          <p:cNvSpPr>
            <a:spLocks noChangeArrowheads="1"/>
          </p:cNvSpPr>
          <p:nvPr/>
        </p:nvSpPr>
        <p:spPr bwMode="auto">
          <a:xfrm>
            <a:off x="6978987" y="435859"/>
            <a:ext cx="1655762" cy="584775"/>
          </a:xfrm>
          <a:prstGeom prst="rect">
            <a:avLst/>
          </a:prstGeom>
          <a:solidFill>
            <a:srgbClr val="CDE6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ABSORCIÓN</a:t>
            </a:r>
          </a:p>
          <a:p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AGUA</a:t>
            </a:r>
            <a:endParaRPr lang="es-ES" sz="1600" b="1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0"/>
                                        <p:tgtEl>
                                          <p:spTgt spid="12697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0"/>
                                        <p:tgtEl>
                                          <p:spTgt spid="1269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0"/>
                                        <p:tgtEl>
                                          <p:spTgt spid="1269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0"/>
                                        <p:tgtEl>
                                          <p:spTgt spid="1269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0"/>
                                        <p:tgtEl>
                                          <p:spTgt spid="1269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978" grpId="0" build="allAtOnce" animBg="1"/>
      <p:bldP spid="126982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7" name="Rectangle 3"/>
          <p:cNvSpPr>
            <a:spLocks noChangeArrowheads="1"/>
          </p:cNvSpPr>
          <p:nvPr/>
        </p:nvSpPr>
        <p:spPr bwMode="auto">
          <a:xfrm>
            <a:off x="1838325" y="2420938"/>
            <a:ext cx="5475288" cy="2784475"/>
          </a:xfrm>
          <a:prstGeom prst="rect">
            <a:avLst/>
          </a:prstGeom>
          <a:solidFill>
            <a:srgbClr val="D2EAEC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marL="342900" indent="-342900" algn="l">
              <a:lnSpc>
                <a:spcPct val="110000"/>
              </a:lnSpc>
            </a:pPr>
            <a:endParaRPr lang="es-ES" b="1"/>
          </a:p>
          <a:p>
            <a:pPr marL="342900" indent="-342900" algn="l">
              <a:lnSpc>
                <a:spcPct val="110000"/>
              </a:lnSpc>
            </a:pPr>
            <a:r>
              <a:rPr lang="es-ES" sz="1600" b="1"/>
              <a:t>1. Movimiento de agua a lo largo del TGI</a:t>
            </a:r>
          </a:p>
          <a:p>
            <a:pPr marL="342900" indent="-342900" algn="l">
              <a:lnSpc>
                <a:spcPct val="110000"/>
              </a:lnSpc>
            </a:pPr>
            <a:endParaRPr lang="es-ES" sz="1200" b="1"/>
          </a:p>
          <a:p>
            <a:pPr marL="342900" indent="-342900" algn="l">
              <a:lnSpc>
                <a:spcPct val="110000"/>
              </a:lnSpc>
            </a:pPr>
            <a:r>
              <a:rPr lang="es-ES" sz="2000" b="1"/>
              <a:t>2. Secuencia movimiento osmótico del agua</a:t>
            </a:r>
          </a:p>
          <a:p>
            <a:pPr marL="342900" indent="-342900" algn="l">
              <a:lnSpc>
                <a:spcPct val="110000"/>
              </a:lnSpc>
            </a:pPr>
            <a:endParaRPr lang="es-ES" sz="1200" b="1"/>
          </a:p>
          <a:p>
            <a:pPr marL="342900" indent="-342900" algn="l">
              <a:lnSpc>
                <a:spcPct val="110000"/>
              </a:lnSpc>
            </a:pPr>
            <a:r>
              <a:rPr lang="es-ES" sz="1800"/>
              <a:t>3. Abs. contra gradiente osmótico</a:t>
            </a:r>
          </a:p>
          <a:p>
            <a:pPr marL="342900" indent="-342900" algn="l">
              <a:lnSpc>
                <a:spcPct val="110000"/>
              </a:lnSpc>
            </a:pPr>
            <a:endParaRPr lang="es-ES" sz="1800"/>
          </a:p>
          <a:p>
            <a:pPr marL="342900" indent="-342900" algn="l">
              <a:lnSpc>
                <a:spcPct val="110000"/>
              </a:lnSpc>
            </a:pPr>
            <a:r>
              <a:rPr lang="es-ES" sz="1800"/>
              <a:t>4. Abs. intestino delgado y colon</a:t>
            </a:r>
          </a:p>
          <a:p>
            <a:pPr marL="342900" indent="-342900" algn="l">
              <a:lnSpc>
                <a:spcPct val="110000"/>
              </a:lnSpc>
            </a:pPr>
            <a:endParaRPr lang="es-ES" sz="1800"/>
          </a:p>
          <a:p>
            <a:pPr marL="342900" indent="-342900" algn="l">
              <a:lnSpc>
                <a:spcPct val="110000"/>
              </a:lnSpc>
            </a:pPr>
            <a:r>
              <a:rPr lang="es-ES" sz="1800"/>
              <a:t>5. Distribución de proteínas de membrana</a:t>
            </a:r>
          </a:p>
        </p:txBody>
      </p:sp>
      <p:sp>
        <p:nvSpPr>
          <p:cNvPr id="169989" name="Rectangle 5"/>
          <p:cNvSpPr>
            <a:spLocks noChangeArrowheads="1"/>
          </p:cNvSpPr>
          <p:nvPr/>
        </p:nvSpPr>
        <p:spPr bwMode="auto">
          <a:xfrm>
            <a:off x="3022599" y="1804754"/>
            <a:ext cx="3097323" cy="400110"/>
          </a:xfrm>
          <a:prstGeom prst="rect">
            <a:avLst/>
          </a:prstGeom>
          <a:solidFill>
            <a:srgbClr val="CDE6FF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000" b="1"/>
              <a:t>ABSORCIÓN DE AGUA</a:t>
            </a:r>
          </a:p>
        </p:txBody>
      </p:sp>
      <p:sp>
        <p:nvSpPr>
          <p:cNvPr id="169990" name="Line 6"/>
          <p:cNvSpPr>
            <a:spLocks noChangeShapeType="1"/>
          </p:cNvSpPr>
          <p:nvPr/>
        </p:nvSpPr>
        <p:spPr bwMode="auto">
          <a:xfrm>
            <a:off x="1187450" y="3284538"/>
            <a:ext cx="576263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6315223" y="476672"/>
            <a:ext cx="2355132" cy="584775"/>
          </a:xfrm>
          <a:prstGeom prst="rect">
            <a:avLst/>
          </a:prstGeom>
          <a:solidFill>
            <a:srgbClr val="8BCAC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/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 ABSORCIÓN </a:t>
            </a:r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AGUA</a:t>
            </a:r>
          </a:p>
          <a:p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y ELECTROLITOS</a:t>
            </a:r>
            <a:endParaRPr lang="es-ES" sz="1600" b="1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69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9987" grpId="0" animBg="1"/>
      <p:bldP spid="169990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354" name="Picture 2" descr="mov luz enterocito"/>
          <p:cNvPicPr>
            <a:picLocks noChangeAspect="1" noChangeArrowheads="1"/>
          </p:cNvPicPr>
          <p:nvPr/>
        </p:nvPicPr>
        <p:blipFill>
          <a:blip r:embed="rId2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1720850"/>
            <a:ext cx="5486400" cy="444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0355" name="Text Box 3"/>
          <p:cNvSpPr txBox="1">
            <a:spLocks noChangeArrowheads="1"/>
          </p:cNvSpPr>
          <p:nvPr/>
        </p:nvSpPr>
        <p:spPr bwMode="auto">
          <a:xfrm>
            <a:off x="4572000" y="1782763"/>
            <a:ext cx="10080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es-MX" sz="1800">
              <a:latin typeface="Arial" charset="0"/>
            </a:endParaRPr>
          </a:p>
        </p:txBody>
      </p:sp>
      <p:sp>
        <p:nvSpPr>
          <p:cNvPr id="100356" name="Text Box 4"/>
          <p:cNvSpPr txBox="1">
            <a:spLocks noChangeArrowheads="1"/>
          </p:cNvSpPr>
          <p:nvPr/>
        </p:nvSpPr>
        <p:spPr bwMode="auto">
          <a:xfrm>
            <a:off x="4500563" y="1855788"/>
            <a:ext cx="1316037" cy="366712"/>
          </a:xfrm>
          <a:prstGeom prst="rect">
            <a:avLst/>
          </a:prstGeom>
          <a:solidFill>
            <a:srgbClr val="95CFD3"/>
          </a:solidFill>
          <a:ln>
            <a:noFill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" sz="1800" b="1" dirty="0" err="1"/>
              <a:t>enterocito</a:t>
            </a:r>
            <a:endParaRPr lang="es-ES" sz="1800" b="1" dirty="0"/>
          </a:p>
        </p:txBody>
      </p:sp>
      <p:sp>
        <p:nvSpPr>
          <p:cNvPr id="100357" name="Rectangle 5"/>
          <p:cNvSpPr>
            <a:spLocks noChangeArrowheads="1"/>
          </p:cNvSpPr>
          <p:nvPr/>
        </p:nvSpPr>
        <p:spPr bwMode="auto">
          <a:xfrm>
            <a:off x="1547813" y="2214563"/>
            <a:ext cx="1008062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0358" name="Text Box 6"/>
          <p:cNvSpPr txBox="1">
            <a:spLocks noChangeArrowheads="1"/>
          </p:cNvSpPr>
          <p:nvPr/>
        </p:nvSpPr>
        <p:spPr bwMode="auto">
          <a:xfrm>
            <a:off x="1258888" y="2276475"/>
            <a:ext cx="135255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Paracelular </a:t>
            </a:r>
          </a:p>
          <a:p>
            <a:pPr algn="l"/>
            <a:r>
              <a:rPr lang="es-ES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Pasivo</a:t>
            </a:r>
          </a:p>
        </p:txBody>
      </p:sp>
      <p:sp>
        <p:nvSpPr>
          <p:cNvPr id="100363" name="Rectangle 11"/>
          <p:cNvSpPr>
            <a:spLocks noChangeArrowheads="1"/>
          </p:cNvSpPr>
          <p:nvPr/>
        </p:nvSpPr>
        <p:spPr bwMode="auto">
          <a:xfrm>
            <a:off x="2051050" y="1782763"/>
            <a:ext cx="720725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0364" name="Rectangle 12"/>
          <p:cNvSpPr>
            <a:spLocks noChangeArrowheads="1"/>
          </p:cNvSpPr>
          <p:nvPr/>
        </p:nvSpPr>
        <p:spPr bwMode="auto">
          <a:xfrm>
            <a:off x="5651500" y="2359025"/>
            <a:ext cx="1152525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0365" name="Rectangle 13"/>
          <p:cNvSpPr>
            <a:spLocks noChangeArrowheads="1"/>
          </p:cNvSpPr>
          <p:nvPr/>
        </p:nvSpPr>
        <p:spPr bwMode="auto">
          <a:xfrm>
            <a:off x="6227763" y="2574925"/>
            <a:ext cx="649287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0366" name="Text Box 14"/>
          <p:cNvSpPr txBox="1">
            <a:spLocks noChangeArrowheads="1"/>
          </p:cNvSpPr>
          <p:nvPr/>
        </p:nvSpPr>
        <p:spPr bwMode="auto">
          <a:xfrm>
            <a:off x="1835150" y="1644650"/>
            <a:ext cx="796925" cy="466725"/>
          </a:xfrm>
          <a:prstGeom prst="rect">
            <a:avLst/>
          </a:prstGeom>
          <a:solidFill>
            <a:srgbClr val="CDE6FF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 algn="l"/>
            <a:r>
              <a:rPr lang="es-ES" sz="2400" b="1"/>
              <a:t>LUZ</a:t>
            </a:r>
          </a:p>
        </p:txBody>
      </p:sp>
      <p:sp>
        <p:nvSpPr>
          <p:cNvPr id="100367" name="Text Box 15"/>
          <p:cNvSpPr txBox="1">
            <a:spLocks noChangeArrowheads="1"/>
          </p:cNvSpPr>
          <p:nvPr/>
        </p:nvSpPr>
        <p:spPr bwMode="auto">
          <a:xfrm>
            <a:off x="6156325" y="5084763"/>
            <a:ext cx="1844675" cy="376237"/>
          </a:xfrm>
          <a:prstGeom prst="rect">
            <a:avLst/>
          </a:prstGeom>
          <a:solidFill>
            <a:srgbClr val="CDE6FF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 algn="l"/>
            <a:r>
              <a:rPr lang="es-ES" sz="1800" b="1"/>
              <a:t>INTERSTICIO</a:t>
            </a:r>
          </a:p>
        </p:txBody>
      </p:sp>
      <p:sp>
        <p:nvSpPr>
          <p:cNvPr id="100371" name="Text Box 19"/>
          <p:cNvSpPr txBox="1">
            <a:spLocks noChangeArrowheads="1"/>
          </p:cNvSpPr>
          <p:nvPr/>
        </p:nvSpPr>
        <p:spPr bwMode="auto">
          <a:xfrm>
            <a:off x="6552406" y="3172966"/>
            <a:ext cx="1816523" cy="1077218"/>
          </a:xfrm>
          <a:prstGeom prst="rect">
            <a:avLst/>
          </a:prstGeom>
          <a:solidFill>
            <a:srgbClr val="CDE6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MOVIMIENTOS</a:t>
            </a:r>
          </a:p>
          <a:p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solutos y agua</a:t>
            </a:r>
          </a:p>
          <a:p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a </a:t>
            </a:r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través de </a:t>
            </a:r>
          </a:p>
          <a:p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membranas</a:t>
            </a:r>
            <a:endParaRPr lang="es-ES" sz="16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00374" name="Oval 22"/>
          <p:cNvSpPr>
            <a:spLocks noChangeArrowheads="1"/>
          </p:cNvSpPr>
          <p:nvPr/>
        </p:nvSpPr>
        <p:spPr bwMode="auto">
          <a:xfrm>
            <a:off x="2411411" y="5013325"/>
            <a:ext cx="576263" cy="503238"/>
          </a:xfrm>
          <a:prstGeom prst="ellipse">
            <a:avLst/>
          </a:prstGeom>
          <a:noFill/>
          <a:ln w="38100">
            <a:solidFill>
              <a:srgbClr val="006666"/>
            </a:solidFill>
            <a:prstDash val="sysDot"/>
            <a:round/>
            <a:headEnd/>
            <a:tailEnd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0375" name="Rectangle 23"/>
          <p:cNvSpPr>
            <a:spLocks noChangeArrowheads="1"/>
          </p:cNvSpPr>
          <p:nvPr/>
        </p:nvSpPr>
        <p:spPr bwMode="auto">
          <a:xfrm>
            <a:off x="1547813" y="3860800"/>
            <a:ext cx="1079500" cy="10810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0359" name="Text Box 7"/>
          <p:cNvSpPr txBox="1">
            <a:spLocks noChangeArrowheads="1"/>
          </p:cNvSpPr>
          <p:nvPr/>
        </p:nvSpPr>
        <p:spPr bwMode="auto">
          <a:xfrm>
            <a:off x="1258888" y="3711575"/>
            <a:ext cx="1389062" cy="5810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Transcelular</a:t>
            </a:r>
          </a:p>
          <a:p>
            <a:r>
              <a:rPr lang="es-ES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Activo</a:t>
            </a:r>
          </a:p>
        </p:txBody>
      </p:sp>
      <p:sp>
        <p:nvSpPr>
          <p:cNvPr id="100360" name="Text Box 8"/>
          <p:cNvSpPr txBox="1">
            <a:spLocks noChangeArrowheads="1"/>
          </p:cNvSpPr>
          <p:nvPr/>
        </p:nvSpPr>
        <p:spPr bwMode="auto">
          <a:xfrm>
            <a:off x="1238250" y="4360863"/>
            <a:ext cx="1389063" cy="5810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Transcelular</a:t>
            </a:r>
          </a:p>
          <a:p>
            <a:r>
              <a:rPr lang="es-ES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Pasivo</a:t>
            </a:r>
          </a:p>
        </p:txBody>
      </p:sp>
      <p:sp>
        <p:nvSpPr>
          <p:cNvPr id="19" name="Text Box 7"/>
          <p:cNvSpPr txBox="1">
            <a:spLocks noChangeArrowheads="1"/>
          </p:cNvSpPr>
          <p:nvPr/>
        </p:nvSpPr>
        <p:spPr bwMode="auto">
          <a:xfrm>
            <a:off x="6372200" y="6525344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20" name="Rectangle 40"/>
          <p:cNvSpPr>
            <a:spLocks noChangeArrowheads="1"/>
          </p:cNvSpPr>
          <p:nvPr/>
        </p:nvSpPr>
        <p:spPr bwMode="auto">
          <a:xfrm>
            <a:off x="6978987" y="435859"/>
            <a:ext cx="1655762" cy="584775"/>
          </a:xfrm>
          <a:prstGeom prst="rect">
            <a:avLst/>
          </a:prstGeom>
          <a:solidFill>
            <a:srgbClr val="CDE6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ABSORCIÓN</a:t>
            </a:r>
          </a:p>
          <a:p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AGUA</a:t>
            </a:r>
            <a:endParaRPr lang="es-ES" sz="1600" b="1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</p:txBody>
      </p:sp>
      <p:sp>
        <p:nvSpPr>
          <p:cNvPr id="22" name="Text Box 4"/>
          <p:cNvSpPr txBox="1">
            <a:spLocks noChangeArrowheads="1"/>
          </p:cNvSpPr>
          <p:nvPr/>
        </p:nvSpPr>
        <p:spPr bwMode="auto">
          <a:xfrm>
            <a:off x="4552107" y="5510560"/>
            <a:ext cx="1316037" cy="366712"/>
          </a:xfrm>
          <a:prstGeom prst="rect">
            <a:avLst/>
          </a:prstGeom>
          <a:solidFill>
            <a:srgbClr val="95CFD3"/>
          </a:solidFill>
          <a:ln>
            <a:noFill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" sz="1800" b="1" dirty="0" err="1"/>
              <a:t>enterocito</a:t>
            </a:r>
            <a:endParaRPr lang="es-ES" sz="1800" b="1" dirty="0"/>
          </a:p>
        </p:txBody>
      </p:sp>
      <p:sp>
        <p:nvSpPr>
          <p:cNvPr id="21" name="Text Box 25"/>
          <p:cNvSpPr txBox="1">
            <a:spLocks noChangeArrowheads="1"/>
          </p:cNvSpPr>
          <p:nvPr/>
        </p:nvSpPr>
        <p:spPr bwMode="auto">
          <a:xfrm>
            <a:off x="6484340" y="1119197"/>
            <a:ext cx="2222083" cy="646331"/>
          </a:xfrm>
          <a:prstGeom prst="rect">
            <a:avLst/>
          </a:prstGeom>
          <a:solidFill>
            <a:srgbClr val="CDE6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Secuencia </a:t>
            </a:r>
            <a:r>
              <a:rPr lang="es-ES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Mov</a:t>
            </a:r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</a:p>
          <a:p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Osmótico del agua</a:t>
            </a:r>
            <a:endParaRPr lang="es-ES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1003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1003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358" grpId="0"/>
      <p:bldP spid="100374" grpId="0" animBg="1"/>
      <p:bldP spid="100359" grpId="0" animBg="1"/>
      <p:bldP spid="100360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5" name="Picture 5" descr="img13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24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015"/>
          <a:stretch>
            <a:fillRect/>
          </a:stretch>
        </p:blipFill>
        <p:spPr>
          <a:xfrm>
            <a:off x="1619250" y="1557338"/>
            <a:ext cx="4608513" cy="47974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5368" name="Rectangle 8"/>
          <p:cNvSpPr>
            <a:spLocks noChangeArrowheads="1"/>
          </p:cNvSpPr>
          <p:nvPr/>
        </p:nvSpPr>
        <p:spPr bwMode="auto">
          <a:xfrm>
            <a:off x="3348038" y="333375"/>
            <a:ext cx="2808287" cy="7191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369" name="Rectangle 9"/>
          <p:cNvSpPr>
            <a:spLocks noChangeArrowheads="1"/>
          </p:cNvSpPr>
          <p:nvPr/>
        </p:nvSpPr>
        <p:spPr bwMode="auto">
          <a:xfrm>
            <a:off x="3851275" y="981075"/>
            <a:ext cx="144145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373" name="Oval 13"/>
          <p:cNvSpPr>
            <a:spLocks noChangeArrowheads="1"/>
          </p:cNvSpPr>
          <p:nvPr/>
        </p:nvSpPr>
        <p:spPr bwMode="auto">
          <a:xfrm>
            <a:off x="5435600" y="5300663"/>
            <a:ext cx="504825" cy="2889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379" name="Text Box 19"/>
          <p:cNvSpPr txBox="1">
            <a:spLocks noChangeArrowheads="1"/>
          </p:cNvSpPr>
          <p:nvPr/>
        </p:nvSpPr>
        <p:spPr bwMode="auto">
          <a:xfrm>
            <a:off x="827584" y="1261566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7184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5381" name="Rectangle 21"/>
          <p:cNvSpPr>
            <a:spLocks noChangeArrowheads="1"/>
          </p:cNvSpPr>
          <p:nvPr/>
        </p:nvSpPr>
        <p:spPr bwMode="auto">
          <a:xfrm>
            <a:off x="3924300" y="2565400"/>
            <a:ext cx="1655763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382" name="Text Box 22"/>
          <p:cNvSpPr txBox="1">
            <a:spLocks noChangeArrowheads="1"/>
          </p:cNvSpPr>
          <p:nvPr/>
        </p:nvSpPr>
        <p:spPr bwMode="auto">
          <a:xfrm>
            <a:off x="4662515" y="3027269"/>
            <a:ext cx="2808288" cy="1200329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2400" dirty="0" err="1"/>
              <a:t>Mov</a:t>
            </a:r>
            <a:r>
              <a:rPr lang="es-ES_tradnl" sz="2400" dirty="0"/>
              <a:t>. </a:t>
            </a:r>
            <a:r>
              <a:rPr lang="es-ES_tradnl" sz="2400" dirty="0" err="1"/>
              <a:t>Paracelular</a:t>
            </a:r>
            <a:r>
              <a:rPr lang="es-ES_tradnl" sz="2400" dirty="0"/>
              <a:t> del agua </a:t>
            </a:r>
            <a:r>
              <a:rPr lang="es-ES_tradnl" sz="2400" dirty="0" smtClean="0"/>
              <a:t>es el </a:t>
            </a:r>
            <a:r>
              <a:rPr lang="es-ES_tradnl" sz="2400" dirty="0"/>
              <a:t>más </a:t>
            </a:r>
            <a:r>
              <a:rPr lang="es-ES_tradnl" sz="2400" dirty="0" smtClean="0"/>
              <a:t>importante</a:t>
            </a:r>
            <a:endParaRPr lang="es-ES_tradnl" sz="2400" dirty="0"/>
          </a:p>
        </p:txBody>
      </p:sp>
      <p:sp>
        <p:nvSpPr>
          <p:cNvPr id="15383" name="Rectangle 23"/>
          <p:cNvSpPr>
            <a:spLocks noChangeArrowheads="1"/>
          </p:cNvSpPr>
          <p:nvPr/>
        </p:nvSpPr>
        <p:spPr bwMode="auto">
          <a:xfrm>
            <a:off x="4427538" y="4437063"/>
            <a:ext cx="1944687" cy="10080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385" name="Text Box 25"/>
          <p:cNvSpPr txBox="1">
            <a:spLocks noChangeArrowheads="1"/>
          </p:cNvSpPr>
          <p:nvPr/>
        </p:nvSpPr>
        <p:spPr bwMode="auto">
          <a:xfrm>
            <a:off x="6484340" y="1119197"/>
            <a:ext cx="2222083" cy="646331"/>
          </a:xfrm>
          <a:prstGeom prst="rect">
            <a:avLst/>
          </a:prstGeom>
          <a:solidFill>
            <a:srgbClr val="CDE6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Secuencia </a:t>
            </a:r>
            <a:r>
              <a:rPr lang="es-ES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Mov</a:t>
            </a:r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</a:p>
          <a:p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Osmótico del agua</a:t>
            </a:r>
            <a:endParaRPr lang="es-ES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387" name="Oval 27"/>
          <p:cNvSpPr>
            <a:spLocks noChangeArrowheads="1"/>
          </p:cNvSpPr>
          <p:nvPr/>
        </p:nvSpPr>
        <p:spPr bwMode="auto">
          <a:xfrm>
            <a:off x="1979613" y="3213100"/>
            <a:ext cx="504825" cy="5032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388" name="Oval 28"/>
          <p:cNvSpPr>
            <a:spLocks noChangeArrowheads="1"/>
          </p:cNvSpPr>
          <p:nvPr/>
        </p:nvSpPr>
        <p:spPr bwMode="auto">
          <a:xfrm>
            <a:off x="2627313" y="3213100"/>
            <a:ext cx="360362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389" name="Oval 29"/>
          <p:cNvSpPr>
            <a:spLocks noChangeArrowheads="1"/>
          </p:cNvSpPr>
          <p:nvPr/>
        </p:nvSpPr>
        <p:spPr bwMode="auto">
          <a:xfrm>
            <a:off x="3924300" y="4365625"/>
            <a:ext cx="287338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390" name="Oval 30"/>
          <p:cNvSpPr>
            <a:spLocks noChangeArrowheads="1"/>
          </p:cNvSpPr>
          <p:nvPr/>
        </p:nvSpPr>
        <p:spPr bwMode="auto">
          <a:xfrm>
            <a:off x="3635375" y="3716338"/>
            <a:ext cx="360363" cy="2889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391" name="Oval 31"/>
          <p:cNvSpPr>
            <a:spLocks noChangeArrowheads="1"/>
          </p:cNvSpPr>
          <p:nvPr/>
        </p:nvSpPr>
        <p:spPr bwMode="auto">
          <a:xfrm>
            <a:off x="3492500" y="5157788"/>
            <a:ext cx="358775" cy="35877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392" name="Oval 32"/>
          <p:cNvSpPr>
            <a:spLocks noChangeArrowheads="1"/>
          </p:cNvSpPr>
          <p:nvPr/>
        </p:nvSpPr>
        <p:spPr bwMode="auto">
          <a:xfrm>
            <a:off x="3851275" y="5589588"/>
            <a:ext cx="288925" cy="28733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393" name="Text Box 33"/>
          <p:cNvSpPr txBox="1">
            <a:spLocks noChangeArrowheads="1"/>
          </p:cNvSpPr>
          <p:nvPr/>
        </p:nvSpPr>
        <p:spPr bwMode="auto">
          <a:xfrm>
            <a:off x="2124075" y="3422650"/>
            <a:ext cx="287338" cy="366713"/>
          </a:xfrm>
          <a:prstGeom prst="rect">
            <a:avLst/>
          </a:prstGeom>
          <a:solidFill>
            <a:srgbClr val="71BFC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/>
              <a:t>1</a:t>
            </a:r>
          </a:p>
        </p:txBody>
      </p:sp>
      <p:sp>
        <p:nvSpPr>
          <p:cNvPr id="15395" name="Text Box 35"/>
          <p:cNvSpPr txBox="1">
            <a:spLocks noChangeArrowheads="1"/>
          </p:cNvSpPr>
          <p:nvPr/>
        </p:nvSpPr>
        <p:spPr bwMode="auto">
          <a:xfrm>
            <a:off x="2627313" y="3422650"/>
            <a:ext cx="323850" cy="366713"/>
          </a:xfrm>
          <a:prstGeom prst="rect">
            <a:avLst/>
          </a:prstGeom>
          <a:solidFill>
            <a:srgbClr val="71BFC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/>
              <a:t>2</a:t>
            </a:r>
          </a:p>
        </p:txBody>
      </p:sp>
      <p:sp>
        <p:nvSpPr>
          <p:cNvPr id="15396" name="Text Box 36"/>
          <p:cNvSpPr txBox="1">
            <a:spLocks noChangeArrowheads="1"/>
          </p:cNvSpPr>
          <p:nvPr/>
        </p:nvSpPr>
        <p:spPr bwMode="auto">
          <a:xfrm>
            <a:off x="4176713" y="4357688"/>
            <a:ext cx="323850" cy="366712"/>
          </a:xfrm>
          <a:prstGeom prst="rect">
            <a:avLst/>
          </a:prstGeom>
          <a:solidFill>
            <a:srgbClr val="71BFC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/>
              <a:t>3</a:t>
            </a:r>
          </a:p>
        </p:txBody>
      </p:sp>
      <p:sp>
        <p:nvSpPr>
          <p:cNvPr id="15397" name="Text Box 37"/>
          <p:cNvSpPr txBox="1">
            <a:spLocks noChangeArrowheads="1"/>
          </p:cNvSpPr>
          <p:nvPr/>
        </p:nvSpPr>
        <p:spPr bwMode="auto">
          <a:xfrm>
            <a:off x="4032250" y="4941888"/>
            <a:ext cx="323850" cy="366712"/>
          </a:xfrm>
          <a:prstGeom prst="rect">
            <a:avLst/>
          </a:prstGeom>
          <a:solidFill>
            <a:srgbClr val="71BFC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/>
              <a:t>4</a:t>
            </a:r>
          </a:p>
        </p:txBody>
      </p:sp>
      <p:sp>
        <p:nvSpPr>
          <p:cNvPr id="15400" name="Text Box 40"/>
          <p:cNvSpPr txBox="1">
            <a:spLocks noChangeArrowheads="1"/>
          </p:cNvSpPr>
          <p:nvPr/>
        </p:nvSpPr>
        <p:spPr bwMode="auto">
          <a:xfrm>
            <a:off x="3635375" y="3716338"/>
            <a:ext cx="323850" cy="366712"/>
          </a:xfrm>
          <a:prstGeom prst="rect">
            <a:avLst/>
          </a:prstGeom>
          <a:solidFill>
            <a:srgbClr val="71BFC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/>
              <a:t>5</a:t>
            </a:r>
          </a:p>
        </p:txBody>
      </p:sp>
      <p:sp>
        <p:nvSpPr>
          <p:cNvPr id="15401" name="Text Box 41"/>
          <p:cNvSpPr txBox="1">
            <a:spLocks noChangeArrowheads="1"/>
          </p:cNvSpPr>
          <p:nvPr/>
        </p:nvSpPr>
        <p:spPr bwMode="auto">
          <a:xfrm>
            <a:off x="3851275" y="5589588"/>
            <a:ext cx="323850" cy="366712"/>
          </a:xfrm>
          <a:prstGeom prst="rect">
            <a:avLst/>
          </a:prstGeom>
          <a:solidFill>
            <a:srgbClr val="71BFC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/>
              <a:t>6</a:t>
            </a:r>
          </a:p>
        </p:txBody>
      </p:sp>
      <p:sp>
        <p:nvSpPr>
          <p:cNvPr id="15402" name="Text Box 42"/>
          <p:cNvSpPr txBox="1">
            <a:spLocks noChangeArrowheads="1"/>
          </p:cNvSpPr>
          <p:nvPr/>
        </p:nvSpPr>
        <p:spPr bwMode="auto">
          <a:xfrm>
            <a:off x="2143125" y="1196975"/>
            <a:ext cx="55721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dirty="0" err="1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</a:t>
            </a:r>
            <a:r>
              <a:rPr lang="es-ES" sz="1800" baseline="30000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</a:p>
        </p:txBody>
      </p:sp>
      <p:sp>
        <p:nvSpPr>
          <p:cNvPr id="15403" name="Text Box 43"/>
          <p:cNvSpPr txBox="1">
            <a:spLocks noChangeArrowheads="1"/>
          </p:cNvSpPr>
          <p:nvPr/>
        </p:nvSpPr>
        <p:spPr bwMode="auto">
          <a:xfrm>
            <a:off x="2749550" y="1196975"/>
            <a:ext cx="6365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</a:t>
            </a:r>
            <a:r>
              <a:rPr lang="es-ES" sz="1800" baseline="-25000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s-ES" sz="1800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</a:t>
            </a:r>
          </a:p>
        </p:txBody>
      </p:sp>
      <p:sp>
        <p:nvSpPr>
          <p:cNvPr id="15404" name="Text Box 44"/>
          <p:cNvSpPr txBox="1">
            <a:spLocks noChangeArrowheads="1"/>
          </p:cNvSpPr>
          <p:nvPr/>
        </p:nvSpPr>
        <p:spPr bwMode="auto">
          <a:xfrm>
            <a:off x="3492500" y="1196975"/>
            <a:ext cx="6365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</a:t>
            </a:r>
            <a:r>
              <a:rPr lang="es-ES" sz="1800" baseline="-2500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s-ES" sz="180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</a:t>
            </a:r>
          </a:p>
        </p:txBody>
      </p:sp>
      <p:sp>
        <p:nvSpPr>
          <p:cNvPr id="15405" name="Rectangle 45"/>
          <p:cNvSpPr>
            <a:spLocks noChangeArrowheads="1"/>
          </p:cNvSpPr>
          <p:nvPr/>
        </p:nvSpPr>
        <p:spPr bwMode="auto">
          <a:xfrm>
            <a:off x="2051050" y="2995613"/>
            <a:ext cx="1081088" cy="4333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406" name="Text Box 46"/>
          <p:cNvSpPr txBox="1">
            <a:spLocks noChangeArrowheads="1"/>
          </p:cNvSpPr>
          <p:nvPr/>
        </p:nvSpPr>
        <p:spPr bwMode="auto">
          <a:xfrm>
            <a:off x="1979613" y="3062288"/>
            <a:ext cx="55721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dirty="0" err="1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</a:t>
            </a:r>
            <a:r>
              <a:rPr lang="es-ES" sz="1800" baseline="30000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</a:p>
        </p:txBody>
      </p:sp>
      <p:sp>
        <p:nvSpPr>
          <p:cNvPr id="15407" name="Text Box 47"/>
          <p:cNvSpPr txBox="1">
            <a:spLocks noChangeArrowheads="1"/>
          </p:cNvSpPr>
          <p:nvPr/>
        </p:nvSpPr>
        <p:spPr bwMode="auto">
          <a:xfrm>
            <a:off x="2555875" y="3062288"/>
            <a:ext cx="63658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</a:t>
            </a:r>
            <a:r>
              <a:rPr lang="es-ES" sz="1800" baseline="-2500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s-ES" sz="180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</a:t>
            </a:r>
          </a:p>
        </p:txBody>
      </p:sp>
      <p:sp>
        <p:nvSpPr>
          <p:cNvPr id="15408" name="Text Box 48"/>
          <p:cNvSpPr txBox="1">
            <a:spLocks noChangeArrowheads="1"/>
          </p:cNvSpPr>
          <p:nvPr/>
        </p:nvSpPr>
        <p:spPr bwMode="auto">
          <a:xfrm>
            <a:off x="2984500" y="549275"/>
            <a:ext cx="787400" cy="457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400"/>
              <a:t>LUZ</a:t>
            </a:r>
          </a:p>
        </p:txBody>
      </p:sp>
      <p:sp>
        <p:nvSpPr>
          <p:cNvPr id="15410" name="Rectangle 50"/>
          <p:cNvSpPr>
            <a:spLocks noChangeArrowheads="1"/>
          </p:cNvSpPr>
          <p:nvPr/>
        </p:nvSpPr>
        <p:spPr bwMode="auto">
          <a:xfrm>
            <a:off x="3563938" y="3429000"/>
            <a:ext cx="503237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411" name="Text Box 51"/>
          <p:cNvSpPr txBox="1">
            <a:spLocks noChangeArrowheads="1"/>
          </p:cNvSpPr>
          <p:nvPr/>
        </p:nvSpPr>
        <p:spPr bwMode="auto">
          <a:xfrm>
            <a:off x="3492500" y="3429000"/>
            <a:ext cx="6365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</a:t>
            </a:r>
            <a:r>
              <a:rPr lang="es-ES" sz="1800" baseline="-2500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s-ES" sz="180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</a:t>
            </a:r>
          </a:p>
        </p:txBody>
      </p:sp>
      <p:sp>
        <p:nvSpPr>
          <p:cNvPr id="15412" name="Rectangle 52"/>
          <p:cNvSpPr>
            <a:spLocks noChangeArrowheads="1"/>
          </p:cNvSpPr>
          <p:nvPr/>
        </p:nvSpPr>
        <p:spPr bwMode="auto">
          <a:xfrm>
            <a:off x="3492500" y="4508500"/>
            <a:ext cx="503238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413" name="Text Box 53"/>
          <p:cNvSpPr txBox="1">
            <a:spLocks noChangeArrowheads="1"/>
          </p:cNvSpPr>
          <p:nvPr/>
        </p:nvSpPr>
        <p:spPr bwMode="auto">
          <a:xfrm>
            <a:off x="3582988" y="4365625"/>
            <a:ext cx="55721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</a:t>
            </a:r>
            <a:r>
              <a:rPr lang="es-ES" sz="1800" baseline="3000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</a:p>
        </p:txBody>
      </p:sp>
      <p:sp>
        <p:nvSpPr>
          <p:cNvPr id="15414" name="Rectangle 54"/>
          <p:cNvSpPr>
            <a:spLocks noChangeArrowheads="1"/>
          </p:cNvSpPr>
          <p:nvPr/>
        </p:nvSpPr>
        <p:spPr bwMode="auto">
          <a:xfrm>
            <a:off x="3563938" y="4868863"/>
            <a:ext cx="360362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415" name="Text Box 55"/>
          <p:cNvSpPr txBox="1">
            <a:spLocks noChangeArrowheads="1"/>
          </p:cNvSpPr>
          <p:nvPr/>
        </p:nvSpPr>
        <p:spPr bwMode="auto">
          <a:xfrm>
            <a:off x="3563938" y="4941888"/>
            <a:ext cx="4476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</a:t>
            </a:r>
            <a:r>
              <a:rPr lang="es-ES" sz="1800" baseline="30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</a:p>
        </p:txBody>
      </p:sp>
      <p:sp>
        <p:nvSpPr>
          <p:cNvPr id="15416" name="Rectangle 56"/>
          <p:cNvSpPr>
            <a:spLocks noChangeArrowheads="1"/>
          </p:cNvSpPr>
          <p:nvPr/>
        </p:nvSpPr>
        <p:spPr bwMode="auto">
          <a:xfrm>
            <a:off x="2411413" y="6021388"/>
            <a:ext cx="936625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417" name="Text Box 57"/>
          <p:cNvSpPr txBox="1">
            <a:spLocks noChangeArrowheads="1"/>
          </p:cNvSpPr>
          <p:nvPr/>
        </p:nvSpPr>
        <p:spPr bwMode="auto">
          <a:xfrm>
            <a:off x="2268538" y="5876925"/>
            <a:ext cx="935037" cy="366713"/>
          </a:xfrm>
          <a:prstGeom prst="rect">
            <a:avLst/>
          </a:prstGeom>
          <a:solidFill>
            <a:srgbClr val="95CFD3"/>
          </a:solidFill>
          <a:ln>
            <a:noFill/>
          </a:ln>
          <a:effectLst/>
        </p:spPr>
        <p:txBody>
          <a:bodyPr wrap="none">
            <a:spAutoFit/>
          </a:bodyPr>
          <a:lstStyle/>
          <a:p>
            <a:r>
              <a:rPr lang="es-ES" sz="1800" dirty="0"/>
              <a:t>Sangre</a:t>
            </a:r>
          </a:p>
        </p:txBody>
      </p:sp>
      <p:sp>
        <p:nvSpPr>
          <p:cNvPr id="15418" name="Rectangle 58"/>
          <p:cNvSpPr>
            <a:spLocks noChangeArrowheads="1"/>
          </p:cNvSpPr>
          <p:nvPr/>
        </p:nvSpPr>
        <p:spPr bwMode="auto">
          <a:xfrm>
            <a:off x="3779838" y="5949950"/>
            <a:ext cx="936625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419" name="Text Box 59"/>
          <p:cNvSpPr txBox="1">
            <a:spLocks noChangeArrowheads="1"/>
          </p:cNvSpPr>
          <p:nvPr/>
        </p:nvSpPr>
        <p:spPr bwMode="auto">
          <a:xfrm>
            <a:off x="3635375" y="5942013"/>
            <a:ext cx="55721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dirty="0" err="1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</a:t>
            </a:r>
            <a:r>
              <a:rPr lang="es-ES" sz="1800" baseline="30000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</a:p>
        </p:txBody>
      </p:sp>
      <p:sp>
        <p:nvSpPr>
          <p:cNvPr id="15420" name="Text Box 60"/>
          <p:cNvSpPr txBox="1">
            <a:spLocks noChangeArrowheads="1"/>
          </p:cNvSpPr>
          <p:nvPr/>
        </p:nvSpPr>
        <p:spPr bwMode="auto">
          <a:xfrm>
            <a:off x="4052888" y="5942013"/>
            <a:ext cx="4476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</a:t>
            </a:r>
            <a:r>
              <a:rPr lang="es-ES" sz="1800" baseline="30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</a:p>
        </p:txBody>
      </p:sp>
      <p:sp>
        <p:nvSpPr>
          <p:cNvPr id="15421" name="Text Box 61"/>
          <p:cNvSpPr txBox="1">
            <a:spLocks noChangeArrowheads="1"/>
          </p:cNvSpPr>
          <p:nvPr/>
        </p:nvSpPr>
        <p:spPr bwMode="auto">
          <a:xfrm>
            <a:off x="4344988" y="5965825"/>
            <a:ext cx="5873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</a:t>
            </a:r>
            <a:r>
              <a:rPr lang="es-ES" sz="1600" b="1" baseline="-2500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s-ES" sz="1600" b="1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</a:t>
            </a:r>
          </a:p>
        </p:txBody>
      </p:sp>
      <p:sp>
        <p:nvSpPr>
          <p:cNvPr id="15422" name="Freeform 62"/>
          <p:cNvSpPr>
            <a:spLocks/>
          </p:cNvSpPr>
          <p:nvPr/>
        </p:nvSpPr>
        <p:spPr bwMode="auto">
          <a:xfrm>
            <a:off x="3635375" y="1628775"/>
            <a:ext cx="144463" cy="1728788"/>
          </a:xfrm>
          <a:custGeom>
            <a:avLst/>
            <a:gdLst>
              <a:gd name="T0" fmla="*/ 91 w 91"/>
              <a:gd name="T1" fmla="*/ 0 h 1089"/>
              <a:gd name="T2" fmla="*/ 0 w 91"/>
              <a:gd name="T3" fmla="*/ 499 h 1089"/>
              <a:gd name="T4" fmla="*/ 91 w 91"/>
              <a:gd name="T5" fmla="*/ 1089 h 10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1" h="1089">
                <a:moveTo>
                  <a:pt x="91" y="0"/>
                </a:moveTo>
                <a:cubicBezTo>
                  <a:pt x="45" y="159"/>
                  <a:pt x="0" y="318"/>
                  <a:pt x="0" y="499"/>
                </a:cubicBezTo>
                <a:cubicBezTo>
                  <a:pt x="0" y="680"/>
                  <a:pt x="76" y="991"/>
                  <a:pt x="91" y="1089"/>
                </a:cubicBezTo>
              </a:path>
            </a:pathLst>
          </a:custGeom>
          <a:noFill/>
          <a:ln w="66675" cmpd="sng">
            <a:solidFill>
              <a:srgbClr val="0000CC"/>
            </a:solidFill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45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46" name="Rectangle 40"/>
          <p:cNvSpPr>
            <a:spLocks noChangeArrowheads="1"/>
          </p:cNvSpPr>
          <p:nvPr/>
        </p:nvSpPr>
        <p:spPr bwMode="auto">
          <a:xfrm>
            <a:off x="6978987" y="435859"/>
            <a:ext cx="1655762" cy="584775"/>
          </a:xfrm>
          <a:prstGeom prst="rect">
            <a:avLst/>
          </a:prstGeom>
          <a:solidFill>
            <a:srgbClr val="CDE6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ABSORCIÓN</a:t>
            </a:r>
          </a:p>
          <a:p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AGUA</a:t>
            </a:r>
            <a:endParaRPr lang="es-ES" sz="1600" b="1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5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2000"/>
                                        <p:tgtEl>
                                          <p:spTgt spid="15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8" grpId="0" animBg="1"/>
      <p:bldP spid="15369" grpId="0" animBg="1"/>
      <p:bldP spid="15373" grpId="0" animBg="1"/>
      <p:bldP spid="15382" grpId="0" animBg="1"/>
      <p:bldP spid="15393" grpId="0" animBg="1"/>
      <p:bldP spid="15395" grpId="0" animBg="1"/>
      <p:bldP spid="15396" grpId="0" animBg="1"/>
      <p:bldP spid="15397" grpId="0" animBg="1"/>
      <p:bldP spid="15400" grpId="0" animBg="1"/>
      <p:bldP spid="15401" grpId="0" animBg="1"/>
      <p:bldP spid="15422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pic>
        <p:nvPicPr>
          <p:cNvPr id="1026" name="Picture 2" descr="C:\Users\ximena\Desktop\Aquaporin-illustration-300x18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1676400"/>
            <a:ext cx="2857500" cy="1752600"/>
          </a:xfrm>
          <a:prstGeom prst="rect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ximena\Desktop\AQP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6550" y="3645024"/>
            <a:ext cx="2966648" cy="2484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ximena\Desktop\cem3s2_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69914"/>
            <a:ext cx="3619500" cy="2628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ximena\Desktop\Aquaporin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510" y="4573656"/>
            <a:ext cx="2197968" cy="2197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6982189" y="916280"/>
            <a:ext cx="1627369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accent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dirty="0" err="1" smtClean="0"/>
              <a:t>Acuaporinas</a:t>
            </a:r>
            <a:endParaRPr lang="es-VE" sz="2000" dirty="0"/>
          </a:p>
        </p:txBody>
      </p:sp>
      <p:sp>
        <p:nvSpPr>
          <p:cNvPr id="10" name="9 CuadroTexto"/>
          <p:cNvSpPr txBox="1"/>
          <p:nvPr/>
        </p:nvSpPr>
        <p:spPr>
          <a:xfrm>
            <a:off x="6088920" y="377671"/>
            <a:ext cx="2521845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accent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dirty="0" smtClean="0"/>
              <a:t>Movimiento de agua</a:t>
            </a:r>
            <a:endParaRPr lang="es-VE" sz="2000" dirty="0"/>
          </a:p>
        </p:txBody>
      </p:sp>
      <p:sp>
        <p:nvSpPr>
          <p:cNvPr id="11" name="10 Rectángulo"/>
          <p:cNvSpPr/>
          <p:nvPr/>
        </p:nvSpPr>
        <p:spPr bwMode="auto">
          <a:xfrm>
            <a:off x="3429000" y="1981200"/>
            <a:ext cx="685800" cy="3048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3" name="12 Rectángulo"/>
          <p:cNvSpPr/>
          <p:nvPr/>
        </p:nvSpPr>
        <p:spPr bwMode="auto">
          <a:xfrm>
            <a:off x="1371600" y="1524000"/>
            <a:ext cx="1524000" cy="4572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358112" y="377671"/>
            <a:ext cx="4616970" cy="1077218"/>
          </a:xfrm>
          <a:prstGeom prst="rect">
            <a:avLst/>
          </a:prstGeom>
          <a:solidFill>
            <a:srgbClr val="79DCF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400" dirty="0" smtClean="0"/>
              <a:t>Descubrimiento de </a:t>
            </a:r>
            <a:r>
              <a:rPr lang="es-VE" sz="2400" dirty="0" err="1" smtClean="0"/>
              <a:t>acuaporinas</a:t>
            </a:r>
            <a:endParaRPr lang="es-VE" sz="2400" dirty="0"/>
          </a:p>
          <a:p>
            <a:r>
              <a:rPr lang="es-VE" sz="2000" dirty="0" smtClean="0"/>
              <a:t>Premio Nobel de Química 2003</a:t>
            </a:r>
            <a:endParaRPr lang="es-VE" sz="2000" dirty="0"/>
          </a:p>
          <a:p>
            <a:r>
              <a:rPr lang="es-VE" sz="2000" dirty="0" smtClean="0"/>
              <a:t>Dr. Peter </a:t>
            </a:r>
            <a:r>
              <a:rPr lang="es-VE" sz="2000" dirty="0" err="1" smtClean="0"/>
              <a:t>Agre</a:t>
            </a:r>
            <a:endParaRPr lang="es-VE" sz="2000" dirty="0"/>
          </a:p>
        </p:txBody>
      </p:sp>
      <p:sp>
        <p:nvSpPr>
          <p:cNvPr id="14" name="13 Rectángulo"/>
          <p:cNvSpPr/>
          <p:nvPr/>
        </p:nvSpPr>
        <p:spPr bwMode="auto">
          <a:xfrm>
            <a:off x="533400" y="3200400"/>
            <a:ext cx="685800" cy="3048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2" name="11 Rectángulo"/>
          <p:cNvSpPr/>
          <p:nvPr/>
        </p:nvSpPr>
        <p:spPr bwMode="auto">
          <a:xfrm>
            <a:off x="1066800" y="1981200"/>
            <a:ext cx="990600" cy="381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358112" y="1969669"/>
            <a:ext cx="14173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Macromolécula</a:t>
            </a:r>
            <a:endParaRPr lang="en-US" sz="1400" dirty="0"/>
          </a:p>
        </p:txBody>
      </p:sp>
      <p:sp>
        <p:nvSpPr>
          <p:cNvPr id="16" name="15 CuadroTexto"/>
          <p:cNvSpPr txBox="1"/>
          <p:nvPr/>
        </p:nvSpPr>
        <p:spPr>
          <a:xfrm>
            <a:off x="3341464" y="1981200"/>
            <a:ext cx="10534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Moléculas</a:t>
            </a:r>
            <a:r>
              <a:rPr lang="en-US" sz="1400" dirty="0" smtClean="0"/>
              <a:t> </a:t>
            </a:r>
          </a:p>
          <a:p>
            <a:r>
              <a:rPr lang="en-US" sz="1400" dirty="0" err="1" smtClean="0"/>
              <a:t>cargadas</a:t>
            </a:r>
            <a:endParaRPr lang="en-US" sz="1400" dirty="0"/>
          </a:p>
        </p:txBody>
      </p:sp>
      <p:sp>
        <p:nvSpPr>
          <p:cNvPr id="17" name="16 CuadroTexto"/>
          <p:cNvSpPr txBox="1"/>
          <p:nvPr/>
        </p:nvSpPr>
        <p:spPr>
          <a:xfrm>
            <a:off x="3762769" y="3200400"/>
            <a:ext cx="10502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Membrana</a:t>
            </a:r>
            <a:endParaRPr lang="en-US" sz="1400" dirty="0"/>
          </a:p>
        </p:txBody>
      </p:sp>
      <p:sp>
        <p:nvSpPr>
          <p:cNvPr id="18" name="17 CuadroTexto"/>
          <p:cNvSpPr txBox="1"/>
          <p:nvPr/>
        </p:nvSpPr>
        <p:spPr>
          <a:xfrm>
            <a:off x="1470378" y="1524000"/>
            <a:ext cx="12170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Moléculas</a:t>
            </a:r>
            <a:r>
              <a:rPr lang="en-US" sz="1400" dirty="0" smtClean="0"/>
              <a:t> </a:t>
            </a:r>
          </a:p>
          <a:p>
            <a:r>
              <a:rPr lang="en-US" sz="1400" dirty="0" smtClean="0"/>
              <a:t>No </a:t>
            </a:r>
            <a:r>
              <a:rPr lang="en-US" sz="1400" dirty="0" err="1" smtClean="0"/>
              <a:t>cargadas</a:t>
            </a:r>
            <a:endParaRPr lang="en-US" sz="1400" dirty="0"/>
          </a:p>
        </p:txBody>
      </p:sp>
      <p:sp>
        <p:nvSpPr>
          <p:cNvPr id="2" name="1 Elipse"/>
          <p:cNvSpPr/>
          <p:nvPr/>
        </p:nvSpPr>
        <p:spPr bwMode="auto">
          <a:xfrm>
            <a:off x="2895600" y="1785610"/>
            <a:ext cx="304800" cy="337947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2787478" y="1676400"/>
            <a:ext cx="641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800" b="1" dirty="0" smtClean="0"/>
              <a:t>H</a:t>
            </a:r>
            <a:r>
              <a:rPr lang="es-VE" sz="1800" b="1" baseline="-25000" dirty="0" smtClean="0"/>
              <a:t>2</a:t>
            </a:r>
            <a:r>
              <a:rPr lang="es-VE" sz="1800" b="1" dirty="0" smtClean="0"/>
              <a:t>O</a:t>
            </a:r>
            <a:endParaRPr lang="es-VE" sz="1800" b="1" dirty="0"/>
          </a:p>
        </p:txBody>
      </p:sp>
      <p:sp>
        <p:nvSpPr>
          <p:cNvPr id="7" name="6 Rectángulo"/>
          <p:cNvSpPr/>
          <p:nvPr/>
        </p:nvSpPr>
        <p:spPr bwMode="auto">
          <a:xfrm>
            <a:off x="5791200" y="3200400"/>
            <a:ext cx="609600" cy="2286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2804461" y="4517997"/>
            <a:ext cx="2196435" cy="646331"/>
          </a:xfrm>
          <a:prstGeom prst="rect">
            <a:avLst/>
          </a:prstGeom>
          <a:solidFill>
            <a:srgbClr val="79DCF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800" b="1" dirty="0" err="1" smtClean="0"/>
              <a:t>Acuaporina</a:t>
            </a:r>
            <a:endParaRPr lang="es-VE" sz="1800" b="1" dirty="0" smtClean="0"/>
          </a:p>
          <a:p>
            <a:r>
              <a:rPr lang="es-VE" sz="1800" b="1" dirty="0" smtClean="0"/>
              <a:t>Canales para agua</a:t>
            </a:r>
            <a:endParaRPr lang="es-VE" sz="1800" b="1" dirty="0"/>
          </a:p>
        </p:txBody>
      </p:sp>
      <p:cxnSp>
        <p:nvCxnSpPr>
          <p:cNvPr id="19" name="18 Conector recto"/>
          <p:cNvCxnSpPr>
            <a:stCxn id="8" idx="3"/>
          </p:cNvCxnSpPr>
          <p:nvPr/>
        </p:nvCxnSpPr>
        <p:spPr bwMode="auto">
          <a:xfrm flipV="1">
            <a:off x="5000896" y="3200401"/>
            <a:ext cx="1247504" cy="164076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" name="20 Conector recto"/>
          <p:cNvCxnSpPr>
            <a:stCxn id="8" idx="3"/>
          </p:cNvCxnSpPr>
          <p:nvPr/>
        </p:nvCxnSpPr>
        <p:spPr bwMode="auto">
          <a:xfrm flipV="1">
            <a:off x="5000896" y="3810001"/>
            <a:ext cx="2348946" cy="103116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" name="23 Conector recto"/>
          <p:cNvCxnSpPr>
            <a:stCxn id="8" idx="3"/>
          </p:cNvCxnSpPr>
          <p:nvPr/>
        </p:nvCxnSpPr>
        <p:spPr bwMode="auto">
          <a:xfrm>
            <a:off x="5000896" y="4841163"/>
            <a:ext cx="1526904" cy="201683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" name="25 Conector recto"/>
          <p:cNvCxnSpPr/>
          <p:nvPr/>
        </p:nvCxnSpPr>
        <p:spPr bwMode="auto">
          <a:xfrm flipH="1">
            <a:off x="1688494" y="5164328"/>
            <a:ext cx="1207106" cy="50831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4122268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5" grpId="0"/>
      <p:bldP spid="16" grpId="0"/>
      <p:bldP spid="17" grpId="0"/>
      <p:bldP spid="18" grpId="0"/>
      <p:bldP spid="6" grpId="0"/>
      <p:bldP spid="8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ximena\Desktop\aquaporin_cartoon_large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3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2093" y="1207741"/>
            <a:ext cx="6679814" cy="4442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7022215" y="384337"/>
            <a:ext cx="1627369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accent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dirty="0" err="1" smtClean="0"/>
              <a:t>Acuaporinas</a:t>
            </a:r>
            <a:endParaRPr lang="es-VE" sz="2000" dirty="0"/>
          </a:p>
        </p:txBody>
      </p:sp>
      <p:sp>
        <p:nvSpPr>
          <p:cNvPr id="7" name="6 CuadroTexto"/>
          <p:cNvSpPr txBox="1"/>
          <p:nvPr/>
        </p:nvSpPr>
        <p:spPr>
          <a:xfrm>
            <a:off x="598426" y="398989"/>
            <a:ext cx="2521845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accent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dirty="0" smtClean="0"/>
              <a:t>Movimiento de agua</a:t>
            </a:r>
            <a:endParaRPr lang="es-VE" sz="2000" dirty="0"/>
          </a:p>
        </p:txBody>
      </p:sp>
      <p:sp>
        <p:nvSpPr>
          <p:cNvPr id="8" name="7 CuadroTexto"/>
          <p:cNvSpPr txBox="1"/>
          <p:nvPr/>
        </p:nvSpPr>
        <p:spPr>
          <a:xfrm>
            <a:off x="3081706" y="1367135"/>
            <a:ext cx="7906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b="1" dirty="0" smtClean="0"/>
              <a:t>H</a:t>
            </a:r>
            <a:r>
              <a:rPr lang="es-VE" sz="2400" b="1" baseline="-25000" dirty="0" smtClean="0"/>
              <a:t>2</a:t>
            </a:r>
            <a:r>
              <a:rPr lang="es-VE" sz="2400" b="1" dirty="0" smtClean="0"/>
              <a:t>O</a:t>
            </a:r>
            <a:endParaRPr lang="es-VE" sz="2400" b="1" dirty="0"/>
          </a:p>
        </p:txBody>
      </p:sp>
      <p:sp>
        <p:nvSpPr>
          <p:cNvPr id="9" name="8 CuadroTexto"/>
          <p:cNvSpPr txBox="1"/>
          <p:nvPr/>
        </p:nvSpPr>
        <p:spPr>
          <a:xfrm>
            <a:off x="3202732" y="5644070"/>
            <a:ext cx="1954381" cy="646331"/>
          </a:xfrm>
          <a:prstGeom prst="rect">
            <a:avLst/>
          </a:prstGeom>
          <a:solidFill>
            <a:srgbClr val="79DCF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800" b="1" dirty="0" err="1" smtClean="0"/>
              <a:t>Acuaporina</a:t>
            </a:r>
            <a:endParaRPr lang="es-VE" sz="1800" b="1" dirty="0" smtClean="0"/>
          </a:p>
          <a:p>
            <a:r>
              <a:rPr lang="es-VE" sz="1800" b="1" dirty="0" smtClean="0"/>
              <a:t>Canal para agua</a:t>
            </a:r>
            <a:endParaRPr lang="es-VE" sz="1800" b="1" dirty="0"/>
          </a:p>
        </p:txBody>
      </p:sp>
    </p:spTree>
    <p:extLst>
      <p:ext uri="{BB962C8B-B14F-4D97-AF65-F5344CB8AC3E}">
        <p14:creationId xmlns:p14="http://schemas.microsoft.com/office/powerpoint/2010/main" val="1585131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ximena\Desktop\fphys-02-00056-g0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257" y="356202"/>
            <a:ext cx="7659485" cy="6145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539552" y="364588"/>
            <a:ext cx="1627369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accent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dirty="0" err="1" smtClean="0"/>
              <a:t>Acuaporinas</a:t>
            </a:r>
            <a:endParaRPr lang="es-VE" sz="2000" dirty="0"/>
          </a:p>
        </p:txBody>
      </p:sp>
      <p:sp>
        <p:nvSpPr>
          <p:cNvPr id="3" name="2 Rectángulo"/>
          <p:cNvSpPr/>
          <p:nvPr/>
        </p:nvSpPr>
        <p:spPr bwMode="auto">
          <a:xfrm>
            <a:off x="539552" y="5445224"/>
            <a:ext cx="1728192" cy="36004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5" name="4 Rectángulo"/>
          <p:cNvSpPr/>
          <p:nvPr/>
        </p:nvSpPr>
        <p:spPr bwMode="auto">
          <a:xfrm>
            <a:off x="6948264" y="5301208"/>
            <a:ext cx="1453478" cy="64807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1006827" y="5703059"/>
            <a:ext cx="692818" cy="400110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s-VE" sz="2000" dirty="0" smtClean="0"/>
              <a:t>LUZ</a:t>
            </a:r>
            <a:endParaRPr lang="es-VE" sz="2000" dirty="0"/>
          </a:p>
        </p:txBody>
      </p:sp>
      <p:sp>
        <p:nvSpPr>
          <p:cNvPr id="8" name="7 CuadroTexto"/>
          <p:cNvSpPr txBox="1"/>
          <p:nvPr/>
        </p:nvSpPr>
        <p:spPr>
          <a:xfrm>
            <a:off x="6804248" y="5408648"/>
            <a:ext cx="1499128" cy="400110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s-VE" sz="2000" dirty="0" smtClean="0"/>
              <a:t>Intersticio</a:t>
            </a:r>
            <a:endParaRPr lang="es-VE" sz="2000" dirty="0"/>
          </a:p>
        </p:txBody>
      </p:sp>
      <p:sp>
        <p:nvSpPr>
          <p:cNvPr id="7" name="6 CuadroTexto"/>
          <p:cNvSpPr txBox="1"/>
          <p:nvPr/>
        </p:nvSpPr>
        <p:spPr>
          <a:xfrm>
            <a:off x="95277" y="3212976"/>
            <a:ext cx="1308371" cy="584775"/>
          </a:xfrm>
          <a:prstGeom prst="rect">
            <a:avLst/>
          </a:prstGeom>
          <a:solidFill>
            <a:schemeClr val="accent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600" dirty="0" smtClean="0"/>
              <a:t>Movimiento</a:t>
            </a:r>
          </a:p>
          <a:p>
            <a:r>
              <a:rPr lang="es-VE" sz="1600" dirty="0" smtClean="0"/>
              <a:t> </a:t>
            </a:r>
            <a:r>
              <a:rPr lang="es-VE" sz="1600" dirty="0" err="1" smtClean="0"/>
              <a:t>paracelular</a:t>
            </a:r>
            <a:endParaRPr lang="es-VE" sz="1600" dirty="0"/>
          </a:p>
        </p:txBody>
      </p:sp>
      <p:sp>
        <p:nvSpPr>
          <p:cNvPr id="10" name="9 CuadroTexto"/>
          <p:cNvSpPr txBox="1"/>
          <p:nvPr/>
        </p:nvSpPr>
        <p:spPr>
          <a:xfrm>
            <a:off x="3419872" y="356202"/>
            <a:ext cx="2509021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accent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dirty="0" smtClean="0"/>
              <a:t>Transporte de agua</a:t>
            </a:r>
            <a:endParaRPr lang="es-VE" sz="2000" dirty="0"/>
          </a:p>
        </p:txBody>
      </p:sp>
    </p:spTree>
    <p:extLst>
      <p:ext uri="{BB962C8B-B14F-4D97-AF65-F5344CB8AC3E}">
        <p14:creationId xmlns:p14="http://schemas.microsoft.com/office/powerpoint/2010/main" val="2977235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pic>
        <p:nvPicPr>
          <p:cNvPr id="2052" name="Picture 4" descr="C:\Users\ximena\Desktop\gr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4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138" t="3251" r="2599" b="2960"/>
          <a:stretch/>
        </p:blipFill>
        <p:spPr bwMode="auto">
          <a:xfrm>
            <a:off x="681644" y="1006885"/>
            <a:ext cx="7597832" cy="5327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6 CuadroTexto"/>
          <p:cNvSpPr txBox="1"/>
          <p:nvPr/>
        </p:nvSpPr>
        <p:spPr>
          <a:xfrm>
            <a:off x="7131402" y="352829"/>
            <a:ext cx="1627369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accent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dirty="0" err="1" smtClean="0"/>
              <a:t>Acuaporinas</a:t>
            </a:r>
            <a:endParaRPr lang="es-VE" sz="2000" dirty="0"/>
          </a:p>
        </p:txBody>
      </p:sp>
      <p:sp>
        <p:nvSpPr>
          <p:cNvPr id="4" name="3 CuadroTexto"/>
          <p:cNvSpPr txBox="1"/>
          <p:nvPr/>
        </p:nvSpPr>
        <p:spPr>
          <a:xfrm>
            <a:off x="1619672" y="871485"/>
            <a:ext cx="1564852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VE" sz="2000" dirty="0" smtClean="0"/>
              <a:t>Tejido sano</a:t>
            </a:r>
            <a:endParaRPr lang="es-VE" sz="2000" dirty="0"/>
          </a:p>
        </p:txBody>
      </p:sp>
      <p:sp>
        <p:nvSpPr>
          <p:cNvPr id="5" name="4 CuadroTexto"/>
          <p:cNvSpPr txBox="1"/>
          <p:nvPr/>
        </p:nvSpPr>
        <p:spPr>
          <a:xfrm>
            <a:off x="3210694" y="1145477"/>
            <a:ext cx="12971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 smtClean="0"/>
              <a:t>Peristaltismo</a:t>
            </a:r>
          </a:p>
          <a:p>
            <a:r>
              <a:rPr lang="es-VE" sz="1400" b="1" dirty="0" smtClean="0"/>
              <a:t>normal</a:t>
            </a:r>
            <a:endParaRPr lang="es-VE" sz="1400" b="1" dirty="0"/>
          </a:p>
        </p:txBody>
      </p:sp>
      <p:sp>
        <p:nvSpPr>
          <p:cNvPr id="10" name="9 CuadroTexto"/>
          <p:cNvSpPr txBox="1"/>
          <p:nvPr/>
        </p:nvSpPr>
        <p:spPr>
          <a:xfrm>
            <a:off x="7368561" y="1134646"/>
            <a:ext cx="12971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 smtClean="0"/>
              <a:t>Peristaltismo</a:t>
            </a:r>
          </a:p>
          <a:p>
            <a:r>
              <a:rPr lang="es-VE" sz="1400" b="1" dirty="0" smtClean="0"/>
              <a:t>aumentado</a:t>
            </a:r>
            <a:endParaRPr lang="es-VE" sz="1400" b="1" dirty="0"/>
          </a:p>
        </p:txBody>
      </p:sp>
      <p:sp>
        <p:nvSpPr>
          <p:cNvPr id="6" name="5 Rectángulo"/>
          <p:cNvSpPr/>
          <p:nvPr/>
        </p:nvSpPr>
        <p:spPr bwMode="auto">
          <a:xfrm>
            <a:off x="5292080" y="2780928"/>
            <a:ext cx="1235720" cy="36004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8" name="7 Rectángulo"/>
          <p:cNvSpPr/>
          <p:nvPr/>
        </p:nvSpPr>
        <p:spPr bwMode="auto">
          <a:xfrm>
            <a:off x="6998551" y="2780928"/>
            <a:ext cx="837349" cy="36004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5288616" y="2740858"/>
            <a:ext cx="12426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 smtClean="0"/>
              <a:t>Patógenos </a:t>
            </a:r>
          </a:p>
          <a:p>
            <a:r>
              <a:rPr lang="es-VE" sz="1200" b="1" dirty="0" smtClean="0"/>
              <a:t>extracelulares</a:t>
            </a:r>
            <a:endParaRPr lang="es-VE" sz="1200" b="1" dirty="0"/>
          </a:p>
        </p:txBody>
      </p:sp>
      <p:sp>
        <p:nvSpPr>
          <p:cNvPr id="14" name="13 CuadroTexto"/>
          <p:cNvSpPr txBox="1"/>
          <p:nvPr/>
        </p:nvSpPr>
        <p:spPr>
          <a:xfrm>
            <a:off x="6664966" y="2891883"/>
            <a:ext cx="12426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 smtClean="0"/>
              <a:t>Patógenos </a:t>
            </a:r>
          </a:p>
          <a:p>
            <a:r>
              <a:rPr lang="es-VE" sz="1200" b="1" dirty="0" smtClean="0"/>
              <a:t>extracelulares</a:t>
            </a:r>
            <a:endParaRPr lang="es-VE" sz="1200" b="1" dirty="0"/>
          </a:p>
        </p:txBody>
      </p:sp>
      <p:sp>
        <p:nvSpPr>
          <p:cNvPr id="15" name="14 CuadroTexto"/>
          <p:cNvSpPr txBox="1"/>
          <p:nvPr/>
        </p:nvSpPr>
        <p:spPr>
          <a:xfrm>
            <a:off x="428718" y="377671"/>
            <a:ext cx="2598788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accent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dirty="0" smtClean="0"/>
              <a:t>Movimiento de agua</a:t>
            </a:r>
            <a:endParaRPr lang="es-VE" sz="2000" dirty="0"/>
          </a:p>
        </p:txBody>
      </p:sp>
      <p:sp>
        <p:nvSpPr>
          <p:cNvPr id="13" name="12 CuadroTexto"/>
          <p:cNvSpPr txBox="1"/>
          <p:nvPr/>
        </p:nvSpPr>
        <p:spPr>
          <a:xfrm>
            <a:off x="4807012" y="822219"/>
            <a:ext cx="250902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VE" sz="1800" dirty="0" smtClean="0"/>
              <a:t>Diarrea por bacterias</a:t>
            </a:r>
            <a:endParaRPr lang="es-VE" sz="1800" dirty="0"/>
          </a:p>
        </p:txBody>
      </p:sp>
      <p:cxnSp>
        <p:nvCxnSpPr>
          <p:cNvPr id="11" name="10 Conector recto"/>
          <p:cNvCxnSpPr/>
          <p:nvPr/>
        </p:nvCxnSpPr>
        <p:spPr bwMode="auto">
          <a:xfrm flipH="1">
            <a:off x="4544715" y="577726"/>
            <a:ext cx="27285" cy="5756572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860273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8" name="Rectangle 4"/>
          <p:cNvSpPr>
            <a:spLocks noChangeArrowheads="1"/>
          </p:cNvSpPr>
          <p:nvPr/>
        </p:nvSpPr>
        <p:spPr bwMode="auto">
          <a:xfrm>
            <a:off x="2125663" y="2349500"/>
            <a:ext cx="5122862" cy="2816225"/>
          </a:xfrm>
          <a:prstGeom prst="rect">
            <a:avLst/>
          </a:prstGeom>
          <a:solidFill>
            <a:srgbClr val="D2EAEC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marL="342900" indent="-342900" algn="l"/>
            <a:endParaRPr lang="es-ES" b="1"/>
          </a:p>
          <a:p>
            <a:pPr marL="342900" indent="-342900" algn="l"/>
            <a:r>
              <a:rPr lang="es-ES" sz="1600" b="1"/>
              <a:t>1. Movimiento de agua a lo largo del TGI</a:t>
            </a:r>
          </a:p>
          <a:p>
            <a:pPr marL="342900" indent="-342900" algn="l"/>
            <a:endParaRPr lang="es-ES" sz="1600" b="1"/>
          </a:p>
          <a:p>
            <a:pPr marL="342900" indent="-342900" algn="l"/>
            <a:r>
              <a:rPr lang="es-ES" sz="1600" b="1"/>
              <a:t>2. Secuencia movimiento osmótico del agua</a:t>
            </a:r>
          </a:p>
          <a:p>
            <a:pPr marL="342900" indent="-342900" algn="l"/>
            <a:endParaRPr lang="es-ES" sz="2000" b="1"/>
          </a:p>
          <a:p>
            <a:pPr marL="342900" indent="-342900" algn="l"/>
            <a:r>
              <a:rPr lang="es-ES" sz="2000" b="1"/>
              <a:t>3. Abs. contra gradiente osmótico</a:t>
            </a:r>
          </a:p>
          <a:p>
            <a:pPr marL="342900" indent="-342900" algn="l"/>
            <a:endParaRPr lang="es-ES" sz="2000" b="1"/>
          </a:p>
          <a:p>
            <a:pPr marL="342900" indent="-342900" algn="l"/>
            <a:r>
              <a:rPr lang="es-ES" sz="2000"/>
              <a:t>4. Abs. intestino delgado y colon</a:t>
            </a:r>
          </a:p>
          <a:p>
            <a:pPr marL="342900" indent="-342900" algn="l"/>
            <a:endParaRPr lang="es-ES" sz="2000"/>
          </a:p>
          <a:p>
            <a:pPr marL="342900" indent="-342900" algn="l"/>
            <a:r>
              <a:rPr lang="es-ES" sz="2000"/>
              <a:t>5. Distribución de proteínas de membrana</a:t>
            </a:r>
          </a:p>
        </p:txBody>
      </p:sp>
      <p:sp>
        <p:nvSpPr>
          <p:cNvPr id="175109" name="Rectangle 5"/>
          <p:cNvSpPr>
            <a:spLocks noChangeArrowheads="1"/>
          </p:cNvSpPr>
          <p:nvPr/>
        </p:nvSpPr>
        <p:spPr bwMode="auto">
          <a:xfrm>
            <a:off x="3060700" y="1773238"/>
            <a:ext cx="3097323" cy="400110"/>
          </a:xfrm>
          <a:prstGeom prst="rect">
            <a:avLst/>
          </a:prstGeom>
          <a:solidFill>
            <a:srgbClr val="CDE6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000" b="1"/>
              <a:t>ABSORCIÓN DE AGUA</a:t>
            </a:r>
          </a:p>
        </p:txBody>
      </p:sp>
      <p:sp>
        <p:nvSpPr>
          <p:cNvPr id="175110" name="Line 6"/>
          <p:cNvSpPr>
            <a:spLocks noChangeShapeType="1"/>
          </p:cNvSpPr>
          <p:nvPr/>
        </p:nvSpPr>
        <p:spPr bwMode="auto">
          <a:xfrm>
            <a:off x="1476375" y="3789363"/>
            <a:ext cx="576263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6372200" y="6525344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6111482" y="476672"/>
            <a:ext cx="2355132" cy="584775"/>
          </a:xfrm>
          <a:prstGeom prst="rect">
            <a:avLst/>
          </a:prstGeom>
          <a:solidFill>
            <a:srgbClr val="8BCAC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/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 ABSORCIÓN </a:t>
            </a:r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AGUA</a:t>
            </a:r>
          </a:p>
          <a:p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y ELECTROLITOS</a:t>
            </a:r>
            <a:endParaRPr lang="es-ES" sz="1600" b="1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75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75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5108" grpId="0" animBg="1"/>
      <p:bldP spid="175110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3" name="Rectangle 3"/>
          <p:cNvSpPr>
            <a:spLocks noChangeArrowheads="1"/>
          </p:cNvSpPr>
          <p:nvPr/>
        </p:nvSpPr>
        <p:spPr bwMode="auto">
          <a:xfrm>
            <a:off x="3492500" y="404813"/>
            <a:ext cx="3240088" cy="12239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 sz="1800" b="1"/>
          </a:p>
        </p:txBody>
      </p:sp>
      <p:sp>
        <p:nvSpPr>
          <p:cNvPr id="163845" name="Text Box 5"/>
          <p:cNvSpPr txBox="1">
            <a:spLocks noChangeArrowheads="1"/>
          </p:cNvSpPr>
          <p:nvPr/>
        </p:nvSpPr>
        <p:spPr bwMode="auto">
          <a:xfrm>
            <a:off x="6388424" y="1129098"/>
            <a:ext cx="2225289" cy="584775"/>
          </a:xfrm>
          <a:prstGeom prst="rect">
            <a:avLst/>
          </a:prstGeom>
          <a:solidFill>
            <a:srgbClr val="CDE6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600" b="1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Abs</a:t>
            </a:r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. contra </a:t>
            </a:r>
            <a:endParaRPr lang="es-ES" sz="16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Gradiente Osmótico </a:t>
            </a:r>
            <a:endParaRPr lang="es-ES" sz="16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63847" name="Text Box 7"/>
          <p:cNvSpPr txBox="1">
            <a:spLocks noChangeArrowheads="1"/>
          </p:cNvSpPr>
          <p:nvPr/>
        </p:nvSpPr>
        <p:spPr bwMode="auto">
          <a:xfrm>
            <a:off x="2627313" y="2254870"/>
            <a:ext cx="3749675" cy="2254250"/>
          </a:xfrm>
          <a:prstGeom prst="rect">
            <a:avLst/>
          </a:prstGeom>
          <a:solidFill>
            <a:srgbClr val="D1FBEE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2000"/>
              <a:t>ÍLEON y COLON </a:t>
            </a:r>
          </a:p>
          <a:p>
            <a:r>
              <a:rPr lang="es-ES" sz="2000"/>
              <a:t>contenido</a:t>
            </a:r>
          </a:p>
          <a:p>
            <a:r>
              <a:rPr lang="es-ES" sz="2000"/>
              <a:t>HIPEROSMOLAR</a:t>
            </a:r>
          </a:p>
          <a:p>
            <a:endParaRPr lang="es-ES"/>
          </a:p>
          <a:p>
            <a:endParaRPr lang="es-ES"/>
          </a:p>
          <a:p>
            <a:r>
              <a:rPr lang="es-ES" sz="2000"/>
              <a:t>Sin embargo,</a:t>
            </a:r>
          </a:p>
          <a:p>
            <a:r>
              <a:rPr lang="es-ES" sz="2000"/>
              <a:t>se absorbe prácticamente </a:t>
            </a:r>
          </a:p>
          <a:p>
            <a:r>
              <a:rPr lang="es-ES" sz="2000"/>
              <a:t>TODA el agua!</a:t>
            </a:r>
          </a:p>
        </p:txBody>
      </p:sp>
      <p:sp>
        <p:nvSpPr>
          <p:cNvPr id="163849" name="Text Box 9"/>
          <p:cNvSpPr txBox="1">
            <a:spLocks noChangeArrowheads="1"/>
          </p:cNvSpPr>
          <p:nvPr/>
        </p:nvSpPr>
        <p:spPr bwMode="auto">
          <a:xfrm>
            <a:off x="2339975" y="4652963"/>
            <a:ext cx="474821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3200"/>
              <a:t>¿Cómo se explica esto??</a:t>
            </a:r>
          </a:p>
        </p:txBody>
      </p:sp>
      <p:sp>
        <p:nvSpPr>
          <p:cNvPr id="163851" name="Text Box 11"/>
          <p:cNvSpPr txBox="1">
            <a:spLocks noChangeArrowheads="1"/>
          </p:cNvSpPr>
          <p:nvPr/>
        </p:nvSpPr>
        <p:spPr bwMode="auto">
          <a:xfrm>
            <a:off x="1852613" y="1485674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7184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6372200" y="6525344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9" name="Rectangle 40"/>
          <p:cNvSpPr>
            <a:spLocks noChangeArrowheads="1"/>
          </p:cNvSpPr>
          <p:nvPr/>
        </p:nvSpPr>
        <p:spPr bwMode="auto">
          <a:xfrm>
            <a:off x="6948686" y="435859"/>
            <a:ext cx="1655762" cy="584775"/>
          </a:xfrm>
          <a:prstGeom prst="rect">
            <a:avLst/>
          </a:prstGeom>
          <a:solidFill>
            <a:srgbClr val="CDE6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ABSORCIÓN</a:t>
            </a:r>
          </a:p>
          <a:p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AGUA</a:t>
            </a:r>
            <a:endParaRPr lang="es-ES" sz="1600" b="1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38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638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4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450" y="433388"/>
            <a:ext cx="7785100" cy="5999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7" name="Picture 5" descr="img16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18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403"/>
          <a:stretch>
            <a:fillRect/>
          </a:stretch>
        </p:blipFill>
        <p:spPr>
          <a:xfrm>
            <a:off x="1392238" y="552450"/>
            <a:ext cx="3600450" cy="58515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8440" name="Rectangle 8"/>
          <p:cNvSpPr>
            <a:spLocks noChangeArrowheads="1"/>
          </p:cNvSpPr>
          <p:nvPr/>
        </p:nvSpPr>
        <p:spPr bwMode="auto">
          <a:xfrm>
            <a:off x="3192463" y="598488"/>
            <a:ext cx="2303462" cy="10080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 sz="1800" b="1"/>
          </a:p>
        </p:txBody>
      </p:sp>
      <p:sp>
        <p:nvSpPr>
          <p:cNvPr id="18443" name="Text Box 11"/>
          <p:cNvSpPr txBox="1">
            <a:spLocks noChangeArrowheads="1"/>
          </p:cNvSpPr>
          <p:nvPr/>
        </p:nvSpPr>
        <p:spPr bwMode="auto">
          <a:xfrm>
            <a:off x="3132138" y="692150"/>
            <a:ext cx="1682750" cy="701675"/>
          </a:xfrm>
          <a:prstGeom prst="rect">
            <a:avLst/>
          </a:prstGeom>
          <a:solidFill>
            <a:srgbClr val="CDE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LUZ</a:t>
            </a:r>
          </a:p>
          <a:p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Íleon y colon</a:t>
            </a:r>
          </a:p>
        </p:txBody>
      </p:sp>
      <p:sp>
        <p:nvSpPr>
          <p:cNvPr id="18448" name="Text Box 16"/>
          <p:cNvSpPr txBox="1">
            <a:spLocks noChangeArrowheads="1"/>
          </p:cNvSpPr>
          <p:nvPr/>
        </p:nvSpPr>
        <p:spPr bwMode="auto">
          <a:xfrm>
            <a:off x="528638" y="669925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7184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18451" name="Oval 19"/>
          <p:cNvSpPr>
            <a:spLocks noChangeArrowheads="1"/>
          </p:cNvSpPr>
          <p:nvPr/>
        </p:nvSpPr>
        <p:spPr bwMode="auto">
          <a:xfrm>
            <a:off x="2411413" y="5805488"/>
            <a:ext cx="1008062" cy="576262"/>
          </a:xfrm>
          <a:prstGeom prst="ellipse">
            <a:avLst/>
          </a:prstGeom>
          <a:noFill/>
          <a:ln w="38100">
            <a:solidFill>
              <a:srgbClr val="FF6699"/>
            </a:solidFill>
            <a:prstDash val="sysDot"/>
            <a:round/>
            <a:headEnd/>
            <a:tailEnd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452" name="Text Box 20"/>
          <p:cNvSpPr txBox="1">
            <a:spLocks noChangeArrowheads="1"/>
          </p:cNvSpPr>
          <p:nvPr/>
        </p:nvSpPr>
        <p:spPr bwMode="auto">
          <a:xfrm>
            <a:off x="5003800" y="3644900"/>
            <a:ext cx="35194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C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1">
                <a:solidFill>
                  <a:srgbClr val="0000CC"/>
                </a:solidFill>
              </a:rPr>
              <a:t>75 mOs</a:t>
            </a:r>
            <a:r>
              <a:rPr lang="es-ES" sz="1800" b="1"/>
              <a:t> a </a:t>
            </a:r>
            <a:r>
              <a:rPr lang="es-ES" sz="1800" b="1">
                <a:solidFill>
                  <a:srgbClr val="008000"/>
                </a:solidFill>
              </a:rPr>
              <a:t>150 mOs</a:t>
            </a:r>
            <a:r>
              <a:rPr lang="es-ES" sz="1800" b="1"/>
              <a:t> a </a:t>
            </a:r>
            <a:r>
              <a:rPr lang="es-ES" sz="1800" b="1">
                <a:solidFill>
                  <a:srgbClr val="FF3399"/>
                </a:solidFill>
              </a:rPr>
              <a:t>50 mOs</a:t>
            </a:r>
          </a:p>
        </p:txBody>
      </p:sp>
      <p:sp>
        <p:nvSpPr>
          <p:cNvPr id="18455" name="Oval 23"/>
          <p:cNvSpPr>
            <a:spLocks noChangeArrowheads="1"/>
          </p:cNvSpPr>
          <p:nvPr/>
        </p:nvSpPr>
        <p:spPr bwMode="auto">
          <a:xfrm>
            <a:off x="1692275" y="2997200"/>
            <a:ext cx="1008063" cy="504825"/>
          </a:xfrm>
          <a:prstGeom prst="ellipse">
            <a:avLst/>
          </a:prstGeom>
          <a:noFill/>
          <a:ln w="38100">
            <a:solidFill>
              <a:srgbClr val="0000CC"/>
            </a:solidFill>
            <a:prstDash val="sysDot"/>
            <a:round/>
            <a:headEnd/>
            <a:tailEnd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CC6600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456" name="Oval 24"/>
          <p:cNvSpPr>
            <a:spLocks noChangeArrowheads="1"/>
          </p:cNvSpPr>
          <p:nvPr/>
        </p:nvSpPr>
        <p:spPr bwMode="auto">
          <a:xfrm>
            <a:off x="2987675" y="4076700"/>
            <a:ext cx="1008063" cy="576263"/>
          </a:xfrm>
          <a:prstGeom prst="ellipse">
            <a:avLst/>
          </a:prstGeom>
          <a:noFill/>
          <a:ln w="38100">
            <a:solidFill>
              <a:srgbClr val="008000"/>
            </a:solidFill>
            <a:prstDash val="sysDot"/>
            <a:round/>
            <a:headEnd/>
            <a:tailEnd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458" name="Text Box 26"/>
          <p:cNvSpPr txBox="1">
            <a:spLocks noChangeArrowheads="1"/>
          </p:cNvSpPr>
          <p:nvPr/>
        </p:nvSpPr>
        <p:spPr bwMode="auto">
          <a:xfrm>
            <a:off x="4932363" y="2484438"/>
            <a:ext cx="2087562" cy="944562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Agua tiene que ir </a:t>
            </a:r>
          </a:p>
          <a:p>
            <a:r>
              <a:rPr lang="es-E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del enterocito</a:t>
            </a:r>
          </a:p>
          <a:p>
            <a:r>
              <a:rPr lang="es-E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a la sangre</a:t>
            </a:r>
          </a:p>
        </p:txBody>
      </p:sp>
      <p:sp>
        <p:nvSpPr>
          <p:cNvPr id="18461" name="Oval 29"/>
          <p:cNvSpPr>
            <a:spLocks noChangeArrowheads="1"/>
          </p:cNvSpPr>
          <p:nvPr/>
        </p:nvSpPr>
        <p:spPr bwMode="auto">
          <a:xfrm>
            <a:off x="3203575" y="3357563"/>
            <a:ext cx="360363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462" name="Oval 30"/>
          <p:cNvSpPr>
            <a:spLocks noChangeArrowheads="1"/>
          </p:cNvSpPr>
          <p:nvPr/>
        </p:nvSpPr>
        <p:spPr bwMode="auto">
          <a:xfrm>
            <a:off x="3851275" y="5734050"/>
            <a:ext cx="288925" cy="2873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463" name="Text Box 31"/>
          <p:cNvSpPr txBox="1">
            <a:spLocks noChangeArrowheads="1"/>
          </p:cNvSpPr>
          <p:nvPr/>
        </p:nvSpPr>
        <p:spPr bwMode="auto">
          <a:xfrm>
            <a:off x="1187450" y="3062288"/>
            <a:ext cx="504825" cy="457200"/>
          </a:xfrm>
          <a:prstGeom prst="rect">
            <a:avLst/>
          </a:prstGeom>
          <a:solidFill>
            <a:srgbClr val="5D5D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2400"/>
              <a:t>1.</a:t>
            </a:r>
          </a:p>
        </p:txBody>
      </p:sp>
      <p:sp>
        <p:nvSpPr>
          <p:cNvPr id="18464" name="Text Box 32"/>
          <p:cNvSpPr txBox="1">
            <a:spLocks noChangeArrowheads="1"/>
          </p:cNvSpPr>
          <p:nvPr/>
        </p:nvSpPr>
        <p:spPr bwMode="auto">
          <a:xfrm>
            <a:off x="2411413" y="4149725"/>
            <a:ext cx="504825" cy="457200"/>
          </a:xfrm>
          <a:prstGeom prst="rect">
            <a:avLst/>
          </a:prstGeom>
          <a:solidFill>
            <a:srgbClr val="00C4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2400"/>
              <a:t>2.</a:t>
            </a:r>
          </a:p>
        </p:txBody>
      </p:sp>
      <p:sp>
        <p:nvSpPr>
          <p:cNvPr id="18465" name="Text Box 33"/>
          <p:cNvSpPr txBox="1">
            <a:spLocks noChangeArrowheads="1"/>
          </p:cNvSpPr>
          <p:nvPr/>
        </p:nvSpPr>
        <p:spPr bwMode="auto">
          <a:xfrm>
            <a:off x="1835150" y="5805488"/>
            <a:ext cx="504825" cy="457200"/>
          </a:xfrm>
          <a:prstGeom prst="rect">
            <a:avLst/>
          </a:prstGeom>
          <a:solidFill>
            <a:srgbClr val="FF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2400"/>
              <a:t>3.</a:t>
            </a:r>
          </a:p>
        </p:txBody>
      </p:sp>
      <p:sp>
        <p:nvSpPr>
          <p:cNvPr id="18466" name="Text Box 34"/>
          <p:cNvSpPr txBox="1">
            <a:spLocks noChangeArrowheads="1"/>
          </p:cNvSpPr>
          <p:nvPr/>
        </p:nvSpPr>
        <p:spPr bwMode="auto">
          <a:xfrm>
            <a:off x="5037138" y="4149725"/>
            <a:ext cx="2251075" cy="2225675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/>
              <a:t>3 compartimientos:</a:t>
            </a:r>
          </a:p>
          <a:p>
            <a:pPr algn="l"/>
            <a:r>
              <a:rPr lang="es-ES" sz="1800"/>
              <a:t>   </a:t>
            </a:r>
            <a:r>
              <a:rPr lang="es-ES" sz="1800">
                <a:solidFill>
                  <a:srgbClr val="0000CC"/>
                </a:solidFill>
              </a:rPr>
              <a:t>Intracelular</a:t>
            </a:r>
          </a:p>
          <a:p>
            <a:pPr algn="l"/>
            <a:r>
              <a:rPr lang="es-ES" sz="1800"/>
              <a:t>   </a:t>
            </a:r>
            <a:r>
              <a:rPr lang="es-ES" sz="1800">
                <a:solidFill>
                  <a:srgbClr val="008000"/>
                </a:solidFill>
              </a:rPr>
              <a:t>Intersticial</a:t>
            </a:r>
          </a:p>
          <a:p>
            <a:pPr algn="l"/>
            <a:r>
              <a:rPr lang="es-ES" sz="1800"/>
              <a:t>   </a:t>
            </a:r>
            <a:r>
              <a:rPr lang="es-ES" sz="1800">
                <a:solidFill>
                  <a:srgbClr val="FF3399"/>
                </a:solidFill>
              </a:rPr>
              <a:t>Intravascular</a:t>
            </a:r>
          </a:p>
          <a:p>
            <a:pPr algn="l"/>
            <a:r>
              <a:rPr lang="es-ES" sz="1200"/>
              <a:t> </a:t>
            </a:r>
          </a:p>
          <a:p>
            <a:pPr algn="l"/>
            <a:r>
              <a:rPr lang="es-ES" sz="1800"/>
              <a:t>2 membranas</a:t>
            </a:r>
          </a:p>
          <a:p>
            <a:pPr algn="l"/>
            <a:r>
              <a:rPr lang="es-ES" sz="1800"/>
              <a:t>   M. basolateral</a:t>
            </a:r>
          </a:p>
          <a:p>
            <a:pPr algn="l"/>
            <a:r>
              <a:rPr lang="es-ES" sz="1800"/>
              <a:t>   M. capilar</a:t>
            </a:r>
          </a:p>
        </p:txBody>
      </p:sp>
      <p:sp>
        <p:nvSpPr>
          <p:cNvPr id="21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22" name="Text Box 5"/>
          <p:cNvSpPr txBox="1">
            <a:spLocks noChangeArrowheads="1"/>
          </p:cNvSpPr>
          <p:nvPr/>
        </p:nvSpPr>
        <p:spPr bwMode="auto">
          <a:xfrm>
            <a:off x="6372200" y="1116033"/>
            <a:ext cx="2225289" cy="584775"/>
          </a:xfrm>
          <a:prstGeom prst="rect">
            <a:avLst/>
          </a:prstGeom>
          <a:solidFill>
            <a:srgbClr val="CDE6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600" b="1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Abs</a:t>
            </a:r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. contra </a:t>
            </a:r>
            <a:endParaRPr lang="es-ES" sz="16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Gradiente Osmótico </a:t>
            </a:r>
            <a:endParaRPr lang="es-ES" sz="16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4" name="Rectangle 40"/>
          <p:cNvSpPr>
            <a:spLocks noChangeArrowheads="1"/>
          </p:cNvSpPr>
          <p:nvPr/>
        </p:nvSpPr>
        <p:spPr bwMode="auto">
          <a:xfrm>
            <a:off x="6948686" y="435859"/>
            <a:ext cx="1655762" cy="584775"/>
          </a:xfrm>
          <a:prstGeom prst="rect">
            <a:avLst/>
          </a:prstGeom>
          <a:solidFill>
            <a:srgbClr val="CDE6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ABSORCIÓN</a:t>
            </a:r>
          </a:p>
          <a:p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AGUA</a:t>
            </a:r>
            <a:endParaRPr lang="es-ES" sz="1600" b="1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1845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184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184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51" grpId="0" animBg="1"/>
      <p:bldP spid="18452" grpId="0"/>
      <p:bldP spid="18455" grpId="0" animBg="1"/>
      <p:bldP spid="18456" grpId="0" animBg="1"/>
      <p:bldP spid="18458" grpId="0" animBg="1"/>
      <p:bldP spid="18466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7" name="Rectangle 9"/>
          <p:cNvSpPr>
            <a:spLocks noChangeArrowheads="1"/>
          </p:cNvSpPr>
          <p:nvPr/>
        </p:nvSpPr>
        <p:spPr bwMode="auto">
          <a:xfrm>
            <a:off x="4859338" y="1989138"/>
            <a:ext cx="1873250" cy="14398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pic>
        <p:nvPicPr>
          <p:cNvPr id="17413" name="Picture 5" descr="img15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18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29" t="17470" r="26950" b="48701"/>
          <a:stretch>
            <a:fillRect/>
          </a:stretch>
        </p:blipFill>
        <p:spPr>
          <a:xfrm>
            <a:off x="755650" y="2420938"/>
            <a:ext cx="3671888" cy="22320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7420" name="Rectangle 12"/>
          <p:cNvSpPr>
            <a:spLocks noChangeArrowheads="1"/>
          </p:cNvSpPr>
          <p:nvPr/>
        </p:nvSpPr>
        <p:spPr bwMode="auto">
          <a:xfrm>
            <a:off x="5076825" y="1844675"/>
            <a:ext cx="1727200" cy="13684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7418" name="Text Box 10"/>
          <p:cNvSpPr txBox="1">
            <a:spLocks noChangeArrowheads="1"/>
          </p:cNvSpPr>
          <p:nvPr/>
        </p:nvSpPr>
        <p:spPr bwMode="auto">
          <a:xfrm>
            <a:off x="1016794" y="651241"/>
            <a:ext cx="2703512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600" b="1" dirty="0"/>
              <a:t>Modelo Curran-Macintosh</a:t>
            </a:r>
          </a:p>
          <a:p>
            <a:r>
              <a:rPr lang="es-MX" sz="1600" b="1" dirty="0"/>
              <a:t>1962</a:t>
            </a:r>
          </a:p>
        </p:txBody>
      </p:sp>
      <p:sp>
        <p:nvSpPr>
          <p:cNvPr id="17422" name="Text Box 14"/>
          <p:cNvSpPr txBox="1">
            <a:spLocks noChangeArrowheads="1"/>
          </p:cNvSpPr>
          <p:nvPr/>
        </p:nvSpPr>
        <p:spPr bwMode="auto">
          <a:xfrm>
            <a:off x="1508125" y="1341438"/>
            <a:ext cx="1720850" cy="944562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AGUA va </a:t>
            </a:r>
          </a:p>
          <a:p>
            <a:r>
              <a:rPr lang="es-E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del enterocito</a:t>
            </a:r>
          </a:p>
          <a:p>
            <a:r>
              <a:rPr lang="es-E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a la sangre</a:t>
            </a:r>
          </a:p>
        </p:txBody>
      </p:sp>
      <p:sp>
        <p:nvSpPr>
          <p:cNvPr id="17424" name="Line 16"/>
          <p:cNvSpPr>
            <a:spLocks noChangeShapeType="1"/>
          </p:cNvSpPr>
          <p:nvPr/>
        </p:nvSpPr>
        <p:spPr bwMode="auto">
          <a:xfrm>
            <a:off x="971550" y="4797425"/>
            <a:ext cx="3240088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426" name="Text Box 18"/>
          <p:cNvSpPr txBox="1">
            <a:spLocks noChangeArrowheads="1"/>
          </p:cNvSpPr>
          <p:nvPr/>
        </p:nvSpPr>
        <p:spPr bwMode="auto">
          <a:xfrm>
            <a:off x="5508625" y="2565400"/>
            <a:ext cx="2909888" cy="2254250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/>
              <a:t>A a B por ósmosis</a:t>
            </a:r>
          </a:p>
          <a:p>
            <a:pPr algn="l"/>
            <a:endParaRPr lang="es-ES_tradnl"/>
          </a:p>
          <a:p>
            <a:pPr algn="l"/>
            <a:r>
              <a:rPr lang="es-ES_tradnl" sz="2000"/>
              <a:t>B a C por aumento </a:t>
            </a:r>
          </a:p>
          <a:p>
            <a:pPr algn="l"/>
            <a:r>
              <a:rPr lang="es-ES_tradnl" sz="2000"/>
              <a:t>presión hidrostática </a:t>
            </a:r>
          </a:p>
          <a:p>
            <a:pPr algn="l"/>
            <a:r>
              <a:rPr lang="es-ES_tradnl" sz="2000"/>
              <a:t>en B</a:t>
            </a:r>
          </a:p>
          <a:p>
            <a:pPr algn="l"/>
            <a:endParaRPr lang="es-ES_tradnl"/>
          </a:p>
          <a:p>
            <a:pPr algn="l"/>
            <a:r>
              <a:rPr lang="es-ES_tradnl" sz="2000"/>
              <a:t>Total A a C: </a:t>
            </a:r>
          </a:p>
          <a:p>
            <a:pPr algn="l"/>
            <a:r>
              <a:rPr lang="es-ES_tradnl" sz="2000"/>
              <a:t>de</a:t>
            </a:r>
            <a:r>
              <a:rPr lang="es-ES_tradnl" sz="2000" b="1"/>
              <a:t> 75 mOs </a:t>
            </a:r>
            <a:r>
              <a:rPr lang="es-ES_tradnl" sz="2000"/>
              <a:t>a</a:t>
            </a:r>
            <a:r>
              <a:rPr lang="es-ES_tradnl" sz="2000" b="1"/>
              <a:t> 50 mOs!</a:t>
            </a:r>
          </a:p>
        </p:txBody>
      </p:sp>
      <p:sp>
        <p:nvSpPr>
          <p:cNvPr id="17430" name="Text Box 22"/>
          <p:cNvSpPr txBox="1">
            <a:spLocks noChangeArrowheads="1"/>
          </p:cNvSpPr>
          <p:nvPr/>
        </p:nvSpPr>
        <p:spPr bwMode="auto">
          <a:xfrm>
            <a:off x="5003800" y="5084763"/>
            <a:ext cx="3573463" cy="944562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/>
              <a:t>Osmolaridad B mayor que A</a:t>
            </a:r>
          </a:p>
          <a:p>
            <a:r>
              <a:rPr lang="es-ES_tradnl" sz="1800"/>
              <a:t>Y</a:t>
            </a:r>
          </a:p>
          <a:p>
            <a:r>
              <a:rPr lang="es-ES_tradnl" sz="1800"/>
              <a:t>Permeabilidad </a:t>
            </a:r>
            <a:r>
              <a:rPr lang="es-ES_tradnl" sz="1800" u="sng"/>
              <a:t>BC</a:t>
            </a:r>
            <a:r>
              <a:rPr lang="es-ES_tradnl" sz="1800"/>
              <a:t> mayor que AB</a:t>
            </a:r>
          </a:p>
        </p:txBody>
      </p:sp>
      <p:sp>
        <p:nvSpPr>
          <p:cNvPr id="17431" name="Oval 23"/>
          <p:cNvSpPr>
            <a:spLocks noChangeArrowheads="1"/>
          </p:cNvSpPr>
          <p:nvPr/>
        </p:nvSpPr>
        <p:spPr bwMode="auto">
          <a:xfrm>
            <a:off x="4284663" y="3068638"/>
            <a:ext cx="215900" cy="3603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7432" name="Rectangle 24"/>
          <p:cNvSpPr>
            <a:spLocks noChangeArrowheads="1"/>
          </p:cNvSpPr>
          <p:nvPr/>
        </p:nvSpPr>
        <p:spPr bwMode="auto">
          <a:xfrm>
            <a:off x="1547813" y="3644900"/>
            <a:ext cx="576262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7434" name="Rectangle 26"/>
          <p:cNvSpPr>
            <a:spLocks noChangeArrowheads="1"/>
          </p:cNvSpPr>
          <p:nvPr/>
        </p:nvSpPr>
        <p:spPr bwMode="auto">
          <a:xfrm>
            <a:off x="2700338" y="3716338"/>
            <a:ext cx="576262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7435" name="Line 27"/>
          <p:cNvSpPr>
            <a:spLocks noChangeShapeType="1"/>
          </p:cNvSpPr>
          <p:nvPr/>
        </p:nvSpPr>
        <p:spPr bwMode="auto">
          <a:xfrm>
            <a:off x="1476375" y="3789363"/>
            <a:ext cx="576263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436" name="Line 28"/>
          <p:cNvSpPr>
            <a:spLocks noChangeShapeType="1"/>
          </p:cNvSpPr>
          <p:nvPr/>
        </p:nvSpPr>
        <p:spPr bwMode="auto">
          <a:xfrm>
            <a:off x="2700338" y="3789363"/>
            <a:ext cx="576262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0" name="Text Box 7"/>
          <p:cNvSpPr txBox="1">
            <a:spLocks noChangeArrowheads="1"/>
          </p:cNvSpPr>
          <p:nvPr/>
        </p:nvSpPr>
        <p:spPr bwMode="auto">
          <a:xfrm>
            <a:off x="6372200" y="6525344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18" name="Text Box 5"/>
          <p:cNvSpPr txBox="1">
            <a:spLocks noChangeArrowheads="1"/>
          </p:cNvSpPr>
          <p:nvPr/>
        </p:nvSpPr>
        <p:spPr bwMode="auto">
          <a:xfrm>
            <a:off x="6444208" y="1124744"/>
            <a:ext cx="2225289" cy="584775"/>
          </a:xfrm>
          <a:prstGeom prst="rect">
            <a:avLst/>
          </a:prstGeom>
          <a:solidFill>
            <a:srgbClr val="CDE6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600" b="1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Abs</a:t>
            </a:r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. contra </a:t>
            </a:r>
            <a:endParaRPr lang="es-ES" sz="16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Gradiente Osmótico </a:t>
            </a:r>
            <a:endParaRPr lang="es-ES" sz="16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9" name="Text Box 11"/>
          <p:cNvSpPr txBox="1">
            <a:spLocks noChangeArrowheads="1"/>
          </p:cNvSpPr>
          <p:nvPr/>
        </p:nvSpPr>
        <p:spPr bwMode="auto">
          <a:xfrm>
            <a:off x="4229348" y="5157192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7184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22" name="Rectangle 40"/>
          <p:cNvSpPr>
            <a:spLocks noChangeArrowheads="1"/>
          </p:cNvSpPr>
          <p:nvPr/>
        </p:nvSpPr>
        <p:spPr bwMode="auto">
          <a:xfrm>
            <a:off x="6948686" y="435859"/>
            <a:ext cx="1655762" cy="584775"/>
          </a:xfrm>
          <a:prstGeom prst="rect">
            <a:avLst/>
          </a:prstGeom>
          <a:solidFill>
            <a:srgbClr val="CDE6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ABSORCIÓN</a:t>
            </a:r>
          </a:p>
          <a:p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AGUA</a:t>
            </a:r>
            <a:endParaRPr lang="es-ES" sz="1600" b="1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7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7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7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22" grpId="0" animBg="1"/>
      <p:bldP spid="17424" grpId="0" animBg="1"/>
      <p:bldP spid="17430" grpId="0" animBg="1"/>
      <p:bldP spid="17435" grpId="0" animBg="1"/>
      <p:bldP spid="17436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8" name="Text Box 4"/>
          <p:cNvSpPr txBox="1">
            <a:spLocks noChangeArrowheads="1"/>
          </p:cNvSpPr>
          <p:nvPr/>
        </p:nvSpPr>
        <p:spPr bwMode="auto">
          <a:xfrm>
            <a:off x="1187450" y="2060575"/>
            <a:ext cx="5832475" cy="771525"/>
          </a:xfrm>
          <a:prstGeom prst="rect">
            <a:avLst/>
          </a:prstGeom>
          <a:solidFill>
            <a:srgbClr val="D1FBEE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2400" b="1">
                <a:solidFill>
                  <a:srgbClr val="CC0000"/>
                </a:solidFill>
              </a:rPr>
              <a:t>*</a:t>
            </a:r>
            <a:r>
              <a:rPr lang="es-ES" sz="2000"/>
              <a:t> Agua va de la LUZ al INTERSTICIO</a:t>
            </a:r>
          </a:p>
          <a:p>
            <a:pPr algn="l"/>
            <a:r>
              <a:rPr lang="es-ES" sz="2000"/>
              <a:t>   a mayor osmolaridad</a:t>
            </a:r>
          </a:p>
        </p:txBody>
      </p:sp>
      <p:sp>
        <p:nvSpPr>
          <p:cNvPr id="164872" name="Text Box 8"/>
          <p:cNvSpPr txBox="1">
            <a:spLocks noChangeArrowheads="1"/>
          </p:cNvSpPr>
          <p:nvPr/>
        </p:nvSpPr>
        <p:spPr bwMode="auto">
          <a:xfrm>
            <a:off x="1222375" y="3044825"/>
            <a:ext cx="5870575" cy="1076325"/>
          </a:xfrm>
          <a:prstGeom prst="rect">
            <a:avLst/>
          </a:prstGeom>
          <a:solidFill>
            <a:srgbClr val="D1FBEE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2400" b="1">
                <a:solidFill>
                  <a:srgbClr val="CC0000"/>
                </a:solidFill>
              </a:rPr>
              <a:t>*</a:t>
            </a:r>
            <a:r>
              <a:rPr lang="es-ES" sz="2000"/>
              <a:t> P. hidrostática intersticial empuja  al  agua a </a:t>
            </a:r>
          </a:p>
          <a:p>
            <a:pPr algn="l"/>
            <a:r>
              <a:rPr lang="es-ES" sz="2000"/>
              <a:t>   través del endotelio capilar LAXO (más  </a:t>
            </a:r>
          </a:p>
          <a:p>
            <a:pPr algn="l"/>
            <a:r>
              <a:rPr lang="es-ES" sz="2000"/>
              <a:t>   permeable) aunque la molaridad  sea MENOR!!</a:t>
            </a:r>
          </a:p>
        </p:txBody>
      </p:sp>
      <p:sp>
        <p:nvSpPr>
          <p:cNvPr id="164873" name="Text Box 9"/>
          <p:cNvSpPr txBox="1">
            <a:spLocks noChangeArrowheads="1"/>
          </p:cNvSpPr>
          <p:nvPr/>
        </p:nvSpPr>
        <p:spPr bwMode="auto">
          <a:xfrm>
            <a:off x="1222375" y="4365104"/>
            <a:ext cx="5905500" cy="1400175"/>
          </a:xfrm>
          <a:prstGeom prst="rect">
            <a:avLst/>
          </a:prstGeom>
          <a:solidFill>
            <a:srgbClr val="D1FBEE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2400" b="1">
                <a:solidFill>
                  <a:srgbClr val="CC0000"/>
                </a:solidFill>
              </a:rPr>
              <a:t>*</a:t>
            </a:r>
            <a:r>
              <a:rPr lang="es-ES" sz="2000"/>
              <a:t> AGUA va de la LUZ al  CAPILAR </a:t>
            </a:r>
          </a:p>
          <a:p>
            <a:pPr algn="l"/>
            <a:r>
              <a:rPr lang="es-ES" sz="2000"/>
              <a:t>   en contra de gradiente osmótico gracias a   </a:t>
            </a:r>
          </a:p>
          <a:p>
            <a:pPr algn="l"/>
            <a:r>
              <a:rPr lang="es-ES" sz="2000"/>
              <a:t>   diferencias en la</a:t>
            </a:r>
            <a:r>
              <a:rPr lang="es-ES" sz="2000" u="sng"/>
              <a:t> </a:t>
            </a:r>
            <a:r>
              <a:rPr lang="es-ES" sz="2000" b="1" u="sng"/>
              <a:t>permeabilidad</a:t>
            </a:r>
            <a:r>
              <a:rPr lang="es-ES" sz="2000"/>
              <a:t> de las</a:t>
            </a:r>
          </a:p>
          <a:p>
            <a:pPr algn="l"/>
            <a:r>
              <a:rPr lang="es-ES" sz="2000"/>
              <a:t>   membranas!!</a:t>
            </a:r>
          </a:p>
        </p:txBody>
      </p:sp>
      <p:sp>
        <p:nvSpPr>
          <p:cNvPr id="164875" name="Rectangle 11"/>
          <p:cNvSpPr>
            <a:spLocks noChangeArrowheads="1"/>
          </p:cNvSpPr>
          <p:nvPr/>
        </p:nvSpPr>
        <p:spPr bwMode="auto">
          <a:xfrm>
            <a:off x="7235825" y="1989138"/>
            <a:ext cx="15287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400" b="1">
                <a:solidFill>
                  <a:srgbClr val="262674"/>
                </a:solidFill>
              </a:rPr>
              <a:t>Correcto!</a:t>
            </a:r>
          </a:p>
        </p:txBody>
      </p:sp>
      <p:sp>
        <p:nvSpPr>
          <p:cNvPr id="164876" name="Rectangle 12"/>
          <p:cNvSpPr>
            <a:spLocks noChangeArrowheads="1"/>
          </p:cNvSpPr>
          <p:nvPr/>
        </p:nvSpPr>
        <p:spPr bwMode="auto">
          <a:xfrm>
            <a:off x="7308850" y="3357563"/>
            <a:ext cx="15287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400" b="1">
                <a:solidFill>
                  <a:srgbClr val="262674"/>
                </a:solidFill>
              </a:rPr>
              <a:t>Correcto!</a:t>
            </a:r>
          </a:p>
        </p:txBody>
      </p:sp>
      <p:sp>
        <p:nvSpPr>
          <p:cNvPr id="164880" name="Text Box 16"/>
          <p:cNvSpPr txBox="1">
            <a:spLocks noChangeArrowheads="1"/>
          </p:cNvSpPr>
          <p:nvPr/>
        </p:nvSpPr>
        <p:spPr bwMode="auto">
          <a:xfrm>
            <a:off x="7296150" y="4559300"/>
            <a:ext cx="11049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4400" b="1"/>
              <a:t>OK!</a:t>
            </a:r>
          </a:p>
        </p:txBody>
      </p:sp>
      <p:sp>
        <p:nvSpPr>
          <p:cNvPr id="164881" name="Text Box 17"/>
          <p:cNvSpPr txBox="1">
            <a:spLocks noChangeArrowheads="1"/>
          </p:cNvSpPr>
          <p:nvPr/>
        </p:nvSpPr>
        <p:spPr bwMode="auto">
          <a:xfrm>
            <a:off x="528638" y="669925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7184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6372200" y="6525344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16" name="Rectangle 40"/>
          <p:cNvSpPr>
            <a:spLocks noChangeArrowheads="1"/>
          </p:cNvSpPr>
          <p:nvPr/>
        </p:nvSpPr>
        <p:spPr bwMode="auto">
          <a:xfrm>
            <a:off x="6948686" y="435859"/>
            <a:ext cx="1655762" cy="584775"/>
          </a:xfrm>
          <a:prstGeom prst="rect">
            <a:avLst/>
          </a:prstGeom>
          <a:solidFill>
            <a:srgbClr val="CDE6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ABSORCIÓN</a:t>
            </a:r>
          </a:p>
          <a:p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AGUA</a:t>
            </a:r>
            <a:endParaRPr lang="es-ES" sz="1600" b="1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6379159" y="1133184"/>
            <a:ext cx="2225289" cy="584775"/>
          </a:xfrm>
          <a:prstGeom prst="rect">
            <a:avLst/>
          </a:prstGeom>
          <a:solidFill>
            <a:srgbClr val="CDE6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600" b="1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Abs</a:t>
            </a:r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. contra </a:t>
            </a:r>
            <a:endParaRPr lang="es-ES" sz="16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Gradiente Osmótico </a:t>
            </a:r>
            <a:endParaRPr lang="es-ES" sz="16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868" grpId="0" animBg="1"/>
      <p:bldP spid="164872" grpId="0" animBg="1"/>
      <p:bldP spid="164873" grpId="0" animBg="1"/>
      <p:bldP spid="164875" grpId="0"/>
      <p:bldP spid="164876" grpId="0"/>
      <p:bldP spid="164880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"/>
          <p:cNvSpPr>
            <a:spLocks noChangeArrowheads="1"/>
          </p:cNvSpPr>
          <p:nvPr/>
        </p:nvSpPr>
        <p:spPr bwMode="auto">
          <a:xfrm>
            <a:off x="2263775" y="2349500"/>
            <a:ext cx="4624388" cy="2725738"/>
          </a:xfrm>
          <a:prstGeom prst="rect">
            <a:avLst/>
          </a:prstGeom>
          <a:solidFill>
            <a:srgbClr val="D2EAEC"/>
          </a:solidFill>
          <a:ln w="9525">
            <a:solidFill>
              <a:srgbClr val="006666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marL="342900" indent="-342900" algn="l"/>
            <a:endParaRPr lang="es-ES" b="1"/>
          </a:p>
          <a:p>
            <a:pPr marL="342900" indent="-342900" algn="l"/>
            <a:r>
              <a:rPr lang="es-ES" sz="1600" b="1"/>
              <a:t>1. Movimiento de agua a lo largo del TGI</a:t>
            </a:r>
          </a:p>
          <a:p>
            <a:pPr marL="342900" indent="-342900" algn="l"/>
            <a:endParaRPr lang="es-ES" sz="1600" b="1"/>
          </a:p>
          <a:p>
            <a:pPr marL="342900" indent="-342900" algn="l"/>
            <a:r>
              <a:rPr lang="es-ES" sz="1600" b="1"/>
              <a:t>2. Secuencia movimiento osmótico del agua</a:t>
            </a:r>
          </a:p>
          <a:p>
            <a:pPr marL="342900" indent="-342900" algn="l"/>
            <a:endParaRPr lang="es-ES" sz="2000" b="1"/>
          </a:p>
          <a:p>
            <a:pPr marL="342900" indent="-342900" algn="l"/>
            <a:r>
              <a:rPr lang="es-ES" sz="1600" b="1"/>
              <a:t>3. Abs. contra gradiente osmótico</a:t>
            </a:r>
          </a:p>
          <a:p>
            <a:pPr marL="342900" indent="-342900" algn="l"/>
            <a:endParaRPr lang="es-ES" sz="2000" b="1"/>
          </a:p>
          <a:p>
            <a:pPr marL="342900" indent="-342900" algn="l"/>
            <a:r>
              <a:rPr lang="es-ES" sz="2000" b="1"/>
              <a:t>4. Abs. intestino delgado y colon</a:t>
            </a:r>
          </a:p>
          <a:p>
            <a:pPr marL="342900" indent="-342900" algn="l"/>
            <a:endParaRPr lang="es-ES" sz="2000" b="1"/>
          </a:p>
          <a:p>
            <a:pPr marL="342900" indent="-342900" algn="l"/>
            <a:r>
              <a:rPr lang="es-ES" sz="1800"/>
              <a:t>5. Distribución de proteínas de membrana</a:t>
            </a:r>
          </a:p>
        </p:txBody>
      </p:sp>
      <p:sp>
        <p:nvSpPr>
          <p:cNvPr id="176131" name="Rectangle 3"/>
          <p:cNvSpPr>
            <a:spLocks noChangeArrowheads="1"/>
          </p:cNvSpPr>
          <p:nvPr/>
        </p:nvSpPr>
        <p:spPr bwMode="auto">
          <a:xfrm>
            <a:off x="3036888" y="1773238"/>
            <a:ext cx="3097323" cy="400110"/>
          </a:xfrm>
          <a:prstGeom prst="rect">
            <a:avLst/>
          </a:prstGeom>
          <a:solidFill>
            <a:srgbClr val="CDE6FF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ABSORCIÓN DE AGUA</a:t>
            </a:r>
          </a:p>
        </p:txBody>
      </p:sp>
      <p:sp>
        <p:nvSpPr>
          <p:cNvPr id="176132" name="Line 4"/>
          <p:cNvSpPr>
            <a:spLocks noChangeShapeType="1"/>
          </p:cNvSpPr>
          <p:nvPr/>
        </p:nvSpPr>
        <p:spPr bwMode="auto">
          <a:xfrm>
            <a:off x="1476375" y="4292600"/>
            <a:ext cx="7874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6372200" y="6525344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6315223" y="476672"/>
            <a:ext cx="2355132" cy="584775"/>
          </a:xfrm>
          <a:prstGeom prst="rect">
            <a:avLst/>
          </a:prstGeom>
          <a:solidFill>
            <a:srgbClr val="8BCAC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/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 ABSORCIÓN </a:t>
            </a:r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AGUA</a:t>
            </a:r>
          </a:p>
          <a:p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y ELECTROLITOS</a:t>
            </a:r>
            <a:endParaRPr lang="es-ES" sz="1600" b="1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76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6130" grpId="0" animBg="1"/>
      <p:bldP spid="176132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100" name="Text Box 4"/>
          <p:cNvSpPr txBox="1">
            <a:spLocks noChangeArrowheads="1"/>
          </p:cNvSpPr>
          <p:nvPr/>
        </p:nvSpPr>
        <p:spPr bwMode="auto">
          <a:xfrm>
            <a:off x="1798646" y="2349500"/>
            <a:ext cx="5546711" cy="3108543"/>
          </a:xfrm>
          <a:prstGeom prst="rect">
            <a:avLst/>
          </a:prstGeom>
          <a:solidFill>
            <a:srgbClr val="D1F6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63500" dir="2212194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ES" sz="1800" b="1" dirty="0"/>
              <a:t>“ABSORCIÓN DEL AGUA </a:t>
            </a:r>
          </a:p>
          <a:p>
            <a:endParaRPr lang="es-ES" sz="1800" b="1" dirty="0"/>
          </a:p>
          <a:p>
            <a:r>
              <a:rPr lang="es-ES" sz="2400" b="1" dirty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ABSOLUTAMENTE </a:t>
            </a:r>
            <a:r>
              <a:rPr lang="es-ES" sz="2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DEPENDIENTE </a:t>
            </a:r>
            <a:endParaRPr lang="es-ES" sz="2400" b="1" dirty="0">
              <a:solidFill>
                <a:srgbClr val="CC33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endParaRPr lang="es-ES" sz="2000" b="1" dirty="0">
              <a:solidFill>
                <a:srgbClr val="CC33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r>
              <a:rPr lang="es-ES" sz="1800" b="1" dirty="0"/>
              <a:t>DE</a:t>
            </a:r>
          </a:p>
          <a:p>
            <a:r>
              <a:rPr lang="es-ES" sz="1800" b="1" dirty="0"/>
              <a:t>ABSORCIÓN DE SOLUTOS </a:t>
            </a:r>
          </a:p>
          <a:p>
            <a:endParaRPr lang="es-ES" sz="1800" b="1" dirty="0"/>
          </a:p>
          <a:p>
            <a:r>
              <a:rPr lang="es-ES" sz="1800" b="1" dirty="0"/>
              <a:t>PARTICULARMENTE</a:t>
            </a:r>
          </a:p>
          <a:p>
            <a:r>
              <a:rPr lang="es-ES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SODIO</a:t>
            </a:r>
            <a:r>
              <a:rPr lang="es-ES" sz="2400" b="1" dirty="0"/>
              <a:t>”</a:t>
            </a:r>
          </a:p>
        </p:txBody>
      </p:sp>
      <p:sp>
        <p:nvSpPr>
          <p:cNvPr id="132107" name="Text Box 11"/>
          <p:cNvSpPr txBox="1">
            <a:spLocks noChangeArrowheads="1"/>
          </p:cNvSpPr>
          <p:nvPr/>
        </p:nvSpPr>
        <p:spPr bwMode="auto">
          <a:xfrm>
            <a:off x="1472871" y="1590945"/>
            <a:ext cx="780983" cy="769441"/>
          </a:xfrm>
          <a:prstGeom prst="rect">
            <a:avLst/>
          </a:prstGeom>
          <a:noFill/>
          <a:ln>
            <a:noFill/>
          </a:ln>
          <a:effectLst>
            <a:outerShdw dist="7184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6372200" y="6525344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6804248" y="1126485"/>
            <a:ext cx="1804848" cy="646331"/>
          </a:xfrm>
          <a:prstGeom prst="rect">
            <a:avLst/>
          </a:prstGeom>
          <a:solidFill>
            <a:srgbClr val="CDE6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ES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</a:t>
            </a:r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delgado </a:t>
            </a:r>
            <a:endParaRPr lang="es-ES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 Colon</a:t>
            </a:r>
            <a:endParaRPr lang="es-ES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Rectangle 40"/>
          <p:cNvSpPr>
            <a:spLocks noChangeArrowheads="1"/>
          </p:cNvSpPr>
          <p:nvPr/>
        </p:nvSpPr>
        <p:spPr bwMode="auto">
          <a:xfrm>
            <a:off x="6948686" y="435859"/>
            <a:ext cx="1655762" cy="584775"/>
          </a:xfrm>
          <a:prstGeom prst="rect">
            <a:avLst/>
          </a:prstGeom>
          <a:solidFill>
            <a:srgbClr val="CDE6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ABSORCIÓN</a:t>
            </a:r>
          </a:p>
          <a:p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AGUA</a:t>
            </a:r>
            <a:endParaRPr lang="es-ES" sz="1600" b="1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132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100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4" name="Rectangle 8"/>
          <p:cNvSpPr>
            <a:spLocks noChangeArrowheads="1"/>
          </p:cNvSpPr>
          <p:nvPr/>
        </p:nvSpPr>
        <p:spPr bwMode="auto">
          <a:xfrm>
            <a:off x="1099170" y="1747986"/>
            <a:ext cx="5030788" cy="1800225"/>
          </a:xfrm>
          <a:prstGeom prst="rect">
            <a:avLst/>
          </a:prstGeom>
          <a:noFill/>
          <a:ln w="28575">
            <a:solidFill>
              <a:srgbClr val="CC3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465" name="Rectangle 9"/>
          <p:cNvSpPr>
            <a:spLocks noChangeArrowheads="1"/>
          </p:cNvSpPr>
          <p:nvPr/>
        </p:nvSpPr>
        <p:spPr bwMode="auto">
          <a:xfrm>
            <a:off x="1070595" y="3908574"/>
            <a:ext cx="5913438" cy="1727200"/>
          </a:xfrm>
          <a:prstGeom prst="rect">
            <a:avLst/>
          </a:prstGeom>
          <a:noFill/>
          <a:ln w="28575">
            <a:solidFill>
              <a:srgbClr val="CC3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1043608" y="1294642"/>
            <a:ext cx="2520950" cy="369332"/>
          </a:xfrm>
          <a:prstGeom prst="rect">
            <a:avLst/>
          </a:prstGeom>
          <a:solidFill>
            <a:srgbClr val="CDE6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1800" b="1" dirty="0" smtClean="0"/>
              <a:t>Acoplada </a:t>
            </a:r>
            <a:r>
              <a:rPr lang="es-ES" sz="1800" b="1" dirty="0"/>
              <a:t>al SODIO</a:t>
            </a:r>
          </a:p>
        </p:txBody>
      </p:sp>
      <p:sp>
        <p:nvSpPr>
          <p:cNvPr id="19468" name="Rectangle 12"/>
          <p:cNvSpPr>
            <a:spLocks noChangeArrowheads="1"/>
          </p:cNvSpPr>
          <p:nvPr/>
        </p:nvSpPr>
        <p:spPr bwMode="auto">
          <a:xfrm>
            <a:off x="1170608" y="1821011"/>
            <a:ext cx="1512887" cy="9350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469" name="Rectangle 13"/>
          <p:cNvSpPr>
            <a:spLocks noChangeArrowheads="1"/>
          </p:cNvSpPr>
          <p:nvPr/>
        </p:nvSpPr>
        <p:spPr bwMode="auto">
          <a:xfrm>
            <a:off x="1151558" y="3981599"/>
            <a:ext cx="1152525" cy="5746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471" name="Text Box 15"/>
          <p:cNvSpPr txBox="1">
            <a:spLocks noChangeArrowheads="1"/>
          </p:cNvSpPr>
          <p:nvPr/>
        </p:nvSpPr>
        <p:spPr bwMode="auto">
          <a:xfrm>
            <a:off x="1243633" y="1892449"/>
            <a:ext cx="1325562" cy="730250"/>
          </a:xfrm>
          <a:prstGeom prst="rect">
            <a:avLst/>
          </a:prstGeom>
          <a:solidFill>
            <a:srgbClr val="81C0FF"/>
          </a:solidFill>
          <a:ln w="2857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2000" b="1"/>
              <a:t>Intestino</a:t>
            </a:r>
          </a:p>
          <a:p>
            <a:pPr algn="l"/>
            <a:r>
              <a:rPr lang="es-MX" sz="2000" b="1"/>
              <a:t>delgado</a:t>
            </a:r>
          </a:p>
        </p:txBody>
      </p:sp>
      <p:sp>
        <p:nvSpPr>
          <p:cNvPr id="19472" name="Text Box 16"/>
          <p:cNvSpPr txBox="1">
            <a:spLocks noChangeArrowheads="1"/>
          </p:cNvSpPr>
          <p:nvPr/>
        </p:nvSpPr>
        <p:spPr bwMode="auto">
          <a:xfrm>
            <a:off x="1224583" y="4053036"/>
            <a:ext cx="839787" cy="425450"/>
          </a:xfrm>
          <a:prstGeom prst="rect">
            <a:avLst/>
          </a:prstGeom>
          <a:solidFill>
            <a:srgbClr val="CCCC00"/>
          </a:solidFill>
          <a:ln w="28575">
            <a:solidFill>
              <a:srgbClr val="6699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2000" b="1"/>
              <a:t>Colon</a:t>
            </a:r>
          </a:p>
        </p:txBody>
      </p:sp>
      <p:sp>
        <p:nvSpPr>
          <p:cNvPr id="19473" name="Text Box 17"/>
          <p:cNvSpPr txBox="1">
            <a:spLocks noChangeArrowheads="1"/>
          </p:cNvSpPr>
          <p:nvPr/>
        </p:nvSpPr>
        <p:spPr bwMode="auto">
          <a:xfrm>
            <a:off x="1013123" y="550027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7184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19475" name="Text Box 19"/>
          <p:cNvSpPr txBox="1">
            <a:spLocks noChangeArrowheads="1"/>
          </p:cNvSpPr>
          <p:nvPr/>
        </p:nvSpPr>
        <p:spPr bwMode="auto">
          <a:xfrm>
            <a:off x="6228184" y="3214191"/>
            <a:ext cx="219643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400" b="1" dirty="0">
                <a:solidFill>
                  <a:srgbClr val="CC0000"/>
                </a:solidFill>
              </a:rPr>
              <a:t>*</a:t>
            </a:r>
            <a:r>
              <a:rPr lang="es-ES_tradnl" sz="2400" dirty="0">
                <a:solidFill>
                  <a:srgbClr val="CC0000"/>
                </a:solidFill>
              </a:rPr>
              <a:t> </a:t>
            </a:r>
            <a:r>
              <a:rPr lang="es-ES_tradnl" sz="2400" dirty="0"/>
              <a:t>Postprandial</a:t>
            </a:r>
          </a:p>
        </p:txBody>
      </p:sp>
      <p:sp>
        <p:nvSpPr>
          <p:cNvPr id="19479" name="Text Box 23"/>
          <p:cNvSpPr txBox="1">
            <a:spLocks noChangeArrowheads="1"/>
          </p:cNvSpPr>
          <p:nvPr/>
        </p:nvSpPr>
        <p:spPr bwMode="auto">
          <a:xfrm>
            <a:off x="1224583" y="4629299"/>
            <a:ext cx="5768975" cy="884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Tx/>
              <a:buAutoNum type="arabicPeriod"/>
            </a:pPr>
            <a:r>
              <a:rPr lang="es-ES_tradnl" sz="1800" dirty="0">
                <a:latin typeface="Comic Sans MS" pitchFamily="66" charset="0"/>
              </a:rPr>
              <a:t>Absorción </a:t>
            </a:r>
            <a:r>
              <a:rPr lang="es-ES_tradnl" sz="1800" dirty="0" err="1">
                <a:latin typeface="Comic Sans MS" pitchFamily="66" charset="0"/>
              </a:rPr>
              <a:t>electrogénica</a:t>
            </a:r>
            <a:r>
              <a:rPr lang="es-ES_tradnl" sz="1800" dirty="0">
                <a:latin typeface="Comic Sans MS" pitchFamily="66" charset="0"/>
              </a:rPr>
              <a:t> de </a:t>
            </a:r>
            <a:r>
              <a:rPr lang="es-ES_tradnl" sz="1800" dirty="0" err="1">
                <a:latin typeface="Comic Sans MS" pitchFamily="66" charset="0"/>
              </a:rPr>
              <a:t>Na</a:t>
            </a:r>
            <a:r>
              <a:rPr lang="es-ES_tradnl" sz="1800" baseline="30000" dirty="0">
                <a:latin typeface="Comic Sans MS" pitchFamily="66" charset="0"/>
              </a:rPr>
              <a:t>+</a:t>
            </a:r>
            <a:r>
              <a:rPr lang="es-ES_tradnl" sz="1800" dirty="0">
                <a:latin typeface="Comic Sans MS" pitchFamily="66" charset="0"/>
              </a:rPr>
              <a:t> por canales </a:t>
            </a:r>
            <a:r>
              <a:rPr lang="es-ES_tradnl" sz="1800" dirty="0" err="1">
                <a:latin typeface="Comic Sans MS" pitchFamily="66" charset="0"/>
              </a:rPr>
              <a:t>Na</a:t>
            </a:r>
            <a:r>
              <a:rPr lang="es-ES_tradnl" sz="1800" baseline="30000" dirty="0">
                <a:latin typeface="Comic Sans MS" pitchFamily="66" charset="0"/>
              </a:rPr>
              <a:t>+ </a:t>
            </a:r>
            <a:r>
              <a:rPr lang="es-ES_tradnl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*</a:t>
            </a:r>
          </a:p>
          <a:p>
            <a:endParaRPr lang="es-ES_tradnl" dirty="0">
              <a:solidFill>
                <a:srgbClr val="FF0000"/>
              </a:solidFill>
              <a:latin typeface="Comic Sans MS" pitchFamily="66" charset="0"/>
            </a:endParaRPr>
          </a:p>
          <a:p>
            <a:r>
              <a:rPr lang="es-ES_tradnl" sz="1800" dirty="0">
                <a:latin typeface="Comic Sans MS" pitchFamily="66" charset="0"/>
              </a:rPr>
              <a:t>2.  Absorción </a:t>
            </a:r>
            <a:r>
              <a:rPr lang="es-ES_tradnl" sz="1800" dirty="0" err="1">
                <a:latin typeface="Comic Sans MS" pitchFamily="66" charset="0"/>
              </a:rPr>
              <a:t>electroneutra</a:t>
            </a:r>
            <a:r>
              <a:rPr lang="es-ES_tradnl" sz="1800" dirty="0">
                <a:latin typeface="Comic Sans MS" pitchFamily="66" charset="0"/>
              </a:rPr>
              <a:t> de </a:t>
            </a:r>
            <a:r>
              <a:rPr lang="es-ES_tradnl" sz="1800" dirty="0" err="1">
                <a:latin typeface="Comic Sans MS" pitchFamily="66" charset="0"/>
              </a:rPr>
              <a:t>NaCl</a:t>
            </a:r>
            <a:endParaRPr lang="es-ES_tradnl" sz="1800" dirty="0">
              <a:latin typeface="Comic Sans MS" pitchFamily="66" charset="0"/>
            </a:endParaRPr>
          </a:p>
        </p:txBody>
      </p:sp>
      <p:sp>
        <p:nvSpPr>
          <p:cNvPr id="19480" name="Text Box 24"/>
          <p:cNvSpPr txBox="1">
            <a:spLocks noChangeArrowheads="1"/>
          </p:cNvSpPr>
          <p:nvPr/>
        </p:nvSpPr>
        <p:spPr bwMode="auto">
          <a:xfrm>
            <a:off x="1315070" y="2560786"/>
            <a:ext cx="4772025" cy="884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Tx/>
              <a:buAutoNum type="arabicPeriod"/>
            </a:pPr>
            <a:r>
              <a:rPr lang="es-ES_tradnl" sz="1800" dirty="0" err="1">
                <a:latin typeface="Comic Sans MS" pitchFamily="66" charset="0"/>
              </a:rPr>
              <a:t>Cotransporte</a:t>
            </a:r>
            <a:r>
              <a:rPr lang="es-ES_tradnl" sz="1800" dirty="0">
                <a:latin typeface="Comic Sans MS" pitchFamily="66" charset="0"/>
              </a:rPr>
              <a:t> de </a:t>
            </a:r>
            <a:r>
              <a:rPr lang="es-ES_tradnl" sz="1800" dirty="0" err="1">
                <a:latin typeface="Comic Sans MS" pitchFamily="66" charset="0"/>
              </a:rPr>
              <a:t>Na</a:t>
            </a:r>
            <a:r>
              <a:rPr lang="es-ES_tradnl" sz="1800" baseline="30000" dirty="0">
                <a:latin typeface="Comic Sans MS" pitchFamily="66" charset="0"/>
              </a:rPr>
              <a:t>+</a:t>
            </a:r>
            <a:r>
              <a:rPr lang="es-ES_tradnl" sz="1800" dirty="0">
                <a:latin typeface="Comic Sans MS" pitchFamily="66" charset="0"/>
              </a:rPr>
              <a:t> y otras moléculas</a:t>
            </a:r>
            <a:r>
              <a:rPr lang="es-ES_tradnl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*</a:t>
            </a:r>
          </a:p>
          <a:p>
            <a:endParaRPr lang="es-ES_tradnl" dirty="0">
              <a:solidFill>
                <a:srgbClr val="FF0000"/>
              </a:solidFill>
              <a:latin typeface="Comic Sans MS" pitchFamily="66" charset="0"/>
            </a:endParaRPr>
          </a:p>
          <a:p>
            <a:r>
              <a:rPr lang="es-ES_tradnl" sz="1800" dirty="0">
                <a:latin typeface="Comic Sans MS" pitchFamily="66" charset="0"/>
              </a:rPr>
              <a:t>2. </a:t>
            </a:r>
            <a:r>
              <a:rPr lang="es-ES_tradnl" sz="1800" dirty="0" smtClean="0">
                <a:latin typeface="Comic Sans MS" pitchFamily="66" charset="0"/>
              </a:rPr>
              <a:t> Absorción </a:t>
            </a:r>
            <a:r>
              <a:rPr lang="es-ES_tradnl" sz="1800" dirty="0" err="1">
                <a:latin typeface="Comic Sans MS" pitchFamily="66" charset="0"/>
              </a:rPr>
              <a:t>electroneutra</a:t>
            </a:r>
            <a:r>
              <a:rPr lang="es-ES_tradnl" sz="1800" dirty="0">
                <a:latin typeface="Comic Sans MS" pitchFamily="66" charset="0"/>
              </a:rPr>
              <a:t> de </a:t>
            </a:r>
            <a:r>
              <a:rPr lang="es-ES_tradnl" sz="1800" dirty="0" err="1">
                <a:latin typeface="Comic Sans MS" pitchFamily="66" charset="0"/>
              </a:rPr>
              <a:t>NaCl</a:t>
            </a:r>
            <a:endParaRPr lang="es-ES_tradnl" sz="1800" dirty="0">
              <a:latin typeface="Comic Sans MS" pitchFamily="66" charset="0"/>
            </a:endParaRPr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6803776" y="1124744"/>
            <a:ext cx="1800672" cy="646331"/>
          </a:xfrm>
          <a:prstGeom prst="rect">
            <a:avLst/>
          </a:prstGeom>
          <a:solidFill>
            <a:srgbClr val="CDE6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ES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</a:t>
            </a:r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delgado </a:t>
            </a:r>
            <a:endParaRPr lang="es-ES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 Colon</a:t>
            </a:r>
            <a:endParaRPr lang="es-ES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16" name="Rectangle 40"/>
          <p:cNvSpPr>
            <a:spLocks noChangeArrowheads="1"/>
          </p:cNvSpPr>
          <p:nvPr/>
        </p:nvSpPr>
        <p:spPr bwMode="auto">
          <a:xfrm>
            <a:off x="6948686" y="435859"/>
            <a:ext cx="1655762" cy="584775"/>
          </a:xfrm>
          <a:prstGeom prst="rect">
            <a:avLst/>
          </a:prstGeom>
          <a:solidFill>
            <a:srgbClr val="CDE6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ABSORCIÓN</a:t>
            </a:r>
          </a:p>
          <a:p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AGUA</a:t>
            </a:r>
            <a:endParaRPr lang="es-ES" sz="1600" b="1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71" grpId="0" animBg="1"/>
      <p:bldP spid="19472" grpId="0" animBg="1"/>
      <p:bldP spid="19475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306" name="Picture 2" descr="como solutos cruzan membrana"/>
          <p:cNvPicPr>
            <a:picLocks noChangeAspect="1" noChangeArrowheads="1"/>
          </p:cNvPicPr>
          <p:nvPr/>
        </p:nvPicPr>
        <p:blipFill>
          <a:blip r:embed="rId2">
            <a:lum bright="-6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612900"/>
            <a:ext cx="7291387" cy="4337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8308" name="Text Box 4"/>
          <p:cNvSpPr txBox="1">
            <a:spLocks noChangeArrowheads="1"/>
          </p:cNvSpPr>
          <p:nvPr/>
        </p:nvSpPr>
        <p:spPr bwMode="auto">
          <a:xfrm>
            <a:off x="6068431" y="1198493"/>
            <a:ext cx="2440092" cy="646331"/>
          </a:xfrm>
          <a:prstGeom prst="rect">
            <a:avLst/>
          </a:prstGeom>
          <a:solidFill>
            <a:srgbClr val="CDE6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Proteínas Membrana</a:t>
            </a:r>
          </a:p>
          <a:p>
            <a:r>
              <a:rPr lang="es-ES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Función diferencial </a:t>
            </a:r>
          </a:p>
        </p:txBody>
      </p:sp>
      <p:sp>
        <p:nvSpPr>
          <p:cNvPr id="98309" name="Rectangle 5"/>
          <p:cNvSpPr>
            <a:spLocks noChangeArrowheads="1"/>
          </p:cNvSpPr>
          <p:nvPr/>
        </p:nvSpPr>
        <p:spPr bwMode="auto">
          <a:xfrm>
            <a:off x="441325" y="2628900"/>
            <a:ext cx="720725" cy="13684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8310" name="Text Box 6"/>
          <p:cNvSpPr txBox="1">
            <a:spLocks noChangeArrowheads="1"/>
          </p:cNvSpPr>
          <p:nvPr/>
        </p:nvSpPr>
        <p:spPr bwMode="auto">
          <a:xfrm>
            <a:off x="657225" y="2628900"/>
            <a:ext cx="1553630" cy="369332"/>
          </a:xfrm>
          <a:prstGeom prst="rect">
            <a:avLst/>
          </a:prstGeom>
          <a:solidFill>
            <a:srgbClr val="DCDCB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1" dirty="0"/>
              <a:t>MEMBRANA</a:t>
            </a:r>
          </a:p>
        </p:txBody>
      </p:sp>
      <p:sp>
        <p:nvSpPr>
          <p:cNvPr id="98311" name="Rectangle 7"/>
          <p:cNvSpPr>
            <a:spLocks noChangeArrowheads="1"/>
          </p:cNvSpPr>
          <p:nvPr/>
        </p:nvSpPr>
        <p:spPr bwMode="auto">
          <a:xfrm>
            <a:off x="1954213" y="5221288"/>
            <a:ext cx="5040312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8312" name="Text Box 8"/>
          <p:cNvSpPr txBox="1">
            <a:spLocks noChangeArrowheads="1"/>
          </p:cNvSpPr>
          <p:nvPr/>
        </p:nvSpPr>
        <p:spPr bwMode="auto">
          <a:xfrm>
            <a:off x="1475656" y="5291916"/>
            <a:ext cx="784189" cy="400110"/>
          </a:xfrm>
          <a:prstGeom prst="rect">
            <a:avLst/>
          </a:prstGeom>
          <a:solidFill>
            <a:srgbClr val="F4D8AA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canal</a:t>
            </a:r>
          </a:p>
        </p:txBody>
      </p:sp>
      <p:sp>
        <p:nvSpPr>
          <p:cNvPr id="98313" name="Text Box 9"/>
          <p:cNvSpPr txBox="1">
            <a:spLocks noChangeArrowheads="1"/>
          </p:cNvSpPr>
          <p:nvPr/>
        </p:nvSpPr>
        <p:spPr bwMode="auto">
          <a:xfrm>
            <a:off x="2339752" y="5301208"/>
            <a:ext cx="2141933" cy="400110"/>
          </a:xfrm>
          <a:prstGeom prst="rect">
            <a:avLst/>
          </a:prstGeom>
          <a:solidFill>
            <a:srgbClr val="8FD288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cotransportador</a:t>
            </a:r>
          </a:p>
        </p:txBody>
      </p:sp>
      <p:sp>
        <p:nvSpPr>
          <p:cNvPr id="98314" name="Text Box 10"/>
          <p:cNvSpPr txBox="1">
            <a:spLocks noChangeArrowheads="1"/>
          </p:cNvSpPr>
          <p:nvPr/>
        </p:nvSpPr>
        <p:spPr bwMode="auto">
          <a:xfrm>
            <a:off x="4592419" y="5294313"/>
            <a:ext cx="2002471" cy="400110"/>
          </a:xfrm>
          <a:prstGeom prst="rect">
            <a:avLst/>
          </a:prstGeom>
          <a:solidFill>
            <a:srgbClr val="94A8E8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intercambiador</a:t>
            </a:r>
          </a:p>
        </p:txBody>
      </p:sp>
      <p:sp>
        <p:nvSpPr>
          <p:cNvPr id="98315" name="Text Box 11"/>
          <p:cNvSpPr txBox="1">
            <a:spLocks noChangeArrowheads="1"/>
          </p:cNvSpPr>
          <p:nvPr/>
        </p:nvSpPr>
        <p:spPr bwMode="auto">
          <a:xfrm>
            <a:off x="6660232" y="5294313"/>
            <a:ext cx="954107" cy="400110"/>
          </a:xfrm>
          <a:prstGeom prst="rect">
            <a:avLst/>
          </a:prstGeom>
          <a:solidFill>
            <a:srgbClr val="D8B8E6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bomba</a:t>
            </a:r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6372200" y="6525344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16" name="Text Box 17"/>
          <p:cNvSpPr txBox="1">
            <a:spLocks noChangeArrowheads="1"/>
          </p:cNvSpPr>
          <p:nvPr/>
        </p:nvSpPr>
        <p:spPr bwMode="auto">
          <a:xfrm>
            <a:off x="627062" y="840242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7184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14" name="Text Box 9"/>
          <p:cNvSpPr txBox="1">
            <a:spLocks noChangeArrowheads="1"/>
          </p:cNvSpPr>
          <p:nvPr/>
        </p:nvSpPr>
        <p:spPr bwMode="auto">
          <a:xfrm>
            <a:off x="6105300" y="541933"/>
            <a:ext cx="2355132" cy="584775"/>
          </a:xfrm>
          <a:prstGeom prst="rect">
            <a:avLst/>
          </a:prstGeom>
          <a:solidFill>
            <a:srgbClr val="8BCAC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/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 ABSORCIÓN </a:t>
            </a:r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AGUA</a:t>
            </a:r>
          </a:p>
          <a:p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y ELECTROLITOS</a:t>
            </a:r>
            <a:endParaRPr lang="es-ES" sz="1600" b="1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312" grpId="0" animBg="1"/>
      <p:bldP spid="98313" grpId="0" animBg="1"/>
      <p:bldP spid="98314" grpId="0" animBg="1"/>
      <p:bldP spid="98315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5" name="Picture 5" descr="img18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4213" y="1006475"/>
            <a:ext cx="4854575" cy="58515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0492" name="Rectangle 12"/>
          <p:cNvSpPr>
            <a:spLocks noChangeArrowheads="1"/>
          </p:cNvSpPr>
          <p:nvPr/>
        </p:nvSpPr>
        <p:spPr bwMode="auto">
          <a:xfrm>
            <a:off x="1403350" y="5805488"/>
            <a:ext cx="3743325" cy="10525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 sz="1800"/>
          </a:p>
        </p:txBody>
      </p:sp>
      <p:sp>
        <p:nvSpPr>
          <p:cNvPr id="20488" name="Text Box 8"/>
          <p:cNvSpPr txBox="1">
            <a:spLocks noChangeArrowheads="1"/>
          </p:cNvSpPr>
          <p:nvPr/>
        </p:nvSpPr>
        <p:spPr bwMode="auto">
          <a:xfrm>
            <a:off x="6391349" y="1188294"/>
            <a:ext cx="1997075" cy="944562"/>
          </a:xfrm>
          <a:prstGeom prst="rect">
            <a:avLst/>
          </a:prstGeom>
          <a:solidFill>
            <a:srgbClr val="CDE6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Distribución</a:t>
            </a:r>
          </a:p>
          <a:p>
            <a:r>
              <a:rPr lang="es-ES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Proteínas</a:t>
            </a:r>
          </a:p>
          <a:p>
            <a:r>
              <a:rPr lang="es-ES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Transportadoras</a:t>
            </a:r>
          </a:p>
        </p:txBody>
      </p:sp>
      <p:pic>
        <p:nvPicPr>
          <p:cNvPr id="20494" name="Picture 14" descr="diarrhea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01"/>
          <a:stretch>
            <a:fillRect/>
          </a:stretch>
        </p:blipFill>
        <p:spPr bwMode="auto">
          <a:xfrm>
            <a:off x="6011862" y="2276474"/>
            <a:ext cx="2376561" cy="3333533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495" name="Text Box 15"/>
          <p:cNvSpPr txBox="1">
            <a:spLocks noChangeArrowheads="1"/>
          </p:cNvSpPr>
          <p:nvPr/>
        </p:nvSpPr>
        <p:spPr bwMode="auto">
          <a:xfrm>
            <a:off x="6087157" y="5742152"/>
            <a:ext cx="2185987" cy="366712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/>
              <a:t>Células polarizadas</a:t>
            </a:r>
          </a:p>
        </p:txBody>
      </p:sp>
      <p:sp>
        <p:nvSpPr>
          <p:cNvPr id="20497" name="Text Box 17"/>
          <p:cNvSpPr txBox="1">
            <a:spLocks noChangeArrowheads="1"/>
          </p:cNvSpPr>
          <p:nvPr/>
        </p:nvSpPr>
        <p:spPr bwMode="auto">
          <a:xfrm>
            <a:off x="2722563" y="571500"/>
            <a:ext cx="887412" cy="519113"/>
          </a:xfrm>
          <a:prstGeom prst="rect">
            <a:avLst/>
          </a:prstGeom>
          <a:solidFill>
            <a:srgbClr val="C1DA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800" b="1"/>
              <a:t>LUZ</a:t>
            </a:r>
          </a:p>
        </p:txBody>
      </p:sp>
      <p:sp>
        <p:nvSpPr>
          <p:cNvPr id="20499" name="Text Box 19"/>
          <p:cNvSpPr txBox="1">
            <a:spLocks noChangeArrowheads="1"/>
          </p:cNvSpPr>
          <p:nvPr/>
        </p:nvSpPr>
        <p:spPr bwMode="auto">
          <a:xfrm>
            <a:off x="2201863" y="5949950"/>
            <a:ext cx="2386012" cy="457200"/>
          </a:xfrm>
          <a:prstGeom prst="rect">
            <a:avLst/>
          </a:prstGeom>
          <a:solidFill>
            <a:srgbClr val="C1DA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400" b="1"/>
              <a:t>INTERSTICIO</a:t>
            </a:r>
          </a:p>
        </p:txBody>
      </p:sp>
      <p:sp>
        <p:nvSpPr>
          <p:cNvPr id="20500" name="Rectangle 20"/>
          <p:cNvSpPr>
            <a:spLocks noChangeArrowheads="1"/>
          </p:cNvSpPr>
          <p:nvPr/>
        </p:nvSpPr>
        <p:spPr bwMode="auto">
          <a:xfrm>
            <a:off x="3851275" y="2638425"/>
            <a:ext cx="1296988" cy="503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501" name="Rectangle 21"/>
          <p:cNvSpPr>
            <a:spLocks noChangeArrowheads="1"/>
          </p:cNvSpPr>
          <p:nvPr/>
        </p:nvSpPr>
        <p:spPr bwMode="auto">
          <a:xfrm>
            <a:off x="1331913" y="3068638"/>
            <a:ext cx="1368425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502" name="Oval 22"/>
          <p:cNvSpPr>
            <a:spLocks noChangeArrowheads="1"/>
          </p:cNvSpPr>
          <p:nvPr/>
        </p:nvSpPr>
        <p:spPr bwMode="auto">
          <a:xfrm>
            <a:off x="1258888" y="2924175"/>
            <a:ext cx="288925" cy="2889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503" name="Rectangle 23"/>
          <p:cNvSpPr>
            <a:spLocks noChangeArrowheads="1"/>
          </p:cNvSpPr>
          <p:nvPr/>
        </p:nvSpPr>
        <p:spPr bwMode="auto">
          <a:xfrm>
            <a:off x="1979613" y="3789363"/>
            <a:ext cx="863600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505" name="Text Box 25"/>
          <p:cNvSpPr txBox="1">
            <a:spLocks noChangeArrowheads="1"/>
          </p:cNvSpPr>
          <p:nvPr/>
        </p:nvSpPr>
        <p:spPr bwMode="auto">
          <a:xfrm>
            <a:off x="1258888" y="3068638"/>
            <a:ext cx="1363662" cy="36671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portadores</a:t>
            </a:r>
          </a:p>
        </p:txBody>
      </p:sp>
      <p:sp>
        <p:nvSpPr>
          <p:cNvPr id="20506" name="Text Box 26"/>
          <p:cNvSpPr txBox="1">
            <a:spLocks noChangeArrowheads="1"/>
          </p:cNvSpPr>
          <p:nvPr/>
        </p:nvSpPr>
        <p:spPr bwMode="auto">
          <a:xfrm>
            <a:off x="3779838" y="2636838"/>
            <a:ext cx="954087" cy="36671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canales</a:t>
            </a:r>
          </a:p>
        </p:txBody>
      </p:sp>
      <p:sp>
        <p:nvSpPr>
          <p:cNvPr id="20507" name="Text Box 27"/>
          <p:cNvSpPr txBox="1">
            <a:spLocks noChangeArrowheads="1"/>
          </p:cNvSpPr>
          <p:nvPr/>
        </p:nvSpPr>
        <p:spPr bwMode="auto">
          <a:xfrm>
            <a:off x="1835150" y="3789363"/>
            <a:ext cx="981075" cy="36671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bombas</a:t>
            </a:r>
          </a:p>
        </p:txBody>
      </p:sp>
      <p:sp>
        <p:nvSpPr>
          <p:cNvPr id="20" name="Text Box 7"/>
          <p:cNvSpPr txBox="1">
            <a:spLocks noChangeArrowheads="1"/>
          </p:cNvSpPr>
          <p:nvPr/>
        </p:nvSpPr>
        <p:spPr bwMode="auto">
          <a:xfrm>
            <a:off x="6372200" y="6525344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21" name="Text Box 17"/>
          <p:cNvSpPr txBox="1">
            <a:spLocks noChangeArrowheads="1"/>
          </p:cNvSpPr>
          <p:nvPr/>
        </p:nvSpPr>
        <p:spPr bwMode="auto">
          <a:xfrm>
            <a:off x="684213" y="476672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7184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19" name="Text Box 9"/>
          <p:cNvSpPr txBox="1">
            <a:spLocks noChangeArrowheads="1"/>
          </p:cNvSpPr>
          <p:nvPr/>
        </p:nvSpPr>
        <p:spPr bwMode="auto">
          <a:xfrm>
            <a:off x="6002585" y="476672"/>
            <a:ext cx="2355132" cy="584775"/>
          </a:xfrm>
          <a:prstGeom prst="rect">
            <a:avLst/>
          </a:prstGeom>
          <a:solidFill>
            <a:srgbClr val="8BCAC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/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 ABSORCIÓN </a:t>
            </a:r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AGUA</a:t>
            </a:r>
          </a:p>
          <a:p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y ELECTROLITOS</a:t>
            </a:r>
            <a:endParaRPr lang="es-ES" sz="1600" b="1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92" grpId="0" animBg="1"/>
      <p:bldP spid="20497" grpId="0" animBg="1"/>
      <p:bldP spid="20499" grpId="0" animBg="1"/>
      <p:bldP spid="20500" grpId="0" animBg="1"/>
      <p:bldP spid="20501" grpId="0" animBg="1"/>
      <p:bldP spid="20502" grpId="0" animBg="1"/>
      <p:bldP spid="20503" grpId="0" animBg="1"/>
      <p:bldP spid="20505" grpId="0" animBg="1"/>
      <p:bldP spid="20506" grpId="0" animBg="1"/>
      <p:bldP spid="20507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378" name="Picture 2" descr="mov iones luz enterocito intersticio"/>
          <p:cNvPicPr>
            <a:picLocks noChangeAspect="1" noChangeArrowheads="1"/>
          </p:cNvPicPr>
          <p:nvPr/>
        </p:nvPicPr>
        <p:blipFill>
          <a:blip r:embed="rId2">
            <a:lum bright="-18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7100" y="127000"/>
            <a:ext cx="7289800" cy="660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1379" name="Text Box 3"/>
          <p:cNvSpPr txBox="1">
            <a:spLocks noChangeArrowheads="1"/>
          </p:cNvSpPr>
          <p:nvPr/>
        </p:nvSpPr>
        <p:spPr bwMode="auto">
          <a:xfrm>
            <a:off x="4932363" y="476250"/>
            <a:ext cx="1316037" cy="3667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" sz="1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enterocito</a:t>
            </a:r>
            <a:endParaRPr lang="es-ES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1381" name="Rectangle 5"/>
          <p:cNvSpPr>
            <a:spLocks noChangeArrowheads="1"/>
          </p:cNvSpPr>
          <p:nvPr/>
        </p:nvSpPr>
        <p:spPr bwMode="auto">
          <a:xfrm>
            <a:off x="4572000" y="5589588"/>
            <a:ext cx="1008063" cy="10080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1382" name="Text Box 6"/>
          <p:cNvSpPr txBox="1">
            <a:spLocks noChangeArrowheads="1"/>
          </p:cNvSpPr>
          <p:nvPr/>
        </p:nvSpPr>
        <p:spPr bwMode="auto">
          <a:xfrm>
            <a:off x="4692650" y="5516563"/>
            <a:ext cx="958850" cy="11906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Entrar</a:t>
            </a:r>
          </a:p>
          <a:p>
            <a:pPr algn="l"/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Salir</a:t>
            </a:r>
          </a:p>
          <a:p>
            <a:pPr algn="l"/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Entrar </a:t>
            </a:r>
          </a:p>
          <a:p>
            <a:pPr algn="l"/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Salir</a:t>
            </a:r>
          </a:p>
        </p:txBody>
      </p:sp>
      <p:sp>
        <p:nvSpPr>
          <p:cNvPr id="101383" name="Rectangle 7"/>
          <p:cNvSpPr>
            <a:spLocks noChangeArrowheads="1"/>
          </p:cNvSpPr>
          <p:nvPr/>
        </p:nvSpPr>
        <p:spPr bwMode="auto">
          <a:xfrm>
            <a:off x="4859338" y="4652963"/>
            <a:ext cx="1296987" cy="431800"/>
          </a:xfrm>
          <a:prstGeom prst="rect">
            <a:avLst/>
          </a:prstGeom>
          <a:solidFill>
            <a:srgbClr val="C1DD9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1384" name="Text Box 8"/>
          <p:cNvSpPr txBox="1">
            <a:spLocks noChangeArrowheads="1"/>
          </p:cNvSpPr>
          <p:nvPr/>
        </p:nvSpPr>
        <p:spPr bwMode="auto">
          <a:xfrm>
            <a:off x="4716463" y="4625975"/>
            <a:ext cx="1630362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>
                <a:latin typeface="Arial" charset="0"/>
              </a:rPr>
              <a:t>Gradiente </a:t>
            </a:r>
          </a:p>
          <a:p>
            <a:pPr algn="l"/>
            <a:r>
              <a:rPr lang="es-ES" sz="1600" b="1">
                <a:latin typeface="Arial" charset="0"/>
              </a:rPr>
              <a:t>electroquímico</a:t>
            </a:r>
          </a:p>
        </p:txBody>
      </p:sp>
      <p:sp>
        <p:nvSpPr>
          <p:cNvPr id="101385" name="Rectangle 9"/>
          <p:cNvSpPr>
            <a:spLocks noChangeArrowheads="1"/>
          </p:cNvSpPr>
          <p:nvPr/>
        </p:nvSpPr>
        <p:spPr bwMode="auto">
          <a:xfrm>
            <a:off x="1116013" y="1844675"/>
            <a:ext cx="792162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1386" name="Rectangle 10"/>
          <p:cNvSpPr>
            <a:spLocks noChangeArrowheads="1"/>
          </p:cNvSpPr>
          <p:nvPr/>
        </p:nvSpPr>
        <p:spPr bwMode="auto">
          <a:xfrm>
            <a:off x="1116013" y="3429000"/>
            <a:ext cx="719137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1387" name="Text Box 11"/>
          <p:cNvSpPr txBox="1">
            <a:spLocks noChangeArrowheads="1"/>
          </p:cNvSpPr>
          <p:nvPr/>
        </p:nvSpPr>
        <p:spPr bwMode="auto">
          <a:xfrm>
            <a:off x="539750" y="1773238"/>
            <a:ext cx="1363663" cy="485775"/>
          </a:xfrm>
          <a:prstGeom prst="rect">
            <a:avLst/>
          </a:prstGeom>
          <a:solidFill>
            <a:srgbClr val="E5FF9B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400" b="1" dirty="0"/>
              <a:t>Químico</a:t>
            </a:r>
          </a:p>
        </p:txBody>
      </p:sp>
      <p:sp>
        <p:nvSpPr>
          <p:cNvPr id="101388" name="Text Box 12"/>
          <p:cNvSpPr txBox="1">
            <a:spLocks noChangeArrowheads="1"/>
          </p:cNvSpPr>
          <p:nvPr/>
        </p:nvSpPr>
        <p:spPr bwMode="auto">
          <a:xfrm>
            <a:off x="395288" y="3429000"/>
            <a:ext cx="1506537" cy="485775"/>
          </a:xfrm>
          <a:prstGeom prst="rect">
            <a:avLst/>
          </a:prstGeom>
          <a:solidFill>
            <a:srgbClr val="CC99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400" b="1"/>
              <a:t>Eléctrico</a:t>
            </a:r>
          </a:p>
        </p:txBody>
      </p:sp>
      <p:sp>
        <p:nvSpPr>
          <p:cNvPr id="101389" name="Rectangle 13"/>
          <p:cNvSpPr>
            <a:spLocks noChangeArrowheads="1"/>
          </p:cNvSpPr>
          <p:nvPr/>
        </p:nvSpPr>
        <p:spPr bwMode="auto">
          <a:xfrm>
            <a:off x="1908175" y="333375"/>
            <a:ext cx="719138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1390" name="Rectangle 14"/>
          <p:cNvSpPr>
            <a:spLocks noChangeArrowheads="1"/>
          </p:cNvSpPr>
          <p:nvPr/>
        </p:nvSpPr>
        <p:spPr bwMode="auto">
          <a:xfrm>
            <a:off x="7019925" y="260350"/>
            <a:ext cx="1081088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1391" name="Text Box 15"/>
          <p:cNvSpPr txBox="1">
            <a:spLocks noChangeArrowheads="1"/>
          </p:cNvSpPr>
          <p:nvPr/>
        </p:nvSpPr>
        <p:spPr bwMode="auto">
          <a:xfrm>
            <a:off x="2555875" y="476250"/>
            <a:ext cx="692818" cy="400110"/>
          </a:xfrm>
          <a:prstGeom prst="rect">
            <a:avLst/>
          </a:prstGeom>
          <a:solidFill>
            <a:srgbClr val="CFE9E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LUZ</a:t>
            </a:r>
          </a:p>
        </p:txBody>
      </p:sp>
      <p:sp>
        <p:nvSpPr>
          <p:cNvPr id="101392" name="Text Box 16"/>
          <p:cNvSpPr txBox="1">
            <a:spLocks noChangeArrowheads="1"/>
          </p:cNvSpPr>
          <p:nvPr/>
        </p:nvSpPr>
        <p:spPr bwMode="auto">
          <a:xfrm>
            <a:off x="6948488" y="476250"/>
            <a:ext cx="1665841" cy="338554"/>
          </a:xfrm>
          <a:prstGeom prst="rect">
            <a:avLst/>
          </a:prstGeom>
          <a:solidFill>
            <a:srgbClr val="CFE9E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6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INTERSTICIO</a:t>
            </a:r>
          </a:p>
        </p:txBody>
      </p:sp>
      <p:sp>
        <p:nvSpPr>
          <p:cNvPr id="101380" name="Text Box 4"/>
          <p:cNvSpPr txBox="1">
            <a:spLocks noChangeArrowheads="1"/>
          </p:cNvSpPr>
          <p:nvPr/>
        </p:nvSpPr>
        <p:spPr bwMode="auto">
          <a:xfrm>
            <a:off x="1033463" y="4724400"/>
            <a:ext cx="2868612" cy="850900"/>
          </a:xfrm>
          <a:prstGeom prst="rect">
            <a:avLst/>
          </a:prstGeom>
          <a:solidFill>
            <a:srgbClr val="A3D1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2400"/>
              <a:t>Movimientos Iones</a:t>
            </a:r>
          </a:p>
          <a:p>
            <a:r>
              <a:rPr lang="es-ES" sz="2400"/>
              <a:t>según gradientes</a:t>
            </a:r>
          </a:p>
        </p:txBody>
      </p:sp>
      <p:sp>
        <p:nvSpPr>
          <p:cNvPr id="101395" name="Rectangle 19"/>
          <p:cNvSpPr>
            <a:spLocks noChangeArrowheads="1"/>
          </p:cNvSpPr>
          <p:nvPr/>
        </p:nvSpPr>
        <p:spPr bwMode="auto">
          <a:xfrm>
            <a:off x="2124075" y="3429000"/>
            <a:ext cx="719138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1396" name="Text Box 20"/>
          <p:cNvSpPr txBox="1">
            <a:spLocks noChangeArrowheads="1"/>
          </p:cNvSpPr>
          <p:nvPr/>
        </p:nvSpPr>
        <p:spPr bwMode="auto">
          <a:xfrm>
            <a:off x="2044700" y="3357563"/>
            <a:ext cx="93980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400" b="1"/>
              <a:t>Dif. </a:t>
            </a:r>
          </a:p>
          <a:p>
            <a:r>
              <a:rPr lang="es-MX" sz="1400" b="1"/>
              <a:t>Potencial</a:t>
            </a:r>
          </a:p>
        </p:txBody>
      </p:sp>
      <p:sp>
        <p:nvSpPr>
          <p:cNvPr id="101402" name="Text Box 26"/>
          <p:cNvSpPr txBox="1">
            <a:spLocks noChangeArrowheads="1"/>
          </p:cNvSpPr>
          <p:nvPr/>
        </p:nvSpPr>
        <p:spPr bwMode="auto">
          <a:xfrm>
            <a:off x="539750" y="579438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7184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01403" name="Text Box 27"/>
          <p:cNvSpPr txBox="1">
            <a:spLocks noChangeArrowheads="1"/>
          </p:cNvSpPr>
          <p:nvPr/>
        </p:nvSpPr>
        <p:spPr bwMode="auto">
          <a:xfrm>
            <a:off x="876300" y="579438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7184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01404" name="Oval 28"/>
          <p:cNvSpPr>
            <a:spLocks noChangeArrowheads="1"/>
          </p:cNvSpPr>
          <p:nvPr/>
        </p:nvSpPr>
        <p:spPr bwMode="auto">
          <a:xfrm>
            <a:off x="1042988" y="6237288"/>
            <a:ext cx="288925" cy="62071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1405" name="Text Box 29"/>
          <p:cNvSpPr txBox="1">
            <a:spLocks noChangeArrowheads="1"/>
          </p:cNvSpPr>
          <p:nvPr/>
        </p:nvSpPr>
        <p:spPr bwMode="auto">
          <a:xfrm>
            <a:off x="1189038" y="579438"/>
            <a:ext cx="780983" cy="769441"/>
          </a:xfrm>
          <a:prstGeom prst="rect">
            <a:avLst/>
          </a:prstGeom>
          <a:noFill/>
          <a:ln>
            <a:noFill/>
          </a:ln>
          <a:effectLst>
            <a:outerShdw dist="7184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6" name="Text Box 7"/>
          <p:cNvSpPr txBox="1">
            <a:spLocks noChangeArrowheads="1"/>
          </p:cNvSpPr>
          <p:nvPr/>
        </p:nvSpPr>
        <p:spPr bwMode="auto">
          <a:xfrm>
            <a:off x="107504" y="6525344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87" grpId="0" animBg="1"/>
      <p:bldP spid="101388" grpId="0" animBg="1"/>
      <p:bldP spid="101380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2" name="Text Box 4"/>
          <p:cNvSpPr txBox="1">
            <a:spLocks noChangeArrowheads="1"/>
          </p:cNvSpPr>
          <p:nvPr/>
        </p:nvSpPr>
        <p:spPr bwMode="auto">
          <a:xfrm>
            <a:off x="3430588" y="2349500"/>
            <a:ext cx="2281237" cy="2867025"/>
          </a:xfrm>
          <a:prstGeom prst="rect">
            <a:avLst/>
          </a:prstGeom>
          <a:solidFill>
            <a:srgbClr val="E1F2F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s-ES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r>
              <a:rPr lang="es-ES" sz="1800" dirty="0">
                <a:latin typeface="Comic Sans MS" pitchFamily="66" charset="0"/>
              </a:rPr>
              <a:t>	</a:t>
            </a:r>
            <a:r>
              <a:rPr lang="es-ES" sz="1600" b="1" dirty="0">
                <a:solidFill>
                  <a:srgbClr val="333333"/>
                </a:solidFill>
                <a:latin typeface="Comic Sans MS" pitchFamily="66" charset="0"/>
              </a:rPr>
              <a:t>1. Agua</a:t>
            </a:r>
          </a:p>
          <a:p>
            <a:endParaRPr lang="es-ES" sz="1200" b="1" dirty="0">
              <a:solidFill>
                <a:srgbClr val="333333"/>
              </a:solidFill>
              <a:latin typeface="Comic Sans MS" pitchFamily="66" charset="0"/>
            </a:endParaRPr>
          </a:p>
          <a:p>
            <a:r>
              <a:rPr lang="es-ES" sz="1800" b="1" dirty="0">
                <a:latin typeface="Comic Sans MS" pitchFamily="66" charset="0"/>
              </a:rPr>
              <a:t>	</a:t>
            </a:r>
            <a:r>
              <a:rPr lang="es-ES" sz="2000" b="1" dirty="0">
                <a:latin typeface="Comic Sans MS" pitchFamily="66" charset="0"/>
              </a:rPr>
              <a:t>2. SODIO</a:t>
            </a:r>
          </a:p>
          <a:p>
            <a:endParaRPr lang="es-ES" sz="2000" b="1" dirty="0">
              <a:latin typeface="Comic Sans MS" pitchFamily="66" charset="0"/>
            </a:endParaRPr>
          </a:p>
          <a:p>
            <a:r>
              <a:rPr lang="es-ES" sz="2000" b="1" dirty="0">
                <a:latin typeface="Comic Sans MS" pitchFamily="66" charset="0"/>
              </a:rPr>
              <a:t>	</a:t>
            </a:r>
            <a:r>
              <a:rPr lang="es-ES" sz="1600" b="1" dirty="0">
                <a:latin typeface="Comic Sans MS" pitchFamily="66" charset="0"/>
              </a:rPr>
              <a:t>3. Cloro</a:t>
            </a:r>
          </a:p>
          <a:p>
            <a:endParaRPr lang="es-ES" sz="1600" b="1" dirty="0">
              <a:latin typeface="Comic Sans MS" pitchFamily="66" charset="0"/>
            </a:endParaRPr>
          </a:p>
          <a:p>
            <a:r>
              <a:rPr lang="es-ES" sz="1600" b="1" dirty="0">
                <a:latin typeface="Comic Sans MS" pitchFamily="66" charset="0"/>
              </a:rPr>
              <a:t>	4. Bicarbonato</a:t>
            </a:r>
          </a:p>
          <a:p>
            <a:endParaRPr lang="es-ES" sz="1600" b="1" dirty="0">
              <a:latin typeface="Comic Sans MS" pitchFamily="66" charset="0"/>
            </a:endParaRPr>
          </a:p>
          <a:p>
            <a:r>
              <a:rPr lang="es-ES" sz="1600" b="1" dirty="0">
                <a:latin typeface="Comic Sans MS" pitchFamily="66" charset="0"/>
              </a:rPr>
              <a:t>	5. Regulación</a:t>
            </a:r>
          </a:p>
          <a:p>
            <a:endParaRPr lang="es-ES" sz="1600" b="1" dirty="0">
              <a:latin typeface="Comic Sans MS" pitchFamily="66" charset="0"/>
            </a:endParaRPr>
          </a:p>
        </p:txBody>
      </p:sp>
      <p:sp>
        <p:nvSpPr>
          <p:cNvPr id="171016" name="Line 8"/>
          <p:cNvSpPr>
            <a:spLocks noChangeShapeType="1"/>
          </p:cNvSpPr>
          <p:nvPr/>
        </p:nvSpPr>
        <p:spPr bwMode="auto">
          <a:xfrm>
            <a:off x="2627313" y="3141663"/>
            <a:ext cx="720725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6372200" y="6525344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1868917" y="1726384"/>
            <a:ext cx="5421907" cy="400110"/>
          </a:xfrm>
          <a:prstGeom prst="rect">
            <a:avLst/>
          </a:prstGeom>
          <a:solidFill>
            <a:srgbClr val="63B8BF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square">
            <a:spAutoFit/>
          </a:bodyPr>
          <a:lstStyle/>
          <a:p>
            <a:pPr marL="457200" indent="-457200" algn="l"/>
            <a:r>
              <a:rPr lang="es-ES" sz="2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I. ABSORCIÓN AGUA </a:t>
            </a:r>
            <a:r>
              <a:rPr lang="es-ES" sz="20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Y </a:t>
            </a:r>
            <a:r>
              <a:rPr lang="es-ES" sz="2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ELECTROLITOS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>
            <a:spLocks noChangeArrowheads="1"/>
          </p:cNvSpPr>
          <p:nvPr/>
        </p:nvSpPr>
        <p:spPr bwMode="auto">
          <a:xfrm>
            <a:off x="1360426" y="1052736"/>
            <a:ext cx="6378669" cy="3924151"/>
          </a:xfrm>
          <a:prstGeom prst="rect">
            <a:avLst/>
          </a:prstGeom>
          <a:solidFill>
            <a:srgbClr val="C6E6E8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es-VE" sz="1000" dirty="0" smtClean="0"/>
          </a:p>
          <a:p>
            <a:pPr algn="ctr" eaLnBrk="1" hangingPunct="1">
              <a:defRPr/>
            </a:pPr>
            <a:r>
              <a:rPr lang="es-VE" sz="3000" dirty="0" smtClean="0"/>
              <a:t>“</a:t>
            </a:r>
            <a:r>
              <a:rPr lang="es-VE" sz="3200" dirty="0" smtClean="0"/>
              <a:t>…</a:t>
            </a:r>
            <a:r>
              <a:rPr lang="es-VE" sz="4000" dirty="0" smtClean="0"/>
              <a:t>la </a:t>
            </a:r>
            <a:r>
              <a:rPr lang="es-VE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integridad</a:t>
            </a:r>
            <a:r>
              <a:rPr lang="es-VE" sz="4000" dirty="0" smtClean="0"/>
              <a:t> </a:t>
            </a:r>
          </a:p>
          <a:p>
            <a:pPr algn="ctr" eaLnBrk="1" hangingPunct="1">
              <a:defRPr/>
            </a:pPr>
            <a:r>
              <a:rPr lang="es-VE" sz="3000" dirty="0" smtClean="0"/>
              <a:t>es parte esencial de cualquier </a:t>
            </a:r>
          </a:p>
          <a:p>
            <a:pPr algn="ctr" eaLnBrk="1" hangingPunct="1">
              <a:defRPr/>
            </a:pPr>
            <a:r>
              <a:rPr lang="es-VE" sz="3000" dirty="0" smtClean="0"/>
              <a:t>experiencia educativa verdadera,</a:t>
            </a:r>
          </a:p>
          <a:p>
            <a:pPr algn="ctr" eaLnBrk="1" hangingPunct="1">
              <a:defRPr/>
            </a:pPr>
            <a:endParaRPr lang="es-VE" sz="900" dirty="0" smtClean="0"/>
          </a:p>
          <a:p>
            <a:pPr algn="ctr" eaLnBrk="1" hangingPunct="1">
              <a:defRPr/>
            </a:pPr>
            <a:r>
              <a:rPr lang="es-VE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integridad</a:t>
            </a:r>
            <a:r>
              <a:rPr lang="es-VE" sz="3000" dirty="0" smtClean="0"/>
              <a:t> de mi parte </a:t>
            </a:r>
          </a:p>
          <a:p>
            <a:pPr algn="ctr" eaLnBrk="1" hangingPunct="1">
              <a:defRPr/>
            </a:pPr>
            <a:r>
              <a:rPr lang="es-VE" sz="3000" dirty="0" smtClean="0"/>
              <a:t>como </a:t>
            </a:r>
            <a:r>
              <a:rPr lang="es-VE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profesor</a:t>
            </a:r>
            <a:r>
              <a:rPr lang="es-VE" sz="3000" dirty="0" smtClean="0"/>
              <a:t> e </a:t>
            </a:r>
          </a:p>
          <a:p>
            <a:pPr algn="ctr" eaLnBrk="1" hangingPunct="1">
              <a:defRPr/>
            </a:pPr>
            <a:r>
              <a:rPr lang="es-VE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integridad</a:t>
            </a:r>
            <a:r>
              <a:rPr lang="es-VE" sz="3000" dirty="0" smtClean="0"/>
              <a:t> de su parte </a:t>
            </a:r>
          </a:p>
          <a:p>
            <a:pPr algn="ctr" eaLnBrk="1" hangingPunct="1">
              <a:defRPr/>
            </a:pPr>
            <a:r>
              <a:rPr lang="es-VE" sz="3000" dirty="0" smtClean="0"/>
              <a:t>como </a:t>
            </a:r>
            <a:r>
              <a:rPr lang="es-VE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estudiante</a:t>
            </a:r>
            <a:r>
              <a:rPr lang="es-VE" sz="3000" dirty="0" smtClean="0"/>
              <a:t>”</a:t>
            </a:r>
          </a:p>
          <a:p>
            <a:pPr algn="ctr" eaLnBrk="1" hangingPunct="1">
              <a:defRPr/>
            </a:pPr>
            <a:endParaRPr lang="es-VE" sz="1000" dirty="0" smtClean="0"/>
          </a:p>
        </p:txBody>
      </p:sp>
      <p:sp>
        <p:nvSpPr>
          <p:cNvPr id="3" name="2 Rectángulo"/>
          <p:cNvSpPr/>
          <p:nvPr/>
        </p:nvSpPr>
        <p:spPr>
          <a:xfrm>
            <a:off x="4299016" y="5086275"/>
            <a:ext cx="345638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VE" sz="1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Dr. Bill Taylor</a:t>
            </a:r>
          </a:p>
          <a:p>
            <a:pPr lvl="0"/>
            <a:r>
              <a:rPr lang="es-VE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Prof. Emérito Ciencias Políticas</a:t>
            </a:r>
          </a:p>
          <a:p>
            <a:pPr lvl="0"/>
            <a:r>
              <a:rPr lang="es-VE" sz="14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Oakton</a:t>
            </a:r>
            <a:r>
              <a:rPr lang="es-VE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4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Comunity</a:t>
            </a:r>
            <a:r>
              <a:rPr lang="es-VE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4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College</a:t>
            </a:r>
            <a:endParaRPr lang="es-VE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s-VE" sz="14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Una carta a mis estudiantes </a:t>
            </a:r>
            <a:r>
              <a:rPr lang="es-VE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1999</a:t>
            </a: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83592" y="6584776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  <p:extLst>
      <p:ext uri="{BB962C8B-B14F-4D97-AF65-F5344CB8AC3E}">
        <p14:creationId xmlns:p14="http://schemas.microsoft.com/office/powerpoint/2010/main" val="4115964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40" name="Text Box 12"/>
          <p:cNvSpPr txBox="1">
            <a:spLocks noChangeArrowheads="1"/>
          </p:cNvSpPr>
          <p:nvPr/>
        </p:nvSpPr>
        <p:spPr bwMode="auto">
          <a:xfrm>
            <a:off x="827088" y="908050"/>
            <a:ext cx="1152624" cy="769441"/>
          </a:xfrm>
          <a:prstGeom prst="rect">
            <a:avLst/>
          </a:prstGeom>
          <a:noFill/>
          <a:ln>
            <a:noFill/>
          </a:ln>
          <a:effectLst>
            <a:outerShdw dist="7184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2541" name="Text Box 13"/>
          <p:cNvSpPr txBox="1">
            <a:spLocks noChangeArrowheads="1"/>
          </p:cNvSpPr>
          <p:nvPr/>
        </p:nvSpPr>
        <p:spPr bwMode="auto">
          <a:xfrm>
            <a:off x="1547813" y="1612900"/>
            <a:ext cx="3669594" cy="3785652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s-ES_tradnl" dirty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buClr>
                <a:srgbClr val="CC0000"/>
              </a:buClr>
              <a:buSzPct val="150000"/>
              <a:buFontTx/>
              <a:buChar char="•"/>
            </a:pPr>
            <a:r>
              <a:rPr lang="es-ES_tradnl" sz="20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Abs</a:t>
            </a: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. </a:t>
            </a:r>
            <a:r>
              <a:rPr lang="es-ES_tradnl" sz="20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Na</a:t>
            </a:r>
            <a:r>
              <a:rPr lang="es-ES_tradnl" sz="2000" baseline="300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+ </a:t>
            </a: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- nutrientes</a:t>
            </a:r>
          </a:p>
          <a:p>
            <a:pPr>
              <a:buClr>
                <a:srgbClr val="CC0000"/>
              </a:buClr>
              <a:buSzPct val="150000"/>
            </a:pP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  Intestino delgado medio</a:t>
            </a:r>
          </a:p>
          <a:p>
            <a:pPr>
              <a:buClr>
                <a:srgbClr val="CC0000"/>
              </a:buClr>
              <a:buSzPct val="150000"/>
            </a:pP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  </a:t>
            </a: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Ingesta</a:t>
            </a:r>
          </a:p>
          <a:p>
            <a:pPr>
              <a:buClr>
                <a:srgbClr val="CC0000"/>
              </a:buClr>
              <a:buSzPct val="150000"/>
              <a:buFontTx/>
              <a:buChar char="•"/>
            </a:pPr>
            <a:endParaRPr lang="es-ES_tradnl" sz="1400" dirty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buClr>
                <a:srgbClr val="CC0000"/>
              </a:buClr>
              <a:buSzPct val="150000"/>
              <a:buFontTx/>
              <a:buChar char="•"/>
            </a:pPr>
            <a:r>
              <a:rPr lang="es-ES_tradnl" sz="20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Abs</a:t>
            </a: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. </a:t>
            </a:r>
            <a:r>
              <a:rPr lang="es-ES_tradnl" sz="20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Electrogénica</a:t>
            </a: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r>
              <a:rPr lang="es-ES_tradnl" sz="20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Na</a:t>
            </a:r>
            <a:r>
              <a:rPr lang="es-ES_tradnl" sz="2000" baseline="300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+</a:t>
            </a:r>
          </a:p>
          <a:p>
            <a:pPr>
              <a:buClr>
                <a:srgbClr val="CC0000"/>
              </a:buClr>
              <a:buSzPct val="150000"/>
            </a:pP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  Colon</a:t>
            </a:r>
          </a:p>
          <a:p>
            <a:pPr>
              <a:buClr>
                <a:srgbClr val="CC0000"/>
              </a:buClr>
              <a:buSzPct val="150000"/>
            </a:pP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  </a:t>
            </a: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Ingesta</a:t>
            </a:r>
            <a:r>
              <a:rPr lang="es-ES_tradnl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endParaRPr lang="es-ES_tradnl" sz="1600" b="1" dirty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buClr>
                <a:srgbClr val="FF5050"/>
              </a:buClr>
              <a:buSzPct val="150000"/>
            </a:pPr>
            <a:endParaRPr lang="es-ES_tradnl" sz="1400" dirty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buClr>
                <a:srgbClr val="CC0000"/>
              </a:buClr>
              <a:buSzPct val="150000"/>
              <a:buFontTx/>
              <a:buChar char="•"/>
            </a:pPr>
            <a:r>
              <a:rPr lang="es-ES_tradnl" sz="20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Abs</a:t>
            </a: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. </a:t>
            </a:r>
            <a:r>
              <a:rPr lang="es-ES_tradnl" sz="20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Electroneutra</a:t>
            </a: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r>
              <a:rPr lang="es-ES_tradnl" sz="20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Na</a:t>
            </a:r>
            <a:r>
              <a:rPr lang="es-ES_tradnl" sz="2000" baseline="300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+</a:t>
            </a: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Cl</a:t>
            </a:r>
            <a:r>
              <a:rPr lang="es-ES_tradnl" sz="2000" baseline="300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-</a:t>
            </a:r>
          </a:p>
          <a:p>
            <a:pPr>
              <a:buClr>
                <a:srgbClr val="CC0000"/>
              </a:buClr>
              <a:buSzPct val="150000"/>
            </a:pP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  Intestino delgado, colon</a:t>
            </a:r>
          </a:p>
          <a:p>
            <a:pPr>
              <a:buClr>
                <a:srgbClr val="CC0000"/>
              </a:buClr>
              <a:buSzPct val="150000"/>
            </a:pP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  Entre comidas</a:t>
            </a:r>
          </a:p>
          <a:p>
            <a:pPr>
              <a:buClr>
                <a:srgbClr val="CC0000"/>
              </a:buClr>
              <a:buSzPct val="150000"/>
              <a:buFontTx/>
              <a:buChar char="•"/>
            </a:pPr>
            <a:endParaRPr lang="es-ES_tradnl" sz="1400" dirty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buClr>
                <a:srgbClr val="CC0000"/>
              </a:buClr>
              <a:buSzPct val="150000"/>
              <a:buFontTx/>
              <a:buChar char="•"/>
            </a:pPr>
            <a:r>
              <a:rPr lang="es-ES_tradnl" sz="20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Abs</a:t>
            </a: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. Arrastre</a:t>
            </a:r>
          </a:p>
          <a:p>
            <a:pPr>
              <a:buClr>
                <a:srgbClr val="CC0000"/>
              </a:buClr>
              <a:buSzPct val="150000"/>
              <a:buFontTx/>
              <a:buChar char="•"/>
            </a:pPr>
            <a:endParaRPr lang="es-ES_tradnl" sz="800" dirty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sp>
        <p:nvSpPr>
          <p:cNvPr id="22544" name="Text Box 16"/>
          <p:cNvSpPr txBox="1">
            <a:spLocks noChangeArrowheads="1"/>
          </p:cNvSpPr>
          <p:nvPr/>
        </p:nvSpPr>
        <p:spPr bwMode="auto">
          <a:xfrm>
            <a:off x="5580063" y="2941638"/>
            <a:ext cx="2936875" cy="97472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C0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_tradnl" sz="2800" dirty="0"/>
              <a:t>El </a:t>
            </a:r>
            <a:r>
              <a:rPr lang="es-ES_tradnl" sz="2800" dirty="0" err="1"/>
              <a:t>Na</a:t>
            </a:r>
            <a:r>
              <a:rPr lang="es-ES_tradnl" sz="2800" baseline="30000" dirty="0"/>
              <a:t>+</a:t>
            </a:r>
            <a:r>
              <a:rPr lang="es-ES_tradnl" sz="2800" dirty="0"/>
              <a:t> se </a:t>
            </a:r>
          </a:p>
          <a:p>
            <a:r>
              <a:rPr lang="es-ES_tradnl" sz="2800" dirty="0"/>
              <a:t>absorbe 99.5%!!!</a:t>
            </a:r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5940152" y="555906"/>
            <a:ext cx="2525733" cy="584775"/>
          </a:xfrm>
          <a:prstGeom prst="rect">
            <a:avLst/>
          </a:prstGeom>
          <a:solidFill>
            <a:srgbClr val="71BFC5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square">
            <a:spAutoFit/>
          </a:bodyPr>
          <a:lstStyle/>
          <a:p>
            <a:pPr marL="457200" indent="-457200" algn="l"/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I. ABSORCIÓN AGUA</a:t>
            </a:r>
          </a:p>
          <a:p>
            <a:pPr marL="457200" indent="-457200" algn="l"/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  </a:t>
            </a:r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y ELECTROLITOS</a:t>
            </a:r>
            <a:endParaRPr lang="es-ES" sz="1600" b="1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9" name="Text Box 15"/>
          <p:cNvSpPr txBox="1">
            <a:spLocks noChangeArrowheads="1"/>
          </p:cNvSpPr>
          <p:nvPr/>
        </p:nvSpPr>
        <p:spPr bwMode="auto">
          <a:xfrm>
            <a:off x="6904239" y="1268760"/>
            <a:ext cx="1561646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sz="1600" b="1" dirty="0" smtClean="0">
                <a:latin typeface="Comic Sans MS" pitchFamily="66" charset="0"/>
              </a:rPr>
              <a:t>ABSORCIÓN </a:t>
            </a:r>
            <a:endParaRPr lang="es-ES" sz="1600" b="1" dirty="0">
              <a:latin typeface="Comic Sans MS" pitchFamily="66" charset="0"/>
            </a:endParaRPr>
          </a:p>
          <a:p>
            <a:r>
              <a:rPr lang="es-ES" sz="1600" b="1" dirty="0">
                <a:latin typeface="Comic Sans MS" pitchFamily="66" charset="0"/>
              </a:rPr>
              <a:t>   </a:t>
            </a:r>
            <a:r>
              <a:rPr lang="es-ES" sz="1600" b="1" dirty="0" smtClean="0">
                <a:latin typeface="Comic Sans MS" pitchFamily="66" charset="0"/>
              </a:rPr>
              <a:t>SODIO</a:t>
            </a:r>
            <a:endParaRPr lang="es-ES" sz="1600" b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254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254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254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44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2" name="Text Box 4"/>
          <p:cNvSpPr txBox="1">
            <a:spLocks noChangeArrowheads="1"/>
          </p:cNvSpPr>
          <p:nvPr/>
        </p:nvSpPr>
        <p:spPr bwMode="auto">
          <a:xfrm>
            <a:off x="8694738" y="0"/>
            <a:ext cx="18415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endParaRPr lang="es-MX" sz="4400">
              <a:solidFill>
                <a:srgbClr val="CC3300"/>
              </a:solidFill>
            </a:endParaRPr>
          </a:p>
        </p:txBody>
      </p:sp>
      <p:sp>
        <p:nvSpPr>
          <p:cNvPr id="206854" name="Text Box 6"/>
          <p:cNvSpPr txBox="1">
            <a:spLocks noChangeArrowheads="1"/>
          </p:cNvSpPr>
          <p:nvPr/>
        </p:nvSpPr>
        <p:spPr bwMode="auto">
          <a:xfrm>
            <a:off x="468313" y="836959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7184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pic>
        <p:nvPicPr>
          <p:cNvPr id="206857" name="Picture 9" descr="abs sodio"/>
          <p:cNvPicPr>
            <a:picLocks noChangeAspect="1" noChangeArrowheads="1"/>
          </p:cNvPicPr>
          <p:nvPr/>
        </p:nvPicPr>
        <p:blipFill>
          <a:blip r:embed="rId2" cstate="print">
            <a:lum bright="-66000" contrast="7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32" b="11836"/>
          <a:stretch>
            <a:fillRect/>
          </a:stretch>
        </p:blipFill>
        <p:spPr bwMode="auto">
          <a:xfrm>
            <a:off x="1763713" y="1629122"/>
            <a:ext cx="5167312" cy="4248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6859" name="Oval 11"/>
          <p:cNvSpPr>
            <a:spLocks noChangeArrowheads="1"/>
          </p:cNvSpPr>
          <p:nvPr/>
        </p:nvSpPr>
        <p:spPr bwMode="auto">
          <a:xfrm>
            <a:off x="1979613" y="3140422"/>
            <a:ext cx="1296987" cy="936625"/>
          </a:xfrm>
          <a:prstGeom prst="ellipse">
            <a:avLst/>
          </a:prstGeom>
          <a:noFill/>
          <a:ln w="28575">
            <a:solidFill>
              <a:srgbClr val="FF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6861" name="Rectangle 13"/>
          <p:cNvSpPr>
            <a:spLocks noChangeArrowheads="1"/>
          </p:cNvSpPr>
          <p:nvPr/>
        </p:nvSpPr>
        <p:spPr bwMode="auto">
          <a:xfrm>
            <a:off x="5788025" y="3932584"/>
            <a:ext cx="1081088" cy="12969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6860" name="Oval 12"/>
          <p:cNvSpPr>
            <a:spLocks noChangeArrowheads="1"/>
          </p:cNvSpPr>
          <p:nvPr/>
        </p:nvSpPr>
        <p:spPr bwMode="auto">
          <a:xfrm>
            <a:off x="4924425" y="3140422"/>
            <a:ext cx="1800225" cy="1152525"/>
          </a:xfrm>
          <a:prstGeom prst="ellipse">
            <a:avLst/>
          </a:prstGeom>
          <a:noFill/>
          <a:ln w="28575">
            <a:solidFill>
              <a:srgbClr val="FF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6862" name="Text Box 14"/>
          <p:cNvSpPr txBox="1">
            <a:spLocks noChangeArrowheads="1"/>
          </p:cNvSpPr>
          <p:nvPr/>
        </p:nvSpPr>
        <p:spPr bwMode="auto">
          <a:xfrm>
            <a:off x="5643563" y="4292947"/>
            <a:ext cx="2330450" cy="91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Bomba Na</a:t>
            </a:r>
            <a:r>
              <a:rPr lang="es-ES_tradnl" sz="1800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-K</a:t>
            </a:r>
            <a:r>
              <a:rPr lang="es-ES_tradnl" sz="1800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ATPasa</a:t>
            </a:r>
          </a:p>
          <a:p>
            <a:pPr algn="l"/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crea gradiente </a:t>
            </a:r>
          </a:p>
          <a:p>
            <a:pPr algn="l"/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Na</a:t>
            </a:r>
            <a:r>
              <a:rPr lang="es-ES_tradnl" sz="1800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 </a:t>
            </a: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a entrar</a:t>
            </a:r>
          </a:p>
        </p:txBody>
      </p:sp>
      <p:sp>
        <p:nvSpPr>
          <p:cNvPr id="206864" name="Rectangle 16"/>
          <p:cNvSpPr>
            <a:spLocks noChangeArrowheads="1"/>
          </p:cNvSpPr>
          <p:nvPr/>
        </p:nvSpPr>
        <p:spPr bwMode="auto">
          <a:xfrm>
            <a:off x="2051050" y="1700559"/>
            <a:ext cx="576263" cy="503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6865" name="Rectangle 17"/>
          <p:cNvSpPr>
            <a:spLocks noChangeArrowheads="1"/>
          </p:cNvSpPr>
          <p:nvPr/>
        </p:nvSpPr>
        <p:spPr bwMode="auto">
          <a:xfrm>
            <a:off x="5580063" y="1845022"/>
            <a:ext cx="93662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6867" name="Text Box 19"/>
          <p:cNvSpPr txBox="1">
            <a:spLocks noChangeArrowheads="1"/>
          </p:cNvSpPr>
          <p:nvPr/>
        </p:nvSpPr>
        <p:spPr bwMode="auto">
          <a:xfrm>
            <a:off x="1858963" y="1437034"/>
            <a:ext cx="787400" cy="457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400" b="1">
                <a:solidFill>
                  <a:schemeClr val="tx2"/>
                </a:solidFill>
              </a:rPr>
              <a:t>LUZ</a:t>
            </a:r>
          </a:p>
        </p:txBody>
      </p:sp>
      <p:sp>
        <p:nvSpPr>
          <p:cNvPr id="206868" name="Text Box 20"/>
          <p:cNvSpPr txBox="1">
            <a:spLocks noChangeArrowheads="1"/>
          </p:cNvSpPr>
          <p:nvPr/>
        </p:nvSpPr>
        <p:spPr bwMode="auto">
          <a:xfrm>
            <a:off x="5273675" y="1413222"/>
            <a:ext cx="1458913" cy="457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400" b="1">
                <a:solidFill>
                  <a:srgbClr val="CC0000"/>
                </a:solidFill>
              </a:rPr>
              <a:t>SANGRE</a:t>
            </a:r>
          </a:p>
        </p:txBody>
      </p:sp>
      <p:sp>
        <p:nvSpPr>
          <p:cNvPr id="206870" name="Rectangle 22"/>
          <p:cNvSpPr>
            <a:spLocks noChangeArrowheads="1"/>
          </p:cNvSpPr>
          <p:nvPr/>
        </p:nvSpPr>
        <p:spPr bwMode="auto">
          <a:xfrm>
            <a:off x="1979613" y="2276822"/>
            <a:ext cx="576262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6871" name="Rectangle 23"/>
          <p:cNvSpPr>
            <a:spLocks noChangeArrowheads="1"/>
          </p:cNvSpPr>
          <p:nvPr/>
        </p:nvSpPr>
        <p:spPr bwMode="auto">
          <a:xfrm>
            <a:off x="5788025" y="2348606"/>
            <a:ext cx="1008063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6872" name="Rectangle 24"/>
          <p:cNvSpPr>
            <a:spLocks noChangeArrowheads="1"/>
          </p:cNvSpPr>
          <p:nvPr/>
        </p:nvSpPr>
        <p:spPr bwMode="auto">
          <a:xfrm>
            <a:off x="3419475" y="4508847"/>
            <a:ext cx="93662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6873" name="Text Box 25"/>
          <p:cNvSpPr txBox="1">
            <a:spLocks noChangeArrowheads="1"/>
          </p:cNvSpPr>
          <p:nvPr/>
        </p:nvSpPr>
        <p:spPr bwMode="auto">
          <a:xfrm>
            <a:off x="1312637" y="2348259"/>
            <a:ext cx="1355725" cy="6413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dirty="0"/>
              <a:t>Membrana </a:t>
            </a:r>
          </a:p>
          <a:p>
            <a:r>
              <a:rPr lang="es-ES_tradnl" sz="1800" dirty="0"/>
              <a:t>apical</a:t>
            </a:r>
          </a:p>
        </p:txBody>
      </p:sp>
      <p:sp>
        <p:nvSpPr>
          <p:cNvPr id="206874" name="Text Box 26"/>
          <p:cNvSpPr txBox="1">
            <a:spLocks noChangeArrowheads="1"/>
          </p:cNvSpPr>
          <p:nvPr/>
        </p:nvSpPr>
        <p:spPr bwMode="auto">
          <a:xfrm>
            <a:off x="5580063" y="2203797"/>
            <a:ext cx="1370012" cy="6413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/>
              <a:t>Membrana </a:t>
            </a:r>
          </a:p>
          <a:p>
            <a:r>
              <a:rPr lang="es-ES_tradnl" sz="1800"/>
              <a:t>basolateral</a:t>
            </a:r>
          </a:p>
        </p:txBody>
      </p:sp>
      <p:sp>
        <p:nvSpPr>
          <p:cNvPr id="206875" name="Text Box 27"/>
          <p:cNvSpPr txBox="1">
            <a:spLocks noChangeArrowheads="1"/>
          </p:cNvSpPr>
          <p:nvPr/>
        </p:nvSpPr>
        <p:spPr bwMode="auto">
          <a:xfrm>
            <a:off x="3330575" y="4292947"/>
            <a:ext cx="12414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/>
              <a:t>Uniones </a:t>
            </a:r>
          </a:p>
          <a:p>
            <a:r>
              <a:rPr lang="es-ES_tradnl" sz="1800"/>
              <a:t>estrechas</a:t>
            </a:r>
          </a:p>
        </p:txBody>
      </p:sp>
      <p:sp>
        <p:nvSpPr>
          <p:cNvPr id="24" name="Text Box 7"/>
          <p:cNvSpPr txBox="1">
            <a:spLocks noChangeArrowheads="1"/>
          </p:cNvSpPr>
          <p:nvPr/>
        </p:nvSpPr>
        <p:spPr bwMode="auto">
          <a:xfrm>
            <a:off x="6372200" y="6525344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21" name="Text Box 15"/>
          <p:cNvSpPr txBox="1">
            <a:spLocks noChangeArrowheads="1"/>
          </p:cNvSpPr>
          <p:nvPr/>
        </p:nvSpPr>
        <p:spPr bwMode="auto">
          <a:xfrm>
            <a:off x="7042802" y="476672"/>
            <a:ext cx="1561646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sz="1600" b="1" dirty="0" smtClean="0">
                <a:latin typeface="Comic Sans MS" pitchFamily="66" charset="0"/>
              </a:rPr>
              <a:t>ABSORCIÓN </a:t>
            </a:r>
            <a:endParaRPr lang="es-ES" sz="1600" b="1" dirty="0">
              <a:latin typeface="Comic Sans MS" pitchFamily="66" charset="0"/>
            </a:endParaRPr>
          </a:p>
          <a:p>
            <a:r>
              <a:rPr lang="es-ES" sz="1600" b="1" dirty="0">
                <a:latin typeface="Comic Sans MS" pitchFamily="66" charset="0"/>
              </a:rPr>
              <a:t>   </a:t>
            </a:r>
            <a:r>
              <a:rPr lang="es-ES" sz="1600" b="1" dirty="0" smtClean="0">
                <a:latin typeface="Comic Sans MS" pitchFamily="66" charset="0"/>
              </a:rPr>
              <a:t>SODIO</a:t>
            </a:r>
            <a:endParaRPr lang="es-ES" sz="1600" b="1" dirty="0">
              <a:latin typeface="Comic Sans MS" pitchFamily="66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3571344" y="1767512"/>
            <a:ext cx="1330814" cy="369332"/>
          </a:xfrm>
          <a:prstGeom prst="rect">
            <a:avLst/>
          </a:prstGeom>
          <a:solidFill>
            <a:schemeClr val="accent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800" dirty="0" smtClean="0"/>
              <a:t>Enterocito</a:t>
            </a:r>
            <a:endParaRPr lang="es-VE" sz="1800" dirty="0"/>
          </a:p>
        </p:txBody>
      </p:sp>
      <p:sp>
        <p:nvSpPr>
          <p:cNvPr id="3" name="2 CuadroTexto"/>
          <p:cNvSpPr txBox="1"/>
          <p:nvPr/>
        </p:nvSpPr>
        <p:spPr>
          <a:xfrm>
            <a:off x="509833" y="4046683"/>
            <a:ext cx="18293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Entrada pasiva </a:t>
            </a:r>
          </a:p>
          <a:p>
            <a:r>
              <a:rPr lang="es-VE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</a:t>
            </a:r>
            <a:r>
              <a:rPr lang="es-VE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</a:t>
            </a:r>
            <a:r>
              <a:rPr lang="es-VE" sz="1800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endParaRPr lang="es-VE" sz="1800" baseline="30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22 CuadroTexto"/>
          <p:cNvSpPr txBox="1"/>
          <p:nvPr/>
        </p:nvSpPr>
        <p:spPr>
          <a:xfrm>
            <a:off x="6793317" y="3277919"/>
            <a:ext cx="15552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Salida activa</a:t>
            </a:r>
          </a:p>
          <a:p>
            <a:r>
              <a:rPr lang="es-VE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</a:t>
            </a:r>
            <a:r>
              <a:rPr lang="es-VE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</a:t>
            </a:r>
            <a:r>
              <a:rPr lang="es-VE" sz="1800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endParaRPr lang="es-VE" sz="1800" baseline="30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859" grpId="0" animBg="1"/>
      <p:bldP spid="206860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9" name="Picture 5" descr="img19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18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262" r="17880" b="24507"/>
          <a:stretch>
            <a:fillRect/>
          </a:stretch>
        </p:blipFill>
        <p:spPr>
          <a:xfrm>
            <a:off x="1303338" y="1268413"/>
            <a:ext cx="4637087" cy="44370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1516" name="Rectangle 12"/>
          <p:cNvSpPr>
            <a:spLocks noChangeArrowheads="1"/>
          </p:cNvSpPr>
          <p:nvPr/>
        </p:nvSpPr>
        <p:spPr bwMode="auto">
          <a:xfrm>
            <a:off x="5670550" y="1746250"/>
            <a:ext cx="1152525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20" name="Text Box 16"/>
          <p:cNvSpPr txBox="1">
            <a:spLocks noChangeArrowheads="1"/>
          </p:cNvSpPr>
          <p:nvPr/>
        </p:nvSpPr>
        <p:spPr bwMode="auto">
          <a:xfrm>
            <a:off x="871538" y="881063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7184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21521" name="Rectangle 17"/>
          <p:cNvSpPr>
            <a:spLocks noChangeArrowheads="1"/>
          </p:cNvSpPr>
          <p:nvPr/>
        </p:nvSpPr>
        <p:spPr bwMode="auto">
          <a:xfrm>
            <a:off x="5191125" y="4049713"/>
            <a:ext cx="1800225" cy="9350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13" name="Text Box 9"/>
          <p:cNvSpPr txBox="1">
            <a:spLocks noChangeArrowheads="1"/>
          </p:cNvSpPr>
          <p:nvPr/>
        </p:nvSpPr>
        <p:spPr bwMode="auto">
          <a:xfrm>
            <a:off x="5219700" y="4217988"/>
            <a:ext cx="2695575" cy="650875"/>
          </a:xfrm>
          <a:prstGeom prst="rect">
            <a:avLst/>
          </a:prstGeom>
          <a:solidFill>
            <a:srgbClr val="C5E2FF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800"/>
              <a:t>Bomba de sodio-potasio</a:t>
            </a:r>
          </a:p>
          <a:p>
            <a:r>
              <a:rPr lang="es-ES" sz="1800"/>
              <a:t>genera gradiente Na</a:t>
            </a:r>
            <a:r>
              <a:rPr lang="es-ES" sz="1800" baseline="30000"/>
              <a:t>+</a:t>
            </a:r>
          </a:p>
        </p:txBody>
      </p:sp>
      <p:sp>
        <p:nvSpPr>
          <p:cNvPr id="21522" name="Rectangle 18"/>
          <p:cNvSpPr>
            <a:spLocks noChangeArrowheads="1"/>
          </p:cNvSpPr>
          <p:nvPr/>
        </p:nvSpPr>
        <p:spPr bwMode="auto">
          <a:xfrm>
            <a:off x="3030538" y="1169988"/>
            <a:ext cx="2592387" cy="503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26" name="Text Box 22"/>
          <p:cNvSpPr txBox="1">
            <a:spLocks noChangeArrowheads="1"/>
          </p:cNvSpPr>
          <p:nvPr/>
        </p:nvSpPr>
        <p:spPr bwMode="auto">
          <a:xfrm>
            <a:off x="3824288" y="5805488"/>
            <a:ext cx="1495425" cy="406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/>
              <a:t>Intersticio</a:t>
            </a:r>
          </a:p>
        </p:txBody>
      </p:sp>
      <p:sp>
        <p:nvSpPr>
          <p:cNvPr id="21527" name="Text Box 23"/>
          <p:cNvSpPr txBox="1">
            <a:spLocks noChangeArrowheads="1"/>
          </p:cNvSpPr>
          <p:nvPr/>
        </p:nvSpPr>
        <p:spPr bwMode="auto">
          <a:xfrm>
            <a:off x="4067175" y="765175"/>
            <a:ext cx="796925" cy="4667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s-ES_tradnl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LUZ</a:t>
            </a:r>
          </a:p>
        </p:txBody>
      </p:sp>
      <p:sp>
        <p:nvSpPr>
          <p:cNvPr id="21528" name="Rectangle 24"/>
          <p:cNvSpPr>
            <a:spLocks noChangeArrowheads="1"/>
          </p:cNvSpPr>
          <p:nvPr/>
        </p:nvSpPr>
        <p:spPr bwMode="auto">
          <a:xfrm>
            <a:off x="5480050" y="954088"/>
            <a:ext cx="1655763" cy="7191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29" name="Rectangle 25"/>
          <p:cNvSpPr>
            <a:spLocks noChangeArrowheads="1"/>
          </p:cNvSpPr>
          <p:nvPr/>
        </p:nvSpPr>
        <p:spPr bwMode="auto">
          <a:xfrm>
            <a:off x="4759325" y="3113088"/>
            <a:ext cx="1439863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30" name="Oval 26"/>
          <p:cNvSpPr>
            <a:spLocks noChangeArrowheads="1"/>
          </p:cNvSpPr>
          <p:nvPr/>
        </p:nvSpPr>
        <p:spPr bwMode="auto">
          <a:xfrm>
            <a:off x="4140200" y="4652963"/>
            <a:ext cx="576263" cy="6477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32" name="Oval 28"/>
          <p:cNvSpPr>
            <a:spLocks noChangeArrowheads="1"/>
          </p:cNvSpPr>
          <p:nvPr/>
        </p:nvSpPr>
        <p:spPr bwMode="auto">
          <a:xfrm>
            <a:off x="3995738" y="5445125"/>
            <a:ext cx="288925" cy="2889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33" name="Text Box 29"/>
          <p:cNvSpPr txBox="1">
            <a:spLocks noChangeArrowheads="1"/>
          </p:cNvSpPr>
          <p:nvPr/>
        </p:nvSpPr>
        <p:spPr bwMode="auto">
          <a:xfrm>
            <a:off x="4140200" y="4989513"/>
            <a:ext cx="6318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 b="1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Na</a:t>
            </a:r>
            <a:r>
              <a:rPr lang="es-ES_tradnl" sz="2000" b="1" baseline="3000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</a:p>
        </p:txBody>
      </p:sp>
      <p:sp>
        <p:nvSpPr>
          <p:cNvPr id="21531" name="Text Box 27"/>
          <p:cNvSpPr txBox="1">
            <a:spLocks noChangeArrowheads="1"/>
          </p:cNvSpPr>
          <p:nvPr/>
        </p:nvSpPr>
        <p:spPr bwMode="auto">
          <a:xfrm>
            <a:off x="1227138" y="4378779"/>
            <a:ext cx="1936750" cy="1096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Sale</a:t>
            </a:r>
            <a:r>
              <a:rPr lang="es-ES_tradnl" sz="2400" dirty="0"/>
              <a:t> </a:t>
            </a:r>
          </a:p>
          <a:p>
            <a:pPr algn="l"/>
            <a:r>
              <a:rPr lang="es-ES_tradnl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activamente</a:t>
            </a:r>
          </a:p>
          <a:p>
            <a:pPr algn="l"/>
            <a:r>
              <a:rPr lang="es-ES_tradnl" sz="1800" dirty="0"/>
              <a:t>-bombas</a:t>
            </a:r>
          </a:p>
        </p:txBody>
      </p:sp>
      <p:sp>
        <p:nvSpPr>
          <p:cNvPr id="21534" name="Oval 30"/>
          <p:cNvSpPr>
            <a:spLocks noChangeArrowheads="1"/>
          </p:cNvSpPr>
          <p:nvPr/>
        </p:nvSpPr>
        <p:spPr bwMode="auto">
          <a:xfrm>
            <a:off x="4067175" y="4652963"/>
            <a:ext cx="144463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35" name="Rectangle 31"/>
          <p:cNvSpPr>
            <a:spLocks noChangeArrowheads="1"/>
          </p:cNvSpPr>
          <p:nvPr/>
        </p:nvSpPr>
        <p:spPr bwMode="auto">
          <a:xfrm>
            <a:off x="2195513" y="3789363"/>
            <a:ext cx="647700" cy="7191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23" name="Text Box 19"/>
          <p:cNvSpPr txBox="1">
            <a:spLocks noChangeArrowheads="1"/>
          </p:cNvSpPr>
          <p:nvPr/>
        </p:nvSpPr>
        <p:spPr bwMode="auto">
          <a:xfrm>
            <a:off x="5681120" y="2276872"/>
            <a:ext cx="2297112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Entra </a:t>
            </a:r>
          </a:p>
          <a:p>
            <a:pPr algn="l"/>
            <a:r>
              <a:rPr lang="es-ES_tradnl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pasivamente</a:t>
            </a:r>
            <a:r>
              <a:rPr lang="es-ES_tradnl" sz="2000" dirty="0">
                <a:solidFill>
                  <a:srgbClr val="0000FF"/>
                </a:solidFill>
              </a:rPr>
              <a:t>:</a:t>
            </a:r>
          </a:p>
          <a:p>
            <a:pPr algn="l"/>
            <a:r>
              <a:rPr lang="es-ES_tradnl" sz="1800" dirty="0"/>
              <a:t>  - transportadores </a:t>
            </a:r>
          </a:p>
          <a:p>
            <a:pPr algn="l"/>
            <a:r>
              <a:rPr lang="es-ES_tradnl" sz="1800" dirty="0"/>
              <a:t>  - canales </a:t>
            </a:r>
          </a:p>
        </p:txBody>
      </p:sp>
      <p:sp>
        <p:nvSpPr>
          <p:cNvPr id="24" name="Text Box 7"/>
          <p:cNvSpPr txBox="1">
            <a:spLocks noChangeArrowheads="1"/>
          </p:cNvSpPr>
          <p:nvPr/>
        </p:nvSpPr>
        <p:spPr bwMode="auto">
          <a:xfrm>
            <a:off x="6372200" y="6525344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21" name="Text Box 14"/>
          <p:cNvSpPr txBox="1">
            <a:spLocks noChangeArrowheads="1"/>
          </p:cNvSpPr>
          <p:nvPr/>
        </p:nvSpPr>
        <p:spPr bwMode="auto">
          <a:xfrm>
            <a:off x="6225356" y="385988"/>
            <a:ext cx="2451100" cy="609600"/>
          </a:xfrm>
          <a:prstGeom prst="rect">
            <a:avLst/>
          </a:prstGeom>
          <a:solidFill>
            <a:srgbClr val="88C9CE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I. ABSORCIÓN AGUA</a:t>
            </a:r>
          </a:p>
          <a:p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ELECTROLITOS</a:t>
            </a:r>
          </a:p>
        </p:txBody>
      </p:sp>
      <p:sp>
        <p:nvSpPr>
          <p:cNvPr id="22" name="Text Box 15"/>
          <p:cNvSpPr txBox="1">
            <a:spLocks noChangeArrowheads="1"/>
          </p:cNvSpPr>
          <p:nvPr/>
        </p:nvSpPr>
        <p:spPr bwMode="auto">
          <a:xfrm>
            <a:off x="7086004" y="1116033"/>
            <a:ext cx="1561646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sz="1600" b="1" dirty="0" smtClean="0">
                <a:latin typeface="Comic Sans MS" pitchFamily="66" charset="0"/>
              </a:rPr>
              <a:t>ABSORCIÓN </a:t>
            </a:r>
            <a:endParaRPr lang="es-ES" sz="1600" b="1" dirty="0">
              <a:latin typeface="Comic Sans MS" pitchFamily="66" charset="0"/>
            </a:endParaRPr>
          </a:p>
          <a:p>
            <a:r>
              <a:rPr lang="es-ES" sz="1600" b="1" dirty="0">
                <a:latin typeface="Comic Sans MS" pitchFamily="66" charset="0"/>
              </a:rPr>
              <a:t>   </a:t>
            </a:r>
            <a:r>
              <a:rPr lang="es-ES" sz="1600" b="1" dirty="0" smtClean="0">
                <a:latin typeface="Comic Sans MS" pitchFamily="66" charset="0"/>
              </a:rPr>
              <a:t>SODIO</a:t>
            </a:r>
            <a:endParaRPr lang="es-ES" sz="1600" b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3" grpId="0" animBg="1"/>
      <p:bldP spid="21533" grpId="0"/>
      <p:bldP spid="21531" grpId="0"/>
      <p:bldP spid="21523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7" name="Picture 5" descr="img21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18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13" b="23618"/>
          <a:stretch>
            <a:fillRect/>
          </a:stretch>
        </p:blipFill>
        <p:spPr>
          <a:xfrm>
            <a:off x="1258888" y="1125538"/>
            <a:ext cx="5124450" cy="453548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3562" name="Text Box 10"/>
          <p:cNvSpPr txBox="1">
            <a:spLocks noChangeArrowheads="1"/>
          </p:cNvSpPr>
          <p:nvPr/>
        </p:nvSpPr>
        <p:spPr bwMode="auto">
          <a:xfrm>
            <a:off x="2051050" y="836613"/>
            <a:ext cx="1954213" cy="3651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Intestino Delgado</a:t>
            </a:r>
          </a:p>
        </p:txBody>
      </p:sp>
      <p:sp>
        <p:nvSpPr>
          <p:cNvPr id="23564" name="Text Box 12"/>
          <p:cNvSpPr txBox="1">
            <a:spLocks noChangeArrowheads="1"/>
          </p:cNvSpPr>
          <p:nvPr/>
        </p:nvSpPr>
        <p:spPr bwMode="auto">
          <a:xfrm>
            <a:off x="755650" y="476250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7184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3565" name="Text Box 13"/>
          <p:cNvSpPr txBox="1">
            <a:spLocks noChangeArrowheads="1"/>
          </p:cNvSpPr>
          <p:nvPr/>
        </p:nvSpPr>
        <p:spPr bwMode="auto">
          <a:xfrm>
            <a:off x="468313" y="476250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7184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3567" name="Text Box 15"/>
          <p:cNvSpPr txBox="1">
            <a:spLocks noChangeArrowheads="1"/>
          </p:cNvSpPr>
          <p:nvPr/>
        </p:nvSpPr>
        <p:spPr bwMode="auto">
          <a:xfrm>
            <a:off x="6205462" y="1102891"/>
            <a:ext cx="2345515" cy="646331"/>
          </a:xfrm>
          <a:prstGeom prst="rect">
            <a:avLst/>
          </a:prstGeom>
          <a:solidFill>
            <a:srgbClr val="D1E4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1796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_tradnl" sz="1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Abs</a:t>
            </a:r>
            <a:r>
              <a:rPr lang="es-ES_tradnl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acoplada a </a:t>
            </a:r>
          </a:p>
          <a:p>
            <a:r>
              <a:rPr lang="es-ES_tradnl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moléculas </a:t>
            </a:r>
            <a:r>
              <a:rPr lang="es-ES_tradnl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orgánicas</a:t>
            </a:r>
            <a:endParaRPr lang="es-ES_tradnl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568" name="Text Box 16"/>
          <p:cNvSpPr txBox="1">
            <a:spLocks noChangeArrowheads="1"/>
          </p:cNvSpPr>
          <p:nvPr/>
        </p:nvSpPr>
        <p:spPr bwMode="auto">
          <a:xfrm>
            <a:off x="6084888" y="2420938"/>
            <a:ext cx="2345514" cy="1477328"/>
          </a:xfrm>
          <a:prstGeom prst="rect">
            <a:avLst/>
          </a:prstGeom>
          <a:noFill/>
          <a:ln w="19050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buClr>
                <a:srgbClr val="008000"/>
              </a:buClr>
              <a:buSzPct val="150000"/>
              <a:buFontTx/>
              <a:buChar char="•"/>
            </a:pPr>
            <a:r>
              <a:rPr lang="es-ES_tradnl" sz="1800" dirty="0"/>
              <a:t> </a:t>
            </a:r>
            <a:r>
              <a:rPr lang="es-ES_tradnl" sz="1800" dirty="0" smtClean="0"/>
              <a:t>Glucosa, </a:t>
            </a:r>
            <a:r>
              <a:rPr lang="es-ES_tradnl" sz="1800" dirty="0"/>
              <a:t>galactosa</a:t>
            </a:r>
          </a:p>
          <a:p>
            <a:pPr algn="l">
              <a:buClr>
                <a:srgbClr val="008000"/>
              </a:buClr>
              <a:buSzPct val="150000"/>
              <a:buFontTx/>
              <a:buChar char="•"/>
            </a:pPr>
            <a:r>
              <a:rPr lang="es-ES_tradnl" sz="1800" dirty="0"/>
              <a:t> Aminoácidos</a:t>
            </a:r>
          </a:p>
          <a:p>
            <a:pPr algn="l">
              <a:buClr>
                <a:srgbClr val="008000"/>
              </a:buClr>
              <a:buSzPct val="150000"/>
              <a:buFontTx/>
              <a:buChar char="•"/>
            </a:pPr>
            <a:r>
              <a:rPr lang="es-ES_tradnl" sz="1800" dirty="0"/>
              <a:t> Sales biliares </a:t>
            </a:r>
            <a:r>
              <a:rPr lang="es-ES_tradnl" sz="1600" b="1" dirty="0" smtClean="0"/>
              <a:t>íleon</a:t>
            </a:r>
            <a:endParaRPr lang="es-ES_tradnl" sz="1800" dirty="0"/>
          </a:p>
          <a:p>
            <a:pPr algn="l">
              <a:buClr>
                <a:srgbClr val="008000"/>
              </a:buClr>
              <a:buSzPct val="150000"/>
              <a:buFontTx/>
              <a:buChar char="•"/>
            </a:pPr>
            <a:r>
              <a:rPr lang="es-ES_tradnl" sz="1800" dirty="0"/>
              <a:t> </a:t>
            </a:r>
            <a:r>
              <a:rPr lang="es-ES_tradnl" sz="1800" dirty="0" err="1"/>
              <a:t>Vit</a:t>
            </a:r>
            <a:r>
              <a:rPr lang="es-ES_tradnl" sz="1800" dirty="0"/>
              <a:t> C </a:t>
            </a:r>
            <a:r>
              <a:rPr lang="es-ES_tradnl" sz="1600" b="1" dirty="0"/>
              <a:t>íleon</a:t>
            </a:r>
          </a:p>
          <a:p>
            <a:pPr algn="l">
              <a:buClr>
                <a:srgbClr val="008000"/>
              </a:buClr>
              <a:buSzPct val="150000"/>
              <a:buFontTx/>
              <a:buChar char="•"/>
            </a:pPr>
            <a:r>
              <a:rPr lang="es-ES_tradnl" sz="1800" dirty="0"/>
              <a:t> </a:t>
            </a:r>
            <a:r>
              <a:rPr lang="es-ES_tradnl" sz="1800" dirty="0" err="1"/>
              <a:t>Vits</a:t>
            </a:r>
            <a:r>
              <a:rPr lang="es-ES_tradnl" sz="1800" dirty="0"/>
              <a:t> B</a:t>
            </a:r>
            <a:endParaRPr lang="es-ES_tradnl" sz="1800" b="1" dirty="0"/>
          </a:p>
        </p:txBody>
      </p:sp>
      <p:sp>
        <p:nvSpPr>
          <p:cNvPr id="23569" name="Text Box 17"/>
          <p:cNvSpPr txBox="1">
            <a:spLocks noChangeArrowheads="1"/>
          </p:cNvSpPr>
          <p:nvPr/>
        </p:nvSpPr>
        <p:spPr bwMode="auto">
          <a:xfrm>
            <a:off x="6084888" y="4005263"/>
            <a:ext cx="2452916" cy="1200329"/>
          </a:xfrm>
          <a:prstGeom prst="rect">
            <a:avLst/>
          </a:prstGeom>
          <a:solidFill>
            <a:srgbClr val="F7F1A7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_tradnl" sz="1800"/>
              <a:t>Principal mecanismo </a:t>
            </a:r>
          </a:p>
          <a:p>
            <a:pPr algn="l"/>
            <a:r>
              <a:rPr lang="es-ES_tradnl" sz="1800"/>
              <a:t>Absorción de Agua </a:t>
            </a:r>
          </a:p>
          <a:p>
            <a:pPr algn="l"/>
            <a:r>
              <a:rPr lang="es-ES_tradnl" sz="1800"/>
              <a:t>en I. delgado </a:t>
            </a:r>
          </a:p>
          <a:p>
            <a:pPr algn="l"/>
            <a:r>
              <a:rPr lang="es-ES_tradnl" sz="1800"/>
              <a:t>durante comida </a:t>
            </a:r>
          </a:p>
        </p:txBody>
      </p:sp>
      <p:sp>
        <p:nvSpPr>
          <p:cNvPr id="23572" name="Text Box 20"/>
          <p:cNvSpPr txBox="1">
            <a:spLocks noChangeArrowheads="1"/>
          </p:cNvSpPr>
          <p:nvPr/>
        </p:nvSpPr>
        <p:spPr bwMode="auto">
          <a:xfrm>
            <a:off x="3775075" y="5876925"/>
            <a:ext cx="2276475" cy="376238"/>
          </a:xfrm>
          <a:prstGeom prst="rect">
            <a:avLst/>
          </a:prstGeom>
          <a:solidFill>
            <a:srgbClr val="FF9999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/>
              <a:t>Difusión a la sangre</a:t>
            </a:r>
          </a:p>
        </p:txBody>
      </p:sp>
      <p:sp>
        <p:nvSpPr>
          <p:cNvPr id="23573" name="Line 21"/>
          <p:cNvSpPr>
            <a:spLocks noChangeShapeType="1"/>
          </p:cNvSpPr>
          <p:nvPr/>
        </p:nvSpPr>
        <p:spPr bwMode="auto">
          <a:xfrm>
            <a:off x="4625974" y="5516563"/>
            <a:ext cx="287338" cy="3603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3575" name="Text Box 23"/>
          <p:cNvSpPr txBox="1">
            <a:spLocks noChangeArrowheads="1"/>
          </p:cNvSpPr>
          <p:nvPr/>
        </p:nvSpPr>
        <p:spPr bwMode="auto">
          <a:xfrm>
            <a:off x="4108450" y="836613"/>
            <a:ext cx="1039813" cy="395287"/>
          </a:xfrm>
          <a:prstGeom prst="rect">
            <a:avLst/>
          </a:prstGeom>
          <a:solidFill>
            <a:srgbClr val="F7F1A7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/>
              <a:t>Ingesta</a:t>
            </a:r>
          </a:p>
        </p:txBody>
      </p:sp>
      <p:sp>
        <p:nvSpPr>
          <p:cNvPr id="16" name="Text Box 34"/>
          <p:cNvSpPr txBox="1">
            <a:spLocks noChangeArrowheads="1"/>
          </p:cNvSpPr>
          <p:nvPr/>
        </p:nvSpPr>
        <p:spPr bwMode="auto">
          <a:xfrm>
            <a:off x="6970794" y="404664"/>
            <a:ext cx="1561646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sz="1600" b="1" dirty="0" smtClean="0">
                <a:latin typeface="Comic Sans MS" pitchFamily="66" charset="0"/>
              </a:rPr>
              <a:t>ABSORCIÓN </a:t>
            </a:r>
            <a:endParaRPr lang="es-ES" sz="1600" b="1" dirty="0">
              <a:latin typeface="Comic Sans MS" pitchFamily="66" charset="0"/>
            </a:endParaRPr>
          </a:p>
          <a:p>
            <a:r>
              <a:rPr lang="es-ES" sz="1600" b="1" dirty="0">
                <a:latin typeface="Comic Sans MS" pitchFamily="66" charset="0"/>
              </a:rPr>
              <a:t>    SODIO</a:t>
            </a:r>
          </a:p>
        </p:txBody>
      </p:sp>
      <p:sp>
        <p:nvSpPr>
          <p:cNvPr id="18" name="Text Box 7"/>
          <p:cNvSpPr txBox="1">
            <a:spLocks noChangeArrowheads="1"/>
          </p:cNvSpPr>
          <p:nvPr/>
        </p:nvSpPr>
        <p:spPr bwMode="auto">
          <a:xfrm>
            <a:off x="6372200" y="6525344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3000"/>
                                        <p:tgtEl>
                                          <p:spTgt spid="235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62" grpId="0" animBg="1"/>
      <p:bldP spid="23568" grpId="0" animBg="1"/>
      <p:bldP spid="23569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7640" name="Picture 8" descr="enterocito yeyuno"/>
          <p:cNvPicPr>
            <a:picLocks noChangeAspect="1" noChangeArrowheads="1"/>
          </p:cNvPicPr>
          <p:nvPr/>
        </p:nvPicPr>
        <p:blipFill>
          <a:blip r:embed="rId2">
            <a:lum bright="-12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05" t="4941" r="3969" b="6117"/>
          <a:stretch>
            <a:fillRect/>
          </a:stretch>
        </p:blipFill>
        <p:spPr bwMode="auto">
          <a:xfrm>
            <a:off x="1258888" y="908050"/>
            <a:ext cx="5184775" cy="5400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7641" name="Text Box 9"/>
          <p:cNvSpPr txBox="1">
            <a:spLocks noChangeArrowheads="1"/>
          </p:cNvSpPr>
          <p:nvPr/>
        </p:nvSpPr>
        <p:spPr bwMode="auto">
          <a:xfrm>
            <a:off x="6936065" y="1001713"/>
            <a:ext cx="1715534" cy="892552"/>
          </a:xfrm>
          <a:prstGeom prst="rect">
            <a:avLst/>
          </a:prstGeom>
          <a:solidFill>
            <a:srgbClr val="D1E4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1796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_tradnl" sz="1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Abs</a:t>
            </a:r>
            <a:r>
              <a:rPr lang="es-ES_tradnl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acoplada </a:t>
            </a:r>
          </a:p>
          <a:p>
            <a:r>
              <a:rPr lang="es-ES_tradnl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Nutrientes</a:t>
            </a:r>
          </a:p>
          <a:p>
            <a:r>
              <a:rPr lang="es-ES_tradnl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(yeyuno)</a:t>
            </a:r>
          </a:p>
        </p:txBody>
      </p:sp>
      <p:sp>
        <p:nvSpPr>
          <p:cNvPr id="197643" name="Oval 11"/>
          <p:cNvSpPr>
            <a:spLocks noChangeArrowheads="1"/>
          </p:cNvSpPr>
          <p:nvPr/>
        </p:nvSpPr>
        <p:spPr bwMode="auto">
          <a:xfrm>
            <a:off x="1114425" y="2132013"/>
            <a:ext cx="2520950" cy="1081087"/>
          </a:xfrm>
          <a:prstGeom prst="ellipse">
            <a:avLst/>
          </a:prstGeom>
          <a:noFill/>
          <a:ln w="28575">
            <a:solidFill>
              <a:srgbClr val="FF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7645" name="Oval 13"/>
          <p:cNvSpPr>
            <a:spLocks noChangeArrowheads="1"/>
          </p:cNvSpPr>
          <p:nvPr/>
        </p:nvSpPr>
        <p:spPr bwMode="auto">
          <a:xfrm>
            <a:off x="4572000" y="2489309"/>
            <a:ext cx="1727200" cy="792163"/>
          </a:xfrm>
          <a:prstGeom prst="ellipse">
            <a:avLst/>
          </a:prstGeom>
          <a:noFill/>
          <a:ln w="28575">
            <a:solidFill>
              <a:srgbClr val="FF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7646" name="Oval 14"/>
          <p:cNvSpPr>
            <a:spLocks noChangeArrowheads="1"/>
          </p:cNvSpPr>
          <p:nvPr/>
        </p:nvSpPr>
        <p:spPr bwMode="auto">
          <a:xfrm>
            <a:off x="4498975" y="3429000"/>
            <a:ext cx="1800225" cy="863600"/>
          </a:xfrm>
          <a:prstGeom prst="ellipse">
            <a:avLst/>
          </a:prstGeom>
          <a:noFill/>
          <a:ln w="38100">
            <a:solidFill>
              <a:srgbClr val="CC66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7647" name="Oval 15"/>
          <p:cNvSpPr>
            <a:spLocks noChangeArrowheads="1"/>
          </p:cNvSpPr>
          <p:nvPr/>
        </p:nvSpPr>
        <p:spPr bwMode="auto">
          <a:xfrm>
            <a:off x="1185863" y="3357563"/>
            <a:ext cx="1800225" cy="1008062"/>
          </a:xfrm>
          <a:prstGeom prst="ellipse">
            <a:avLst/>
          </a:prstGeom>
          <a:noFill/>
          <a:ln w="28575">
            <a:solidFill>
              <a:srgbClr val="CC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7648" name="Rectangle 16"/>
          <p:cNvSpPr>
            <a:spLocks noChangeArrowheads="1"/>
          </p:cNvSpPr>
          <p:nvPr/>
        </p:nvSpPr>
        <p:spPr bwMode="auto">
          <a:xfrm>
            <a:off x="1042988" y="908050"/>
            <a:ext cx="431800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7649" name="Text Box 17"/>
          <p:cNvSpPr txBox="1">
            <a:spLocks noChangeArrowheads="1"/>
          </p:cNvSpPr>
          <p:nvPr/>
        </p:nvSpPr>
        <p:spPr bwMode="auto">
          <a:xfrm>
            <a:off x="730250" y="1173163"/>
            <a:ext cx="687388" cy="396875"/>
          </a:xfrm>
          <a:prstGeom prst="rect">
            <a:avLst/>
          </a:prstGeom>
          <a:solidFill>
            <a:srgbClr val="C1DA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000" b="1"/>
              <a:t>LUZ</a:t>
            </a:r>
          </a:p>
        </p:txBody>
      </p:sp>
      <p:sp>
        <p:nvSpPr>
          <p:cNvPr id="197652" name="Rectangle 20"/>
          <p:cNvSpPr>
            <a:spLocks noChangeArrowheads="1"/>
          </p:cNvSpPr>
          <p:nvPr/>
        </p:nvSpPr>
        <p:spPr bwMode="auto">
          <a:xfrm>
            <a:off x="5507038" y="1052513"/>
            <a:ext cx="863600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7650" name="Text Box 18"/>
          <p:cNvSpPr txBox="1">
            <a:spLocks noChangeArrowheads="1"/>
          </p:cNvSpPr>
          <p:nvPr/>
        </p:nvSpPr>
        <p:spPr bwMode="auto">
          <a:xfrm>
            <a:off x="5021263" y="1028700"/>
            <a:ext cx="1246187" cy="396875"/>
          </a:xfrm>
          <a:prstGeom prst="rect">
            <a:avLst/>
          </a:prstGeom>
          <a:solidFill>
            <a:srgbClr val="C1DA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000" b="1">
                <a:solidFill>
                  <a:srgbClr val="CC0000"/>
                </a:solidFill>
              </a:rPr>
              <a:t>SANGRE</a:t>
            </a:r>
          </a:p>
        </p:txBody>
      </p:sp>
      <p:sp>
        <p:nvSpPr>
          <p:cNvPr id="197655" name="Text Box 23"/>
          <p:cNvSpPr txBox="1">
            <a:spLocks noChangeArrowheads="1"/>
          </p:cNvSpPr>
          <p:nvPr/>
        </p:nvSpPr>
        <p:spPr bwMode="auto">
          <a:xfrm>
            <a:off x="6588125" y="2492375"/>
            <a:ext cx="2249488" cy="1198563"/>
          </a:xfrm>
          <a:prstGeom prst="rect">
            <a:avLst/>
          </a:prstGeom>
          <a:solidFill>
            <a:srgbClr val="F7F1A7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/>
              <a:t>Yeyuno Intersticio:</a:t>
            </a:r>
          </a:p>
          <a:p>
            <a:pPr algn="l"/>
            <a:endParaRPr lang="es-ES" sz="1200"/>
          </a:p>
          <a:p>
            <a:pPr algn="l"/>
            <a:r>
              <a:rPr lang="es-ES" sz="1800"/>
              <a:t>Azúcar, AA</a:t>
            </a:r>
          </a:p>
          <a:p>
            <a:pPr algn="l"/>
            <a:r>
              <a:rPr lang="es-ES" sz="2400" b="1"/>
              <a:t>HCO</a:t>
            </a:r>
            <a:r>
              <a:rPr lang="es-ES" sz="2400" b="1" baseline="-25000"/>
              <a:t>3</a:t>
            </a:r>
            <a:r>
              <a:rPr lang="es-ES" sz="2400" b="1" baseline="30000"/>
              <a:t>-</a:t>
            </a:r>
          </a:p>
        </p:txBody>
      </p:sp>
      <p:sp>
        <p:nvSpPr>
          <p:cNvPr id="197656" name="Text Box 24"/>
          <p:cNvSpPr txBox="1">
            <a:spLocks noChangeArrowheads="1"/>
          </p:cNvSpPr>
          <p:nvPr/>
        </p:nvSpPr>
        <p:spPr bwMode="auto">
          <a:xfrm>
            <a:off x="4014804" y="444274"/>
            <a:ext cx="1112805" cy="400110"/>
          </a:xfrm>
          <a:prstGeom prst="rect">
            <a:avLst/>
          </a:prstGeom>
          <a:solidFill>
            <a:srgbClr val="F7F1A7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/>
              <a:t>Ingesta</a:t>
            </a:r>
          </a:p>
        </p:txBody>
      </p:sp>
      <p:sp>
        <p:nvSpPr>
          <p:cNvPr id="197657" name="Text Box 25"/>
          <p:cNvSpPr txBox="1">
            <a:spLocks noChangeArrowheads="1"/>
          </p:cNvSpPr>
          <p:nvPr/>
        </p:nvSpPr>
        <p:spPr bwMode="auto">
          <a:xfrm>
            <a:off x="7114810" y="332656"/>
            <a:ext cx="1561646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sz="1600" b="1" dirty="0" smtClean="0">
                <a:latin typeface="Comic Sans MS" pitchFamily="66" charset="0"/>
              </a:rPr>
              <a:t>ABSORCIÓN </a:t>
            </a:r>
            <a:endParaRPr lang="es-ES" sz="1600" b="1" dirty="0">
              <a:latin typeface="Comic Sans MS" pitchFamily="66" charset="0"/>
            </a:endParaRPr>
          </a:p>
          <a:p>
            <a:r>
              <a:rPr lang="es-ES" sz="1600" b="1" dirty="0">
                <a:latin typeface="Comic Sans MS" pitchFamily="66" charset="0"/>
              </a:rPr>
              <a:t>    SODIO</a:t>
            </a:r>
          </a:p>
        </p:txBody>
      </p:sp>
      <p:sp>
        <p:nvSpPr>
          <p:cNvPr id="197659" name="Rectangle 27"/>
          <p:cNvSpPr>
            <a:spLocks noChangeArrowheads="1"/>
          </p:cNvSpPr>
          <p:nvPr/>
        </p:nvSpPr>
        <p:spPr bwMode="auto">
          <a:xfrm>
            <a:off x="1692275" y="1196975"/>
            <a:ext cx="2087563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7660" name="Text Box 28"/>
          <p:cNvSpPr txBox="1">
            <a:spLocks noChangeArrowheads="1"/>
          </p:cNvSpPr>
          <p:nvPr/>
        </p:nvSpPr>
        <p:spPr bwMode="auto">
          <a:xfrm>
            <a:off x="2118275" y="836613"/>
            <a:ext cx="1330814" cy="615553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1800" dirty="0" err="1"/>
              <a:t>Enterocito</a:t>
            </a:r>
            <a:endParaRPr lang="es-ES" sz="1800" dirty="0"/>
          </a:p>
          <a:p>
            <a:r>
              <a:rPr lang="es-ES" sz="1600" b="1" dirty="0"/>
              <a:t>(yeyuno)</a:t>
            </a:r>
          </a:p>
        </p:txBody>
      </p:sp>
      <p:sp>
        <p:nvSpPr>
          <p:cNvPr id="20" name="Text Box 7"/>
          <p:cNvSpPr txBox="1">
            <a:spLocks noChangeArrowheads="1"/>
          </p:cNvSpPr>
          <p:nvPr/>
        </p:nvSpPr>
        <p:spPr bwMode="auto">
          <a:xfrm>
            <a:off x="6372200" y="6525344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18" name="Text Box 13"/>
          <p:cNvSpPr txBox="1">
            <a:spLocks noChangeArrowheads="1"/>
          </p:cNvSpPr>
          <p:nvPr/>
        </p:nvSpPr>
        <p:spPr bwMode="auto">
          <a:xfrm>
            <a:off x="5195887" y="24404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7184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22" dur="2000" fill="hold"/>
                                        <p:tgtEl>
                                          <p:spTgt spid="1976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24" dur="2000" fill="hold"/>
                                        <p:tgtEl>
                                          <p:spTgt spid="1976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7643" grpId="0" animBg="1"/>
      <p:bldP spid="197645" grpId="0" animBg="1"/>
      <p:bldP spid="197645" grpId="1" animBg="1"/>
      <p:bldP spid="197646" grpId="0" animBg="1"/>
      <p:bldP spid="197646" grpId="1" animBg="1"/>
      <p:bldP spid="197647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8661" name="Picture 5" descr="abs sodio nutrientes ileon"/>
          <p:cNvPicPr>
            <a:picLocks noChangeAspect="1" noChangeArrowheads="1"/>
          </p:cNvPicPr>
          <p:nvPr/>
        </p:nvPicPr>
        <p:blipFill>
          <a:blip r:embed="rId2">
            <a:lum bright="-18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22" t="5779"/>
          <a:stretch>
            <a:fillRect/>
          </a:stretch>
        </p:blipFill>
        <p:spPr bwMode="auto">
          <a:xfrm>
            <a:off x="827088" y="549275"/>
            <a:ext cx="5245100" cy="6134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8660" name="Text Box 4"/>
          <p:cNvSpPr txBox="1">
            <a:spLocks noChangeArrowheads="1"/>
          </p:cNvSpPr>
          <p:nvPr/>
        </p:nvSpPr>
        <p:spPr bwMode="auto">
          <a:xfrm>
            <a:off x="6874152" y="1052736"/>
            <a:ext cx="1715534" cy="892552"/>
          </a:xfrm>
          <a:prstGeom prst="rect">
            <a:avLst/>
          </a:prstGeom>
          <a:solidFill>
            <a:srgbClr val="D1E4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1796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_tradnl" sz="1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Abs</a:t>
            </a:r>
            <a:r>
              <a:rPr lang="es-ES_tradnl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acoplada </a:t>
            </a:r>
          </a:p>
          <a:p>
            <a:r>
              <a:rPr lang="es-ES_tradnl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Nutrientes</a:t>
            </a:r>
          </a:p>
          <a:p>
            <a:r>
              <a:rPr lang="es-ES_tradnl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(íleon)</a:t>
            </a:r>
          </a:p>
        </p:txBody>
      </p:sp>
      <p:sp>
        <p:nvSpPr>
          <p:cNvPr id="198662" name="Oval 6"/>
          <p:cNvSpPr>
            <a:spLocks noChangeArrowheads="1"/>
          </p:cNvSpPr>
          <p:nvPr/>
        </p:nvSpPr>
        <p:spPr bwMode="auto">
          <a:xfrm>
            <a:off x="3995738" y="3644900"/>
            <a:ext cx="1871662" cy="1008063"/>
          </a:xfrm>
          <a:prstGeom prst="ellipse">
            <a:avLst/>
          </a:prstGeom>
          <a:noFill/>
          <a:ln w="38100">
            <a:solidFill>
              <a:srgbClr val="CC66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8663" name="Oval 7"/>
          <p:cNvSpPr>
            <a:spLocks noChangeArrowheads="1"/>
          </p:cNvSpPr>
          <p:nvPr/>
        </p:nvSpPr>
        <p:spPr bwMode="auto">
          <a:xfrm>
            <a:off x="539750" y="1773238"/>
            <a:ext cx="2735263" cy="1368425"/>
          </a:xfrm>
          <a:prstGeom prst="ellipse">
            <a:avLst/>
          </a:prstGeom>
          <a:noFill/>
          <a:ln w="28575">
            <a:solidFill>
              <a:srgbClr val="FF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8664" name="Oval 8"/>
          <p:cNvSpPr>
            <a:spLocks noChangeArrowheads="1"/>
          </p:cNvSpPr>
          <p:nvPr/>
        </p:nvSpPr>
        <p:spPr bwMode="auto">
          <a:xfrm>
            <a:off x="4211638" y="2060575"/>
            <a:ext cx="1860550" cy="792163"/>
          </a:xfrm>
          <a:prstGeom prst="ellipse">
            <a:avLst/>
          </a:prstGeom>
          <a:noFill/>
          <a:ln w="28575">
            <a:solidFill>
              <a:srgbClr val="FF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8665" name="Oval 9"/>
          <p:cNvSpPr>
            <a:spLocks noChangeArrowheads="1"/>
          </p:cNvSpPr>
          <p:nvPr/>
        </p:nvSpPr>
        <p:spPr bwMode="auto">
          <a:xfrm>
            <a:off x="755650" y="4076700"/>
            <a:ext cx="2087563" cy="1081088"/>
          </a:xfrm>
          <a:prstGeom prst="ellipse">
            <a:avLst/>
          </a:prstGeom>
          <a:noFill/>
          <a:ln w="28575">
            <a:solidFill>
              <a:srgbClr val="CC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8668" name="Rectangle 12"/>
          <p:cNvSpPr>
            <a:spLocks noChangeArrowheads="1"/>
          </p:cNvSpPr>
          <p:nvPr/>
        </p:nvSpPr>
        <p:spPr bwMode="auto">
          <a:xfrm>
            <a:off x="323850" y="549275"/>
            <a:ext cx="576263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8669" name="Rectangle 13"/>
          <p:cNvSpPr>
            <a:spLocks noChangeArrowheads="1"/>
          </p:cNvSpPr>
          <p:nvPr/>
        </p:nvSpPr>
        <p:spPr bwMode="auto">
          <a:xfrm>
            <a:off x="4572000" y="549275"/>
            <a:ext cx="115252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8666" name="Text Box 10"/>
          <p:cNvSpPr txBox="1">
            <a:spLocks noChangeArrowheads="1"/>
          </p:cNvSpPr>
          <p:nvPr/>
        </p:nvSpPr>
        <p:spPr bwMode="auto">
          <a:xfrm>
            <a:off x="395288" y="829837"/>
            <a:ext cx="687387" cy="3968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000" b="1"/>
              <a:t>LUZ</a:t>
            </a:r>
          </a:p>
        </p:txBody>
      </p:sp>
      <p:sp>
        <p:nvSpPr>
          <p:cNvPr id="198667" name="Text Box 11"/>
          <p:cNvSpPr txBox="1">
            <a:spLocks noChangeArrowheads="1"/>
          </p:cNvSpPr>
          <p:nvPr/>
        </p:nvSpPr>
        <p:spPr bwMode="auto">
          <a:xfrm>
            <a:off x="4525168" y="748968"/>
            <a:ext cx="1246187" cy="3968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000" b="1">
                <a:solidFill>
                  <a:srgbClr val="CC0000"/>
                </a:solidFill>
              </a:rPr>
              <a:t>SANGRE</a:t>
            </a:r>
          </a:p>
        </p:txBody>
      </p:sp>
      <p:sp>
        <p:nvSpPr>
          <p:cNvPr id="198671" name="Freeform 15"/>
          <p:cNvSpPr>
            <a:spLocks/>
          </p:cNvSpPr>
          <p:nvPr/>
        </p:nvSpPr>
        <p:spPr bwMode="auto">
          <a:xfrm>
            <a:off x="3276600" y="4005263"/>
            <a:ext cx="863600" cy="1223962"/>
          </a:xfrm>
          <a:custGeom>
            <a:avLst/>
            <a:gdLst>
              <a:gd name="T0" fmla="*/ 0 w 907"/>
              <a:gd name="T1" fmla="*/ 636 h 681"/>
              <a:gd name="T2" fmla="*/ 363 w 907"/>
              <a:gd name="T3" fmla="*/ 590 h 681"/>
              <a:gd name="T4" fmla="*/ 272 w 907"/>
              <a:gd name="T5" fmla="*/ 91 h 681"/>
              <a:gd name="T6" fmla="*/ 907 w 907"/>
              <a:gd name="T7" fmla="*/ 46 h 6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07" h="681">
                <a:moveTo>
                  <a:pt x="0" y="636"/>
                </a:moveTo>
                <a:cubicBezTo>
                  <a:pt x="159" y="658"/>
                  <a:pt x="318" y="681"/>
                  <a:pt x="363" y="590"/>
                </a:cubicBezTo>
                <a:cubicBezTo>
                  <a:pt x="408" y="499"/>
                  <a:pt x="181" y="182"/>
                  <a:pt x="272" y="91"/>
                </a:cubicBezTo>
                <a:cubicBezTo>
                  <a:pt x="363" y="0"/>
                  <a:pt x="801" y="53"/>
                  <a:pt x="907" y="46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98673" name="Text Box 17"/>
          <p:cNvSpPr txBox="1">
            <a:spLocks noChangeArrowheads="1"/>
          </p:cNvSpPr>
          <p:nvPr/>
        </p:nvSpPr>
        <p:spPr bwMode="auto">
          <a:xfrm>
            <a:off x="6084657" y="2667000"/>
            <a:ext cx="2054225" cy="1168400"/>
          </a:xfrm>
          <a:prstGeom prst="rect">
            <a:avLst/>
          </a:prstGeom>
          <a:solidFill>
            <a:srgbClr val="F7F1A7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/>
              <a:t>Íleon Intersticio:</a:t>
            </a:r>
          </a:p>
          <a:p>
            <a:pPr algn="l"/>
            <a:endParaRPr lang="es-ES"/>
          </a:p>
          <a:p>
            <a:pPr algn="l"/>
            <a:r>
              <a:rPr lang="es-ES" sz="1800"/>
              <a:t>Azúcar, AA</a:t>
            </a:r>
          </a:p>
          <a:p>
            <a:pPr algn="l"/>
            <a:r>
              <a:rPr lang="es-ES" sz="2400" b="1"/>
              <a:t>Cl</a:t>
            </a:r>
            <a:r>
              <a:rPr lang="es-ES" sz="2400" b="1" baseline="30000"/>
              <a:t>-</a:t>
            </a:r>
            <a:endParaRPr lang="es-ES" sz="2400" b="1"/>
          </a:p>
        </p:txBody>
      </p:sp>
      <p:sp>
        <p:nvSpPr>
          <p:cNvPr id="198674" name="Text Box 18"/>
          <p:cNvSpPr txBox="1">
            <a:spLocks noChangeArrowheads="1"/>
          </p:cNvSpPr>
          <p:nvPr/>
        </p:nvSpPr>
        <p:spPr bwMode="auto">
          <a:xfrm>
            <a:off x="3311542" y="260350"/>
            <a:ext cx="1112805" cy="400110"/>
          </a:xfrm>
          <a:prstGeom prst="rect">
            <a:avLst/>
          </a:prstGeom>
          <a:solidFill>
            <a:srgbClr val="F7F1A7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/>
              <a:t>Ingesta</a:t>
            </a:r>
          </a:p>
        </p:txBody>
      </p:sp>
      <p:sp>
        <p:nvSpPr>
          <p:cNvPr id="198675" name="Text Box 19"/>
          <p:cNvSpPr txBox="1">
            <a:spLocks noChangeArrowheads="1"/>
          </p:cNvSpPr>
          <p:nvPr/>
        </p:nvSpPr>
        <p:spPr bwMode="auto">
          <a:xfrm>
            <a:off x="7018328" y="362631"/>
            <a:ext cx="1561646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" sz="1600" b="1" dirty="0" smtClean="0">
                <a:latin typeface="Comic Sans MS" pitchFamily="66" charset="0"/>
              </a:rPr>
              <a:t>ABSORCIÓN </a:t>
            </a:r>
          </a:p>
          <a:p>
            <a:pPr algn="ctr"/>
            <a:r>
              <a:rPr lang="es-ES" sz="1600" b="1" dirty="0" smtClean="0">
                <a:latin typeface="Comic Sans MS" pitchFamily="66" charset="0"/>
              </a:rPr>
              <a:t>SODIO</a:t>
            </a:r>
            <a:endParaRPr lang="es-ES" sz="1600" b="1" dirty="0">
              <a:latin typeface="Comic Sans MS" pitchFamily="66" charset="0"/>
            </a:endParaRPr>
          </a:p>
        </p:txBody>
      </p:sp>
      <p:sp>
        <p:nvSpPr>
          <p:cNvPr id="198679" name="Rectangle 23"/>
          <p:cNvSpPr>
            <a:spLocks noChangeArrowheads="1"/>
          </p:cNvSpPr>
          <p:nvPr/>
        </p:nvSpPr>
        <p:spPr bwMode="auto">
          <a:xfrm>
            <a:off x="1403350" y="765175"/>
            <a:ext cx="1655763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8678" name="Text Box 22"/>
          <p:cNvSpPr txBox="1">
            <a:spLocks noChangeArrowheads="1"/>
          </p:cNvSpPr>
          <p:nvPr/>
        </p:nvSpPr>
        <p:spPr bwMode="auto">
          <a:xfrm>
            <a:off x="1542012" y="476250"/>
            <a:ext cx="1330814" cy="615553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1800" dirty="0" err="1"/>
              <a:t>Enterocito</a:t>
            </a:r>
            <a:endParaRPr lang="es-ES" sz="1800" dirty="0"/>
          </a:p>
          <a:p>
            <a:r>
              <a:rPr lang="es-ES" sz="1600" b="1" dirty="0"/>
              <a:t>(íleon)</a:t>
            </a:r>
          </a:p>
        </p:txBody>
      </p:sp>
      <p:sp>
        <p:nvSpPr>
          <p:cNvPr id="198680" name="Text Box 24"/>
          <p:cNvSpPr txBox="1">
            <a:spLocks noChangeArrowheads="1"/>
          </p:cNvSpPr>
          <p:nvPr/>
        </p:nvSpPr>
        <p:spPr bwMode="auto">
          <a:xfrm>
            <a:off x="464344" y="5240677"/>
            <a:ext cx="871538" cy="366713"/>
          </a:xfrm>
          <a:prstGeom prst="rect">
            <a:avLst/>
          </a:prstGeom>
          <a:solidFill>
            <a:srgbClr val="79DCFF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ES" sz="1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HCO</a:t>
            </a:r>
            <a:r>
              <a:rPr lang="es-ES" sz="1800" b="1" baseline="-25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  <a:r>
              <a:rPr lang="es-ES" sz="1800" b="1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</a:p>
        </p:txBody>
      </p:sp>
      <p:sp>
        <p:nvSpPr>
          <p:cNvPr id="22" name="Text Box 7"/>
          <p:cNvSpPr txBox="1">
            <a:spLocks noChangeArrowheads="1"/>
          </p:cNvSpPr>
          <p:nvPr/>
        </p:nvSpPr>
        <p:spPr bwMode="auto">
          <a:xfrm>
            <a:off x="6372200" y="6525344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20" name="Text Box 13"/>
          <p:cNvSpPr txBox="1">
            <a:spLocks noChangeArrowheads="1"/>
          </p:cNvSpPr>
          <p:nvPr/>
        </p:nvSpPr>
        <p:spPr bwMode="auto">
          <a:xfrm>
            <a:off x="4452144" y="11112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7184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26" dur="2000" fill="hold"/>
                                        <p:tgtEl>
                                          <p:spTgt spid="1986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28" dur="2000" fill="hold"/>
                                        <p:tgtEl>
                                          <p:spTgt spid="1986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8662" grpId="0" animBg="1"/>
      <p:bldP spid="198662" grpId="1" animBg="1"/>
      <p:bldP spid="198663" grpId="0" animBg="1"/>
      <p:bldP spid="198664" grpId="0" animBg="1"/>
      <p:bldP spid="198664" grpId="1" animBg="1"/>
      <p:bldP spid="198665" grpId="0" animBg="1"/>
      <p:bldP spid="198680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4" name="Text Box 4"/>
          <p:cNvSpPr txBox="1">
            <a:spLocks noChangeArrowheads="1"/>
          </p:cNvSpPr>
          <p:nvPr/>
        </p:nvSpPr>
        <p:spPr bwMode="auto">
          <a:xfrm>
            <a:off x="495192" y="624241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7184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209928" name="Oval 8"/>
          <p:cNvSpPr>
            <a:spLocks noChangeArrowheads="1"/>
          </p:cNvSpPr>
          <p:nvPr/>
        </p:nvSpPr>
        <p:spPr bwMode="auto">
          <a:xfrm rot="866642">
            <a:off x="4614863" y="1762125"/>
            <a:ext cx="215900" cy="8636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pic>
        <p:nvPicPr>
          <p:cNvPr id="209937" name="Picture 17" descr="abs sodio electrogénica"/>
          <p:cNvPicPr>
            <a:picLocks noChangeAspect="1" noChangeArrowheads="1"/>
          </p:cNvPicPr>
          <p:nvPr/>
        </p:nvPicPr>
        <p:blipFill>
          <a:blip r:embed="rId2">
            <a:lum bright="-36000" contrast="5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79" t="11064" r="12054"/>
          <a:stretch>
            <a:fillRect/>
          </a:stretch>
        </p:blipFill>
        <p:spPr bwMode="auto">
          <a:xfrm>
            <a:off x="1836738" y="1916113"/>
            <a:ext cx="4824412" cy="407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9934" name="Text Box 14"/>
          <p:cNvSpPr txBox="1">
            <a:spLocks noChangeArrowheads="1"/>
          </p:cNvSpPr>
          <p:nvPr/>
        </p:nvSpPr>
        <p:spPr bwMode="auto">
          <a:xfrm>
            <a:off x="710305" y="2868612"/>
            <a:ext cx="1107996" cy="646331"/>
          </a:xfrm>
          <a:prstGeom prst="rect">
            <a:avLst/>
          </a:prstGeom>
          <a:solidFill>
            <a:srgbClr val="FFB7DB"/>
          </a:solidFill>
          <a:ln w="2857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_tradnl" sz="1800" b="1">
                <a:effectLst>
                  <a:outerShdw blurRad="38100" dist="38100" dir="2700000" algn="tl">
                    <a:srgbClr val="FFFFFF"/>
                  </a:outerShdw>
                </a:effectLst>
              </a:rPr>
              <a:t>Canales </a:t>
            </a:r>
          </a:p>
          <a:p>
            <a:r>
              <a:rPr lang="es-ES_tradnl" sz="1800" b="1">
                <a:effectLst>
                  <a:outerShdw blurRad="38100" dist="38100" dir="2700000" algn="tl">
                    <a:srgbClr val="FFFFFF"/>
                  </a:outerShdw>
                </a:effectLst>
              </a:rPr>
              <a:t>sodio</a:t>
            </a:r>
          </a:p>
        </p:txBody>
      </p:sp>
      <p:sp>
        <p:nvSpPr>
          <p:cNvPr id="209938" name="Oval 18"/>
          <p:cNvSpPr>
            <a:spLocks noChangeArrowheads="1"/>
          </p:cNvSpPr>
          <p:nvPr/>
        </p:nvSpPr>
        <p:spPr bwMode="auto">
          <a:xfrm>
            <a:off x="1806575" y="2851150"/>
            <a:ext cx="1657350" cy="576263"/>
          </a:xfrm>
          <a:prstGeom prst="ellipse">
            <a:avLst/>
          </a:prstGeom>
          <a:noFill/>
          <a:ln w="28575">
            <a:solidFill>
              <a:srgbClr val="FF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9939" name="Oval 19"/>
          <p:cNvSpPr>
            <a:spLocks noChangeArrowheads="1"/>
          </p:cNvSpPr>
          <p:nvPr/>
        </p:nvSpPr>
        <p:spPr bwMode="auto">
          <a:xfrm>
            <a:off x="4832350" y="2743200"/>
            <a:ext cx="1212850" cy="973138"/>
          </a:xfrm>
          <a:prstGeom prst="ellipse">
            <a:avLst/>
          </a:prstGeom>
          <a:noFill/>
          <a:ln w="28575">
            <a:solidFill>
              <a:srgbClr val="FF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9940" name="Rectangle 20"/>
          <p:cNvSpPr>
            <a:spLocks noChangeArrowheads="1"/>
          </p:cNvSpPr>
          <p:nvPr/>
        </p:nvSpPr>
        <p:spPr bwMode="auto">
          <a:xfrm>
            <a:off x="5219700" y="1700213"/>
            <a:ext cx="1871663" cy="863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9941" name="Line 21"/>
          <p:cNvSpPr>
            <a:spLocks noChangeShapeType="1"/>
          </p:cNvSpPr>
          <p:nvPr/>
        </p:nvSpPr>
        <p:spPr bwMode="auto">
          <a:xfrm>
            <a:off x="2166938" y="4940300"/>
            <a:ext cx="3744912" cy="4318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09942" name="Text Box 22"/>
          <p:cNvSpPr txBox="1">
            <a:spLocks noChangeArrowheads="1"/>
          </p:cNvSpPr>
          <p:nvPr/>
        </p:nvSpPr>
        <p:spPr bwMode="auto">
          <a:xfrm>
            <a:off x="5981700" y="5106988"/>
            <a:ext cx="822325" cy="519112"/>
          </a:xfrm>
          <a:prstGeom prst="rect">
            <a:avLst/>
          </a:prstGeom>
          <a:solidFill>
            <a:srgbClr val="BDD4F9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_tradnl" sz="2800" dirty="0"/>
              <a:t>H</a:t>
            </a:r>
            <a:r>
              <a:rPr lang="es-ES_tradnl" sz="2800" baseline="-25000" dirty="0"/>
              <a:t>2</a:t>
            </a:r>
            <a:r>
              <a:rPr lang="es-ES_tradnl" sz="2800" dirty="0"/>
              <a:t>0</a:t>
            </a:r>
          </a:p>
        </p:txBody>
      </p:sp>
      <p:sp>
        <p:nvSpPr>
          <p:cNvPr id="209945" name="Rectangle 25"/>
          <p:cNvSpPr>
            <a:spLocks noChangeArrowheads="1"/>
          </p:cNvSpPr>
          <p:nvPr/>
        </p:nvSpPr>
        <p:spPr bwMode="auto">
          <a:xfrm>
            <a:off x="3103563" y="5227638"/>
            <a:ext cx="1079500" cy="4333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9944" name="Text Box 24"/>
          <p:cNvSpPr txBox="1">
            <a:spLocks noChangeArrowheads="1"/>
          </p:cNvSpPr>
          <p:nvPr/>
        </p:nvSpPr>
        <p:spPr bwMode="auto">
          <a:xfrm>
            <a:off x="2954338" y="5275263"/>
            <a:ext cx="1477962" cy="581025"/>
          </a:xfrm>
          <a:prstGeom prst="rect">
            <a:avLst/>
          </a:prstGeom>
          <a:solidFill>
            <a:srgbClr val="C1DA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U. Estrechas</a:t>
            </a:r>
          </a:p>
          <a:p>
            <a:r>
              <a:rPr lang="es-ES_tradnl" sz="1600" b="1" i="1">
                <a:effectLst>
                  <a:outerShdw blurRad="38100" dist="38100" dir="2700000" algn="tl">
                    <a:srgbClr val="FFFFFF"/>
                  </a:outerShdw>
                </a:effectLst>
              </a:rPr>
              <a:t>apretadas</a:t>
            </a:r>
          </a:p>
        </p:txBody>
      </p:sp>
      <p:sp>
        <p:nvSpPr>
          <p:cNvPr id="209949" name="Text Box 29"/>
          <p:cNvSpPr txBox="1">
            <a:spLocks noChangeArrowheads="1"/>
          </p:cNvSpPr>
          <p:nvPr/>
        </p:nvSpPr>
        <p:spPr bwMode="auto">
          <a:xfrm>
            <a:off x="4039394" y="1206577"/>
            <a:ext cx="1039813" cy="395288"/>
          </a:xfrm>
          <a:prstGeom prst="rect">
            <a:avLst/>
          </a:prstGeom>
          <a:solidFill>
            <a:srgbClr val="F7F1A7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/>
              <a:t>Ingesta</a:t>
            </a:r>
          </a:p>
        </p:txBody>
      </p:sp>
      <p:sp>
        <p:nvSpPr>
          <p:cNvPr id="209950" name="Text Box 30"/>
          <p:cNvSpPr txBox="1">
            <a:spLocks noChangeArrowheads="1"/>
          </p:cNvSpPr>
          <p:nvPr/>
        </p:nvSpPr>
        <p:spPr bwMode="auto">
          <a:xfrm>
            <a:off x="6021901" y="5856288"/>
            <a:ext cx="1992853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1800" dirty="0" smtClean="0"/>
              <a:t>Rescate final </a:t>
            </a:r>
            <a:r>
              <a:rPr lang="es-ES" sz="1800" dirty="0"/>
              <a:t>de </a:t>
            </a:r>
          </a:p>
          <a:p>
            <a:r>
              <a:rPr lang="es-ES" sz="1800" dirty="0" err="1"/>
              <a:t>Na</a:t>
            </a:r>
            <a:r>
              <a:rPr lang="es-ES" sz="1800" baseline="30000" dirty="0"/>
              <a:t>+</a:t>
            </a:r>
            <a:r>
              <a:rPr lang="es-ES" sz="1800" dirty="0"/>
              <a:t> y H</a:t>
            </a:r>
            <a:r>
              <a:rPr lang="es-ES" sz="1800" baseline="-25000" dirty="0"/>
              <a:t>2</a:t>
            </a:r>
            <a:r>
              <a:rPr lang="es-ES" sz="1800" dirty="0"/>
              <a:t>O</a:t>
            </a:r>
          </a:p>
        </p:txBody>
      </p:sp>
      <p:sp>
        <p:nvSpPr>
          <p:cNvPr id="209952" name="Text Box 32"/>
          <p:cNvSpPr txBox="1">
            <a:spLocks noChangeArrowheads="1"/>
          </p:cNvSpPr>
          <p:nvPr/>
        </p:nvSpPr>
        <p:spPr bwMode="auto">
          <a:xfrm>
            <a:off x="554038" y="1905000"/>
            <a:ext cx="993775" cy="457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/>
              <a:t>LUZ</a:t>
            </a:r>
          </a:p>
        </p:txBody>
      </p:sp>
      <p:sp>
        <p:nvSpPr>
          <p:cNvPr id="209953" name="Text Box 33"/>
          <p:cNvSpPr txBox="1">
            <a:spLocks noChangeArrowheads="1"/>
          </p:cNvSpPr>
          <p:nvPr/>
        </p:nvSpPr>
        <p:spPr bwMode="auto">
          <a:xfrm>
            <a:off x="468313" y="5734050"/>
            <a:ext cx="2159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¿Dónde más actúa </a:t>
            </a:r>
          </a:p>
          <a:p>
            <a:r>
              <a:rPr lang="es-ES" sz="1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Aldosterona?</a:t>
            </a:r>
          </a:p>
        </p:txBody>
      </p:sp>
      <p:sp>
        <p:nvSpPr>
          <p:cNvPr id="209954" name="Text Box 34"/>
          <p:cNvSpPr txBox="1">
            <a:spLocks noChangeArrowheads="1"/>
          </p:cNvSpPr>
          <p:nvPr/>
        </p:nvSpPr>
        <p:spPr bwMode="auto">
          <a:xfrm>
            <a:off x="6588125" y="2349500"/>
            <a:ext cx="2035175" cy="854075"/>
          </a:xfrm>
          <a:prstGeom prst="rect">
            <a:avLst/>
          </a:prstGeom>
          <a:solidFill>
            <a:schemeClr val="bg1"/>
          </a:solidFill>
          <a:ln w="28575">
            <a:solidFill>
              <a:srgbClr val="FF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ALDOSTERONA</a:t>
            </a:r>
          </a:p>
          <a:p>
            <a:pPr algn="l"/>
            <a:r>
              <a:rPr lang="es-ES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Favorece absorción</a:t>
            </a:r>
          </a:p>
          <a:p>
            <a:pPr algn="l"/>
            <a:r>
              <a:rPr lang="es-ES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de Na</a:t>
            </a:r>
            <a:r>
              <a:rPr lang="es-ES" sz="1600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 </a:t>
            </a:r>
            <a:r>
              <a:rPr lang="es-ES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 y agua</a:t>
            </a:r>
          </a:p>
        </p:txBody>
      </p:sp>
      <p:sp>
        <p:nvSpPr>
          <p:cNvPr id="209955" name="Text Box 35"/>
          <p:cNvSpPr txBox="1">
            <a:spLocks noChangeArrowheads="1"/>
          </p:cNvSpPr>
          <p:nvPr/>
        </p:nvSpPr>
        <p:spPr bwMode="auto">
          <a:xfrm>
            <a:off x="6444208" y="3212976"/>
            <a:ext cx="5270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s-ES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s-ES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</p:txBody>
      </p:sp>
      <p:sp>
        <p:nvSpPr>
          <p:cNvPr id="209956" name="Text Box 36"/>
          <p:cNvSpPr txBox="1">
            <a:spLocks noChangeArrowheads="1"/>
          </p:cNvSpPr>
          <p:nvPr/>
        </p:nvSpPr>
        <p:spPr bwMode="auto">
          <a:xfrm>
            <a:off x="6861567" y="3222566"/>
            <a:ext cx="1755609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 dirty="0"/>
              <a:t>activa e inserta</a:t>
            </a:r>
          </a:p>
          <a:p>
            <a:pPr algn="l"/>
            <a:r>
              <a:rPr lang="es-ES" sz="1600" b="1" dirty="0"/>
              <a:t>más bombas </a:t>
            </a:r>
            <a:endParaRPr lang="es-ES" sz="1600" b="1" dirty="0" smtClean="0"/>
          </a:p>
          <a:p>
            <a:pPr algn="l"/>
            <a:r>
              <a:rPr lang="es-ES" sz="1600" b="1" dirty="0" err="1" smtClean="0"/>
              <a:t>Na</a:t>
            </a:r>
            <a:r>
              <a:rPr lang="es-ES" sz="1600" b="1" baseline="30000" dirty="0"/>
              <a:t>+</a:t>
            </a:r>
            <a:r>
              <a:rPr lang="es-ES" sz="1600" b="1" dirty="0"/>
              <a:t>-K</a:t>
            </a:r>
            <a:r>
              <a:rPr lang="es-ES" sz="1600" b="1" baseline="30000" dirty="0" smtClean="0"/>
              <a:t>+ </a:t>
            </a:r>
            <a:r>
              <a:rPr lang="es-ES" sz="1600" b="1" dirty="0" err="1" smtClean="0"/>
              <a:t>ATPasa</a:t>
            </a:r>
            <a:endParaRPr lang="es-ES" sz="1600" b="1" dirty="0"/>
          </a:p>
        </p:txBody>
      </p:sp>
      <p:sp>
        <p:nvSpPr>
          <p:cNvPr id="209958" name="Text Box 38"/>
          <p:cNvSpPr txBox="1">
            <a:spLocks noChangeArrowheads="1"/>
          </p:cNvSpPr>
          <p:nvPr/>
        </p:nvSpPr>
        <p:spPr bwMode="auto">
          <a:xfrm>
            <a:off x="5260975" y="2133600"/>
            <a:ext cx="750888" cy="517525"/>
          </a:xfrm>
          <a:prstGeom prst="rect">
            <a:avLst/>
          </a:prstGeom>
          <a:solidFill>
            <a:srgbClr val="FF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 b="1"/>
              <a:t>Bomba</a:t>
            </a:r>
          </a:p>
          <a:p>
            <a:r>
              <a:rPr lang="es-ES" sz="1400" b="1"/>
              <a:t>Na+K+</a:t>
            </a:r>
          </a:p>
        </p:txBody>
      </p:sp>
      <p:sp>
        <p:nvSpPr>
          <p:cNvPr id="27" name="Text Box 7"/>
          <p:cNvSpPr txBox="1">
            <a:spLocks noChangeArrowheads="1"/>
          </p:cNvSpPr>
          <p:nvPr/>
        </p:nvSpPr>
        <p:spPr bwMode="auto">
          <a:xfrm>
            <a:off x="96266" y="6525344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209933" name="Rectangle 13"/>
          <p:cNvSpPr>
            <a:spLocks noChangeArrowheads="1"/>
          </p:cNvSpPr>
          <p:nvPr/>
        </p:nvSpPr>
        <p:spPr bwMode="auto">
          <a:xfrm>
            <a:off x="2494415" y="1196752"/>
            <a:ext cx="1292341" cy="338554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6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Íleon-colon</a:t>
            </a:r>
          </a:p>
        </p:txBody>
      </p:sp>
      <p:sp>
        <p:nvSpPr>
          <p:cNvPr id="25" name="Text Box 4"/>
          <p:cNvSpPr txBox="1">
            <a:spLocks noChangeArrowheads="1"/>
          </p:cNvSpPr>
          <p:nvPr/>
        </p:nvSpPr>
        <p:spPr bwMode="auto">
          <a:xfrm>
            <a:off x="6319419" y="1053882"/>
            <a:ext cx="2260555" cy="646331"/>
          </a:xfrm>
          <a:prstGeom prst="rect">
            <a:avLst/>
          </a:prstGeom>
          <a:solidFill>
            <a:srgbClr val="D1E4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1796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_tradnl" sz="1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Abs</a:t>
            </a:r>
            <a:r>
              <a:rPr lang="es-ES_tradnl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es-ES_tradnl" sz="1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es-ES_tradnl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lectrogénica</a:t>
            </a:r>
            <a:r>
              <a:rPr lang="es-ES_tradnl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r>
              <a:rPr lang="es-ES_tradnl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Canales de sodio</a:t>
            </a:r>
            <a:endParaRPr lang="es-ES_tradnl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" name="Text Box 19"/>
          <p:cNvSpPr txBox="1">
            <a:spLocks noChangeArrowheads="1"/>
          </p:cNvSpPr>
          <p:nvPr/>
        </p:nvSpPr>
        <p:spPr bwMode="auto">
          <a:xfrm>
            <a:off x="7018328" y="362631"/>
            <a:ext cx="1561646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" sz="1600" b="1" dirty="0" smtClean="0">
                <a:latin typeface="Comic Sans MS" pitchFamily="66" charset="0"/>
              </a:rPr>
              <a:t>ABSORCIÓN </a:t>
            </a:r>
          </a:p>
          <a:p>
            <a:pPr algn="ctr"/>
            <a:r>
              <a:rPr lang="es-ES" sz="1600" b="1" dirty="0" smtClean="0">
                <a:latin typeface="Comic Sans MS" pitchFamily="66" charset="0"/>
              </a:rPr>
              <a:t>SODIO</a:t>
            </a:r>
            <a:endParaRPr lang="es-ES" sz="1600" b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209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6" dur="80"/>
                                        <p:tgtEl>
                                          <p:spTgt spid="20995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7" dur="80"/>
                                        <p:tgtEl>
                                          <p:spTgt spid="20995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80"/>
                                        <p:tgtEl>
                                          <p:spTgt spid="20995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9938" grpId="0" animBg="1"/>
      <p:bldP spid="209939" grpId="0" animBg="1"/>
      <p:bldP spid="209941" grpId="0" animBg="1"/>
      <p:bldP spid="209942" grpId="0" animBg="1"/>
      <p:bldP spid="209949" grpId="0" animBg="1"/>
      <p:bldP spid="209950" grpId="0" animBg="1"/>
      <p:bldP spid="209953" grpId="0"/>
      <p:bldP spid="209954" grpId="0" animBg="1"/>
      <p:bldP spid="209955" grpId="0"/>
      <p:bldP spid="209956" grpId="0"/>
      <p:bldP spid="25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1" name="Picture 5" descr="img22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434"/>
          <a:stretch>
            <a:fillRect/>
          </a:stretch>
        </p:blipFill>
        <p:spPr>
          <a:xfrm>
            <a:off x="1208881" y="2142740"/>
            <a:ext cx="6726237" cy="39417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4590" name="Text Box 14"/>
          <p:cNvSpPr txBox="1">
            <a:spLocks noChangeArrowheads="1"/>
          </p:cNvSpPr>
          <p:nvPr/>
        </p:nvSpPr>
        <p:spPr bwMode="auto">
          <a:xfrm>
            <a:off x="2670745" y="1123046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24591" name="Oval 15"/>
          <p:cNvSpPr>
            <a:spLocks noChangeArrowheads="1"/>
          </p:cNvSpPr>
          <p:nvPr/>
        </p:nvSpPr>
        <p:spPr bwMode="auto">
          <a:xfrm>
            <a:off x="7019925" y="2709863"/>
            <a:ext cx="431800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594" name="Oval 18"/>
          <p:cNvSpPr>
            <a:spLocks noChangeArrowheads="1"/>
          </p:cNvSpPr>
          <p:nvPr/>
        </p:nvSpPr>
        <p:spPr bwMode="auto">
          <a:xfrm>
            <a:off x="4859338" y="5084763"/>
            <a:ext cx="1081087" cy="719137"/>
          </a:xfrm>
          <a:prstGeom prst="ellips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595" name="Oval 19"/>
          <p:cNvSpPr>
            <a:spLocks noChangeArrowheads="1"/>
          </p:cNvSpPr>
          <p:nvPr/>
        </p:nvSpPr>
        <p:spPr bwMode="auto">
          <a:xfrm>
            <a:off x="6300788" y="5084763"/>
            <a:ext cx="1081087" cy="719137"/>
          </a:xfrm>
          <a:prstGeom prst="ellips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597" name="Text Box 21"/>
          <p:cNvSpPr txBox="1">
            <a:spLocks noChangeArrowheads="1"/>
          </p:cNvSpPr>
          <p:nvPr/>
        </p:nvSpPr>
        <p:spPr bwMode="auto">
          <a:xfrm>
            <a:off x="661988" y="1446212"/>
            <a:ext cx="1975221" cy="400110"/>
          </a:xfrm>
          <a:prstGeom prst="rect">
            <a:avLst/>
          </a:prstGeom>
          <a:solidFill>
            <a:srgbClr val="BDD4F9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000" dirty="0"/>
              <a:t>Entre ingestas</a:t>
            </a:r>
          </a:p>
        </p:txBody>
      </p:sp>
      <p:sp>
        <p:nvSpPr>
          <p:cNvPr id="24599" name="Text Box 23"/>
          <p:cNvSpPr txBox="1">
            <a:spLocks noChangeArrowheads="1"/>
          </p:cNvSpPr>
          <p:nvPr/>
        </p:nvSpPr>
        <p:spPr bwMode="auto">
          <a:xfrm>
            <a:off x="669325" y="688362"/>
            <a:ext cx="1728192" cy="6699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square">
            <a:spAutoFit/>
          </a:bodyPr>
          <a:lstStyle/>
          <a:p>
            <a:r>
              <a:rPr lang="es-ES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</a:t>
            </a:r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</a:t>
            </a:r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elgado</a:t>
            </a:r>
            <a:endParaRPr lang="es-ES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 Colon</a:t>
            </a:r>
            <a:endParaRPr lang="es-ES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600" name="Text Box 24"/>
          <p:cNvSpPr txBox="1">
            <a:spLocks noChangeArrowheads="1"/>
          </p:cNvSpPr>
          <p:nvPr/>
        </p:nvSpPr>
        <p:spPr bwMode="auto">
          <a:xfrm>
            <a:off x="7114042" y="456747"/>
            <a:ext cx="1561646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909763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54635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" sz="1600" b="1" dirty="0" smtClean="0">
                <a:latin typeface="Comic Sans MS" pitchFamily="66" charset="0"/>
              </a:rPr>
              <a:t>ABSORCIÓN </a:t>
            </a:r>
          </a:p>
          <a:p>
            <a:pPr algn="ctr"/>
            <a:r>
              <a:rPr lang="es-ES" sz="1600" b="1" dirty="0" smtClean="0">
                <a:latin typeface="Comic Sans MS" pitchFamily="66" charset="0"/>
              </a:rPr>
              <a:t>SODIO</a:t>
            </a:r>
            <a:endParaRPr lang="es-ES" sz="1600" b="1" dirty="0">
              <a:latin typeface="Comic Sans MS" pitchFamily="66" charset="0"/>
            </a:endParaRPr>
          </a:p>
        </p:txBody>
      </p:sp>
      <p:sp>
        <p:nvSpPr>
          <p:cNvPr id="24601" name="Rectangle 25"/>
          <p:cNvSpPr>
            <a:spLocks noChangeArrowheads="1"/>
          </p:cNvSpPr>
          <p:nvPr/>
        </p:nvSpPr>
        <p:spPr bwMode="auto">
          <a:xfrm>
            <a:off x="1979613" y="2349500"/>
            <a:ext cx="2447925" cy="5746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602" name="Text Box 26"/>
          <p:cNvSpPr txBox="1">
            <a:spLocks noChangeArrowheads="1"/>
          </p:cNvSpPr>
          <p:nvPr/>
        </p:nvSpPr>
        <p:spPr bwMode="auto">
          <a:xfrm>
            <a:off x="1681163" y="2273026"/>
            <a:ext cx="25765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400" dirty="0"/>
              <a:t>¿Transportador?</a:t>
            </a:r>
          </a:p>
        </p:txBody>
      </p:sp>
      <p:sp>
        <p:nvSpPr>
          <p:cNvPr id="24604" name="Rectangle 28"/>
          <p:cNvSpPr>
            <a:spLocks noChangeArrowheads="1"/>
          </p:cNvSpPr>
          <p:nvPr/>
        </p:nvSpPr>
        <p:spPr bwMode="auto">
          <a:xfrm>
            <a:off x="4859338" y="2204864"/>
            <a:ext cx="2702718" cy="100194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605" name="Text Box 29"/>
          <p:cNvSpPr txBox="1">
            <a:spLocks noChangeArrowheads="1"/>
          </p:cNvSpPr>
          <p:nvPr/>
        </p:nvSpPr>
        <p:spPr bwMode="auto">
          <a:xfrm>
            <a:off x="4592638" y="2533650"/>
            <a:ext cx="3435350" cy="3968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/>
              <a:t>Dos intercambios acoplados</a:t>
            </a:r>
          </a:p>
        </p:txBody>
      </p:sp>
      <p:sp>
        <p:nvSpPr>
          <p:cNvPr id="17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18" name="Text Box 9"/>
          <p:cNvSpPr txBox="1">
            <a:spLocks noChangeArrowheads="1"/>
          </p:cNvSpPr>
          <p:nvPr/>
        </p:nvSpPr>
        <p:spPr bwMode="auto">
          <a:xfrm>
            <a:off x="6414145" y="1123046"/>
            <a:ext cx="2295821" cy="646331"/>
          </a:xfrm>
          <a:prstGeom prst="rect">
            <a:avLst/>
          </a:prstGeom>
          <a:solidFill>
            <a:srgbClr val="D1E4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1796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_tradnl" sz="1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Abs</a:t>
            </a:r>
            <a:r>
              <a:rPr lang="es-ES_tradnl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es-ES_tradnl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Electroneutra</a:t>
            </a:r>
            <a:r>
              <a:rPr lang="es-ES_tradnl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s-ES_tradnl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ES_tradnl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NaCl</a:t>
            </a:r>
            <a:endParaRPr lang="es-ES_tradnl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593" name="Rectangle 17"/>
          <p:cNvSpPr>
            <a:spLocks noChangeArrowheads="1"/>
          </p:cNvSpPr>
          <p:nvPr/>
        </p:nvSpPr>
        <p:spPr bwMode="auto">
          <a:xfrm>
            <a:off x="4531191" y="2349499"/>
            <a:ext cx="3671887" cy="3743325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4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4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2460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2460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2460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94" grpId="0" animBg="1"/>
      <p:bldP spid="24595" grpId="0" animBg="1"/>
      <p:bldP spid="24602" grpId="0"/>
      <p:bldP spid="24605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5" name="Text Box 5"/>
          <p:cNvSpPr txBox="1">
            <a:spLocks noChangeArrowheads="1"/>
          </p:cNvSpPr>
          <p:nvPr/>
        </p:nvSpPr>
        <p:spPr bwMode="auto">
          <a:xfrm>
            <a:off x="563563" y="5492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es-MX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04806" name="Oval 6"/>
          <p:cNvSpPr>
            <a:spLocks noChangeArrowheads="1"/>
          </p:cNvSpPr>
          <p:nvPr/>
        </p:nvSpPr>
        <p:spPr bwMode="auto">
          <a:xfrm>
            <a:off x="7019925" y="2133600"/>
            <a:ext cx="431800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pic>
        <p:nvPicPr>
          <p:cNvPr id="204809" name="Picture 9" descr="abs electroneutr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43" r="7976" b="6117"/>
          <a:stretch>
            <a:fillRect/>
          </a:stretch>
        </p:blipFill>
        <p:spPr bwMode="auto">
          <a:xfrm>
            <a:off x="1042988" y="1341438"/>
            <a:ext cx="4535487" cy="4967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4810" name="Oval 10"/>
          <p:cNvSpPr>
            <a:spLocks noChangeArrowheads="1"/>
          </p:cNvSpPr>
          <p:nvPr/>
        </p:nvSpPr>
        <p:spPr bwMode="auto">
          <a:xfrm>
            <a:off x="3751263" y="2146300"/>
            <a:ext cx="693737" cy="671513"/>
          </a:xfrm>
          <a:prstGeom prst="ellipse">
            <a:avLst/>
          </a:prstGeom>
          <a:noFill/>
          <a:ln w="57150">
            <a:solidFill>
              <a:srgbClr val="056A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_tradnl" sz="1800"/>
          </a:p>
          <a:p>
            <a:endParaRPr lang="es-ES_tradnl" sz="1800"/>
          </a:p>
          <a:p>
            <a:endParaRPr lang="es-ES_tradnl" sz="1800"/>
          </a:p>
        </p:txBody>
      </p:sp>
      <p:sp>
        <p:nvSpPr>
          <p:cNvPr id="204811" name="Oval 11"/>
          <p:cNvSpPr>
            <a:spLocks noChangeArrowheads="1"/>
          </p:cNvSpPr>
          <p:nvPr/>
        </p:nvSpPr>
        <p:spPr bwMode="auto">
          <a:xfrm>
            <a:off x="3808413" y="5084763"/>
            <a:ext cx="692150" cy="738187"/>
          </a:xfrm>
          <a:prstGeom prst="ellipse">
            <a:avLst/>
          </a:prstGeom>
          <a:solidFill>
            <a:srgbClr val="FF9966"/>
          </a:solidFill>
          <a:ln w="38100">
            <a:solidFill>
              <a:srgbClr val="CC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4812" name="Oval 12"/>
          <p:cNvSpPr>
            <a:spLocks noChangeArrowheads="1"/>
          </p:cNvSpPr>
          <p:nvPr/>
        </p:nvSpPr>
        <p:spPr bwMode="auto">
          <a:xfrm>
            <a:off x="2239963" y="2146300"/>
            <a:ext cx="630237" cy="671513"/>
          </a:xfrm>
          <a:prstGeom prst="ellipse">
            <a:avLst/>
          </a:prstGeom>
          <a:noFill/>
          <a:ln w="57150">
            <a:solidFill>
              <a:srgbClr val="FF33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4813" name="Oval 13"/>
          <p:cNvSpPr>
            <a:spLocks noChangeArrowheads="1"/>
          </p:cNvSpPr>
          <p:nvPr/>
        </p:nvSpPr>
        <p:spPr bwMode="auto">
          <a:xfrm>
            <a:off x="3995738" y="3035300"/>
            <a:ext cx="755650" cy="538163"/>
          </a:xfrm>
          <a:prstGeom prst="ellipse">
            <a:avLst/>
          </a:prstGeom>
          <a:noFill/>
          <a:ln w="38100">
            <a:solidFill>
              <a:srgbClr val="0000CC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_tradnl" sz="1800"/>
          </a:p>
        </p:txBody>
      </p:sp>
      <p:sp>
        <p:nvSpPr>
          <p:cNvPr id="204814" name="Oval 14"/>
          <p:cNvSpPr>
            <a:spLocks noChangeArrowheads="1"/>
          </p:cNvSpPr>
          <p:nvPr/>
        </p:nvSpPr>
        <p:spPr bwMode="auto">
          <a:xfrm>
            <a:off x="1925638" y="2951163"/>
            <a:ext cx="692150" cy="471487"/>
          </a:xfrm>
          <a:prstGeom prst="ellipse">
            <a:avLst/>
          </a:prstGeom>
          <a:noFill/>
          <a:ln w="38100">
            <a:solidFill>
              <a:srgbClr val="FF0066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4817" name="Text Box 17"/>
          <p:cNvSpPr txBox="1">
            <a:spLocks noChangeArrowheads="1"/>
          </p:cNvSpPr>
          <p:nvPr/>
        </p:nvSpPr>
        <p:spPr bwMode="auto">
          <a:xfrm>
            <a:off x="5739926" y="3440953"/>
            <a:ext cx="2363147" cy="1077218"/>
          </a:xfrm>
          <a:prstGeom prst="rect">
            <a:avLst/>
          </a:prstGeom>
          <a:noFill/>
          <a:ln w="28575">
            <a:solidFill>
              <a:srgbClr val="4FB8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  <a:r>
              <a:rPr lang="es-ES_tradnl" sz="16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El aumento de </a:t>
            </a:r>
            <a:r>
              <a:rPr lang="es-ES_tradnl" sz="16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AMPc</a:t>
            </a: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algn="l"/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inhibe el intercambio</a:t>
            </a:r>
          </a:p>
          <a:p>
            <a:pPr algn="l"/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r>
              <a:rPr lang="es-ES_tradnl" sz="16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Na</a:t>
            </a:r>
            <a:r>
              <a:rPr lang="es-ES_tradnl" sz="1600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-H</a:t>
            </a:r>
            <a:r>
              <a:rPr lang="es-ES_tradnl" sz="1600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+ </a:t>
            </a: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y afecta </a:t>
            </a:r>
          </a:p>
          <a:p>
            <a:pPr algn="l"/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la </a:t>
            </a:r>
            <a:r>
              <a:rPr lang="es-ES_tradnl" sz="16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abs</a:t>
            </a: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  <a:r>
              <a:rPr lang="es-ES_tradnl" sz="16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electroneutra</a:t>
            </a:r>
            <a:endParaRPr lang="es-ES_tradnl" sz="16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4818" name="Text Box 18"/>
          <p:cNvSpPr txBox="1">
            <a:spLocks noChangeArrowheads="1"/>
          </p:cNvSpPr>
          <p:nvPr/>
        </p:nvSpPr>
        <p:spPr bwMode="auto">
          <a:xfrm>
            <a:off x="5884861" y="4942061"/>
            <a:ext cx="2073275" cy="854075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 b="1"/>
              <a:t>IMPORTANTE:</a:t>
            </a:r>
          </a:p>
          <a:p>
            <a:pPr algn="l"/>
            <a:r>
              <a:rPr lang="es-ES_tradnl" sz="1600" b="1"/>
              <a:t>Diarrea secretora </a:t>
            </a:r>
          </a:p>
          <a:p>
            <a:pPr algn="l"/>
            <a:r>
              <a:rPr lang="es-ES_tradnl" sz="1600" b="1"/>
              <a:t>Rehidratación oral</a:t>
            </a:r>
          </a:p>
        </p:txBody>
      </p:sp>
      <p:sp>
        <p:nvSpPr>
          <p:cNvPr id="204819" name="Text Box 19"/>
          <p:cNvSpPr txBox="1">
            <a:spLocks noChangeArrowheads="1"/>
          </p:cNvSpPr>
          <p:nvPr/>
        </p:nvSpPr>
        <p:spPr bwMode="auto">
          <a:xfrm>
            <a:off x="219075" y="2301875"/>
            <a:ext cx="1320800" cy="549275"/>
          </a:xfrm>
          <a:prstGeom prst="rect">
            <a:avLst/>
          </a:prstGeom>
          <a:solidFill>
            <a:srgbClr val="C1DA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U. Estrechas</a:t>
            </a:r>
          </a:p>
          <a:p>
            <a:r>
              <a:rPr lang="es-ES_tradnl" sz="1600" b="1" i="1">
                <a:effectLst>
                  <a:outerShdw blurRad="38100" dist="38100" dir="2700000" algn="tl">
                    <a:srgbClr val="FFFFFF"/>
                  </a:outerShdw>
                </a:effectLst>
              </a:rPr>
              <a:t>laxas</a:t>
            </a:r>
          </a:p>
        </p:txBody>
      </p:sp>
      <p:sp>
        <p:nvSpPr>
          <p:cNvPr id="204820" name="Text Box 20"/>
          <p:cNvSpPr txBox="1">
            <a:spLocks noChangeArrowheads="1"/>
          </p:cNvSpPr>
          <p:nvPr/>
        </p:nvSpPr>
        <p:spPr bwMode="auto">
          <a:xfrm>
            <a:off x="852488" y="5492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es-MX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04821" name="Text Box 21"/>
          <p:cNvSpPr txBox="1">
            <a:spLocks noChangeArrowheads="1"/>
          </p:cNvSpPr>
          <p:nvPr/>
        </p:nvSpPr>
        <p:spPr bwMode="auto">
          <a:xfrm>
            <a:off x="6011863" y="1868488"/>
            <a:ext cx="2270125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 b="1" dirty="0">
                <a:solidFill>
                  <a:srgbClr val="056A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NHE</a:t>
            </a:r>
            <a:r>
              <a:rPr lang="es-ES_tradnl" sz="1600" b="1" dirty="0">
                <a:solidFill>
                  <a:srgbClr val="4791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intercambiador</a:t>
            </a:r>
          </a:p>
          <a:p>
            <a:pPr algn="l"/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</a:t>
            </a:r>
            <a:r>
              <a:rPr lang="es-ES_tradnl" sz="16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Na</a:t>
            </a:r>
            <a:r>
              <a:rPr lang="es-ES_tradnl" sz="1600" b="1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H</a:t>
            </a:r>
            <a:r>
              <a:rPr lang="es-ES_tradnl" sz="1600" b="1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</a:p>
          <a:p>
            <a:pPr algn="l"/>
            <a:r>
              <a:rPr lang="es-ES_tradnl" sz="1600" b="1" dirty="0">
                <a:solidFill>
                  <a:srgbClr val="FF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CBE:</a:t>
            </a: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intercambiador</a:t>
            </a:r>
          </a:p>
          <a:p>
            <a:pPr algn="l"/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Cl</a:t>
            </a:r>
            <a:r>
              <a:rPr lang="es-ES_tradnl" sz="1600" b="1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- </a:t>
            </a: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HCO</a:t>
            </a:r>
            <a:r>
              <a:rPr lang="es-ES_tradnl" sz="1600" b="1" baseline="-25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  <a:r>
              <a:rPr lang="es-ES_tradnl" sz="1600" b="1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</a:p>
        </p:txBody>
      </p:sp>
      <p:sp>
        <p:nvSpPr>
          <p:cNvPr id="204828" name="Rectangle 28"/>
          <p:cNvSpPr>
            <a:spLocks noChangeArrowheads="1"/>
          </p:cNvSpPr>
          <p:nvPr/>
        </p:nvSpPr>
        <p:spPr bwMode="auto">
          <a:xfrm>
            <a:off x="4067175" y="2276475"/>
            <a:ext cx="304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04829" name="Text Box 29"/>
          <p:cNvSpPr txBox="1">
            <a:spLocks noChangeArrowheads="1"/>
          </p:cNvSpPr>
          <p:nvPr/>
        </p:nvSpPr>
        <p:spPr bwMode="auto">
          <a:xfrm>
            <a:off x="1705543" y="836613"/>
            <a:ext cx="1491114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dirty="0" err="1" smtClean="0"/>
              <a:t>Int</a:t>
            </a:r>
            <a:r>
              <a:rPr lang="es-ES_tradnl" sz="1800" dirty="0" smtClean="0"/>
              <a:t>. delgado</a:t>
            </a:r>
            <a:endParaRPr lang="es-ES_tradnl" sz="1800" dirty="0"/>
          </a:p>
        </p:txBody>
      </p:sp>
      <p:sp>
        <p:nvSpPr>
          <p:cNvPr id="204831" name="Text Box 31"/>
          <p:cNvSpPr txBox="1">
            <a:spLocks noChangeArrowheads="1"/>
          </p:cNvSpPr>
          <p:nvPr/>
        </p:nvSpPr>
        <p:spPr bwMode="auto">
          <a:xfrm>
            <a:off x="3402806" y="851693"/>
            <a:ext cx="1633537" cy="365125"/>
          </a:xfrm>
          <a:prstGeom prst="rect">
            <a:avLst/>
          </a:prstGeom>
          <a:solidFill>
            <a:srgbClr val="BDD4F9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b="1"/>
              <a:t>Entre ingestas</a:t>
            </a:r>
          </a:p>
        </p:txBody>
      </p:sp>
      <p:sp>
        <p:nvSpPr>
          <p:cNvPr id="204832" name="Text Box 32"/>
          <p:cNvSpPr txBox="1">
            <a:spLocks noChangeArrowheads="1"/>
          </p:cNvSpPr>
          <p:nvPr/>
        </p:nvSpPr>
        <p:spPr bwMode="auto">
          <a:xfrm>
            <a:off x="6323622" y="544059"/>
            <a:ext cx="2291012" cy="338554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" sz="1600" b="1" dirty="0" smtClean="0">
                <a:latin typeface="Comic Sans MS" pitchFamily="66" charset="0"/>
              </a:rPr>
              <a:t>ABSORCIÓN SODIO</a:t>
            </a:r>
            <a:endParaRPr lang="es-ES" sz="1600" b="1" dirty="0">
              <a:latin typeface="Comic Sans MS" pitchFamily="66" charset="0"/>
            </a:endParaRPr>
          </a:p>
        </p:txBody>
      </p:sp>
      <p:sp>
        <p:nvSpPr>
          <p:cNvPr id="204834" name="Text Box 34"/>
          <p:cNvSpPr txBox="1">
            <a:spLocks noChangeArrowheads="1"/>
          </p:cNvSpPr>
          <p:nvPr/>
        </p:nvSpPr>
        <p:spPr bwMode="auto">
          <a:xfrm>
            <a:off x="3773488" y="5216525"/>
            <a:ext cx="750887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 b="1"/>
              <a:t>Bomba</a:t>
            </a:r>
          </a:p>
          <a:p>
            <a:r>
              <a:rPr lang="es-ES" sz="1400" b="1"/>
              <a:t>Na+K+</a:t>
            </a:r>
          </a:p>
        </p:txBody>
      </p:sp>
      <p:sp>
        <p:nvSpPr>
          <p:cNvPr id="24" name="Text Box 7"/>
          <p:cNvSpPr txBox="1">
            <a:spLocks noChangeArrowheads="1"/>
          </p:cNvSpPr>
          <p:nvPr/>
        </p:nvSpPr>
        <p:spPr bwMode="auto">
          <a:xfrm>
            <a:off x="6372200" y="6525344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22" name="Text Box 9"/>
          <p:cNvSpPr txBox="1">
            <a:spLocks noChangeArrowheads="1"/>
          </p:cNvSpPr>
          <p:nvPr/>
        </p:nvSpPr>
        <p:spPr bwMode="auto">
          <a:xfrm>
            <a:off x="6318813" y="952141"/>
            <a:ext cx="2295821" cy="646331"/>
          </a:xfrm>
          <a:prstGeom prst="rect">
            <a:avLst/>
          </a:prstGeom>
          <a:solidFill>
            <a:srgbClr val="D1E4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1796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_tradnl" sz="1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Abs</a:t>
            </a:r>
            <a:r>
              <a:rPr lang="es-ES_tradnl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es-ES_tradnl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Electroneutra</a:t>
            </a:r>
            <a:r>
              <a:rPr lang="es-ES_tradnl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s-ES_tradnl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ES_tradnl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NaCl</a:t>
            </a:r>
            <a:endParaRPr lang="es-ES_tradnl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3" name="2 Conector recto de flecha"/>
          <p:cNvCxnSpPr>
            <a:endCxn id="204818" idx="0"/>
          </p:cNvCxnSpPr>
          <p:nvPr/>
        </p:nvCxnSpPr>
        <p:spPr bwMode="auto">
          <a:xfrm>
            <a:off x="6921498" y="4517678"/>
            <a:ext cx="1" cy="424383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2048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8" dur="2000" fill="hold"/>
                                        <p:tgtEl>
                                          <p:spTgt spid="2048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13" grpId="0" animBg="1"/>
      <p:bldP spid="204813" grpId="1" animBg="1"/>
      <p:bldP spid="204814" grpId="0" animBg="1"/>
      <p:bldP spid="204814" grpId="1" animBg="1"/>
      <p:bldP spid="204817" grpId="0" animBg="1"/>
      <p:bldP spid="204818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5" name="Picture 5" descr="img23"/>
          <p:cNvPicPr>
            <a:picLocks noGrp="1" noChangeAspect="1" noChangeArrowheads="1"/>
          </p:cNvPicPr>
          <p:nvPr>
            <p:ph/>
          </p:nvPr>
        </p:nvPicPr>
        <p:blipFill>
          <a:blip r:embed="rId2" cstate="print">
            <a:lum bright="-12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10"/>
          <a:stretch>
            <a:fillRect/>
          </a:stretch>
        </p:blipFill>
        <p:spPr>
          <a:xfrm>
            <a:off x="2124075" y="503238"/>
            <a:ext cx="4292600" cy="58515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5610" name="Rectangle 10"/>
          <p:cNvSpPr>
            <a:spLocks noChangeArrowheads="1"/>
          </p:cNvSpPr>
          <p:nvPr/>
        </p:nvSpPr>
        <p:spPr bwMode="auto">
          <a:xfrm>
            <a:off x="0" y="188913"/>
            <a:ext cx="792163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611" name="Text Box 11"/>
          <p:cNvSpPr txBox="1">
            <a:spLocks noChangeArrowheads="1"/>
          </p:cNvSpPr>
          <p:nvPr/>
        </p:nvSpPr>
        <p:spPr bwMode="auto">
          <a:xfrm>
            <a:off x="4284663" y="190955"/>
            <a:ext cx="1395412" cy="5905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/>
              <a:t>No hay </a:t>
            </a:r>
          </a:p>
          <a:p>
            <a:r>
              <a:rPr lang="es-ES" sz="1600" b="1"/>
              <a:t>AC en la luz</a:t>
            </a:r>
          </a:p>
        </p:txBody>
      </p:sp>
      <p:sp>
        <p:nvSpPr>
          <p:cNvPr id="25612" name="Rectangle 12"/>
          <p:cNvSpPr>
            <a:spLocks noChangeArrowheads="1"/>
          </p:cNvSpPr>
          <p:nvPr/>
        </p:nvSpPr>
        <p:spPr bwMode="auto">
          <a:xfrm>
            <a:off x="5651500" y="4364038"/>
            <a:ext cx="792163" cy="9366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613" name="Text Box 13"/>
          <p:cNvSpPr txBox="1">
            <a:spLocks noChangeArrowheads="1"/>
          </p:cNvSpPr>
          <p:nvPr/>
        </p:nvSpPr>
        <p:spPr bwMode="auto">
          <a:xfrm>
            <a:off x="5883816" y="2708500"/>
            <a:ext cx="2520950" cy="854075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1600" b="1"/>
              <a:t>Mov. apical pasivo Na</a:t>
            </a:r>
            <a:r>
              <a:rPr lang="es-ES" sz="1600" b="1" baseline="30000"/>
              <a:t>+</a:t>
            </a:r>
          </a:p>
          <a:p>
            <a:pPr algn="l"/>
            <a:r>
              <a:rPr lang="es-ES" sz="1600" b="1"/>
              <a:t>Mov. basolateral </a:t>
            </a:r>
          </a:p>
          <a:p>
            <a:pPr algn="l"/>
            <a:r>
              <a:rPr lang="es-ES" sz="1600" b="1"/>
              <a:t>activo Na</a:t>
            </a:r>
            <a:r>
              <a:rPr lang="es-ES" sz="1600" b="1" baseline="30000"/>
              <a:t>+</a:t>
            </a:r>
          </a:p>
        </p:txBody>
      </p:sp>
      <p:sp>
        <p:nvSpPr>
          <p:cNvPr id="25616" name="Text Box 16"/>
          <p:cNvSpPr txBox="1">
            <a:spLocks noChangeArrowheads="1"/>
          </p:cNvSpPr>
          <p:nvPr/>
        </p:nvSpPr>
        <p:spPr bwMode="auto">
          <a:xfrm>
            <a:off x="323850" y="4048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7184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5617" name="Text Box 17"/>
          <p:cNvSpPr txBox="1">
            <a:spLocks noChangeArrowheads="1"/>
          </p:cNvSpPr>
          <p:nvPr/>
        </p:nvSpPr>
        <p:spPr bwMode="auto">
          <a:xfrm>
            <a:off x="684213" y="4048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7184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5618" name="Rectangle 18"/>
          <p:cNvSpPr>
            <a:spLocks noChangeArrowheads="1"/>
          </p:cNvSpPr>
          <p:nvPr/>
        </p:nvSpPr>
        <p:spPr bwMode="auto">
          <a:xfrm>
            <a:off x="1692275" y="4437063"/>
            <a:ext cx="1943100" cy="10080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619" name="Oval 19"/>
          <p:cNvSpPr>
            <a:spLocks noChangeArrowheads="1"/>
          </p:cNvSpPr>
          <p:nvPr/>
        </p:nvSpPr>
        <p:spPr bwMode="auto">
          <a:xfrm>
            <a:off x="4572000" y="5661025"/>
            <a:ext cx="1079500" cy="720725"/>
          </a:xfrm>
          <a:prstGeom prst="ellips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620" name="Text Box 20"/>
          <p:cNvSpPr txBox="1">
            <a:spLocks noChangeArrowheads="1"/>
          </p:cNvSpPr>
          <p:nvPr/>
        </p:nvSpPr>
        <p:spPr bwMode="auto">
          <a:xfrm>
            <a:off x="454819" y="1476989"/>
            <a:ext cx="1417638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square">
            <a:spAutoFit/>
          </a:bodyPr>
          <a:lstStyle/>
          <a:p>
            <a:r>
              <a:rPr lang="es-ES" sz="1600" b="1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Int</a:t>
            </a:r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. delgado </a:t>
            </a:r>
            <a:endParaRPr lang="es-ES" sz="16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y Colon</a:t>
            </a:r>
          </a:p>
        </p:txBody>
      </p:sp>
      <p:sp>
        <p:nvSpPr>
          <p:cNvPr id="25625" name="Text Box 25"/>
          <p:cNvSpPr txBox="1">
            <a:spLocks noChangeArrowheads="1"/>
          </p:cNvSpPr>
          <p:nvPr/>
        </p:nvSpPr>
        <p:spPr bwMode="auto">
          <a:xfrm>
            <a:off x="323850" y="2276474"/>
            <a:ext cx="1633538" cy="365125"/>
          </a:xfrm>
          <a:prstGeom prst="rect">
            <a:avLst/>
          </a:prstGeom>
          <a:solidFill>
            <a:srgbClr val="BDD4F9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b="1"/>
              <a:t>Entre ingestas</a:t>
            </a:r>
          </a:p>
        </p:txBody>
      </p:sp>
      <p:sp>
        <p:nvSpPr>
          <p:cNvPr id="25627" name="Oval 27"/>
          <p:cNvSpPr>
            <a:spLocks noChangeArrowheads="1"/>
          </p:cNvSpPr>
          <p:nvPr/>
        </p:nvSpPr>
        <p:spPr bwMode="auto">
          <a:xfrm>
            <a:off x="2339975" y="1125538"/>
            <a:ext cx="1008063" cy="2303462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628" name="Oval 28"/>
          <p:cNvSpPr>
            <a:spLocks noChangeArrowheads="1"/>
          </p:cNvSpPr>
          <p:nvPr/>
        </p:nvSpPr>
        <p:spPr bwMode="auto">
          <a:xfrm>
            <a:off x="3563938" y="1125538"/>
            <a:ext cx="1008062" cy="2303462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629" name="Oval 29"/>
          <p:cNvSpPr>
            <a:spLocks noChangeArrowheads="1"/>
          </p:cNvSpPr>
          <p:nvPr/>
        </p:nvSpPr>
        <p:spPr bwMode="auto">
          <a:xfrm>
            <a:off x="4284663" y="4149725"/>
            <a:ext cx="1295400" cy="1079500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" name="Text Box 7"/>
          <p:cNvSpPr txBox="1">
            <a:spLocks noChangeArrowheads="1"/>
          </p:cNvSpPr>
          <p:nvPr/>
        </p:nvSpPr>
        <p:spPr bwMode="auto">
          <a:xfrm>
            <a:off x="6372200" y="6525344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20" name="Text Box 24"/>
          <p:cNvSpPr txBox="1">
            <a:spLocks noChangeArrowheads="1"/>
          </p:cNvSpPr>
          <p:nvPr/>
        </p:nvSpPr>
        <p:spPr bwMode="auto">
          <a:xfrm>
            <a:off x="7114042" y="456747"/>
            <a:ext cx="1561646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909763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54635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" sz="1600" b="1" dirty="0" smtClean="0">
                <a:latin typeface="Comic Sans MS" pitchFamily="66" charset="0"/>
              </a:rPr>
              <a:t>ABSORCIÓN </a:t>
            </a:r>
          </a:p>
          <a:p>
            <a:pPr algn="ctr"/>
            <a:r>
              <a:rPr lang="es-ES" sz="1600" b="1" dirty="0" smtClean="0">
                <a:latin typeface="Comic Sans MS" pitchFamily="66" charset="0"/>
              </a:rPr>
              <a:t>SODIO</a:t>
            </a:r>
            <a:endParaRPr lang="es-ES" sz="1600" b="1" dirty="0">
              <a:latin typeface="Comic Sans MS" pitchFamily="66" charset="0"/>
            </a:endParaRPr>
          </a:p>
        </p:txBody>
      </p:sp>
      <p:sp>
        <p:nvSpPr>
          <p:cNvPr id="19" name="Text Box 9"/>
          <p:cNvSpPr txBox="1">
            <a:spLocks noChangeArrowheads="1"/>
          </p:cNvSpPr>
          <p:nvPr/>
        </p:nvSpPr>
        <p:spPr bwMode="auto">
          <a:xfrm>
            <a:off x="6414145" y="1123046"/>
            <a:ext cx="2295821" cy="646331"/>
          </a:xfrm>
          <a:prstGeom prst="rect">
            <a:avLst/>
          </a:prstGeom>
          <a:solidFill>
            <a:srgbClr val="D1E4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1796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_tradnl" sz="1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Abs</a:t>
            </a:r>
            <a:r>
              <a:rPr lang="es-ES_tradnl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es-ES_tradnl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Electroneutra</a:t>
            </a:r>
            <a:r>
              <a:rPr lang="es-ES_tradnl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s-ES_tradnl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ES_tradnl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NaCl</a:t>
            </a:r>
            <a:endParaRPr lang="es-ES_tradnl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13" grpId="0" animBg="1"/>
      <p:bldP spid="25619" grpId="0" animBg="1"/>
      <p:bldP spid="25627" grpId="0" animBg="1"/>
      <p:bldP spid="25628" grpId="0" animBg="1"/>
      <p:bldP spid="2562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71" name="Text Box 7"/>
          <p:cNvSpPr txBox="1">
            <a:spLocks noChangeArrowheads="1"/>
          </p:cNvSpPr>
          <p:nvPr/>
        </p:nvSpPr>
        <p:spPr bwMode="auto">
          <a:xfrm>
            <a:off x="2144561" y="260648"/>
            <a:ext cx="4865687" cy="48577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_tradnl" sz="2400" b="1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Fisiología del Aparato Digestivo</a:t>
            </a:r>
          </a:p>
        </p:txBody>
      </p:sp>
      <p:sp>
        <p:nvSpPr>
          <p:cNvPr id="216072" name="Text Box 8"/>
          <p:cNvSpPr txBox="1">
            <a:spLocks noChangeArrowheads="1"/>
          </p:cNvSpPr>
          <p:nvPr/>
        </p:nvSpPr>
        <p:spPr bwMode="auto">
          <a:xfrm>
            <a:off x="1874837" y="928315"/>
            <a:ext cx="5394325" cy="5001369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45791" dir="3378596" algn="ctr" rotWithShape="0">
              <a:schemeClr val="tx1"/>
            </a:outerShdw>
          </a:effectLst>
          <a:extLst>
            <a:ext uri="{91240B29-F687-4F45-9708-019B960494DF}">
              <a14:hiddenLine xmlns:a14="http://schemas.microsoft.com/office/drawing/2010/main" w="28575">
                <a:solidFill>
                  <a:srgbClr val="006666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Clr>
                <a:schemeClr val="tx1"/>
              </a:buClr>
              <a:buFontTx/>
              <a:buChar char="•"/>
            </a:pPr>
            <a:endParaRPr lang="es-ES_tradnl" b="1" dirty="0" smtClean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r>
              <a:rPr lang="es-ES_tradnl" sz="1400" b="1" dirty="0" smtClean="0">
                <a:latin typeface="Comic Sans MS" pitchFamily="66" charset="0"/>
              </a:rPr>
              <a:t>Introducción</a:t>
            </a:r>
            <a:endParaRPr lang="es-ES_tradnl" sz="1400" b="1" dirty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endParaRPr lang="es-ES_tradnl" sz="800" b="1" dirty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r>
              <a:rPr lang="es-ES_tradnl" sz="1400" b="1" dirty="0" smtClean="0">
                <a:latin typeface="Comic Sans MS" pitchFamily="66" charset="0"/>
              </a:rPr>
              <a:t>Regulación </a:t>
            </a:r>
            <a:r>
              <a:rPr lang="es-ES_tradnl" sz="1400" b="1" dirty="0" err="1" smtClean="0">
                <a:latin typeface="Comic Sans MS" pitchFamily="66" charset="0"/>
              </a:rPr>
              <a:t>neurohumoral</a:t>
            </a:r>
            <a:endParaRPr lang="es-ES_tradnl" sz="1400" b="1" dirty="0" smtClean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endParaRPr lang="es-ES_tradnl" sz="800" b="1" dirty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r>
              <a:rPr lang="es-ES_tradnl" sz="1400" b="1" dirty="0" smtClean="0">
                <a:latin typeface="Comic Sans MS" pitchFamily="66" charset="0"/>
              </a:rPr>
              <a:t>Boca-esófago</a:t>
            </a:r>
          </a:p>
          <a:p>
            <a:pPr>
              <a:buClr>
                <a:schemeClr val="tx1"/>
              </a:buClr>
              <a:buFontTx/>
              <a:buChar char="•"/>
            </a:pPr>
            <a:endParaRPr lang="es-ES_tradnl" sz="800" b="1" dirty="0" smtClean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r>
              <a:rPr lang="es-ES_tradnl" sz="1400" b="1" dirty="0">
                <a:latin typeface="Comic Sans MS" pitchFamily="66" charset="0"/>
              </a:rPr>
              <a:t>E</a:t>
            </a:r>
            <a:r>
              <a:rPr lang="es-ES_tradnl" sz="1400" b="1" dirty="0" smtClean="0">
                <a:latin typeface="Comic Sans MS" pitchFamily="66" charset="0"/>
              </a:rPr>
              <a:t>stómago</a:t>
            </a:r>
            <a:endParaRPr lang="es-ES_tradnl" sz="1400" b="1" dirty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endParaRPr lang="es-ES_tradnl" sz="800" b="1" dirty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r>
              <a:rPr lang="es-ES_tradnl" sz="1400" b="1" dirty="0" smtClean="0">
                <a:latin typeface="Comic Sans MS" pitchFamily="66" charset="0"/>
              </a:rPr>
              <a:t>Páncreas</a:t>
            </a:r>
          </a:p>
          <a:p>
            <a:pPr>
              <a:buClr>
                <a:schemeClr val="tx1"/>
              </a:buClr>
              <a:buFontTx/>
              <a:buChar char="•"/>
            </a:pPr>
            <a:endParaRPr lang="es-ES_tradnl" sz="800" b="1" dirty="0" smtClean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r>
              <a:rPr lang="es-ES_tradnl" sz="1400" b="1" dirty="0" smtClean="0">
                <a:latin typeface="Comic Sans MS" pitchFamily="66" charset="0"/>
              </a:rPr>
              <a:t>Hígado</a:t>
            </a:r>
            <a:endParaRPr lang="es-ES_tradnl" sz="1400" b="1" dirty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endParaRPr lang="es-ES_tradnl" sz="800" b="1" dirty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r>
              <a:rPr lang="es-ES_tradnl" sz="1400" b="1" dirty="0">
                <a:latin typeface="Comic Sans MS" pitchFamily="66" charset="0"/>
              </a:rPr>
              <a:t>Intestino delgado</a:t>
            </a:r>
            <a:endParaRPr lang="es-ES_tradnl" sz="800" b="1" dirty="0"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800" b="1" dirty="0">
              <a:latin typeface="Comic Sans MS" pitchFamily="66" charset="0"/>
            </a:endParaRPr>
          </a:p>
          <a:p>
            <a:pPr>
              <a:buClr>
                <a:schemeClr val="tx1"/>
              </a:buClr>
              <a:buSzPct val="150000"/>
              <a:buFontTx/>
              <a:buChar char="•"/>
            </a:pPr>
            <a:r>
              <a:rPr lang="es-ES_tradnl" sz="1400" b="1" dirty="0">
                <a:latin typeface="Comic Sans MS" pitchFamily="66" charset="0"/>
              </a:rPr>
              <a:t>Digestión</a:t>
            </a:r>
          </a:p>
          <a:p>
            <a:pPr>
              <a:buClr>
                <a:schemeClr val="tx1"/>
              </a:buClr>
              <a:buSzPct val="150000"/>
            </a:pPr>
            <a:endParaRPr lang="es-ES_tradnl" sz="800" b="1" dirty="0">
              <a:solidFill>
                <a:srgbClr val="006666"/>
              </a:solidFill>
              <a:latin typeface="Comic Sans MS" pitchFamily="66" charset="0"/>
            </a:endParaRPr>
          </a:p>
          <a:p>
            <a:pPr>
              <a:buClr>
                <a:schemeClr val="tx1"/>
              </a:buClr>
              <a:buSzPct val="150000"/>
              <a:buFontTx/>
              <a:buChar char="•"/>
            </a:pPr>
            <a:r>
              <a:rPr lang="es-ES_tradnl" sz="1400" b="1" dirty="0">
                <a:latin typeface="Comic Sans MS" pitchFamily="66" charset="0"/>
              </a:rPr>
              <a:t>Absorción nutrientes</a:t>
            </a:r>
            <a:endParaRPr lang="es-ES_tradnl" sz="1400" dirty="0"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1400" dirty="0"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800" b="1" dirty="0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Absorción</a:t>
            </a:r>
            <a:r>
              <a:rPr lang="es-ES_tradnl" sz="2800" dirty="0">
                <a:latin typeface="Comic Sans MS" pitchFamily="66" charset="0"/>
              </a:rPr>
              <a:t> </a:t>
            </a:r>
            <a:r>
              <a:rPr lang="es-ES_tradnl" sz="2800" b="1" dirty="0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agua, electrolitos </a:t>
            </a:r>
            <a:endParaRPr lang="es-ES_tradnl" sz="2800" b="1" dirty="0" smtClean="0">
              <a:solidFill>
                <a:srgbClr val="0066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 marL="0" indent="0">
              <a:buClr>
                <a:srgbClr val="006666"/>
              </a:buClr>
              <a:buSzPct val="150000"/>
            </a:pPr>
            <a:r>
              <a:rPr lang="es-ES_tradnl" sz="2800" b="1" dirty="0" smtClean="0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 y vitaminas. </a:t>
            </a:r>
          </a:p>
          <a:p>
            <a:pPr marL="0" indent="0">
              <a:buClr>
                <a:srgbClr val="006666"/>
              </a:buClr>
              <a:buSzPct val="150000"/>
            </a:pPr>
            <a:endParaRPr lang="es-ES_tradnl" sz="1400" b="1" dirty="0">
              <a:solidFill>
                <a:srgbClr val="0066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>
              <a:buClr>
                <a:schemeClr val="tx1"/>
              </a:buClr>
              <a:buSzPct val="150000"/>
              <a:buFontTx/>
              <a:buChar char="•"/>
            </a:pPr>
            <a:r>
              <a:rPr lang="es-ES_tradnl" sz="2000" dirty="0">
                <a:latin typeface="Comic Sans MS" pitchFamily="66" charset="0"/>
              </a:rPr>
              <a:t>Colon</a:t>
            </a:r>
          </a:p>
          <a:p>
            <a:pPr>
              <a:buClr>
                <a:srgbClr val="006666"/>
              </a:buClr>
              <a:buSzPct val="150000"/>
            </a:pPr>
            <a:endParaRPr lang="es-ES_tradnl" sz="900" dirty="0">
              <a:latin typeface="Comic Sans MS" pitchFamily="66" charset="0"/>
            </a:endParaRP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3" name="Picture 5" descr="img25"/>
          <p:cNvPicPr>
            <a:picLocks noGrp="1" noChangeAspect="1" noChangeArrowheads="1"/>
          </p:cNvPicPr>
          <p:nvPr>
            <p:ph/>
          </p:nvPr>
        </p:nvPicPr>
        <p:blipFill rotWithShape="1">
          <a:blip r:embed="rId2">
            <a:lum bright="-36000" contrast="5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69"/>
          <a:stretch/>
        </p:blipFill>
        <p:spPr>
          <a:xfrm>
            <a:off x="1763713" y="688687"/>
            <a:ext cx="4341812" cy="566607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7661" name="Rectangle 13"/>
          <p:cNvSpPr>
            <a:spLocks noChangeArrowheads="1"/>
          </p:cNvSpPr>
          <p:nvPr/>
        </p:nvSpPr>
        <p:spPr bwMode="auto">
          <a:xfrm>
            <a:off x="3708400" y="549275"/>
            <a:ext cx="1871663" cy="863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7664" name="Text Box 16"/>
          <p:cNvSpPr txBox="1">
            <a:spLocks noChangeArrowheads="1"/>
          </p:cNvSpPr>
          <p:nvPr/>
        </p:nvSpPr>
        <p:spPr bwMode="auto">
          <a:xfrm>
            <a:off x="6966244" y="688687"/>
            <a:ext cx="1561646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ABSORCIÓN </a:t>
            </a:r>
          </a:p>
          <a:p>
            <a:pPr algn="ctr"/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SODIO</a:t>
            </a:r>
            <a:endParaRPr lang="es-ES" sz="1600" b="1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</p:txBody>
      </p:sp>
      <p:sp>
        <p:nvSpPr>
          <p:cNvPr id="27665" name="Rectangle 17"/>
          <p:cNvSpPr>
            <a:spLocks noChangeArrowheads="1"/>
          </p:cNvSpPr>
          <p:nvPr/>
        </p:nvSpPr>
        <p:spPr bwMode="auto">
          <a:xfrm>
            <a:off x="3779838" y="3933825"/>
            <a:ext cx="576262" cy="5746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7666" name="Rectangle 18"/>
          <p:cNvSpPr>
            <a:spLocks noChangeArrowheads="1"/>
          </p:cNvSpPr>
          <p:nvPr/>
        </p:nvSpPr>
        <p:spPr bwMode="auto">
          <a:xfrm>
            <a:off x="3419475" y="4292600"/>
            <a:ext cx="504825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7667" name="Text Box 19"/>
          <p:cNvSpPr txBox="1">
            <a:spLocks noChangeArrowheads="1"/>
          </p:cNvSpPr>
          <p:nvPr/>
        </p:nvSpPr>
        <p:spPr bwMode="auto">
          <a:xfrm>
            <a:off x="3652838" y="4149725"/>
            <a:ext cx="55721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/>
              <a:t>Na</a:t>
            </a:r>
            <a:r>
              <a:rPr lang="es-ES" sz="1800" baseline="30000"/>
              <a:t>+</a:t>
            </a:r>
          </a:p>
        </p:txBody>
      </p:sp>
      <p:sp>
        <p:nvSpPr>
          <p:cNvPr id="27669" name="Text Box 21"/>
          <p:cNvSpPr txBox="1">
            <a:spLocks noChangeArrowheads="1"/>
          </p:cNvSpPr>
          <p:nvPr/>
        </p:nvSpPr>
        <p:spPr bwMode="auto">
          <a:xfrm>
            <a:off x="3635375" y="4508500"/>
            <a:ext cx="6477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1800"/>
              <a:t>H</a:t>
            </a:r>
            <a:r>
              <a:rPr lang="es-ES_tradnl" sz="1800" baseline="-25000"/>
              <a:t>2</a:t>
            </a:r>
            <a:r>
              <a:rPr lang="es-ES_tradnl" sz="1800"/>
              <a:t>O</a:t>
            </a:r>
          </a:p>
        </p:txBody>
      </p:sp>
      <p:sp>
        <p:nvSpPr>
          <p:cNvPr id="27670" name="Rectangle 22"/>
          <p:cNvSpPr>
            <a:spLocks noChangeArrowheads="1"/>
          </p:cNvSpPr>
          <p:nvPr/>
        </p:nvSpPr>
        <p:spPr bwMode="auto">
          <a:xfrm>
            <a:off x="4572000" y="4149725"/>
            <a:ext cx="1655763" cy="11509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7671" name="Text Box 23"/>
          <p:cNvSpPr txBox="1">
            <a:spLocks noChangeArrowheads="1"/>
          </p:cNvSpPr>
          <p:nvPr/>
        </p:nvSpPr>
        <p:spPr bwMode="auto">
          <a:xfrm>
            <a:off x="4665323" y="4103462"/>
            <a:ext cx="2035175" cy="854075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ALDOSTERONA</a:t>
            </a:r>
          </a:p>
          <a:p>
            <a:pPr algn="l"/>
            <a:r>
              <a:rPr lang="es-ES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Favorece absorción</a:t>
            </a:r>
          </a:p>
          <a:p>
            <a:pPr algn="l"/>
            <a:r>
              <a:rPr lang="es-ES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de Na</a:t>
            </a:r>
            <a:r>
              <a:rPr lang="es-ES" sz="1600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 </a:t>
            </a:r>
            <a:r>
              <a:rPr lang="es-ES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 y agua</a:t>
            </a:r>
          </a:p>
        </p:txBody>
      </p:sp>
      <p:sp>
        <p:nvSpPr>
          <p:cNvPr id="27672" name="Oval 24"/>
          <p:cNvSpPr>
            <a:spLocks noChangeArrowheads="1"/>
          </p:cNvSpPr>
          <p:nvPr/>
        </p:nvSpPr>
        <p:spPr bwMode="auto">
          <a:xfrm>
            <a:off x="2916238" y="549275"/>
            <a:ext cx="1368425" cy="11509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7673" name="Oval 25"/>
          <p:cNvSpPr>
            <a:spLocks noChangeArrowheads="1"/>
          </p:cNvSpPr>
          <p:nvPr/>
        </p:nvSpPr>
        <p:spPr bwMode="auto">
          <a:xfrm>
            <a:off x="3419475" y="1628775"/>
            <a:ext cx="288925" cy="1444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7674" name="Text Box 26"/>
          <p:cNvSpPr txBox="1">
            <a:spLocks noChangeArrowheads="1"/>
          </p:cNvSpPr>
          <p:nvPr/>
        </p:nvSpPr>
        <p:spPr bwMode="auto">
          <a:xfrm>
            <a:off x="3348038" y="1052513"/>
            <a:ext cx="66198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/>
              <a:t>Na+ </a:t>
            </a:r>
          </a:p>
          <a:p>
            <a:r>
              <a:rPr lang="es-ES" sz="1800"/>
              <a:t>H</a:t>
            </a:r>
            <a:r>
              <a:rPr lang="es-ES" sz="1800" baseline="-25000"/>
              <a:t>2</a:t>
            </a:r>
            <a:r>
              <a:rPr lang="es-ES" sz="1800"/>
              <a:t>O</a:t>
            </a:r>
          </a:p>
        </p:txBody>
      </p:sp>
      <p:sp>
        <p:nvSpPr>
          <p:cNvPr id="27675" name="Oval 27"/>
          <p:cNvSpPr>
            <a:spLocks noChangeArrowheads="1"/>
          </p:cNvSpPr>
          <p:nvPr/>
        </p:nvSpPr>
        <p:spPr bwMode="auto">
          <a:xfrm>
            <a:off x="3276600" y="981075"/>
            <a:ext cx="790575" cy="719138"/>
          </a:xfrm>
          <a:prstGeom prst="ellipse">
            <a:avLst/>
          </a:prstGeom>
          <a:noFill/>
          <a:ln w="28575">
            <a:solidFill>
              <a:srgbClr val="33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7676" name="Text Box 28"/>
          <p:cNvSpPr txBox="1">
            <a:spLocks noChangeArrowheads="1"/>
          </p:cNvSpPr>
          <p:nvPr/>
        </p:nvSpPr>
        <p:spPr bwMode="auto">
          <a:xfrm>
            <a:off x="3635375" y="3789363"/>
            <a:ext cx="55721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/>
              <a:t>Na</a:t>
            </a:r>
            <a:r>
              <a:rPr lang="es-ES" sz="1800" baseline="30000"/>
              <a:t>+</a:t>
            </a:r>
          </a:p>
        </p:txBody>
      </p:sp>
      <p:sp>
        <p:nvSpPr>
          <p:cNvPr id="27677" name="Text Box 29"/>
          <p:cNvSpPr txBox="1">
            <a:spLocks noChangeArrowheads="1"/>
          </p:cNvSpPr>
          <p:nvPr/>
        </p:nvSpPr>
        <p:spPr bwMode="auto">
          <a:xfrm>
            <a:off x="3276600" y="4221163"/>
            <a:ext cx="55721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/>
              <a:t>Na</a:t>
            </a:r>
            <a:r>
              <a:rPr lang="es-ES" sz="1800" baseline="30000"/>
              <a:t>+</a:t>
            </a:r>
          </a:p>
        </p:txBody>
      </p:sp>
      <p:sp>
        <p:nvSpPr>
          <p:cNvPr id="27678" name="Oval 30"/>
          <p:cNvSpPr>
            <a:spLocks noChangeArrowheads="1"/>
          </p:cNvSpPr>
          <p:nvPr/>
        </p:nvSpPr>
        <p:spPr bwMode="auto">
          <a:xfrm>
            <a:off x="4067175" y="5734050"/>
            <a:ext cx="504825" cy="35877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7679" name="Text Box 31"/>
          <p:cNvSpPr txBox="1">
            <a:spLocks noChangeArrowheads="1"/>
          </p:cNvSpPr>
          <p:nvPr/>
        </p:nvSpPr>
        <p:spPr bwMode="auto">
          <a:xfrm>
            <a:off x="3995738" y="5781675"/>
            <a:ext cx="5969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/>
              <a:t>Na</a:t>
            </a:r>
            <a:r>
              <a:rPr lang="es-ES" sz="2000" baseline="30000"/>
              <a:t>+</a:t>
            </a:r>
          </a:p>
        </p:txBody>
      </p:sp>
      <p:sp>
        <p:nvSpPr>
          <p:cNvPr id="23" name="Text Box 7"/>
          <p:cNvSpPr txBox="1">
            <a:spLocks noChangeArrowheads="1"/>
          </p:cNvSpPr>
          <p:nvPr/>
        </p:nvSpPr>
        <p:spPr bwMode="auto">
          <a:xfrm>
            <a:off x="6372200" y="6525344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22" name="Text Box 9"/>
          <p:cNvSpPr txBox="1">
            <a:spLocks noChangeArrowheads="1"/>
          </p:cNvSpPr>
          <p:nvPr/>
        </p:nvSpPr>
        <p:spPr bwMode="auto">
          <a:xfrm>
            <a:off x="6374736" y="1340644"/>
            <a:ext cx="2090636" cy="369332"/>
          </a:xfrm>
          <a:prstGeom prst="rect">
            <a:avLst/>
          </a:prstGeom>
          <a:solidFill>
            <a:srgbClr val="D1E4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1796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_tradnl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Mov</a:t>
            </a:r>
            <a:r>
              <a:rPr lang="es-ES_tradnl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por arrastre</a:t>
            </a:r>
            <a:endParaRPr lang="es-ES_tradnl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71" grpId="0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8" name="Text Box 4"/>
          <p:cNvSpPr txBox="1">
            <a:spLocks noChangeArrowheads="1"/>
          </p:cNvSpPr>
          <p:nvPr/>
        </p:nvSpPr>
        <p:spPr bwMode="auto">
          <a:xfrm>
            <a:off x="3011488" y="2349500"/>
            <a:ext cx="3119437" cy="3019425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s-ES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r>
              <a:rPr lang="es-ES" sz="1800">
                <a:latin typeface="Comic Sans MS" pitchFamily="66" charset="0"/>
              </a:rPr>
              <a:t>	</a:t>
            </a:r>
            <a:r>
              <a:rPr lang="es-ES" sz="1600" b="1">
                <a:solidFill>
                  <a:srgbClr val="333333"/>
                </a:solidFill>
                <a:latin typeface="Comic Sans MS" pitchFamily="66" charset="0"/>
              </a:rPr>
              <a:t>1. Agua</a:t>
            </a:r>
          </a:p>
          <a:p>
            <a:endParaRPr lang="es-ES" sz="1200" b="1">
              <a:solidFill>
                <a:srgbClr val="333333"/>
              </a:solidFill>
              <a:latin typeface="Comic Sans MS" pitchFamily="66" charset="0"/>
            </a:endParaRPr>
          </a:p>
          <a:p>
            <a:r>
              <a:rPr lang="es-ES" sz="1800" b="1">
                <a:latin typeface="Comic Sans MS" pitchFamily="66" charset="0"/>
              </a:rPr>
              <a:t>	</a:t>
            </a:r>
            <a:r>
              <a:rPr lang="es-ES" sz="1600" b="1">
                <a:latin typeface="Comic Sans MS" pitchFamily="66" charset="0"/>
              </a:rPr>
              <a:t>2. Sodio</a:t>
            </a:r>
          </a:p>
          <a:p>
            <a:endParaRPr lang="es-ES" sz="1600" b="1">
              <a:latin typeface="Comic Sans MS" pitchFamily="66" charset="0"/>
            </a:endParaRPr>
          </a:p>
          <a:p>
            <a:r>
              <a:rPr lang="es-ES" sz="2000" b="1">
                <a:latin typeface="Comic Sans MS" pitchFamily="66" charset="0"/>
              </a:rPr>
              <a:t>	3. CLORO</a:t>
            </a:r>
          </a:p>
          <a:p>
            <a:endParaRPr lang="es-ES" sz="1800">
              <a:latin typeface="Comic Sans MS" pitchFamily="66" charset="0"/>
            </a:endParaRPr>
          </a:p>
          <a:p>
            <a:r>
              <a:rPr lang="es-ES" sz="1800">
                <a:latin typeface="Comic Sans MS" pitchFamily="66" charset="0"/>
              </a:rPr>
              <a:t>	</a:t>
            </a:r>
            <a:r>
              <a:rPr lang="es-ES" sz="2000" b="1">
                <a:latin typeface="Comic Sans MS" pitchFamily="66" charset="0"/>
              </a:rPr>
              <a:t>4. BICARBONATO</a:t>
            </a:r>
          </a:p>
          <a:p>
            <a:endParaRPr lang="es-ES" sz="2000" b="1">
              <a:latin typeface="Comic Sans MS" pitchFamily="66" charset="0"/>
            </a:endParaRPr>
          </a:p>
          <a:p>
            <a:r>
              <a:rPr lang="es-ES" sz="2000" b="1">
                <a:latin typeface="Comic Sans MS" pitchFamily="66" charset="0"/>
              </a:rPr>
              <a:t>	5. REGULACIÓN</a:t>
            </a:r>
          </a:p>
          <a:p>
            <a:endParaRPr lang="es-ES" sz="2000" b="1">
              <a:latin typeface="Comic Sans MS" pitchFamily="66" charset="0"/>
            </a:endParaRPr>
          </a:p>
        </p:txBody>
      </p:sp>
      <p:sp>
        <p:nvSpPr>
          <p:cNvPr id="205832" name="Line 8"/>
          <p:cNvSpPr>
            <a:spLocks noChangeShapeType="1"/>
          </p:cNvSpPr>
          <p:nvPr/>
        </p:nvSpPr>
        <p:spPr bwMode="auto">
          <a:xfrm>
            <a:off x="2124075" y="3644900"/>
            <a:ext cx="792163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1868917" y="1726384"/>
            <a:ext cx="5421907" cy="400110"/>
          </a:xfrm>
          <a:prstGeom prst="rect">
            <a:avLst/>
          </a:prstGeom>
          <a:solidFill>
            <a:srgbClr val="63B8BF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square">
            <a:spAutoFit/>
          </a:bodyPr>
          <a:lstStyle/>
          <a:p>
            <a:pPr marL="457200" indent="-457200" algn="l"/>
            <a:r>
              <a:rPr lang="es-ES" sz="2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I. ABSORCIÓN AGUA </a:t>
            </a:r>
            <a:r>
              <a:rPr lang="es-ES" sz="20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Y </a:t>
            </a:r>
            <a:r>
              <a:rPr lang="es-ES" sz="2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ELECTROLITOS</a:t>
            </a: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7" name="Picture 5" descr="img26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32" t="8205" b="13788"/>
          <a:stretch>
            <a:fillRect/>
          </a:stretch>
        </p:blipFill>
        <p:spPr>
          <a:xfrm>
            <a:off x="1476375" y="1125538"/>
            <a:ext cx="4294188" cy="5146675"/>
          </a:xfrm>
          <a:solidFill>
            <a:srgbClr val="C1DAFF"/>
          </a:solidFill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8681" name="Rectangle 9"/>
          <p:cNvSpPr>
            <a:spLocks noChangeArrowheads="1"/>
          </p:cNvSpPr>
          <p:nvPr/>
        </p:nvSpPr>
        <p:spPr bwMode="auto">
          <a:xfrm>
            <a:off x="1422400" y="5478463"/>
            <a:ext cx="971550" cy="10207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682" name="Rectangle 10"/>
          <p:cNvSpPr>
            <a:spLocks noChangeArrowheads="1"/>
          </p:cNvSpPr>
          <p:nvPr/>
        </p:nvSpPr>
        <p:spPr bwMode="auto">
          <a:xfrm>
            <a:off x="2609850" y="6342063"/>
            <a:ext cx="1152525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687" name="Rectangle 15"/>
          <p:cNvSpPr>
            <a:spLocks noChangeArrowheads="1"/>
          </p:cNvSpPr>
          <p:nvPr/>
        </p:nvSpPr>
        <p:spPr bwMode="auto">
          <a:xfrm>
            <a:off x="4049713" y="6054725"/>
            <a:ext cx="287337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684" name="Text Box 12"/>
          <p:cNvSpPr txBox="1">
            <a:spLocks noChangeArrowheads="1"/>
          </p:cNvSpPr>
          <p:nvPr/>
        </p:nvSpPr>
        <p:spPr bwMode="auto">
          <a:xfrm>
            <a:off x="3629025" y="5734050"/>
            <a:ext cx="511175" cy="396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2000" b="1"/>
              <a:t>Cl</a:t>
            </a:r>
            <a:r>
              <a:rPr lang="es-MX" sz="2000" b="1" baseline="30000"/>
              <a:t>-</a:t>
            </a:r>
          </a:p>
        </p:txBody>
      </p:sp>
      <p:sp>
        <p:nvSpPr>
          <p:cNvPr id="28689" name="Text Box 17"/>
          <p:cNvSpPr txBox="1">
            <a:spLocks noChangeArrowheads="1"/>
          </p:cNvSpPr>
          <p:nvPr/>
        </p:nvSpPr>
        <p:spPr bwMode="auto">
          <a:xfrm>
            <a:off x="5876505" y="1995739"/>
            <a:ext cx="2659307" cy="923330"/>
          </a:xfrm>
          <a:prstGeom prst="rect">
            <a:avLst/>
          </a:prstGeom>
          <a:solidFill>
            <a:srgbClr val="C1DA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s-ES" sz="1800" dirty="0" smtClean="0"/>
              <a:t>Absorción </a:t>
            </a:r>
            <a:r>
              <a:rPr lang="es-ES" sz="1800" b="1" u="sng" dirty="0" smtClean="0"/>
              <a:t>pasiva</a:t>
            </a:r>
            <a:r>
              <a:rPr lang="es-ES" sz="1800" dirty="0" smtClean="0"/>
              <a:t> en </a:t>
            </a:r>
            <a:r>
              <a:rPr lang="es-ES" sz="1800" dirty="0"/>
              <a:t>todo el </a:t>
            </a:r>
            <a:r>
              <a:rPr lang="es-ES" sz="1800" dirty="0" smtClean="0"/>
              <a:t>intestino, pero </a:t>
            </a:r>
            <a:r>
              <a:rPr lang="es-ES" sz="1800" dirty="0"/>
              <a:t>más en </a:t>
            </a:r>
            <a:r>
              <a:rPr lang="es-ES" sz="1800" dirty="0" smtClean="0"/>
              <a:t>parte </a:t>
            </a:r>
            <a:r>
              <a:rPr lang="es-ES" sz="1800" dirty="0"/>
              <a:t>SUP.</a:t>
            </a:r>
          </a:p>
        </p:txBody>
      </p:sp>
      <p:sp>
        <p:nvSpPr>
          <p:cNvPr id="28693" name="Text Box 21"/>
          <p:cNvSpPr txBox="1">
            <a:spLocks noChangeArrowheads="1"/>
          </p:cNvSpPr>
          <p:nvPr/>
        </p:nvSpPr>
        <p:spPr bwMode="auto">
          <a:xfrm>
            <a:off x="1044301" y="1189360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7184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8699" name="Text Box 27"/>
          <p:cNvSpPr txBox="1">
            <a:spLocks noChangeArrowheads="1"/>
          </p:cNvSpPr>
          <p:nvPr/>
        </p:nvSpPr>
        <p:spPr bwMode="auto">
          <a:xfrm>
            <a:off x="6608515" y="1385694"/>
            <a:ext cx="1923925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_tradnl" sz="1800" dirty="0" smtClean="0"/>
              <a:t>Duodeno-yeyuno</a:t>
            </a:r>
            <a:endParaRPr lang="es-ES_tradnl" sz="1800" dirty="0"/>
          </a:p>
        </p:txBody>
      </p:sp>
      <p:sp>
        <p:nvSpPr>
          <p:cNvPr id="28703" name="Oval 31"/>
          <p:cNvSpPr>
            <a:spLocks noChangeArrowheads="1"/>
          </p:cNvSpPr>
          <p:nvPr/>
        </p:nvSpPr>
        <p:spPr bwMode="auto">
          <a:xfrm>
            <a:off x="2916238" y="2420938"/>
            <a:ext cx="647700" cy="792162"/>
          </a:xfrm>
          <a:prstGeom prst="ellipse">
            <a:avLst/>
          </a:prstGeom>
          <a:noFill/>
          <a:ln w="38100">
            <a:solidFill>
              <a:srgbClr val="006666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704" name="Oval 32"/>
          <p:cNvSpPr>
            <a:spLocks noChangeArrowheads="1"/>
          </p:cNvSpPr>
          <p:nvPr/>
        </p:nvSpPr>
        <p:spPr bwMode="auto">
          <a:xfrm>
            <a:off x="3708400" y="3789363"/>
            <a:ext cx="576263" cy="504825"/>
          </a:xfrm>
          <a:prstGeom prst="ellipse">
            <a:avLst/>
          </a:prstGeom>
          <a:noFill/>
          <a:ln w="38100">
            <a:solidFill>
              <a:srgbClr val="006666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705" name="Oval 33"/>
          <p:cNvSpPr>
            <a:spLocks noChangeArrowheads="1"/>
          </p:cNvSpPr>
          <p:nvPr/>
        </p:nvSpPr>
        <p:spPr bwMode="auto">
          <a:xfrm>
            <a:off x="3635375" y="5661025"/>
            <a:ext cx="504825" cy="504825"/>
          </a:xfrm>
          <a:prstGeom prst="ellipse">
            <a:avLst/>
          </a:prstGeom>
          <a:noFill/>
          <a:ln w="38100">
            <a:solidFill>
              <a:srgbClr val="006666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706" name="Rectangle 34"/>
          <p:cNvSpPr>
            <a:spLocks noChangeArrowheads="1"/>
          </p:cNvSpPr>
          <p:nvPr/>
        </p:nvSpPr>
        <p:spPr bwMode="auto">
          <a:xfrm>
            <a:off x="4356100" y="5805488"/>
            <a:ext cx="936625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s-ES" sz="180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Sangre</a:t>
            </a:r>
          </a:p>
        </p:txBody>
      </p:sp>
      <p:sp>
        <p:nvSpPr>
          <p:cNvPr id="28707" name="Oval 35"/>
          <p:cNvSpPr>
            <a:spLocks noChangeArrowheads="1"/>
          </p:cNvSpPr>
          <p:nvPr/>
        </p:nvSpPr>
        <p:spPr bwMode="auto">
          <a:xfrm>
            <a:off x="5003800" y="6021388"/>
            <a:ext cx="360363" cy="1444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" name="Text Box 7"/>
          <p:cNvSpPr txBox="1">
            <a:spLocks noChangeArrowheads="1"/>
          </p:cNvSpPr>
          <p:nvPr/>
        </p:nvSpPr>
        <p:spPr bwMode="auto">
          <a:xfrm>
            <a:off x="6372200" y="6525344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18" name="Text Box 16"/>
          <p:cNvSpPr txBox="1">
            <a:spLocks noChangeArrowheads="1"/>
          </p:cNvSpPr>
          <p:nvPr/>
        </p:nvSpPr>
        <p:spPr bwMode="auto">
          <a:xfrm>
            <a:off x="6804248" y="620688"/>
            <a:ext cx="1731564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" sz="1800" b="1" dirty="0" smtClean="0">
                <a:latin typeface="Comic Sans MS" pitchFamily="66" charset="0"/>
              </a:rPr>
              <a:t>ABSORCIÓN </a:t>
            </a:r>
          </a:p>
          <a:p>
            <a:pPr algn="ctr"/>
            <a:r>
              <a:rPr lang="es-ES" sz="1800" b="1" dirty="0" smtClean="0">
                <a:latin typeface="Comic Sans MS" pitchFamily="66" charset="0"/>
              </a:rPr>
              <a:t>CLORO</a:t>
            </a:r>
            <a:endParaRPr lang="es-ES" sz="1800" b="1" dirty="0">
              <a:latin typeface="Comic Sans MS" pitchFamily="66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5701874" y="3809288"/>
            <a:ext cx="1978426" cy="1015663"/>
          </a:xfrm>
          <a:prstGeom prst="rect">
            <a:avLst/>
          </a:prstGeom>
          <a:solidFill>
            <a:srgbClr val="DBFF75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b="1" dirty="0" smtClean="0">
                <a:solidFill>
                  <a:srgbClr val="006600"/>
                </a:solidFill>
              </a:rPr>
              <a:t>El Cloro sigue </a:t>
            </a:r>
          </a:p>
          <a:p>
            <a:r>
              <a:rPr lang="es-VE" sz="2000" b="1" dirty="0" smtClean="0">
                <a:solidFill>
                  <a:srgbClr val="006600"/>
                </a:solidFill>
              </a:rPr>
              <a:t>pasivamente </a:t>
            </a:r>
          </a:p>
          <a:p>
            <a:r>
              <a:rPr lang="es-VE" sz="2000" b="1" dirty="0" smtClean="0">
                <a:solidFill>
                  <a:srgbClr val="006600"/>
                </a:solidFill>
              </a:rPr>
              <a:t>al sodio</a:t>
            </a:r>
            <a:endParaRPr lang="es-VE" sz="2000" b="1" dirty="0">
              <a:solidFill>
                <a:srgbClr val="00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703" grpId="0" animBg="1"/>
      <p:bldP spid="28704" grpId="0" animBg="1"/>
      <p:bldP spid="28705" grpId="0" animBg="1"/>
      <p:bldP spid="2" grpId="0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1" name="Picture 5" descr="img27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96" t="9387" r="12741" b="16766"/>
          <a:stretch>
            <a:fillRect/>
          </a:stretch>
        </p:blipFill>
        <p:spPr>
          <a:xfrm>
            <a:off x="1763713" y="1411288"/>
            <a:ext cx="4103687" cy="43211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9705" name="Rectangle 9"/>
          <p:cNvSpPr>
            <a:spLocks noChangeArrowheads="1"/>
          </p:cNvSpPr>
          <p:nvPr/>
        </p:nvSpPr>
        <p:spPr bwMode="auto">
          <a:xfrm>
            <a:off x="5076825" y="1484313"/>
            <a:ext cx="1511300" cy="7905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9703" name="Text Box 7"/>
          <p:cNvSpPr txBox="1">
            <a:spLocks noChangeArrowheads="1"/>
          </p:cNvSpPr>
          <p:nvPr/>
        </p:nvSpPr>
        <p:spPr bwMode="auto">
          <a:xfrm>
            <a:off x="6660232" y="573087"/>
            <a:ext cx="2016446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" sz="1800" b="1" dirty="0" smtClean="0"/>
              <a:t>ABSORCIÓN   </a:t>
            </a:r>
            <a:endParaRPr lang="es-ES" sz="1800" b="1" dirty="0"/>
          </a:p>
          <a:p>
            <a:r>
              <a:rPr lang="es-ES" sz="1800" b="1" dirty="0" smtClean="0"/>
              <a:t>BICARBONATO</a:t>
            </a:r>
            <a:endParaRPr lang="es-ES" sz="1800" b="1" dirty="0"/>
          </a:p>
        </p:txBody>
      </p:sp>
      <p:sp>
        <p:nvSpPr>
          <p:cNvPr id="29710" name="Rectangle 14"/>
          <p:cNvSpPr>
            <a:spLocks noChangeArrowheads="1"/>
          </p:cNvSpPr>
          <p:nvPr/>
        </p:nvSpPr>
        <p:spPr bwMode="auto">
          <a:xfrm>
            <a:off x="5795963" y="5730875"/>
            <a:ext cx="936625" cy="4333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9711" name="Rectangle 15"/>
          <p:cNvSpPr>
            <a:spLocks noChangeArrowheads="1"/>
          </p:cNvSpPr>
          <p:nvPr/>
        </p:nvSpPr>
        <p:spPr bwMode="auto">
          <a:xfrm>
            <a:off x="4284663" y="5659438"/>
            <a:ext cx="2087562" cy="6492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 sz="1800"/>
          </a:p>
        </p:txBody>
      </p:sp>
      <p:sp>
        <p:nvSpPr>
          <p:cNvPr id="29712" name="Rectangle 16"/>
          <p:cNvSpPr>
            <a:spLocks noChangeArrowheads="1"/>
          </p:cNvSpPr>
          <p:nvPr/>
        </p:nvSpPr>
        <p:spPr bwMode="auto">
          <a:xfrm>
            <a:off x="5003800" y="5730875"/>
            <a:ext cx="1728788" cy="576263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9713" name="Oval 17"/>
          <p:cNvSpPr>
            <a:spLocks noChangeArrowheads="1"/>
          </p:cNvSpPr>
          <p:nvPr/>
        </p:nvSpPr>
        <p:spPr bwMode="auto">
          <a:xfrm>
            <a:off x="4932363" y="5732463"/>
            <a:ext cx="144462" cy="576262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FF006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9714" name="Oval 18"/>
          <p:cNvSpPr>
            <a:spLocks noChangeArrowheads="1"/>
          </p:cNvSpPr>
          <p:nvPr/>
        </p:nvSpPr>
        <p:spPr bwMode="auto">
          <a:xfrm>
            <a:off x="6659563" y="5730875"/>
            <a:ext cx="144462" cy="576263"/>
          </a:xfrm>
          <a:prstGeom prst="ellipse">
            <a:avLst/>
          </a:prstGeom>
          <a:solidFill>
            <a:schemeClr val="accent1"/>
          </a:solidFill>
          <a:ln w="28575">
            <a:solidFill>
              <a:srgbClr val="FF006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9716" name="Text Box 20"/>
          <p:cNvSpPr txBox="1">
            <a:spLocks noChangeArrowheads="1"/>
          </p:cNvSpPr>
          <p:nvPr/>
        </p:nvSpPr>
        <p:spPr bwMode="auto">
          <a:xfrm>
            <a:off x="5508625" y="5803900"/>
            <a:ext cx="6016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1800" b="1">
                <a:solidFill>
                  <a:srgbClr val="C4004F"/>
                </a:solidFill>
              </a:rPr>
              <a:t>CO</a:t>
            </a:r>
            <a:r>
              <a:rPr lang="es-MX" sz="1800" b="1" baseline="-25000">
                <a:solidFill>
                  <a:srgbClr val="C4004F"/>
                </a:solidFill>
              </a:rPr>
              <a:t>2</a:t>
            </a:r>
          </a:p>
        </p:txBody>
      </p:sp>
      <p:sp>
        <p:nvSpPr>
          <p:cNvPr id="29718" name="AutoShape 22"/>
          <p:cNvSpPr>
            <a:spLocks noChangeArrowheads="1"/>
          </p:cNvSpPr>
          <p:nvPr/>
        </p:nvSpPr>
        <p:spPr bwMode="auto">
          <a:xfrm>
            <a:off x="6659563" y="5948363"/>
            <a:ext cx="504825" cy="142875"/>
          </a:xfrm>
          <a:prstGeom prst="rightArrow">
            <a:avLst>
              <a:gd name="adj1" fmla="val 50000"/>
              <a:gd name="adj2" fmla="val 88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9719" name="Text Box 23"/>
          <p:cNvSpPr txBox="1">
            <a:spLocks noChangeArrowheads="1"/>
          </p:cNvSpPr>
          <p:nvPr/>
        </p:nvSpPr>
        <p:spPr bwMode="auto">
          <a:xfrm>
            <a:off x="7164388" y="5734050"/>
            <a:ext cx="1465262" cy="457200"/>
          </a:xfrm>
          <a:prstGeom prst="rect">
            <a:avLst/>
          </a:prstGeom>
          <a:solidFill>
            <a:srgbClr val="BDD4F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24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pulmones</a:t>
            </a:r>
          </a:p>
        </p:txBody>
      </p:sp>
      <p:sp>
        <p:nvSpPr>
          <p:cNvPr id="29722" name="Rectangle 26"/>
          <p:cNvSpPr>
            <a:spLocks noChangeArrowheads="1"/>
          </p:cNvSpPr>
          <p:nvPr/>
        </p:nvSpPr>
        <p:spPr bwMode="auto">
          <a:xfrm>
            <a:off x="827088" y="1266825"/>
            <a:ext cx="1368425" cy="10080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9723" name="Rectangle 27"/>
          <p:cNvSpPr>
            <a:spLocks noChangeArrowheads="1"/>
          </p:cNvSpPr>
          <p:nvPr/>
        </p:nvSpPr>
        <p:spPr bwMode="auto">
          <a:xfrm>
            <a:off x="2268538" y="1411288"/>
            <a:ext cx="142875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9728" name="Text Box 32"/>
          <p:cNvSpPr txBox="1">
            <a:spLocks noChangeArrowheads="1"/>
          </p:cNvSpPr>
          <p:nvPr/>
        </p:nvSpPr>
        <p:spPr bwMode="auto">
          <a:xfrm>
            <a:off x="766762" y="507879"/>
            <a:ext cx="780983" cy="769441"/>
          </a:xfrm>
          <a:prstGeom prst="rect">
            <a:avLst/>
          </a:prstGeom>
          <a:noFill/>
          <a:ln>
            <a:noFill/>
          </a:ln>
          <a:effectLst>
            <a:outerShdw dist="7184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9730" name="Rectangle 34"/>
          <p:cNvSpPr>
            <a:spLocks noChangeArrowheads="1"/>
          </p:cNvSpPr>
          <p:nvPr/>
        </p:nvSpPr>
        <p:spPr bwMode="auto">
          <a:xfrm>
            <a:off x="5353844" y="3943144"/>
            <a:ext cx="1786767" cy="1015663"/>
          </a:xfrm>
          <a:prstGeom prst="rect">
            <a:avLst/>
          </a:prstGeom>
          <a:solidFill>
            <a:srgbClr val="BBE0E3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r>
              <a:rPr lang="es-ES" sz="2000" b="1" dirty="0" err="1" smtClean="0"/>
              <a:t>Abs.ACTIVA</a:t>
            </a:r>
            <a:r>
              <a:rPr lang="es-ES" sz="2000" b="1" dirty="0" smtClean="0"/>
              <a:t> </a:t>
            </a:r>
            <a:endParaRPr lang="es-ES" sz="2000" b="1" dirty="0"/>
          </a:p>
          <a:p>
            <a:r>
              <a:rPr lang="es-ES" sz="2000" b="1" dirty="0" smtClean="0"/>
              <a:t>Indirecta</a:t>
            </a:r>
          </a:p>
          <a:p>
            <a:r>
              <a:rPr lang="es-ES" sz="2000" b="1" dirty="0" smtClean="0"/>
              <a:t>HCO</a:t>
            </a:r>
            <a:r>
              <a:rPr lang="es-ES" sz="2000" b="1" baseline="-25000" dirty="0" smtClean="0"/>
              <a:t>3</a:t>
            </a:r>
            <a:r>
              <a:rPr lang="es-ES" sz="2000" b="1" baseline="30000" dirty="0" smtClean="0"/>
              <a:t>-</a:t>
            </a:r>
            <a:r>
              <a:rPr lang="es-ES" sz="2000" b="1" dirty="0" smtClean="0"/>
              <a:t> </a:t>
            </a:r>
            <a:endParaRPr lang="es-ES" sz="2000" b="1" dirty="0"/>
          </a:p>
        </p:txBody>
      </p:sp>
      <p:sp>
        <p:nvSpPr>
          <p:cNvPr id="29731" name="Text Box 35"/>
          <p:cNvSpPr txBox="1">
            <a:spLocks noChangeArrowheads="1"/>
          </p:cNvSpPr>
          <p:nvPr/>
        </p:nvSpPr>
        <p:spPr bwMode="auto">
          <a:xfrm>
            <a:off x="6732240" y="1286669"/>
            <a:ext cx="1935162" cy="395288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_tradnl" sz="1800"/>
              <a:t>Duodeno-yeyuno</a:t>
            </a:r>
          </a:p>
        </p:txBody>
      </p:sp>
      <p:sp>
        <p:nvSpPr>
          <p:cNvPr id="29708" name="Text Box 12"/>
          <p:cNvSpPr txBox="1">
            <a:spLocks noChangeArrowheads="1"/>
          </p:cNvSpPr>
          <p:nvPr/>
        </p:nvSpPr>
        <p:spPr bwMode="auto">
          <a:xfrm>
            <a:off x="7235752" y="1883330"/>
            <a:ext cx="971741" cy="646331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pH</a:t>
            </a:r>
          </a:p>
          <a:p>
            <a:r>
              <a:rPr lang="es-ES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alcalino</a:t>
            </a:r>
          </a:p>
        </p:txBody>
      </p:sp>
      <p:sp>
        <p:nvSpPr>
          <p:cNvPr id="29733" name="Rectangle 37"/>
          <p:cNvSpPr>
            <a:spLocks noChangeArrowheads="1"/>
          </p:cNvSpPr>
          <p:nvPr/>
        </p:nvSpPr>
        <p:spPr bwMode="auto">
          <a:xfrm>
            <a:off x="4859338" y="4868863"/>
            <a:ext cx="217487" cy="863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9734" name="Rectangle 38"/>
          <p:cNvSpPr>
            <a:spLocks noChangeArrowheads="1"/>
          </p:cNvSpPr>
          <p:nvPr/>
        </p:nvSpPr>
        <p:spPr bwMode="auto">
          <a:xfrm>
            <a:off x="4572000" y="3500438"/>
            <a:ext cx="576263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9735" name="Text Box 39"/>
          <p:cNvSpPr txBox="1">
            <a:spLocks noChangeArrowheads="1"/>
          </p:cNvSpPr>
          <p:nvPr/>
        </p:nvSpPr>
        <p:spPr bwMode="auto">
          <a:xfrm>
            <a:off x="4572000" y="3421063"/>
            <a:ext cx="59848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b="1">
                <a:solidFill>
                  <a:srgbClr val="C4004F"/>
                </a:solidFill>
              </a:rPr>
              <a:t>CO</a:t>
            </a:r>
            <a:r>
              <a:rPr lang="es-ES_tradnl" sz="1800" b="1" baseline="-25000">
                <a:solidFill>
                  <a:srgbClr val="C4004F"/>
                </a:solidFill>
              </a:rPr>
              <a:t>2</a:t>
            </a:r>
          </a:p>
        </p:txBody>
      </p:sp>
      <p:sp>
        <p:nvSpPr>
          <p:cNvPr id="29737" name="Line 41"/>
          <p:cNvSpPr>
            <a:spLocks noChangeShapeType="1"/>
          </p:cNvSpPr>
          <p:nvPr/>
        </p:nvSpPr>
        <p:spPr bwMode="auto">
          <a:xfrm>
            <a:off x="4859338" y="3787775"/>
            <a:ext cx="433387" cy="21605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9739" name="Oval 43"/>
          <p:cNvSpPr>
            <a:spLocks noChangeArrowheads="1"/>
          </p:cNvSpPr>
          <p:nvPr/>
        </p:nvSpPr>
        <p:spPr bwMode="auto">
          <a:xfrm>
            <a:off x="4572000" y="3211513"/>
            <a:ext cx="576263" cy="649287"/>
          </a:xfrm>
          <a:prstGeom prst="ellipse">
            <a:avLst/>
          </a:prstGeom>
          <a:noFill/>
          <a:ln w="38100">
            <a:solidFill>
              <a:srgbClr val="0000CC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9740" name="Oval 44"/>
          <p:cNvSpPr>
            <a:spLocks noChangeArrowheads="1"/>
          </p:cNvSpPr>
          <p:nvPr/>
        </p:nvSpPr>
        <p:spPr bwMode="auto">
          <a:xfrm>
            <a:off x="5435600" y="5732463"/>
            <a:ext cx="720725" cy="576262"/>
          </a:xfrm>
          <a:prstGeom prst="ellipse">
            <a:avLst/>
          </a:prstGeom>
          <a:noFill/>
          <a:ln w="38100">
            <a:solidFill>
              <a:srgbClr val="0000CC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9741" name="Rectangle 45"/>
          <p:cNvSpPr>
            <a:spLocks noChangeArrowheads="1"/>
          </p:cNvSpPr>
          <p:nvPr/>
        </p:nvSpPr>
        <p:spPr bwMode="auto">
          <a:xfrm>
            <a:off x="2195513" y="1195388"/>
            <a:ext cx="504825" cy="9366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9709" name="Oval 13"/>
          <p:cNvSpPr>
            <a:spLocks noChangeArrowheads="1"/>
          </p:cNvSpPr>
          <p:nvPr/>
        </p:nvSpPr>
        <p:spPr bwMode="auto">
          <a:xfrm>
            <a:off x="2484438" y="1339850"/>
            <a:ext cx="792162" cy="792163"/>
          </a:xfrm>
          <a:prstGeom prst="ellipse">
            <a:avLst/>
          </a:prstGeom>
          <a:noFill/>
          <a:ln w="38100">
            <a:solidFill>
              <a:srgbClr val="0000CC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9724" name="Text Box 28"/>
          <p:cNvSpPr txBox="1">
            <a:spLocks noChangeArrowheads="1"/>
          </p:cNvSpPr>
          <p:nvPr/>
        </p:nvSpPr>
        <p:spPr bwMode="auto">
          <a:xfrm>
            <a:off x="539552" y="1388497"/>
            <a:ext cx="1489075" cy="925513"/>
          </a:xfrm>
          <a:prstGeom prst="rect">
            <a:avLst/>
          </a:prstGeom>
          <a:solidFill>
            <a:srgbClr val="97C1FF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S. Biliar, </a:t>
            </a:r>
          </a:p>
          <a:p>
            <a:pPr algn="l"/>
            <a:r>
              <a:rPr lang="es-ES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Pancreática,</a:t>
            </a:r>
          </a:p>
          <a:p>
            <a:pPr algn="l"/>
            <a:r>
              <a:rPr lang="es-ES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 Intestinal</a:t>
            </a:r>
          </a:p>
        </p:txBody>
      </p:sp>
      <p:sp>
        <p:nvSpPr>
          <p:cNvPr id="29742" name="Text Box 46"/>
          <p:cNvSpPr txBox="1">
            <a:spLocks noChangeArrowheads="1"/>
          </p:cNvSpPr>
          <p:nvPr/>
        </p:nvSpPr>
        <p:spPr bwMode="auto">
          <a:xfrm>
            <a:off x="3729038" y="836712"/>
            <a:ext cx="842962" cy="366713"/>
          </a:xfrm>
          <a:prstGeom prst="rect">
            <a:avLst/>
          </a:prstGeom>
          <a:solidFill>
            <a:srgbClr val="B3D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/>
              <a:t>HCO</a:t>
            </a:r>
            <a:r>
              <a:rPr lang="es-ES_tradnl" sz="1800" baseline="-25000"/>
              <a:t>3</a:t>
            </a:r>
            <a:r>
              <a:rPr lang="es-ES_tradnl" sz="2000" baseline="30000"/>
              <a:t>-</a:t>
            </a:r>
          </a:p>
        </p:txBody>
      </p:sp>
      <p:sp>
        <p:nvSpPr>
          <p:cNvPr id="29743" name="Text Box 47"/>
          <p:cNvSpPr txBox="1">
            <a:spLocks noChangeArrowheads="1"/>
          </p:cNvSpPr>
          <p:nvPr/>
        </p:nvSpPr>
        <p:spPr bwMode="auto">
          <a:xfrm>
            <a:off x="2555875" y="902048"/>
            <a:ext cx="842963" cy="366712"/>
          </a:xfrm>
          <a:prstGeom prst="rect">
            <a:avLst/>
          </a:prstGeom>
          <a:solidFill>
            <a:srgbClr val="B3D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sz="1800" dirty="0"/>
              <a:t>HCO</a:t>
            </a:r>
            <a:r>
              <a:rPr lang="es-ES_tradnl" sz="1800" baseline="-25000" dirty="0"/>
              <a:t>3</a:t>
            </a:r>
            <a:r>
              <a:rPr lang="es-ES_tradnl" sz="2000" baseline="30000" dirty="0"/>
              <a:t>-</a:t>
            </a:r>
          </a:p>
        </p:txBody>
      </p:sp>
      <p:sp>
        <p:nvSpPr>
          <p:cNvPr id="29744" name="Text Box 48"/>
          <p:cNvSpPr txBox="1">
            <a:spLocks noChangeArrowheads="1"/>
          </p:cNvSpPr>
          <p:nvPr/>
        </p:nvSpPr>
        <p:spPr bwMode="auto">
          <a:xfrm>
            <a:off x="4932363" y="908050"/>
            <a:ext cx="842962" cy="366713"/>
          </a:xfrm>
          <a:prstGeom prst="rect">
            <a:avLst/>
          </a:prstGeom>
          <a:solidFill>
            <a:srgbClr val="B3D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/>
              <a:t>HCO</a:t>
            </a:r>
            <a:r>
              <a:rPr lang="es-ES_tradnl" sz="1800" baseline="-25000"/>
              <a:t>3</a:t>
            </a:r>
            <a:r>
              <a:rPr lang="es-ES_tradnl" sz="2000" baseline="30000"/>
              <a:t>-</a:t>
            </a:r>
          </a:p>
        </p:txBody>
      </p:sp>
      <p:sp>
        <p:nvSpPr>
          <p:cNvPr id="29746" name="Text Box 50"/>
          <p:cNvSpPr txBox="1">
            <a:spLocks noChangeArrowheads="1"/>
          </p:cNvSpPr>
          <p:nvPr/>
        </p:nvSpPr>
        <p:spPr bwMode="auto">
          <a:xfrm>
            <a:off x="5148263" y="1627188"/>
            <a:ext cx="842962" cy="366712"/>
          </a:xfrm>
          <a:prstGeom prst="rect">
            <a:avLst/>
          </a:prstGeom>
          <a:solidFill>
            <a:srgbClr val="B3D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dirty="0"/>
              <a:t>HCO</a:t>
            </a:r>
            <a:r>
              <a:rPr lang="es-ES_tradnl" sz="1800" baseline="-25000" dirty="0"/>
              <a:t>3</a:t>
            </a:r>
            <a:r>
              <a:rPr lang="es-ES_tradnl" sz="2000" baseline="30000" dirty="0"/>
              <a:t>-</a:t>
            </a:r>
          </a:p>
        </p:txBody>
      </p:sp>
      <p:sp>
        <p:nvSpPr>
          <p:cNvPr id="35" name="Text Box 7"/>
          <p:cNvSpPr txBox="1">
            <a:spLocks noChangeArrowheads="1"/>
          </p:cNvSpPr>
          <p:nvPr/>
        </p:nvSpPr>
        <p:spPr bwMode="auto">
          <a:xfrm>
            <a:off x="6372200" y="6525344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33" name="Text Box 50"/>
          <p:cNvSpPr txBox="1">
            <a:spLocks noChangeArrowheads="1"/>
          </p:cNvSpPr>
          <p:nvPr/>
        </p:nvSpPr>
        <p:spPr bwMode="auto">
          <a:xfrm>
            <a:off x="5688807" y="2273074"/>
            <a:ext cx="842962" cy="366712"/>
          </a:xfrm>
          <a:prstGeom prst="rect">
            <a:avLst/>
          </a:prstGeom>
          <a:solidFill>
            <a:srgbClr val="B3D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dirty="0"/>
              <a:t>HCO</a:t>
            </a:r>
            <a:r>
              <a:rPr lang="es-ES_tradnl" sz="1800" baseline="-25000" dirty="0"/>
              <a:t>3</a:t>
            </a:r>
            <a:r>
              <a:rPr lang="es-ES_tradnl" sz="2000" baseline="30000" dirty="0"/>
              <a:t>-</a:t>
            </a:r>
          </a:p>
        </p:txBody>
      </p:sp>
      <p:sp>
        <p:nvSpPr>
          <p:cNvPr id="34" name="Text Box 50"/>
          <p:cNvSpPr txBox="1">
            <a:spLocks noChangeArrowheads="1"/>
          </p:cNvSpPr>
          <p:nvPr/>
        </p:nvSpPr>
        <p:spPr bwMode="auto">
          <a:xfrm>
            <a:off x="1547745" y="964067"/>
            <a:ext cx="842962" cy="366712"/>
          </a:xfrm>
          <a:prstGeom prst="rect">
            <a:avLst/>
          </a:prstGeom>
          <a:solidFill>
            <a:srgbClr val="B3D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dirty="0"/>
              <a:t>HCO</a:t>
            </a:r>
            <a:r>
              <a:rPr lang="es-ES_tradnl" sz="1800" baseline="-25000" dirty="0"/>
              <a:t>3</a:t>
            </a:r>
            <a:r>
              <a:rPr lang="es-ES_tradnl" sz="2000" baseline="30000" dirty="0"/>
              <a:t>-</a:t>
            </a:r>
          </a:p>
        </p:txBody>
      </p:sp>
      <p:sp>
        <p:nvSpPr>
          <p:cNvPr id="36" name="Text Box 50"/>
          <p:cNvSpPr txBox="1">
            <a:spLocks noChangeArrowheads="1"/>
          </p:cNvSpPr>
          <p:nvPr/>
        </p:nvSpPr>
        <p:spPr bwMode="auto">
          <a:xfrm>
            <a:off x="1393372" y="2520590"/>
            <a:ext cx="842962" cy="366712"/>
          </a:xfrm>
          <a:prstGeom prst="rect">
            <a:avLst/>
          </a:prstGeom>
          <a:solidFill>
            <a:srgbClr val="B3D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dirty="0"/>
              <a:t>HCO</a:t>
            </a:r>
            <a:r>
              <a:rPr lang="es-ES_tradnl" sz="1800" baseline="-25000" dirty="0"/>
              <a:t>3</a:t>
            </a:r>
            <a:r>
              <a:rPr lang="es-ES_tradnl" sz="2000" baseline="30000" dirty="0"/>
              <a:t>-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16" dur="2000" fill="hold"/>
                                        <p:tgtEl>
                                          <p:spTgt spid="2970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28" dur="2000" fill="hold"/>
                                        <p:tgtEl>
                                          <p:spTgt spid="297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2000"/>
                                        <p:tgtEl>
                                          <p:spTgt spid="297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45" dur="2000" fill="hold"/>
                                        <p:tgtEl>
                                          <p:spTgt spid="297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1000"/>
                                        <p:tgtEl>
                                          <p:spTgt spid="297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16" grpId="0"/>
      <p:bldP spid="29718" grpId="0" animBg="1"/>
      <p:bldP spid="29719" grpId="0" animBg="1"/>
      <p:bldP spid="29708" grpId="0" animBg="1"/>
      <p:bldP spid="29735" grpId="0"/>
      <p:bldP spid="29737" grpId="0" animBg="1"/>
      <p:bldP spid="29739" grpId="0" animBg="1"/>
      <p:bldP spid="29739" grpId="1" animBg="1"/>
      <p:bldP spid="29740" grpId="0" animBg="1"/>
      <p:bldP spid="29740" grpId="1" animBg="1"/>
      <p:bldP spid="29709" grpId="0" animBg="1"/>
      <p:bldP spid="29709" grpId="1" animBg="1"/>
      <p:bldP spid="29724" grpId="0" animBg="1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7" name="Picture 17" descr="control ionico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767"/>
          <a:stretch/>
        </p:blipFill>
        <p:spPr bwMode="auto">
          <a:xfrm>
            <a:off x="768484" y="1916832"/>
            <a:ext cx="5328518" cy="4722812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</p:pic>
      <p:sp>
        <p:nvSpPr>
          <p:cNvPr id="30729" name="Text Box 9"/>
          <p:cNvSpPr txBox="1">
            <a:spLocks noChangeArrowheads="1"/>
          </p:cNvSpPr>
          <p:nvPr/>
        </p:nvSpPr>
        <p:spPr bwMode="auto">
          <a:xfrm>
            <a:off x="5899861" y="476672"/>
            <a:ext cx="2704587" cy="584775"/>
          </a:xfrm>
          <a:prstGeom prst="rect">
            <a:avLst/>
          </a:prstGeom>
          <a:solidFill>
            <a:srgbClr val="8CCBD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63500" dir="2212194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Tx/>
              <a:buAutoNum type="romanUcPeriod"/>
            </a:pPr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ABSORCIÓN AGUA </a:t>
            </a:r>
          </a:p>
          <a:p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   ELECTROLITOS</a:t>
            </a:r>
          </a:p>
        </p:txBody>
      </p:sp>
      <p:sp>
        <p:nvSpPr>
          <p:cNvPr id="30735" name="Text Box 15"/>
          <p:cNvSpPr txBox="1">
            <a:spLocks noChangeArrowheads="1"/>
          </p:cNvSpPr>
          <p:nvPr/>
        </p:nvSpPr>
        <p:spPr bwMode="auto">
          <a:xfrm>
            <a:off x="6911697" y="1176978"/>
            <a:ext cx="1691489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sz="1600" b="1" dirty="0" smtClean="0">
                <a:latin typeface="Comic Sans MS" pitchFamily="66" charset="0"/>
              </a:rPr>
              <a:t>REGULACIÓN </a:t>
            </a:r>
            <a:endParaRPr lang="es-ES" sz="1600" b="1" dirty="0">
              <a:latin typeface="Comic Sans MS" pitchFamily="66" charset="0"/>
            </a:endParaRPr>
          </a:p>
          <a:p>
            <a:r>
              <a:rPr lang="es-ES" sz="1600" b="1" dirty="0" smtClean="0">
                <a:latin typeface="Comic Sans MS" pitchFamily="66" charset="0"/>
              </a:rPr>
              <a:t>MOV</a:t>
            </a:r>
            <a:r>
              <a:rPr lang="es-ES" sz="1600" b="1" dirty="0">
                <a:latin typeface="Comic Sans MS" pitchFamily="66" charset="0"/>
              </a:rPr>
              <a:t>. IÓNICO</a:t>
            </a:r>
          </a:p>
        </p:txBody>
      </p:sp>
      <p:sp>
        <p:nvSpPr>
          <p:cNvPr id="30739" name="Text Box 19"/>
          <p:cNvSpPr txBox="1">
            <a:spLocks noChangeArrowheads="1"/>
          </p:cNvSpPr>
          <p:nvPr/>
        </p:nvSpPr>
        <p:spPr bwMode="auto">
          <a:xfrm>
            <a:off x="6960516" y="1871985"/>
            <a:ext cx="1593850" cy="1196975"/>
          </a:xfrm>
          <a:prstGeom prst="rect">
            <a:avLst/>
          </a:prstGeom>
          <a:solidFill>
            <a:srgbClr val="D1E4FF"/>
          </a:solidFill>
          <a:ln w="9525">
            <a:solidFill>
              <a:srgbClr val="FF3399"/>
            </a:solidFill>
            <a:miter lim="800000"/>
            <a:headEnd/>
            <a:tailEnd/>
          </a:ln>
          <a:effectLst>
            <a:outerShdw dist="45791" dir="3378596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_tradnl" sz="2400"/>
              <a:t>Endocrino</a:t>
            </a:r>
          </a:p>
          <a:p>
            <a:r>
              <a:rPr lang="es-ES_tradnl" sz="2400"/>
              <a:t>Nervioso</a:t>
            </a:r>
          </a:p>
          <a:p>
            <a:r>
              <a:rPr lang="es-ES_tradnl" sz="2400"/>
              <a:t>Inmune</a:t>
            </a:r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6372200" y="6525344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2263590" y="1407388"/>
            <a:ext cx="2776722" cy="707886"/>
          </a:xfrm>
          <a:prstGeom prst="rect">
            <a:avLst/>
          </a:prstGeom>
          <a:noFill/>
          <a:ln w="38100">
            <a:solidFill>
              <a:srgbClr val="CC3399"/>
            </a:solidFill>
          </a:ln>
        </p:spPr>
        <p:txBody>
          <a:bodyPr wrap="none" rtlCol="0">
            <a:spAutoFit/>
          </a:bodyPr>
          <a:lstStyle/>
          <a:p>
            <a:r>
              <a:rPr lang="es-VE" sz="2000" dirty="0" smtClean="0"/>
              <a:t>Iones </a:t>
            </a:r>
          </a:p>
          <a:p>
            <a:r>
              <a:rPr lang="es-VE" sz="2000" dirty="0" smtClean="0"/>
              <a:t>Absorción /Secreción</a:t>
            </a:r>
            <a:endParaRPr lang="es-VE" sz="2000" dirty="0"/>
          </a:p>
        </p:txBody>
      </p:sp>
      <p:sp>
        <p:nvSpPr>
          <p:cNvPr id="3" name="2 Rectángulo"/>
          <p:cNvSpPr/>
          <p:nvPr/>
        </p:nvSpPr>
        <p:spPr bwMode="auto">
          <a:xfrm>
            <a:off x="1907704" y="4653136"/>
            <a:ext cx="1152128" cy="94894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1737034" y="4619778"/>
            <a:ext cx="1322798" cy="1015663"/>
          </a:xfrm>
          <a:prstGeom prst="rect">
            <a:avLst/>
          </a:prstGeom>
          <a:noFill/>
          <a:ln w="38100">
            <a:solidFill>
              <a:srgbClr val="FF0066"/>
            </a:solidFill>
          </a:ln>
        </p:spPr>
        <p:txBody>
          <a:bodyPr wrap="none" rtlCol="0">
            <a:spAutoFit/>
          </a:bodyPr>
          <a:lstStyle/>
          <a:p>
            <a:r>
              <a:rPr lang="es-VE" sz="2000" dirty="0" smtClean="0"/>
              <a:t>Sistema </a:t>
            </a:r>
          </a:p>
          <a:p>
            <a:r>
              <a:rPr lang="es-VE" sz="2000" dirty="0" smtClean="0"/>
              <a:t>Nervioso </a:t>
            </a:r>
          </a:p>
          <a:p>
            <a:r>
              <a:rPr lang="es-VE" sz="2000" dirty="0" smtClean="0"/>
              <a:t>Entérico</a:t>
            </a:r>
            <a:endParaRPr lang="es-VE" sz="2000" dirty="0"/>
          </a:p>
        </p:txBody>
      </p:sp>
      <p:sp>
        <p:nvSpPr>
          <p:cNvPr id="4" name="3 Rectángulo"/>
          <p:cNvSpPr/>
          <p:nvPr/>
        </p:nvSpPr>
        <p:spPr bwMode="auto">
          <a:xfrm>
            <a:off x="3432743" y="4756989"/>
            <a:ext cx="779217" cy="98230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5" name="4 Rectángulo"/>
          <p:cNvSpPr/>
          <p:nvPr/>
        </p:nvSpPr>
        <p:spPr bwMode="auto">
          <a:xfrm>
            <a:off x="3334993" y="4756989"/>
            <a:ext cx="156887" cy="98230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6" name="5 Rectángulo"/>
          <p:cNvSpPr/>
          <p:nvPr/>
        </p:nvSpPr>
        <p:spPr bwMode="auto">
          <a:xfrm>
            <a:off x="4067944" y="4876528"/>
            <a:ext cx="189735" cy="86276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3334993" y="4955753"/>
            <a:ext cx="1058303" cy="584775"/>
          </a:xfrm>
          <a:prstGeom prst="rect">
            <a:avLst/>
          </a:prstGeom>
          <a:noFill/>
          <a:ln w="38100">
            <a:solidFill>
              <a:srgbClr val="CC0000"/>
            </a:solidFill>
          </a:ln>
        </p:spPr>
        <p:txBody>
          <a:bodyPr wrap="none" rtlCol="0">
            <a:spAutoFit/>
          </a:bodyPr>
          <a:lstStyle/>
          <a:p>
            <a:r>
              <a:rPr lang="es-VE" sz="1600" b="1" dirty="0" smtClean="0"/>
              <a:t>Sistema </a:t>
            </a:r>
          </a:p>
          <a:p>
            <a:r>
              <a:rPr lang="es-VE" sz="1600" b="1" dirty="0" smtClean="0"/>
              <a:t>Inmune</a:t>
            </a:r>
            <a:endParaRPr lang="es-VE" sz="1600" b="1" dirty="0"/>
          </a:p>
        </p:txBody>
      </p:sp>
      <p:sp>
        <p:nvSpPr>
          <p:cNvPr id="7" name="6 Elipse"/>
          <p:cNvSpPr/>
          <p:nvPr/>
        </p:nvSpPr>
        <p:spPr bwMode="auto">
          <a:xfrm>
            <a:off x="4211960" y="5540528"/>
            <a:ext cx="181336" cy="198766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8" name="7 Rectángulo"/>
          <p:cNvSpPr/>
          <p:nvPr/>
        </p:nvSpPr>
        <p:spPr bwMode="auto">
          <a:xfrm>
            <a:off x="4644628" y="4752519"/>
            <a:ext cx="1079500" cy="88292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9" name="8 Rectángulo"/>
          <p:cNvSpPr/>
          <p:nvPr/>
        </p:nvSpPr>
        <p:spPr bwMode="auto">
          <a:xfrm>
            <a:off x="5012263" y="5602085"/>
            <a:ext cx="611188" cy="19876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0" name="9 Rectángulo"/>
          <p:cNvSpPr/>
          <p:nvPr/>
        </p:nvSpPr>
        <p:spPr bwMode="auto">
          <a:xfrm>
            <a:off x="4572000" y="4756989"/>
            <a:ext cx="360040" cy="882923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0" name="19 CuadroTexto"/>
          <p:cNvSpPr txBox="1"/>
          <p:nvPr/>
        </p:nvSpPr>
        <p:spPr>
          <a:xfrm>
            <a:off x="4644008" y="4828471"/>
            <a:ext cx="1438214" cy="707886"/>
          </a:xfrm>
          <a:prstGeom prst="rect">
            <a:avLst/>
          </a:prstGeom>
          <a:noFill/>
          <a:ln w="38100">
            <a:solidFill>
              <a:srgbClr val="FF5050"/>
            </a:solidFill>
          </a:ln>
        </p:spPr>
        <p:txBody>
          <a:bodyPr wrap="none" rtlCol="0">
            <a:spAutoFit/>
          </a:bodyPr>
          <a:lstStyle/>
          <a:p>
            <a:r>
              <a:rPr lang="es-VE" sz="2000" dirty="0" smtClean="0"/>
              <a:t>Sistema</a:t>
            </a:r>
          </a:p>
          <a:p>
            <a:r>
              <a:rPr lang="es-VE" sz="2000" dirty="0" smtClean="0"/>
              <a:t>Endocrino </a:t>
            </a:r>
          </a:p>
        </p:txBody>
      </p:sp>
      <p:sp>
        <p:nvSpPr>
          <p:cNvPr id="21" name="Text Box 8"/>
          <p:cNvSpPr txBox="1">
            <a:spLocks noChangeArrowheads="1"/>
          </p:cNvSpPr>
          <p:nvPr/>
        </p:nvSpPr>
        <p:spPr bwMode="auto">
          <a:xfrm>
            <a:off x="342838" y="6400011"/>
            <a:ext cx="5280613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eaLnBrk="0" hangingPunct="0">
              <a:buClr>
                <a:schemeClr val="tx1"/>
              </a:buClr>
            </a:pPr>
            <a:r>
              <a:rPr lang="en-US" sz="1100" b="0" dirty="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 M. Barrett. </a:t>
            </a:r>
            <a:r>
              <a:rPr lang="en-US" sz="1100" b="0" i="1" dirty="0">
                <a:latin typeface="Times New Roman" pitchFamily="18" charset="0"/>
                <a:cs typeface="Times New Roman" pitchFamily="18" charset="0"/>
              </a:rPr>
              <a:t>Gastrointestinal Physiology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 Lange Physiology Series. McGraw-Hill, </a:t>
            </a:r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2006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307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39" grpId="0" animBg="1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1" name="Text Box 3"/>
          <p:cNvSpPr txBox="1">
            <a:spLocks noChangeArrowheads="1"/>
          </p:cNvSpPr>
          <p:nvPr/>
        </p:nvSpPr>
        <p:spPr bwMode="auto">
          <a:xfrm>
            <a:off x="5867400" y="404813"/>
            <a:ext cx="2708275" cy="609600"/>
          </a:xfrm>
          <a:prstGeom prst="rect">
            <a:avLst/>
          </a:prstGeom>
          <a:solidFill>
            <a:srgbClr val="8CCBD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63500" dir="2212194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Tx/>
              <a:buAutoNum type="romanUcPeriod"/>
            </a:pPr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ABSORCIÓN AGUA </a:t>
            </a:r>
          </a:p>
          <a:p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    ELECTROLITOS</a:t>
            </a:r>
          </a:p>
        </p:txBody>
      </p:sp>
      <p:sp>
        <p:nvSpPr>
          <p:cNvPr id="201733" name="Text Box 5"/>
          <p:cNvSpPr txBox="1">
            <a:spLocks noChangeArrowheads="1"/>
          </p:cNvSpPr>
          <p:nvPr/>
        </p:nvSpPr>
        <p:spPr bwMode="auto">
          <a:xfrm>
            <a:off x="6867847" y="1123165"/>
            <a:ext cx="1691489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sz="1600" b="1" dirty="0" smtClean="0">
                <a:latin typeface="Comic Sans MS" pitchFamily="66" charset="0"/>
              </a:rPr>
              <a:t>REGULACIÓN </a:t>
            </a:r>
            <a:endParaRPr lang="es-ES" sz="1600" b="1" dirty="0">
              <a:latin typeface="Comic Sans MS" pitchFamily="66" charset="0"/>
            </a:endParaRPr>
          </a:p>
          <a:p>
            <a:r>
              <a:rPr lang="es-ES" sz="1600" b="1" dirty="0" smtClean="0">
                <a:latin typeface="Comic Sans MS" pitchFamily="66" charset="0"/>
              </a:rPr>
              <a:t>MOV</a:t>
            </a:r>
            <a:r>
              <a:rPr lang="es-ES" sz="1600" b="1" dirty="0">
                <a:latin typeface="Comic Sans MS" pitchFamily="66" charset="0"/>
              </a:rPr>
              <a:t>. IÓNICO</a:t>
            </a:r>
          </a:p>
        </p:txBody>
      </p:sp>
      <p:sp>
        <p:nvSpPr>
          <p:cNvPr id="201737" name="Text Box 9"/>
          <p:cNvSpPr txBox="1">
            <a:spLocks noChangeArrowheads="1"/>
          </p:cNvSpPr>
          <p:nvPr/>
        </p:nvSpPr>
        <p:spPr bwMode="auto">
          <a:xfrm>
            <a:off x="827088" y="2768600"/>
            <a:ext cx="2303462" cy="1706563"/>
          </a:xfrm>
          <a:prstGeom prst="rect">
            <a:avLst/>
          </a:prstGeom>
          <a:solidFill>
            <a:srgbClr val="C1DAFF"/>
          </a:solidFill>
          <a:ln w="28575">
            <a:solidFill>
              <a:srgbClr val="3333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_tradnl" sz="2000" dirty="0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R. Neural</a:t>
            </a:r>
          </a:p>
          <a:p>
            <a:pPr algn="l"/>
            <a:r>
              <a:rPr lang="es-ES_tradnl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  </a:t>
            </a:r>
            <a:r>
              <a:rPr lang="es-ES_tradnl" sz="1800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R.Vago-vagal</a:t>
            </a:r>
            <a:endParaRPr lang="es-ES_tradnl" sz="18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/>
            <a:r>
              <a:rPr lang="es-ES_tradnl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  R. Locales (bolo)</a:t>
            </a:r>
          </a:p>
          <a:p>
            <a:pPr algn="l"/>
            <a:r>
              <a:rPr lang="es-ES_tradnl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    c. </a:t>
            </a:r>
            <a:r>
              <a:rPr lang="es-ES_tradnl" sz="1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ECL: </a:t>
            </a:r>
            <a:r>
              <a:rPr lang="es-ES_tradnl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5-HT    </a:t>
            </a:r>
          </a:p>
          <a:p>
            <a:pPr algn="l"/>
            <a:r>
              <a:rPr lang="es-ES_tradnl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    NT: </a:t>
            </a:r>
            <a:r>
              <a:rPr lang="es-ES_tradnl" sz="1800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ACh</a:t>
            </a:r>
            <a:r>
              <a:rPr lang="es-ES_tradnl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–VIP</a:t>
            </a:r>
          </a:p>
          <a:p>
            <a:pPr algn="l"/>
            <a:endParaRPr lang="es-ES_tradnl" sz="12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01738" name="Rectangle 10"/>
          <p:cNvSpPr>
            <a:spLocks noChangeArrowheads="1"/>
          </p:cNvSpPr>
          <p:nvPr/>
        </p:nvSpPr>
        <p:spPr bwMode="auto">
          <a:xfrm>
            <a:off x="3492500" y="2762250"/>
            <a:ext cx="1749425" cy="1706563"/>
          </a:xfrm>
          <a:prstGeom prst="rect">
            <a:avLst/>
          </a:prstGeom>
          <a:solidFill>
            <a:srgbClr val="FFD9EC"/>
          </a:solidFill>
          <a:ln w="28575">
            <a:solidFill>
              <a:srgbClr val="FF97CB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_tradnl" sz="2000">
                <a:solidFill>
                  <a:srgbClr val="FF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R. Luminales</a:t>
            </a: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      </a:t>
            </a:r>
          </a:p>
          <a:p>
            <a:pPr algn="l"/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    (m. apical)</a:t>
            </a:r>
          </a:p>
          <a:p>
            <a:pPr algn="l"/>
            <a:endParaRPr lang="es-ES_tradnl" sz="120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/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    Guanilina </a:t>
            </a:r>
          </a:p>
          <a:p>
            <a:pPr algn="l"/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    5-AMP</a:t>
            </a:r>
          </a:p>
          <a:p>
            <a:pPr algn="l"/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    Ac. Biliares</a:t>
            </a:r>
          </a:p>
        </p:txBody>
      </p:sp>
      <p:sp>
        <p:nvSpPr>
          <p:cNvPr id="201739" name="Text Box 11"/>
          <p:cNvSpPr txBox="1">
            <a:spLocks noChangeArrowheads="1"/>
          </p:cNvSpPr>
          <p:nvPr/>
        </p:nvSpPr>
        <p:spPr bwMode="auto">
          <a:xfrm>
            <a:off x="5616575" y="2760663"/>
            <a:ext cx="2627313" cy="1676400"/>
          </a:xfrm>
          <a:prstGeom prst="rect">
            <a:avLst/>
          </a:prstGeom>
          <a:solidFill>
            <a:srgbClr val="FFDBB7"/>
          </a:solidFill>
          <a:ln w="28575">
            <a:solidFill>
              <a:srgbClr val="CC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>
                <a:solidFill>
                  <a:srgbClr val="CC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R. Humorales</a:t>
            </a:r>
          </a:p>
          <a:p>
            <a:pPr algn="l"/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    (m. basal)</a:t>
            </a:r>
          </a:p>
          <a:p>
            <a:pPr algn="l"/>
            <a:endParaRPr lang="es-ES_tradnl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/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  PG miofibroblastos</a:t>
            </a:r>
          </a:p>
          <a:p>
            <a:pPr algn="l"/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  Histamina mastocitos</a:t>
            </a:r>
          </a:p>
          <a:p>
            <a:pPr algn="l"/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  IgE c. inmunes</a:t>
            </a:r>
          </a:p>
        </p:txBody>
      </p:sp>
      <p:sp>
        <p:nvSpPr>
          <p:cNvPr id="201740" name="Text Box 12"/>
          <p:cNvSpPr txBox="1">
            <a:spLocks noChangeArrowheads="1"/>
          </p:cNvSpPr>
          <p:nvPr/>
        </p:nvSpPr>
        <p:spPr bwMode="auto">
          <a:xfrm>
            <a:off x="742044" y="1606054"/>
            <a:ext cx="780983" cy="769441"/>
          </a:xfrm>
          <a:prstGeom prst="rect">
            <a:avLst/>
          </a:prstGeom>
          <a:noFill/>
          <a:ln>
            <a:noFill/>
          </a:ln>
          <a:effectLst>
            <a:outerShdw dist="7184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6372200" y="6525344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1737" grpId="0" animBg="1"/>
      <p:bldP spid="201738" grpId="0" animBg="1"/>
      <p:bldP spid="201739" grpId="0" animBg="1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2822" name="Group 70"/>
          <p:cNvGraphicFramePr>
            <a:graphicFrameLocks noGrp="1"/>
          </p:cNvGraphicFramePr>
          <p:nvPr>
            <p:ph/>
          </p:nvPr>
        </p:nvGraphicFramePr>
        <p:xfrm>
          <a:off x="1541463" y="2708275"/>
          <a:ext cx="6126162" cy="2444496"/>
        </p:xfrm>
        <a:graphic>
          <a:graphicData uri="http://schemas.openxmlformats.org/drawingml/2006/table">
            <a:tbl>
              <a:tblPr/>
              <a:tblGrid>
                <a:gridCol w="3065462"/>
                <a:gridCol w="3060700"/>
              </a:tblGrid>
              <a:tr h="1825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Dependientes AMPc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VIP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PG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5 AMP/adenosina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Guanilina (GMPc)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BB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Dependientes Ca++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ACh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5-HT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Ac. Biliares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1DAFF"/>
                    </a:solidFill>
                  </a:tcPr>
                </a:tc>
              </a:tr>
            </a:tbl>
          </a:graphicData>
        </a:graphic>
      </p:graphicFrame>
      <p:sp>
        <p:nvSpPr>
          <p:cNvPr id="202786" name="Text Box 34"/>
          <p:cNvSpPr txBox="1">
            <a:spLocks noChangeArrowheads="1"/>
          </p:cNvSpPr>
          <p:nvPr/>
        </p:nvSpPr>
        <p:spPr bwMode="auto">
          <a:xfrm>
            <a:off x="3082925" y="2060575"/>
            <a:ext cx="2997200" cy="485775"/>
          </a:xfrm>
          <a:prstGeom prst="rect">
            <a:avLst/>
          </a:prstGeom>
          <a:solidFill>
            <a:srgbClr val="FFB3D9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_tradnl" sz="2400"/>
              <a:t>Factores humorales</a:t>
            </a:r>
          </a:p>
        </p:txBody>
      </p:sp>
      <p:sp>
        <p:nvSpPr>
          <p:cNvPr id="202808" name="Line 56"/>
          <p:cNvSpPr>
            <a:spLocks noChangeShapeType="1"/>
          </p:cNvSpPr>
          <p:nvPr/>
        </p:nvSpPr>
        <p:spPr bwMode="auto">
          <a:xfrm>
            <a:off x="1547813" y="3141663"/>
            <a:ext cx="611981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02813" name="Text Box 61"/>
          <p:cNvSpPr txBox="1">
            <a:spLocks noChangeArrowheads="1"/>
          </p:cNvSpPr>
          <p:nvPr/>
        </p:nvSpPr>
        <p:spPr bwMode="auto">
          <a:xfrm>
            <a:off x="5867400" y="404813"/>
            <a:ext cx="2708275" cy="609600"/>
          </a:xfrm>
          <a:prstGeom prst="rect">
            <a:avLst/>
          </a:prstGeom>
          <a:solidFill>
            <a:srgbClr val="8CCBD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63500" dir="2212194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Tx/>
              <a:buAutoNum type="romanUcPeriod"/>
            </a:pPr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ABSORCIÓN AGUA </a:t>
            </a:r>
          </a:p>
          <a:p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    ELECTROLITOS</a:t>
            </a:r>
          </a:p>
        </p:txBody>
      </p:sp>
      <p:sp>
        <p:nvSpPr>
          <p:cNvPr id="202814" name="Text Box 62"/>
          <p:cNvSpPr txBox="1">
            <a:spLocks noChangeArrowheads="1"/>
          </p:cNvSpPr>
          <p:nvPr/>
        </p:nvSpPr>
        <p:spPr bwMode="auto">
          <a:xfrm>
            <a:off x="6821880" y="1137680"/>
            <a:ext cx="1691489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sz="1600" b="1" dirty="0" smtClean="0">
                <a:latin typeface="Comic Sans MS" pitchFamily="66" charset="0"/>
              </a:rPr>
              <a:t>REGULACIÓN </a:t>
            </a:r>
            <a:endParaRPr lang="es-ES" sz="1600" b="1" dirty="0">
              <a:latin typeface="Comic Sans MS" pitchFamily="66" charset="0"/>
            </a:endParaRPr>
          </a:p>
          <a:p>
            <a:r>
              <a:rPr lang="es-ES" sz="1600" b="1" dirty="0" smtClean="0">
                <a:latin typeface="Comic Sans MS" pitchFamily="66" charset="0"/>
              </a:rPr>
              <a:t>MOV</a:t>
            </a:r>
            <a:r>
              <a:rPr lang="es-ES" sz="1600" b="1" dirty="0">
                <a:latin typeface="Comic Sans MS" pitchFamily="66" charset="0"/>
              </a:rPr>
              <a:t>. IÓNICO</a:t>
            </a:r>
          </a:p>
        </p:txBody>
      </p:sp>
      <p:sp>
        <p:nvSpPr>
          <p:cNvPr id="8" name="Line 56"/>
          <p:cNvSpPr>
            <a:spLocks noChangeShapeType="1"/>
          </p:cNvSpPr>
          <p:nvPr/>
        </p:nvSpPr>
        <p:spPr bwMode="auto">
          <a:xfrm>
            <a:off x="1560488" y="4725144"/>
            <a:ext cx="3059906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2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2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2808" grpId="0" animBg="1"/>
      <p:bldP spid="8" grpId="0" animBg="1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92" name="Text Box 16"/>
          <p:cNvSpPr txBox="1">
            <a:spLocks noChangeArrowheads="1"/>
          </p:cNvSpPr>
          <p:nvPr/>
        </p:nvSpPr>
        <p:spPr bwMode="auto">
          <a:xfrm>
            <a:off x="1043410" y="2276872"/>
            <a:ext cx="3456185" cy="3046988"/>
          </a:xfrm>
          <a:prstGeom prst="rect">
            <a:avLst/>
          </a:prstGeom>
          <a:solidFill>
            <a:srgbClr val="FFD1D1"/>
          </a:solidFill>
          <a:ln w="28575">
            <a:solidFill>
              <a:srgbClr val="FF3399"/>
            </a:solidFill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algn="l"/>
            <a:r>
              <a:rPr lang="es-ES_tradnl" sz="180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Regulación </a:t>
            </a:r>
            <a:r>
              <a:rPr lang="es-ES_tradnl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AGUDA</a:t>
            </a:r>
            <a:r>
              <a:rPr lang="es-ES_tradnl" sz="180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algn="l"/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(en minutos)</a:t>
            </a:r>
          </a:p>
          <a:p>
            <a:pPr algn="l"/>
            <a:endParaRPr lang="es-ES_tradnl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FontTx/>
              <a:buChar char="•"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En respuesta a comida</a:t>
            </a:r>
          </a:p>
          <a:p>
            <a:pPr algn="l">
              <a:buFontTx/>
              <a:buChar char="•"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Por estímulos SNC al estrés</a:t>
            </a:r>
          </a:p>
          <a:p>
            <a:pPr algn="l"/>
            <a:endParaRPr lang="es-ES_tradnl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63538" algn="l">
              <a:buFont typeface="+mj-lt"/>
              <a:buAutoNum type="arabicPeriod"/>
            </a:pPr>
            <a:r>
              <a:rPr lang="es-ES_tradnl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Regulación 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de </a:t>
            </a:r>
            <a:endParaRPr lang="es-ES_tradnl" sz="18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63538" algn="l"/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2dos. mensajeros</a:t>
            </a:r>
            <a:endParaRPr lang="es-ES_tradnl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63538" algn="l"/>
            <a:r>
              <a:rPr lang="es-ES_tradnl" sz="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  <a:endParaRPr lang="es-ES_tradnl" sz="8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63538" algn="l">
              <a:buFont typeface="+mj-lt"/>
              <a:buAutoNum type="arabicPeriod" startAt="2"/>
            </a:pPr>
            <a:r>
              <a:rPr lang="es-ES_tradnl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Redistribución 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de </a:t>
            </a:r>
            <a:endParaRPr lang="es-ES_tradnl" sz="18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63538" algn="l"/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transportadores</a:t>
            </a:r>
          </a:p>
          <a:p>
            <a:pPr algn="l"/>
            <a:endParaRPr lang="es-ES_tradnl" sz="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3793" name="Text Box 17"/>
          <p:cNvSpPr txBox="1">
            <a:spLocks noChangeArrowheads="1"/>
          </p:cNvSpPr>
          <p:nvPr/>
        </p:nvSpPr>
        <p:spPr bwMode="auto">
          <a:xfrm>
            <a:off x="5155908" y="2276872"/>
            <a:ext cx="2884123" cy="3000821"/>
          </a:xfrm>
          <a:prstGeom prst="rect">
            <a:avLst/>
          </a:prstGeom>
          <a:solidFill>
            <a:srgbClr val="CDE6FF"/>
          </a:solidFill>
          <a:ln w="28575">
            <a:solidFill>
              <a:srgbClr val="5B9DFF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 algn="l"/>
            <a:r>
              <a:rPr lang="es-ES_tradnl" sz="180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Regulación </a:t>
            </a:r>
            <a:r>
              <a:rPr lang="es-ES_tradnl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CRÓNICA</a:t>
            </a:r>
            <a:r>
              <a:rPr lang="es-ES_tradnl" sz="180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algn="l"/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(días, semanas)</a:t>
            </a:r>
          </a:p>
          <a:p>
            <a:pPr algn="l"/>
            <a:endParaRPr lang="es-ES_tradnl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174625" indent="-174625" algn="l">
              <a:buFontTx/>
              <a:buChar char="•"/>
            </a:pPr>
            <a:r>
              <a:rPr lang="es-ES_tradnl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Dieta 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baja en sal</a:t>
            </a:r>
          </a:p>
          <a:p>
            <a:pPr marL="174625" indent="-174625" algn="l">
              <a:buFont typeface="Arial" pitchFamily="34" charset="0"/>
              <a:buChar char="•"/>
            </a:pPr>
            <a:r>
              <a:rPr lang="es-ES_tradnl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ALDOSTERONA</a:t>
            </a:r>
            <a:endParaRPr lang="es-ES_tradnl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174625" indent="-174625" algn="l">
              <a:buFont typeface="Arial" pitchFamily="34" charset="0"/>
              <a:buChar char="•"/>
            </a:pPr>
            <a:endParaRPr lang="es-ES_tradnl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/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r>
              <a:rPr lang="es-ES_tradnl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Retiene </a:t>
            </a:r>
            <a:r>
              <a:rPr lang="es-ES_tradnl" sz="1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Na</a:t>
            </a:r>
            <a:r>
              <a:rPr lang="es-ES_tradnl" sz="1800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y pierde K</a:t>
            </a:r>
            <a:r>
              <a:rPr lang="es-ES_tradnl" sz="1800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</a:p>
          <a:p>
            <a:pPr algn="l"/>
            <a:r>
              <a:rPr lang="es-ES_tradnl" sz="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endParaRPr lang="es-ES_tradnl" sz="8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/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Aumenta 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expresión de </a:t>
            </a:r>
          </a:p>
          <a:p>
            <a:pPr algn="l"/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r>
              <a:rPr lang="es-ES_tradnl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transportadores </a:t>
            </a:r>
            <a:r>
              <a:rPr lang="es-ES_tradnl" sz="1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Na</a:t>
            </a:r>
            <a:r>
              <a:rPr lang="es-ES_tradnl" sz="1800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</a:p>
          <a:p>
            <a:pPr algn="l"/>
            <a:r>
              <a:rPr lang="es-ES_tradnl" sz="1800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</a:t>
            </a:r>
            <a:r>
              <a:rPr lang="es-ES_tradnl" sz="1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s-ES_tradnl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bombas y canales</a:t>
            </a:r>
            <a:r>
              <a:rPr lang="es-ES_tradnl" sz="1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  <a:p>
            <a:pPr algn="l"/>
            <a:endParaRPr lang="es-ES_tradnl" sz="9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3794" name="Text Box 18"/>
          <p:cNvSpPr txBox="1">
            <a:spLocks noChangeArrowheads="1"/>
          </p:cNvSpPr>
          <p:nvPr/>
        </p:nvSpPr>
        <p:spPr bwMode="auto">
          <a:xfrm>
            <a:off x="827584" y="1700213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7184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203796" name="Text Box 20"/>
          <p:cNvSpPr txBox="1">
            <a:spLocks noChangeArrowheads="1"/>
          </p:cNvSpPr>
          <p:nvPr/>
        </p:nvSpPr>
        <p:spPr bwMode="auto">
          <a:xfrm>
            <a:off x="5867400" y="404813"/>
            <a:ext cx="2708275" cy="609600"/>
          </a:xfrm>
          <a:prstGeom prst="rect">
            <a:avLst/>
          </a:prstGeom>
          <a:solidFill>
            <a:srgbClr val="8CCBD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63500" dir="2212194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Tx/>
              <a:buAutoNum type="romanUcPeriod"/>
            </a:pPr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ABSORCIÓN AGUA </a:t>
            </a:r>
          </a:p>
          <a:p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    ELECTROLITOS</a:t>
            </a:r>
          </a:p>
        </p:txBody>
      </p:sp>
      <p:sp>
        <p:nvSpPr>
          <p:cNvPr id="203797" name="Text Box 21"/>
          <p:cNvSpPr txBox="1">
            <a:spLocks noChangeArrowheads="1"/>
          </p:cNvSpPr>
          <p:nvPr/>
        </p:nvSpPr>
        <p:spPr bwMode="auto">
          <a:xfrm>
            <a:off x="6884186" y="1125538"/>
            <a:ext cx="1691489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sz="1600" b="1" dirty="0" smtClean="0">
                <a:latin typeface="Comic Sans MS" pitchFamily="66" charset="0"/>
              </a:rPr>
              <a:t>REGULACIÓN </a:t>
            </a:r>
            <a:endParaRPr lang="es-ES" sz="1600" b="1" dirty="0">
              <a:latin typeface="Comic Sans MS" pitchFamily="66" charset="0"/>
            </a:endParaRPr>
          </a:p>
          <a:p>
            <a:r>
              <a:rPr lang="es-ES" sz="1600" b="1" dirty="0" smtClean="0">
                <a:latin typeface="Comic Sans MS" pitchFamily="66" charset="0"/>
              </a:rPr>
              <a:t>MOV</a:t>
            </a:r>
            <a:r>
              <a:rPr lang="es-ES" sz="1600" b="1" dirty="0">
                <a:latin typeface="Comic Sans MS" pitchFamily="66" charset="0"/>
              </a:rPr>
              <a:t>. IÓNICO</a:t>
            </a: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6372200" y="6525344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037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2037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3792" grpId="0" animBg="1"/>
      <p:bldP spid="203793" grpId="0" animBg="1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12" name="Text Box 8"/>
          <p:cNvSpPr txBox="1">
            <a:spLocks noChangeArrowheads="1"/>
          </p:cNvSpPr>
          <p:nvPr/>
        </p:nvSpPr>
        <p:spPr bwMode="auto">
          <a:xfrm>
            <a:off x="5867400" y="404813"/>
            <a:ext cx="2708275" cy="609600"/>
          </a:xfrm>
          <a:prstGeom prst="rect">
            <a:avLst/>
          </a:prstGeom>
          <a:solidFill>
            <a:srgbClr val="8CCBD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63500" dir="2212194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Tx/>
              <a:buAutoNum type="romanUcPeriod"/>
            </a:pPr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ABSORCIÓN AGUA </a:t>
            </a:r>
          </a:p>
          <a:p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    ELECTROLITOS</a:t>
            </a:r>
          </a:p>
        </p:txBody>
      </p:sp>
      <p:pic>
        <p:nvPicPr>
          <p:cNvPr id="200714" name="Picture 10" descr="img27"/>
          <p:cNvPicPr>
            <a:picLocks noChangeAspect="1" noChangeArrowheads="1"/>
          </p:cNvPicPr>
          <p:nvPr/>
        </p:nvPicPr>
        <p:blipFill rotWithShape="1"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76" t="30276" b="26003"/>
          <a:stretch/>
        </p:blipFill>
        <p:spPr bwMode="auto">
          <a:xfrm>
            <a:off x="2294517" y="1196975"/>
            <a:ext cx="4725407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0715" name="Picture 11" descr="img27"/>
          <p:cNvPicPr>
            <a:picLocks noChangeAspect="1" noChangeArrowheads="1"/>
          </p:cNvPicPr>
          <p:nvPr/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268" r="17436"/>
          <a:stretch>
            <a:fillRect/>
          </a:stretch>
        </p:blipFill>
        <p:spPr bwMode="auto">
          <a:xfrm>
            <a:off x="1258888" y="4464050"/>
            <a:ext cx="5111750" cy="162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0717" name="Rectangle 13"/>
          <p:cNvSpPr>
            <a:spLocks noChangeArrowheads="1"/>
          </p:cNvSpPr>
          <p:nvPr/>
        </p:nvSpPr>
        <p:spPr bwMode="auto">
          <a:xfrm>
            <a:off x="0" y="3286125"/>
            <a:ext cx="3851275" cy="7191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0718" name="Rectangle 14"/>
          <p:cNvSpPr>
            <a:spLocks noChangeArrowheads="1"/>
          </p:cNvSpPr>
          <p:nvPr/>
        </p:nvSpPr>
        <p:spPr bwMode="auto">
          <a:xfrm>
            <a:off x="1619250" y="4392613"/>
            <a:ext cx="865188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0719" name="Text Box 15"/>
          <p:cNvSpPr txBox="1">
            <a:spLocks noChangeArrowheads="1"/>
          </p:cNvSpPr>
          <p:nvPr/>
        </p:nvSpPr>
        <p:spPr bwMode="auto">
          <a:xfrm>
            <a:off x="1679575" y="4321175"/>
            <a:ext cx="860425" cy="457200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ES" sz="2400" dirty="0"/>
              <a:t>SNA</a:t>
            </a:r>
          </a:p>
        </p:txBody>
      </p:sp>
      <p:sp>
        <p:nvSpPr>
          <p:cNvPr id="200713" name="Text Box 9"/>
          <p:cNvSpPr txBox="1">
            <a:spLocks noChangeArrowheads="1"/>
          </p:cNvSpPr>
          <p:nvPr/>
        </p:nvSpPr>
        <p:spPr bwMode="auto">
          <a:xfrm>
            <a:off x="6853332" y="1108651"/>
            <a:ext cx="1691489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sz="1600" b="1" dirty="0" smtClean="0">
                <a:latin typeface="Comic Sans MS" pitchFamily="66" charset="0"/>
              </a:rPr>
              <a:t>REGULACIÓN </a:t>
            </a:r>
            <a:endParaRPr lang="es-ES" sz="1600" b="1" dirty="0">
              <a:latin typeface="Comic Sans MS" pitchFamily="66" charset="0"/>
            </a:endParaRPr>
          </a:p>
          <a:p>
            <a:r>
              <a:rPr lang="es-ES" sz="1600" b="1" dirty="0" smtClean="0">
                <a:latin typeface="Comic Sans MS" pitchFamily="66" charset="0"/>
              </a:rPr>
              <a:t>MOV</a:t>
            </a:r>
            <a:r>
              <a:rPr lang="es-ES" sz="1600" b="1" dirty="0">
                <a:latin typeface="Comic Sans MS" pitchFamily="66" charset="0"/>
              </a:rPr>
              <a:t>. IÓNICO</a:t>
            </a:r>
          </a:p>
        </p:txBody>
      </p:sp>
      <p:sp>
        <p:nvSpPr>
          <p:cNvPr id="200720" name="Line 16"/>
          <p:cNvSpPr>
            <a:spLocks noChangeShapeType="1"/>
          </p:cNvSpPr>
          <p:nvPr/>
        </p:nvSpPr>
        <p:spPr bwMode="auto">
          <a:xfrm>
            <a:off x="0" y="3933825"/>
            <a:ext cx="9144000" cy="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00723" name="Line 19"/>
          <p:cNvSpPr>
            <a:spLocks noChangeShapeType="1"/>
          </p:cNvSpPr>
          <p:nvPr/>
        </p:nvSpPr>
        <p:spPr bwMode="auto">
          <a:xfrm flipH="1">
            <a:off x="3492500" y="4294188"/>
            <a:ext cx="71438" cy="1428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00709" name="Text Box 5"/>
          <p:cNvSpPr txBox="1">
            <a:spLocks noChangeArrowheads="1"/>
          </p:cNvSpPr>
          <p:nvPr/>
        </p:nvSpPr>
        <p:spPr bwMode="auto">
          <a:xfrm>
            <a:off x="6011863" y="4868863"/>
            <a:ext cx="2503487" cy="457200"/>
          </a:xfrm>
          <a:prstGeom prst="rect">
            <a:avLst/>
          </a:prstGeom>
          <a:solidFill>
            <a:srgbClr val="BDD4F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2400" dirty="0">
                <a:solidFill>
                  <a:srgbClr val="FF0000"/>
                </a:solidFill>
              </a:rPr>
              <a:t>*</a:t>
            </a:r>
            <a:r>
              <a:rPr lang="es-MX" sz="2400" dirty="0"/>
              <a:t> ¿Por qué será?</a:t>
            </a:r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6372200" y="6525344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14" name="Text Box 15"/>
          <p:cNvSpPr txBox="1">
            <a:spLocks noChangeArrowheads="1"/>
          </p:cNvSpPr>
          <p:nvPr/>
        </p:nvSpPr>
        <p:spPr bwMode="auto">
          <a:xfrm>
            <a:off x="819992" y="1438807"/>
            <a:ext cx="1598515" cy="461665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ES" sz="2400" dirty="0" smtClean="0"/>
              <a:t>Hormonas</a:t>
            </a:r>
            <a:endParaRPr lang="es-E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07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07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00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0717" grpId="0" animBg="1"/>
      <p:bldP spid="200718" grpId="0" animBg="1"/>
      <p:bldP spid="200719" grpId="0" animBg="1"/>
      <p:bldP spid="200709" grpId="0" animBg="1"/>
      <p:bldP spid="14" grpId="0" animBg="1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2" name="Text Box 4"/>
          <p:cNvSpPr txBox="1">
            <a:spLocks noChangeArrowheads="1"/>
          </p:cNvSpPr>
          <p:nvPr/>
        </p:nvSpPr>
        <p:spPr bwMode="auto">
          <a:xfrm>
            <a:off x="2138363" y="1052059"/>
            <a:ext cx="4865687" cy="48577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_tradnl" sz="2400" b="1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Fisiología del Aparato Digestivo</a:t>
            </a:r>
          </a:p>
        </p:txBody>
      </p:sp>
      <p:sp>
        <p:nvSpPr>
          <p:cNvPr id="217093" name="Text Box 5"/>
          <p:cNvSpPr txBox="1">
            <a:spLocks noChangeArrowheads="1"/>
          </p:cNvSpPr>
          <p:nvPr/>
        </p:nvSpPr>
        <p:spPr bwMode="auto">
          <a:xfrm>
            <a:off x="1607895" y="1673625"/>
            <a:ext cx="5926622" cy="4093428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1240B29-F687-4F45-9708-019B960494DF}">
              <a14:hiddenLine xmlns:a14="http://schemas.microsoft.com/office/drawing/2010/main" w="28575">
                <a:solidFill>
                  <a:srgbClr val="006666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Clr>
                <a:schemeClr val="tx1"/>
              </a:buClr>
              <a:buFontTx/>
              <a:buChar char="•"/>
            </a:pPr>
            <a:r>
              <a:rPr lang="es-ES_tradnl" sz="1400" b="1" dirty="0">
                <a:latin typeface="Comic Sans MS" pitchFamily="66" charset="0"/>
              </a:rPr>
              <a:t>Generalidades de la función digestiva</a:t>
            </a:r>
          </a:p>
          <a:p>
            <a:pPr>
              <a:buClr>
                <a:schemeClr val="tx1"/>
              </a:buClr>
              <a:buFontTx/>
              <a:buChar char="•"/>
            </a:pPr>
            <a:endParaRPr lang="es-ES_tradnl" sz="800" b="1" dirty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r>
              <a:rPr lang="es-ES_tradnl" sz="1400" b="1" dirty="0" smtClean="0">
                <a:latin typeface="Comic Sans MS" pitchFamily="66" charset="0"/>
              </a:rPr>
              <a:t>Regulación </a:t>
            </a:r>
            <a:r>
              <a:rPr lang="es-ES_tradnl" sz="1400" b="1" dirty="0" err="1">
                <a:latin typeface="Comic Sans MS" pitchFamily="66" charset="0"/>
              </a:rPr>
              <a:t>neurohumoral</a:t>
            </a:r>
            <a:r>
              <a:rPr lang="es-ES_tradnl" sz="1400" b="1" dirty="0">
                <a:latin typeface="Comic Sans MS" pitchFamily="66" charset="0"/>
              </a:rPr>
              <a:t> de la función digestiva</a:t>
            </a:r>
          </a:p>
          <a:p>
            <a:pPr>
              <a:buClr>
                <a:schemeClr val="tx1"/>
              </a:buClr>
              <a:buFontTx/>
              <a:buChar char="•"/>
            </a:pPr>
            <a:endParaRPr lang="es-ES_tradnl" sz="800" b="1" dirty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r>
              <a:rPr lang="es-ES_tradnl" sz="1400" b="1" dirty="0">
                <a:latin typeface="Comic Sans MS" pitchFamily="66" charset="0"/>
              </a:rPr>
              <a:t>Boca-esófago, estómago</a:t>
            </a:r>
          </a:p>
          <a:p>
            <a:pPr>
              <a:buClr>
                <a:schemeClr val="tx1"/>
              </a:buClr>
              <a:buFontTx/>
              <a:buChar char="•"/>
            </a:pPr>
            <a:endParaRPr lang="es-ES_tradnl" sz="800" b="1" dirty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r>
              <a:rPr lang="es-ES_tradnl" sz="1400" b="1" dirty="0">
                <a:latin typeface="Comic Sans MS" pitchFamily="66" charset="0"/>
              </a:rPr>
              <a:t>Hígado, páncreas</a:t>
            </a:r>
          </a:p>
          <a:p>
            <a:pPr>
              <a:buClr>
                <a:schemeClr val="tx1"/>
              </a:buClr>
              <a:buFontTx/>
              <a:buChar char="•"/>
            </a:pPr>
            <a:endParaRPr lang="es-ES_tradnl" sz="800" b="1" dirty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r>
              <a:rPr lang="es-ES_tradnl" sz="1400" b="1" dirty="0">
                <a:latin typeface="Comic Sans MS" pitchFamily="66" charset="0"/>
              </a:rPr>
              <a:t>Intestino delgado</a:t>
            </a:r>
          </a:p>
          <a:p>
            <a:pPr>
              <a:buClr>
                <a:schemeClr val="tx1"/>
              </a:buClr>
              <a:buFontTx/>
              <a:buChar char="•"/>
            </a:pPr>
            <a:endParaRPr lang="es-ES_tradnl" sz="800" b="1" dirty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r>
              <a:rPr lang="es-ES_tradnl" sz="1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Digestión</a:t>
            </a:r>
          </a:p>
          <a:p>
            <a:pPr>
              <a:buClr>
                <a:schemeClr val="tx1"/>
              </a:buClr>
              <a:buFontTx/>
              <a:buChar char="•"/>
            </a:pPr>
            <a:endParaRPr lang="es-ES_tradnl" sz="800" b="1" dirty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r>
              <a:rPr lang="es-ES_tradnl" sz="1400" b="1" dirty="0">
                <a:latin typeface="Comic Sans MS" pitchFamily="66" charset="0"/>
              </a:rPr>
              <a:t>Absorción nutrientes, agua y electrolitos</a:t>
            </a:r>
          </a:p>
          <a:p>
            <a:pPr>
              <a:buClr>
                <a:srgbClr val="006666"/>
              </a:buClr>
              <a:buSzPct val="150000"/>
            </a:pPr>
            <a:endParaRPr lang="es-ES_tradnl" sz="1400" b="1" dirty="0"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800" b="1" dirty="0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Secreción de electrolitos</a:t>
            </a:r>
          </a:p>
          <a:p>
            <a:pPr>
              <a:buClr>
                <a:srgbClr val="006666"/>
              </a:buClr>
              <a:buSzPct val="150000"/>
            </a:pPr>
            <a:r>
              <a:rPr lang="es-ES_tradnl" sz="2800" b="1" dirty="0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 y absorción de </a:t>
            </a:r>
            <a:r>
              <a:rPr lang="es-ES_tradnl" sz="2800" b="1" dirty="0" err="1" smtClean="0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vits</a:t>
            </a:r>
            <a:r>
              <a:rPr lang="es-ES_tradnl" sz="2800" b="1" dirty="0" smtClean="0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y minerales</a:t>
            </a:r>
            <a:endParaRPr lang="es-ES_tradnl" sz="2800" b="1" dirty="0">
              <a:solidFill>
                <a:srgbClr val="0066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1400" dirty="0"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000" dirty="0">
                <a:latin typeface="Comic Sans MS" pitchFamily="66" charset="0"/>
              </a:rPr>
              <a:t>Colon</a:t>
            </a:r>
          </a:p>
          <a:p>
            <a:pPr>
              <a:buClr>
                <a:srgbClr val="006666"/>
              </a:buClr>
              <a:buSzPct val="150000"/>
            </a:pPr>
            <a:endParaRPr lang="es-ES_tradnl" dirty="0">
              <a:latin typeface="Comic Sans MS" pitchFamily="66" charset="0"/>
            </a:endParaRP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6372200" y="6525344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259" name="Picture 3" descr="gutthumb"/>
          <p:cNvPicPr>
            <a:picLocks noChangeAspect="1" noChangeArrowheads="1"/>
          </p:cNvPicPr>
          <p:nvPr/>
        </p:nvPicPr>
        <p:blipFill>
          <a:blip r:embed="rId2">
            <a:lum bright="-6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275" y="333375"/>
            <a:ext cx="2908300" cy="5157788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6260" name="Oval 4"/>
          <p:cNvSpPr>
            <a:spLocks noChangeArrowheads="1"/>
          </p:cNvSpPr>
          <p:nvPr/>
        </p:nvSpPr>
        <p:spPr bwMode="auto">
          <a:xfrm>
            <a:off x="4643438" y="2565400"/>
            <a:ext cx="1944687" cy="2089150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pic>
        <p:nvPicPr>
          <p:cNvPr id="96261" name="Picture 5" descr="mucosa intestino delgado"/>
          <p:cNvPicPr>
            <a:picLocks noChangeAspect="1" noChangeArrowheads="1"/>
          </p:cNvPicPr>
          <p:nvPr/>
        </p:nvPicPr>
        <p:blipFill>
          <a:blip r:embed="rId3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4581525"/>
            <a:ext cx="3024187" cy="198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6262" name="Line 6"/>
          <p:cNvSpPr>
            <a:spLocks noChangeShapeType="1"/>
          </p:cNvSpPr>
          <p:nvPr/>
        </p:nvSpPr>
        <p:spPr bwMode="auto">
          <a:xfrm>
            <a:off x="4700588" y="4076700"/>
            <a:ext cx="1095375" cy="2447925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6263" name="Line 7"/>
          <p:cNvSpPr>
            <a:spLocks noChangeShapeType="1"/>
          </p:cNvSpPr>
          <p:nvPr/>
        </p:nvSpPr>
        <p:spPr bwMode="auto">
          <a:xfrm>
            <a:off x="6443663" y="3068638"/>
            <a:ext cx="2305050" cy="1512887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6264" name="Text Box 8"/>
          <p:cNvSpPr txBox="1">
            <a:spLocks noChangeArrowheads="1"/>
          </p:cNvSpPr>
          <p:nvPr/>
        </p:nvSpPr>
        <p:spPr bwMode="auto">
          <a:xfrm>
            <a:off x="611262" y="1795462"/>
            <a:ext cx="3168650" cy="3267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1001713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6383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2274888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911475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33686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8258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42830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7402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TEMA 10</a:t>
            </a:r>
          </a:p>
          <a:p>
            <a:endParaRPr lang="es-ES" sz="1800" b="1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r>
              <a:rPr lang="es-ES" sz="1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I. </a:t>
            </a:r>
            <a:r>
              <a:rPr lang="es-ES" sz="2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ABSORCIÓN AGUA   </a:t>
            </a:r>
          </a:p>
          <a:p>
            <a:r>
              <a:rPr lang="es-ES" sz="2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</a:t>
            </a:r>
            <a:r>
              <a:rPr lang="es-ES" sz="20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Y </a:t>
            </a:r>
            <a:r>
              <a:rPr lang="es-ES" sz="2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ELECTROLITOS</a:t>
            </a:r>
          </a:p>
          <a:p>
            <a:r>
              <a:rPr lang="es-ES" sz="1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	</a:t>
            </a:r>
          </a:p>
          <a:p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II.   SECRECIÓN</a:t>
            </a:r>
          </a:p>
          <a:p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    ELECTROLITOS</a:t>
            </a:r>
          </a:p>
          <a:p>
            <a:endParaRPr lang="es-ES" sz="1200" b="1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III. </a:t>
            </a:r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ABS</a:t>
            </a:r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. MINERALES, </a:t>
            </a:r>
          </a:p>
          <a:p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   </a:t>
            </a:r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VIT </a:t>
            </a:r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HIDROSOLUBLES</a:t>
            </a:r>
          </a:p>
          <a:p>
            <a:endParaRPr lang="es-ES" sz="1200" b="1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IV.  </a:t>
            </a:r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MALABSORCIÓN</a:t>
            </a:r>
            <a:endParaRPr lang="es-ES" sz="1600" b="1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83592" y="6584776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9" name="8 Rectángulo"/>
          <p:cNvSpPr/>
          <p:nvPr/>
        </p:nvSpPr>
        <p:spPr>
          <a:xfrm>
            <a:off x="611262" y="1050790"/>
            <a:ext cx="2016224" cy="1200329"/>
          </a:xfrm>
          <a:prstGeom prst="rect">
            <a:avLst/>
          </a:prstGeom>
          <a:solidFill>
            <a:srgbClr val="D0EBE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lvl="0" algn="l"/>
            <a:r>
              <a:rPr lang="es-E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TEMA 10 </a:t>
            </a:r>
            <a:r>
              <a:rPr lang="es-ES" sz="2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Absorción agua y otros</a:t>
            </a:r>
            <a:endParaRPr lang="es-ES" sz="2400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6" name="Text Box 2"/>
          <p:cNvSpPr txBox="1">
            <a:spLocks noChangeArrowheads="1"/>
          </p:cNvSpPr>
          <p:nvPr/>
        </p:nvSpPr>
        <p:spPr bwMode="auto">
          <a:xfrm>
            <a:off x="1042988" y="1412875"/>
            <a:ext cx="2735262" cy="35086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1001713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6383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2274888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911475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33686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8258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42830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7402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TEMA 10</a:t>
            </a:r>
          </a:p>
          <a:p>
            <a:endParaRPr lang="es-ES" sz="1800" b="1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r>
              <a:rPr lang="es-ES" sz="12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I.     </a:t>
            </a:r>
            <a:r>
              <a:rPr lang="es-ES" sz="12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ABSORCIÓN </a:t>
            </a:r>
            <a:r>
              <a:rPr lang="es-ES" sz="12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AGUA    </a:t>
            </a:r>
          </a:p>
          <a:p>
            <a:r>
              <a:rPr lang="es-ES" sz="12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    </a:t>
            </a:r>
            <a:r>
              <a:rPr lang="es-ES" sz="12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Y </a:t>
            </a:r>
            <a:r>
              <a:rPr lang="es-ES" sz="12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ELECTROLITOS</a:t>
            </a:r>
          </a:p>
          <a:p>
            <a:r>
              <a:rPr lang="es-ES" sz="1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	</a:t>
            </a:r>
          </a:p>
          <a:p>
            <a:r>
              <a:rPr lang="es-ES" sz="1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II.  </a:t>
            </a:r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SECRECIÓN</a:t>
            </a:r>
          </a:p>
          <a:p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   ELECTROLITOS</a:t>
            </a:r>
          </a:p>
          <a:p>
            <a:endParaRPr lang="es-ES" sz="1800" b="1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r>
              <a:rPr lang="es-ES" sz="1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III</a:t>
            </a:r>
            <a:r>
              <a:rPr lang="es-ES" sz="18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. </a:t>
            </a:r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ABSORCIÓN    </a:t>
            </a:r>
          </a:p>
          <a:p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</a:t>
            </a:r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  MINERALES</a:t>
            </a:r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, VIT </a:t>
            </a:r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</a:t>
            </a:r>
          </a:p>
          <a:p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   HIDROSOLUBLES</a:t>
            </a:r>
            <a:endParaRPr lang="es-ES" sz="1600" b="1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endParaRPr lang="es-ES" sz="1800" b="1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r>
              <a:rPr lang="es-ES" sz="1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IV. </a:t>
            </a:r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MALABSORCIÓN</a:t>
            </a:r>
          </a:p>
        </p:txBody>
      </p:sp>
      <p:sp>
        <p:nvSpPr>
          <p:cNvPr id="221187" name="Oval 3"/>
          <p:cNvSpPr>
            <a:spLocks noChangeArrowheads="1"/>
          </p:cNvSpPr>
          <p:nvPr/>
        </p:nvSpPr>
        <p:spPr bwMode="auto">
          <a:xfrm>
            <a:off x="4643438" y="2565400"/>
            <a:ext cx="1944687" cy="2089150"/>
          </a:xfrm>
          <a:prstGeom prst="ellips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1188" name="Text Box 4"/>
          <p:cNvSpPr txBox="1">
            <a:spLocks noChangeArrowheads="1"/>
          </p:cNvSpPr>
          <p:nvPr/>
        </p:nvSpPr>
        <p:spPr bwMode="auto">
          <a:xfrm>
            <a:off x="6642100" y="6584950"/>
            <a:ext cx="2393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>
                <a:solidFill>
                  <a:schemeClr val="bg2"/>
                </a:solidFill>
                <a:latin typeface="Arial" charset="0"/>
              </a:rPr>
              <a:t>X. PÁEZ   FISIOLOGÍA DIGESTIVA    ULA</a:t>
            </a:r>
          </a:p>
        </p:txBody>
      </p:sp>
      <p:pic>
        <p:nvPicPr>
          <p:cNvPr id="221189" name="Picture 5" descr="gutthumb"/>
          <p:cNvPicPr>
            <a:picLocks noChangeAspect="1" noChangeArrowheads="1"/>
          </p:cNvPicPr>
          <p:nvPr/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175" y="549275"/>
            <a:ext cx="2908300" cy="5157788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1190" name="Oval 6"/>
          <p:cNvSpPr>
            <a:spLocks noChangeArrowheads="1"/>
          </p:cNvSpPr>
          <p:nvPr/>
        </p:nvSpPr>
        <p:spPr bwMode="auto">
          <a:xfrm>
            <a:off x="4787900" y="2781300"/>
            <a:ext cx="1944688" cy="2089150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pic>
        <p:nvPicPr>
          <p:cNvPr id="221191" name="Picture 7" descr="mucosa intestino delgad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863" y="4797425"/>
            <a:ext cx="3024187" cy="198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1192" name="Line 8"/>
          <p:cNvSpPr>
            <a:spLocks noChangeShapeType="1"/>
          </p:cNvSpPr>
          <p:nvPr/>
        </p:nvSpPr>
        <p:spPr bwMode="auto">
          <a:xfrm>
            <a:off x="4932363" y="4365625"/>
            <a:ext cx="1079500" cy="237490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21193" name="Line 9"/>
          <p:cNvSpPr>
            <a:spLocks noChangeShapeType="1"/>
          </p:cNvSpPr>
          <p:nvPr/>
        </p:nvSpPr>
        <p:spPr bwMode="auto">
          <a:xfrm>
            <a:off x="6659563" y="3284538"/>
            <a:ext cx="2305050" cy="1512887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107504" y="6525344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2176342" y="3171370"/>
            <a:ext cx="4791315" cy="400110"/>
          </a:xfrm>
          <a:prstGeom prst="rect">
            <a:avLst/>
          </a:prstGeom>
          <a:solidFill>
            <a:srgbClr val="63B8BF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square">
            <a:spAutoFit/>
          </a:bodyPr>
          <a:lstStyle/>
          <a:p>
            <a:pPr marL="457200" indent="-457200"/>
            <a:r>
              <a:rPr lang="es-ES" sz="20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II SECRECIÓN ELECTROLITOS</a:t>
            </a:r>
            <a:endParaRPr lang="es-ES" sz="20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258" name="Text Box 2"/>
          <p:cNvSpPr txBox="1">
            <a:spLocks noChangeArrowheads="1"/>
          </p:cNvSpPr>
          <p:nvPr/>
        </p:nvSpPr>
        <p:spPr bwMode="auto">
          <a:xfrm>
            <a:off x="971600" y="1458997"/>
            <a:ext cx="5181227" cy="1723549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Agua</a:t>
            </a: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en la LUZ es crítica para</a:t>
            </a:r>
          </a:p>
          <a:p>
            <a:pPr algn="l"/>
            <a:endParaRPr lang="es-ES_tradnl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FF0000"/>
              </a:buClr>
              <a:buFontTx/>
              <a:buChar char="•"/>
            </a:pP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Contacto enzima-sustrato</a:t>
            </a:r>
          </a:p>
          <a:p>
            <a:pPr algn="l">
              <a:buClr>
                <a:srgbClr val="FF0000"/>
              </a:buClr>
              <a:buFontTx/>
              <a:buChar char="•"/>
            </a:pPr>
            <a:endParaRPr lang="es-ES_tradnl" sz="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FF0000"/>
              </a:buClr>
              <a:buFontTx/>
              <a:buChar char="•"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Difusión de partículas digeridas</a:t>
            </a:r>
          </a:p>
          <a:p>
            <a:pPr algn="l">
              <a:buClr>
                <a:srgbClr val="FF0000"/>
              </a:buClr>
              <a:buFontTx/>
              <a:buChar char="•"/>
            </a:pPr>
            <a:endParaRPr lang="es-ES_tradnl" sz="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FF0000"/>
              </a:buClr>
              <a:buFontTx/>
              <a:buChar char="•"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Tránsito a lo largo del TGI sin dañar epitelio</a:t>
            </a:r>
          </a:p>
        </p:txBody>
      </p:sp>
      <p:sp>
        <p:nvSpPr>
          <p:cNvPr id="224259" name="Text Box 3"/>
          <p:cNvSpPr txBox="1">
            <a:spLocks noChangeArrowheads="1"/>
          </p:cNvSpPr>
          <p:nvPr/>
        </p:nvSpPr>
        <p:spPr bwMode="auto">
          <a:xfrm>
            <a:off x="971600" y="3380799"/>
            <a:ext cx="3708400" cy="1200329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_tradnl" sz="1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Gran volumen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diario reabsorbido</a:t>
            </a:r>
          </a:p>
          <a:p>
            <a:pPr algn="l"/>
            <a:r>
              <a:rPr lang="es-ES_tradnl" sz="1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Gran reserva funcional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en relación </a:t>
            </a:r>
            <a:r>
              <a:rPr lang="es-ES_tradnl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con 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gran superficie epitelial, en caso </a:t>
            </a:r>
            <a:r>
              <a:rPr lang="es-ES_tradnl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de 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enfermedad</a:t>
            </a:r>
          </a:p>
        </p:txBody>
      </p:sp>
      <p:sp>
        <p:nvSpPr>
          <p:cNvPr id="224260" name="Text Box 4"/>
          <p:cNvSpPr txBox="1">
            <a:spLocks noChangeArrowheads="1"/>
          </p:cNvSpPr>
          <p:nvPr/>
        </p:nvSpPr>
        <p:spPr bwMode="auto">
          <a:xfrm>
            <a:off x="5348344" y="4437112"/>
            <a:ext cx="3097213" cy="1339850"/>
          </a:xfrm>
          <a:prstGeom prst="rect">
            <a:avLst/>
          </a:prstGeom>
          <a:solidFill>
            <a:srgbClr val="FAF8A6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glow rad="101600">
              <a:srgbClr val="92D050">
                <a:alpha val="6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r>
              <a:rPr lang="es-ES_tradnl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Diarrea </a:t>
            </a:r>
          </a:p>
          <a:p>
            <a:r>
              <a:rPr lang="es-ES_tradnl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ocurre cuando se sobrepasa la reserva para absorber</a:t>
            </a:r>
          </a:p>
        </p:txBody>
      </p:sp>
      <p:sp>
        <p:nvSpPr>
          <p:cNvPr id="224261" name="Text Box 5"/>
          <p:cNvSpPr txBox="1">
            <a:spLocks noChangeArrowheads="1"/>
          </p:cNvSpPr>
          <p:nvPr/>
        </p:nvSpPr>
        <p:spPr bwMode="auto">
          <a:xfrm>
            <a:off x="6372225" y="428625"/>
            <a:ext cx="2251075" cy="609600"/>
          </a:xfrm>
          <a:prstGeom prst="rect">
            <a:avLst/>
          </a:prstGeom>
          <a:solidFill>
            <a:srgbClr val="75C1C7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II. SECRECIÓN </a:t>
            </a:r>
          </a:p>
          <a:p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  ELECTROLITOS</a:t>
            </a:r>
          </a:p>
        </p:txBody>
      </p:sp>
      <p:sp>
        <p:nvSpPr>
          <p:cNvPr id="224262" name="Text Box 6"/>
          <p:cNvSpPr txBox="1">
            <a:spLocks noChangeArrowheads="1"/>
          </p:cNvSpPr>
          <p:nvPr/>
        </p:nvSpPr>
        <p:spPr bwMode="auto">
          <a:xfrm>
            <a:off x="4801443" y="3619238"/>
            <a:ext cx="1676400" cy="579437"/>
          </a:xfrm>
          <a:prstGeom prst="rect">
            <a:avLst/>
          </a:prstGeom>
          <a:solidFill>
            <a:srgbClr val="DBFF7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_tradnl" sz="3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9 litros!</a:t>
            </a: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6372200" y="6525344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24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22426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2242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2242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4258" grpId="0" animBg="1"/>
      <p:bldP spid="224259" grpId="0" animBg="1"/>
      <p:bldP spid="224260" grpId="0" animBg="1"/>
      <p:bldP spid="224262" grpId="0" animBg="1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2" name="Rectangle 2"/>
          <p:cNvSpPr>
            <a:spLocks noChangeArrowheads="1"/>
          </p:cNvSpPr>
          <p:nvPr/>
        </p:nvSpPr>
        <p:spPr bwMode="auto">
          <a:xfrm>
            <a:off x="2424113" y="1566863"/>
            <a:ext cx="4295775" cy="396875"/>
          </a:xfrm>
          <a:prstGeom prst="rect">
            <a:avLst/>
          </a:prstGeom>
          <a:solidFill>
            <a:srgbClr val="6CBCC2"/>
          </a:solidFill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II. SECRECIÓN ELECTROLITOS</a:t>
            </a:r>
            <a:endParaRPr lang="es-MX" sz="20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25283" name="Text Box 3"/>
          <p:cNvSpPr txBox="1">
            <a:spLocks noChangeArrowheads="1"/>
          </p:cNvSpPr>
          <p:nvPr/>
        </p:nvSpPr>
        <p:spPr bwMode="auto">
          <a:xfrm>
            <a:off x="2608263" y="2258191"/>
            <a:ext cx="3762890" cy="2585323"/>
          </a:xfrm>
          <a:prstGeom prst="rect">
            <a:avLst/>
          </a:prstGeom>
          <a:solidFill>
            <a:srgbClr val="CFE9E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174625" indent="-174625">
              <a:buSzPct val="150000"/>
              <a:buFont typeface="Arial" pitchFamily="34" charset="0"/>
              <a:buChar char="•"/>
            </a:pPr>
            <a:r>
              <a:rPr lang="es-ES" sz="1800" dirty="0" smtClean="0">
                <a:latin typeface="Comic Sans MS" pitchFamily="66" charset="0"/>
              </a:rPr>
              <a:t>Cloro</a:t>
            </a:r>
            <a:endParaRPr lang="es-ES" sz="1800" dirty="0">
              <a:latin typeface="Comic Sans MS" pitchFamily="66" charset="0"/>
            </a:endParaRPr>
          </a:p>
          <a:p>
            <a:pPr marL="174625" indent="-174625">
              <a:buSzPct val="150000"/>
              <a:buFont typeface="Arial" pitchFamily="34" charset="0"/>
              <a:buChar char="•"/>
            </a:pPr>
            <a:endParaRPr lang="es-ES" sz="1800" dirty="0">
              <a:latin typeface="Comic Sans MS" pitchFamily="66" charset="0"/>
            </a:endParaRPr>
          </a:p>
          <a:p>
            <a:pPr marL="174625" indent="-174625">
              <a:buSzPct val="150000"/>
              <a:buFont typeface="Arial" pitchFamily="34" charset="0"/>
              <a:buChar char="•"/>
            </a:pPr>
            <a:r>
              <a:rPr lang="es-ES" sz="1800" dirty="0" smtClean="0">
                <a:latin typeface="Comic Sans MS" pitchFamily="66" charset="0"/>
              </a:rPr>
              <a:t>Potasio</a:t>
            </a:r>
            <a:endParaRPr lang="es-ES" sz="1800" dirty="0">
              <a:latin typeface="Comic Sans MS" pitchFamily="66" charset="0"/>
            </a:endParaRPr>
          </a:p>
          <a:p>
            <a:pPr marL="174625" indent="-174625">
              <a:buSzPct val="150000"/>
              <a:buFont typeface="Arial" pitchFamily="34" charset="0"/>
              <a:buChar char="•"/>
            </a:pPr>
            <a:endParaRPr lang="es-ES" sz="1800" dirty="0">
              <a:latin typeface="Comic Sans MS" pitchFamily="66" charset="0"/>
            </a:endParaRPr>
          </a:p>
          <a:p>
            <a:pPr marL="174625" indent="-174625">
              <a:buSzPct val="150000"/>
              <a:buFont typeface="Arial" pitchFamily="34" charset="0"/>
              <a:buChar char="•"/>
            </a:pPr>
            <a:r>
              <a:rPr lang="es-ES" sz="1800" dirty="0" smtClean="0">
                <a:latin typeface="Comic Sans MS" pitchFamily="66" charset="0"/>
              </a:rPr>
              <a:t>Bicarbonato</a:t>
            </a:r>
            <a:endParaRPr lang="es-ES" sz="1800" dirty="0">
              <a:latin typeface="Comic Sans MS" pitchFamily="66" charset="0"/>
            </a:endParaRPr>
          </a:p>
          <a:p>
            <a:pPr marL="174625" indent="-174625">
              <a:buSzPct val="150000"/>
              <a:buFont typeface="Arial" pitchFamily="34" charset="0"/>
              <a:buChar char="•"/>
            </a:pPr>
            <a:endParaRPr lang="es-ES" sz="1800" dirty="0">
              <a:latin typeface="Comic Sans MS" pitchFamily="66" charset="0"/>
            </a:endParaRPr>
          </a:p>
          <a:p>
            <a:pPr marL="174625" indent="-174625">
              <a:buSzPct val="150000"/>
              <a:buFont typeface="Arial" pitchFamily="34" charset="0"/>
              <a:buChar char="•"/>
            </a:pPr>
            <a:r>
              <a:rPr lang="es-ES" sz="1800" dirty="0" smtClean="0">
                <a:latin typeface="Comic Sans MS" pitchFamily="66" charset="0"/>
              </a:rPr>
              <a:t>Diarrea </a:t>
            </a:r>
            <a:r>
              <a:rPr lang="es-ES" sz="1800" dirty="0">
                <a:latin typeface="Comic Sans MS" pitchFamily="66" charset="0"/>
              </a:rPr>
              <a:t>Secretora</a:t>
            </a:r>
          </a:p>
          <a:p>
            <a:pPr marL="174625" indent="-174625">
              <a:buSzPct val="150000"/>
              <a:buFont typeface="Arial" pitchFamily="34" charset="0"/>
              <a:buChar char="•"/>
            </a:pPr>
            <a:endParaRPr lang="es-ES" sz="1800" dirty="0">
              <a:latin typeface="Comic Sans MS" pitchFamily="66" charset="0"/>
            </a:endParaRPr>
          </a:p>
          <a:p>
            <a:pPr marL="174625" indent="-174625">
              <a:buSzPct val="150000"/>
              <a:buFont typeface="Arial" pitchFamily="34" charset="0"/>
              <a:buChar char="•"/>
            </a:pPr>
            <a:r>
              <a:rPr lang="es-ES" sz="1800" dirty="0" smtClean="0">
                <a:latin typeface="Comic Sans MS" pitchFamily="66" charset="0"/>
              </a:rPr>
              <a:t>Tratamiento </a:t>
            </a:r>
            <a:r>
              <a:rPr lang="es-ES" sz="1800" dirty="0">
                <a:latin typeface="Comic Sans MS" pitchFamily="66" charset="0"/>
              </a:rPr>
              <a:t>diarrea secretora</a:t>
            </a:r>
          </a:p>
        </p:txBody>
      </p:sp>
      <p:sp>
        <p:nvSpPr>
          <p:cNvPr id="225284" name="Line 4"/>
          <p:cNvSpPr>
            <a:spLocks noChangeShapeType="1"/>
          </p:cNvSpPr>
          <p:nvPr/>
        </p:nvSpPr>
        <p:spPr bwMode="auto">
          <a:xfrm>
            <a:off x="1835149" y="2420888"/>
            <a:ext cx="720725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6372200" y="6525344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25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25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283" grpId="0" animBg="1"/>
      <p:bldP spid="225284" grpId="0" animBg="1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307" name="Text Box 3"/>
          <p:cNvSpPr txBox="1">
            <a:spLocks noChangeArrowheads="1"/>
          </p:cNvSpPr>
          <p:nvPr/>
        </p:nvSpPr>
        <p:spPr bwMode="auto">
          <a:xfrm>
            <a:off x="7618048" y="1196752"/>
            <a:ext cx="926857" cy="461665"/>
          </a:xfrm>
          <a:prstGeom prst="rect">
            <a:avLst/>
          </a:prstGeom>
          <a:solidFill>
            <a:srgbClr val="BBE0E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sz="2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Cloro</a:t>
            </a:r>
          </a:p>
        </p:txBody>
      </p:sp>
      <p:sp>
        <p:nvSpPr>
          <p:cNvPr id="226308" name="Text Box 4"/>
          <p:cNvSpPr txBox="1">
            <a:spLocks noChangeArrowheads="1"/>
          </p:cNvSpPr>
          <p:nvPr/>
        </p:nvSpPr>
        <p:spPr bwMode="auto">
          <a:xfrm>
            <a:off x="2246313" y="2565400"/>
            <a:ext cx="4649787" cy="2147888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buClr>
                <a:srgbClr val="FF0000"/>
              </a:buClr>
              <a:buSzPct val="150000"/>
              <a:buFontTx/>
              <a:buChar char="•"/>
            </a:pP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Secreción activa </a:t>
            </a:r>
            <a:r>
              <a:rPr lang="es-ES_tradnl" sz="20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transcelular</a:t>
            </a: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de Cl</a:t>
            </a:r>
            <a:r>
              <a:rPr lang="es-ES_tradnl" sz="2000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</a:p>
          <a:p>
            <a:pPr algn="l">
              <a:buClr>
                <a:srgbClr val="FF0000"/>
              </a:buClr>
              <a:buSzPct val="150000"/>
              <a:buFontTx/>
              <a:buChar char="•"/>
            </a:pPr>
            <a:endParaRPr lang="es-ES_tradnl" sz="2000" baseline="30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FF0000"/>
              </a:buClr>
              <a:buSzPct val="150000"/>
              <a:buFontTx/>
              <a:buChar char="•"/>
            </a:pP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Canal de Cl</a:t>
            </a:r>
            <a:r>
              <a:rPr lang="es-ES_tradnl" sz="2000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CFTR</a:t>
            </a:r>
          </a:p>
          <a:p>
            <a:pPr algn="l">
              <a:buClr>
                <a:srgbClr val="FF0000"/>
              </a:buClr>
              <a:buSzPct val="150000"/>
              <a:buFontTx/>
              <a:buChar char="•"/>
            </a:pPr>
            <a:endParaRPr lang="es-ES_tradnl" sz="2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FF0000"/>
              </a:buClr>
              <a:buSzPct val="150000"/>
              <a:buFontTx/>
              <a:buChar char="•"/>
            </a:pP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Secuencia activación canal Cl</a:t>
            </a:r>
            <a:r>
              <a:rPr lang="es-ES_tradnl" sz="2000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apical</a:t>
            </a:r>
          </a:p>
          <a:p>
            <a:pPr algn="l">
              <a:buClr>
                <a:srgbClr val="FF0000"/>
              </a:buClr>
              <a:buSzPct val="150000"/>
              <a:buFontTx/>
              <a:buChar char="•"/>
            </a:pPr>
            <a:endParaRPr lang="es-ES_tradnl" sz="2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FF0000"/>
              </a:buClr>
              <a:buSzPct val="150000"/>
              <a:buFontTx/>
              <a:buChar char="•"/>
            </a:pP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Regulación del canal de Cl</a:t>
            </a:r>
            <a:r>
              <a:rPr lang="es-ES_tradnl" sz="2000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6372200" y="6525344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6300192" y="473771"/>
            <a:ext cx="2251075" cy="609600"/>
          </a:xfrm>
          <a:prstGeom prst="rect">
            <a:avLst/>
          </a:prstGeom>
          <a:solidFill>
            <a:srgbClr val="75C1C7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II. SECRECIÓN </a:t>
            </a:r>
          </a:p>
          <a:p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  ELECTROLITOS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0" name="Text Box 2"/>
          <p:cNvSpPr txBox="1">
            <a:spLocks noChangeArrowheads="1"/>
          </p:cNvSpPr>
          <p:nvPr/>
        </p:nvSpPr>
        <p:spPr bwMode="auto">
          <a:xfrm>
            <a:off x="2640013" y="1989138"/>
            <a:ext cx="3862387" cy="3409950"/>
          </a:xfrm>
          <a:prstGeom prst="rect">
            <a:avLst/>
          </a:prstGeom>
          <a:solidFill>
            <a:srgbClr val="BDD3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endParaRPr lang="es-ES_tradnl" sz="1200"/>
          </a:p>
          <a:p>
            <a:r>
              <a:rPr lang="es-ES_tradnl" sz="2400"/>
              <a:t>Secreción de </a:t>
            </a:r>
            <a:r>
              <a:rPr lang="es-ES_tradnl" sz="24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AGUA </a:t>
            </a:r>
            <a:r>
              <a:rPr lang="es-ES_tradnl" sz="2400"/>
              <a:t> </a:t>
            </a:r>
          </a:p>
          <a:p>
            <a:r>
              <a:rPr lang="es-ES_tradnl" sz="2400"/>
              <a:t>centrada </a:t>
            </a:r>
          </a:p>
          <a:p>
            <a:r>
              <a:rPr lang="es-ES_tradnl" sz="2400"/>
              <a:t>en secreción de</a:t>
            </a:r>
          </a:p>
          <a:p>
            <a:endParaRPr lang="es-ES_tradnl" sz="1800"/>
          </a:p>
          <a:p>
            <a:r>
              <a:rPr lang="es-ES_tradnl" sz="5400">
                <a:solidFill>
                  <a:srgbClr val="008000"/>
                </a:solidFill>
              </a:rPr>
              <a:t> </a:t>
            </a:r>
            <a:r>
              <a:rPr lang="es-ES_tradnl" sz="6000" b="1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CLORO</a:t>
            </a:r>
            <a:r>
              <a:rPr lang="es-ES_tradnl" sz="5400" b="1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  <a:p>
            <a:endParaRPr lang="es-ES_tradnl" sz="1800" b="1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r>
              <a:rPr lang="es-ES_tradnl" sz="2400"/>
              <a:t>de las criptas intestinales</a:t>
            </a:r>
          </a:p>
          <a:p>
            <a:endParaRPr lang="es-ES_tradnl" sz="1200"/>
          </a:p>
        </p:txBody>
      </p:sp>
      <p:sp>
        <p:nvSpPr>
          <p:cNvPr id="227332" name="Text Box 4"/>
          <p:cNvSpPr txBox="1">
            <a:spLocks noChangeArrowheads="1"/>
          </p:cNvSpPr>
          <p:nvPr/>
        </p:nvSpPr>
        <p:spPr bwMode="auto">
          <a:xfrm>
            <a:off x="1043142" y="1001615"/>
            <a:ext cx="1377300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27334" name="Text Box 6"/>
          <p:cNvSpPr txBox="1">
            <a:spLocks noChangeArrowheads="1"/>
          </p:cNvSpPr>
          <p:nvPr/>
        </p:nvSpPr>
        <p:spPr bwMode="auto">
          <a:xfrm>
            <a:off x="6199750" y="555625"/>
            <a:ext cx="2332690" cy="584775"/>
          </a:xfrm>
          <a:prstGeom prst="rect">
            <a:avLst/>
          </a:prstGeom>
          <a:solidFill>
            <a:srgbClr val="75C1C7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II. SECRECIÓN </a:t>
            </a:r>
          </a:p>
          <a:p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   ELECTROLITOS</a:t>
            </a:r>
          </a:p>
        </p:txBody>
      </p:sp>
      <p:sp>
        <p:nvSpPr>
          <p:cNvPr id="227335" name="Text Box 7"/>
          <p:cNvSpPr txBox="1">
            <a:spLocks noChangeArrowheads="1"/>
          </p:cNvSpPr>
          <p:nvPr/>
        </p:nvSpPr>
        <p:spPr bwMode="auto">
          <a:xfrm>
            <a:off x="7605583" y="1239143"/>
            <a:ext cx="926857" cy="461665"/>
          </a:xfrm>
          <a:prstGeom prst="rect">
            <a:avLst/>
          </a:prstGeom>
          <a:solidFill>
            <a:srgbClr val="BBE0E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Cloro</a:t>
            </a: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6372200" y="6525344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155" decel="100000"/>
                                        <p:tgtEl>
                                          <p:spTgt spid="2273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1155" decel="100000"/>
                                        <p:tgtEl>
                                          <p:spTgt spid="22733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22733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1155" fill="hold"/>
                                        <p:tgtEl>
                                          <p:spTgt spid="2273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2273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1155" fill="hold"/>
                                        <p:tgtEl>
                                          <p:spTgt spid="2273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2273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7330" grpId="0" animBg="1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8354" name="Picture 2" descr="heretogenidad de transpsortadores vell abso cripta 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5" t="15436" r="9274" b="6250"/>
          <a:stretch>
            <a:fillRect/>
          </a:stretch>
        </p:blipFill>
        <p:spPr bwMode="auto">
          <a:xfrm>
            <a:off x="831205" y="1601788"/>
            <a:ext cx="6048375" cy="360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8355" name="Oval 3"/>
          <p:cNvSpPr>
            <a:spLocks noChangeArrowheads="1"/>
          </p:cNvSpPr>
          <p:nvPr/>
        </p:nvSpPr>
        <p:spPr bwMode="auto">
          <a:xfrm>
            <a:off x="4210993" y="3767138"/>
            <a:ext cx="1655762" cy="1584325"/>
          </a:xfrm>
          <a:prstGeom prst="ellipse">
            <a:avLst/>
          </a:prstGeom>
          <a:noFill/>
          <a:ln w="38100">
            <a:solidFill>
              <a:schemeClr val="folHlink"/>
            </a:solidFill>
            <a:prstDash val="sysDot"/>
            <a:round/>
            <a:headEnd/>
            <a:tailEnd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8356" name="Rectangle 4"/>
          <p:cNvSpPr>
            <a:spLocks noChangeArrowheads="1"/>
          </p:cNvSpPr>
          <p:nvPr/>
        </p:nvSpPr>
        <p:spPr bwMode="auto">
          <a:xfrm>
            <a:off x="1407468" y="4630738"/>
            <a:ext cx="576262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8357" name="Oval 5"/>
          <p:cNvSpPr>
            <a:spLocks noChangeArrowheads="1"/>
          </p:cNvSpPr>
          <p:nvPr/>
        </p:nvSpPr>
        <p:spPr bwMode="auto">
          <a:xfrm>
            <a:off x="1694805" y="3551238"/>
            <a:ext cx="1655763" cy="1800225"/>
          </a:xfrm>
          <a:prstGeom prst="ellips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8358" name="Text Box 6"/>
          <p:cNvSpPr txBox="1">
            <a:spLocks noChangeArrowheads="1"/>
          </p:cNvSpPr>
          <p:nvPr/>
        </p:nvSpPr>
        <p:spPr bwMode="auto">
          <a:xfrm>
            <a:off x="686743" y="4343400"/>
            <a:ext cx="865187" cy="323850"/>
          </a:xfrm>
          <a:prstGeom prst="rect">
            <a:avLst/>
          </a:prstGeom>
          <a:solidFill>
            <a:srgbClr val="EDE4B5"/>
          </a:solidFill>
          <a:ln w="19050">
            <a:solidFill>
              <a:srgbClr val="C1A92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 b="1">
                <a:latin typeface="Arial" charset="0"/>
              </a:rPr>
              <a:t>CRIPTA</a:t>
            </a:r>
          </a:p>
        </p:txBody>
      </p:sp>
      <p:sp>
        <p:nvSpPr>
          <p:cNvPr id="228359" name="Rectangle 7"/>
          <p:cNvSpPr>
            <a:spLocks noChangeArrowheads="1"/>
          </p:cNvSpPr>
          <p:nvPr/>
        </p:nvSpPr>
        <p:spPr bwMode="auto">
          <a:xfrm>
            <a:off x="1910705" y="2254250"/>
            <a:ext cx="576263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8360" name="Text Box 8"/>
          <p:cNvSpPr txBox="1">
            <a:spLocks noChangeArrowheads="1"/>
          </p:cNvSpPr>
          <p:nvPr/>
        </p:nvSpPr>
        <p:spPr bwMode="auto">
          <a:xfrm>
            <a:off x="683568" y="1268413"/>
            <a:ext cx="1349375" cy="323850"/>
          </a:xfrm>
          <a:prstGeom prst="rect">
            <a:avLst/>
          </a:prstGeom>
          <a:solidFill>
            <a:srgbClr val="E8C7EB"/>
          </a:solidFill>
          <a:ln w="19050">
            <a:solidFill>
              <a:srgbClr val="CC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 b="1">
                <a:latin typeface="Arial" charset="0"/>
              </a:rPr>
              <a:t>VELLOSIDAD</a:t>
            </a:r>
          </a:p>
        </p:txBody>
      </p:sp>
      <p:sp>
        <p:nvSpPr>
          <p:cNvPr id="228361" name="Rectangle 9"/>
          <p:cNvSpPr>
            <a:spLocks noChangeArrowheads="1"/>
          </p:cNvSpPr>
          <p:nvPr/>
        </p:nvSpPr>
        <p:spPr bwMode="auto">
          <a:xfrm>
            <a:off x="3207693" y="1462088"/>
            <a:ext cx="1368425" cy="1152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 sz="1800">
              <a:latin typeface="Arial" charset="0"/>
            </a:endParaRPr>
          </a:p>
        </p:txBody>
      </p:sp>
      <p:sp>
        <p:nvSpPr>
          <p:cNvPr id="228362" name="Text Box 10"/>
          <p:cNvSpPr txBox="1">
            <a:spLocks noChangeArrowheads="1"/>
          </p:cNvSpPr>
          <p:nvPr/>
        </p:nvSpPr>
        <p:spPr bwMode="auto">
          <a:xfrm>
            <a:off x="1759795" y="2288042"/>
            <a:ext cx="260359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 b="1" dirty="0" err="1"/>
              <a:t>Cotransporte</a:t>
            </a:r>
            <a:r>
              <a:rPr lang="es-ES" sz="1400" b="1" dirty="0"/>
              <a:t> </a:t>
            </a:r>
            <a:r>
              <a:rPr lang="es-ES" sz="1400" b="1" dirty="0" err="1"/>
              <a:t>Na</a:t>
            </a:r>
            <a:r>
              <a:rPr lang="es-ES" sz="1400" b="1" baseline="30000" dirty="0"/>
              <a:t>+</a:t>
            </a:r>
            <a:r>
              <a:rPr lang="es-ES" sz="1400" b="1" dirty="0"/>
              <a:t>-nutriente</a:t>
            </a:r>
          </a:p>
          <a:p>
            <a:pPr algn="l"/>
            <a:r>
              <a:rPr lang="es-ES" sz="1400" b="1" dirty="0"/>
              <a:t>Intercambio apical </a:t>
            </a:r>
            <a:r>
              <a:rPr lang="es-ES" sz="1400" b="1" dirty="0" err="1"/>
              <a:t>Na</a:t>
            </a:r>
            <a:r>
              <a:rPr lang="es-ES" sz="1400" b="1" baseline="30000" dirty="0"/>
              <a:t>+</a:t>
            </a:r>
            <a:r>
              <a:rPr lang="es-ES" sz="1400" b="1" dirty="0"/>
              <a:t>- H</a:t>
            </a:r>
            <a:r>
              <a:rPr lang="es-ES" sz="1400" b="1" baseline="30000" dirty="0"/>
              <a:t>+</a:t>
            </a:r>
          </a:p>
        </p:txBody>
      </p:sp>
      <p:sp>
        <p:nvSpPr>
          <p:cNvPr id="228363" name="Rectangle 11"/>
          <p:cNvSpPr>
            <a:spLocks noChangeArrowheads="1"/>
          </p:cNvSpPr>
          <p:nvPr/>
        </p:nvSpPr>
        <p:spPr bwMode="auto">
          <a:xfrm>
            <a:off x="4576118" y="1751013"/>
            <a:ext cx="1079500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8364" name="Rectangle 12"/>
          <p:cNvSpPr>
            <a:spLocks noChangeArrowheads="1"/>
          </p:cNvSpPr>
          <p:nvPr/>
        </p:nvSpPr>
        <p:spPr bwMode="auto">
          <a:xfrm>
            <a:off x="5868343" y="1196975"/>
            <a:ext cx="1152525" cy="15843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8365" name="Text Box 13"/>
          <p:cNvSpPr txBox="1">
            <a:spLocks noChangeArrowheads="1"/>
          </p:cNvSpPr>
          <p:nvPr/>
        </p:nvSpPr>
        <p:spPr bwMode="auto">
          <a:xfrm>
            <a:off x="6850148" y="2884488"/>
            <a:ext cx="1861407" cy="14157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 b="1" dirty="0"/>
              <a:t>Bomba de </a:t>
            </a:r>
            <a:r>
              <a:rPr lang="es-ES" sz="1400" b="1" dirty="0" err="1"/>
              <a:t>Na</a:t>
            </a:r>
            <a:r>
              <a:rPr lang="es-ES" sz="1400" b="1" baseline="30000" dirty="0"/>
              <a:t>+</a:t>
            </a:r>
            <a:r>
              <a:rPr lang="es-ES" sz="1400" b="1" dirty="0"/>
              <a:t> K</a:t>
            </a:r>
            <a:r>
              <a:rPr lang="es-ES" sz="1400" b="1" baseline="30000" dirty="0"/>
              <a:t>+</a:t>
            </a:r>
          </a:p>
          <a:p>
            <a:pPr algn="l"/>
            <a:endParaRPr lang="es-ES" sz="800" b="1" dirty="0"/>
          </a:p>
          <a:p>
            <a:pPr algn="l"/>
            <a:r>
              <a:rPr lang="es-ES" sz="1400" b="1" dirty="0"/>
              <a:t>Intercambiador </a:t>
            </a:r>
          </a:p>
          <a:p>
            <a:pPr algn="l"/>
            <a:r>
              <a:rPr lang="es-ES" sz="1400" b="1" dirty="0"/>
              <a:t>HCO</a:t>
            </a:r>
            <a:r>
              <a:rPr lang="es-ES" sz="1400" b="1" baseline="-25000" dirty="0"/>
              <a:t>3</a:t>
            </a:r>
            <a:r>
              <a:rPr lang="es-ES" sz="1400" b="1" baseline="30000" dirty="0"/>
              <a:t>-</a:t>
            </a:r>
            <a:r>
              <a:rPr lang="es-ES" sz="1400" b="1" dirty="0"/>
              <a:t>-Cl</a:t>
            </a:r>
            <a:r>
              <a:rPr lang="es-ES" sz="1400" b="1" baseline="30000" dirty="0"/>
              <a:t>-</a:t>
            </a:r>
            <a:r>
              <a:rPr lang="es-ES" sz="1400" b="1" dirty="0"/>
              <a:t>,</a:t>
            </a:r>
          </a:p>
          <a:p>
            <a:pPr algn="l"/>
            <a:endParaRPr lang="es-ES" sz="800" b="1" dirty="0"/>
          </a:p>
          <a:p>
            <a:pPr algn="l"/>
            <a:r>
              <a:rPr lang="es-ES" sz="1400" b="1" dirty="0"/>
              <a:t>Intercambiador </a:t>
            </a:r>
          </a:p>
          <a:p>
            <a:pPr algn="l"/>
            <a:r>
              <a:rPr lang="es-ES" sz="1400" b="1" dirty="0" err="1"/>
              <a:t>basolateral</a:t>
            </a:r>
            <a:r>
              <a:rPr lang="es-ES" sz="1400" b="1" dirty="0"/>
              <a:t> </a:t>
            </a:r>
            <a:r>
              <a:rPr lang="es-ES" sz="1400" b="1" dirty="0" err="1"/>
              <a:t>Na</a:t>
            </a:r>
            <a:r>
              <a:rPr lang="es-ES" sz="1400" b="1" baseline="30000" dirty="0"/>
              <a:t>+</a:t>
            </a:r>
            <a:r>
              <a:rPr lang="es-ES" sz="1400" b="1" dirty="0"/>
              <a:t>-H</a:t>
            </a:r>
            <a:r>
              <a:rPr lang="es-ES" sz="1400" b="1" baseline="30000" dirty="0"/>
              <a:t>+</a:t>
            </a:r>
          </a:p>
        </p:txBody>
      </p:sp>
      <p:sp>
        <p:nvSpPr>
          <p:cNvPr id="228366" name="Text Box 14"/>
          <p:cNvSpPr txBox="1">
            <a:spLocks noChangeArrowheads="1"/>
          </p:cNvSpPr>
          <p:nvPr/>
        </p:nvSpPr>
        <p:spPr bwMode="auto">
          <a:xfrm>
            <a:off x="4363393" y="2154238"/>
            <a:ext cx="1554162" cy="730250"/>
          </a:xfrm>
          <a:prstGeom prst="rect">
            <a:avLst/>
          </a:prstGeom>
          <a:solidFill>
            <a:srgbClr val="BBFE00"/>
          </a:solidFill>
          <a:ln w="28575">
            <a:solidFill>
              <a:srgbClr val="2E5C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b="1"/>
              <a:t>Canal cloro</a:t>
            </a:r>
          </a:p>
          <a:p>
            <a:r>
              <a:rPr lang="es-ES" sz="2000" b="1"/>
              <a:t>CFTR</a:t>
            </a:r>
          </a:p>
        </p:txBody>
      </p:sp>
      <p:sp>
        <p:nvSpPr>
          <p:cNvPr id="228367" name="Text Box 15"/>
          <p:cNvSpPr txBox="1">
            <a:spLocks noChangeArrowheads="1"/>
          </p:cNvSpPr>
          <p:nvPr/>
        </p:nvSpPr>
        <p:spPr bwMode="auto">
          <a:xfrm>
            <a:off x="3472805" y="5537200"/>
            <a:ext cx="3484563" cy="701675"/>
          </a:xfrm>
          <a:prstGeom prst="rect">
            <a:avLst/>
          </a:prstGeom>
          <a:solidFill>
            <a:srgbClr val="BEFAC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Memb. apicales enterocitos </a:t>
            </a:r>
          </a:p>
          <a:p>
            <a:r>
              <a:rPr lang="es-MX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Criptas Lieberkühn</a:t>
            </a:r>
          </a:p>
        </p:txBody>
      </p:sp>
      <p:sp>
        <p:nvSpPr>
          <p:cNvPr id="228369" name="Text Box 17"/>
          <p:cNvSpPr txBox="1">
            <a:spLocks noChangeArrowheads="1"/>
          </p:cNvSpPr>
          <p:nvPr/>
        </p:nvSpPr>
        <p:spPr bwMode="auto">
          <a:xfrm>
            <a:off x="6190503" y="572022"/>
            <a:ext cx="2332690" cy="584775"/>
          </a:xfrm>
          <a:prstGeom prst="rect">
            <a:avLst/>
          </a:prstGeom>
          <a:solidFill>
            <a:srgbClr val="75C1C7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II. SECRECIÓN </a:t>
            </a:r>
          </a:p>
          <a:p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   ELECTROLITOS</a:t>
            </a:r>
          </a:p>
        </p:txBody>
      </p:sp>
      <p:sp>
        <p:nvSpPr>
          <p:cNvPr id="228370" name="Text Box 18"/>
          <p:cNvSpPr txBox="1">
            <a:spLocks noChangeArrowheads="1"/>
          </p:cNvSpPr>
          <p:nvPr/>
        </p:nvSpPr>
        <p:spPr bwMode="auto">
          <a:xfrm>
            <a:off x="7596336" y="1231255"/>
            <a:ext cx="926857" cy="461665"/>
          </a:xfrm>
          <a:prstGeom prst="rect">
            <a:avLst/>
          </a:prstGeom>
          <a:solidFill>
            <a:srgbClr val="BBE0E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Cloro</a:t>
            </a:r>
          </a:p>
        </p:txBody>
      </p:sp>
      <p:sp>
        <p:nvSpPr>
          <p:cNvPr id="228372" name="Text Box 20"/>
          <p:cNvSpPr txBox="1">
            <a:spLocks noChangeArrowheads="1"/>
          </p:cNvSpPr>
          <p:nvPr/>
        </p:nvSpPr>
        <p:spPr bwMode="auto">
          <a:xfrm>
            <a:off x="4735661" y="1264558"/>
            <a:ext cx="780983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1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228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8355" grpId="0" animBg="1"/>
      <p:bldP spid="228357" grpId="0" animBg="1"/>
      <p:bldP spid="228362" grpId="0"/>
      <p:bldP spid="228365" grpId="0"/>
      <p:bldP spid="228366" grpId="0" animBg="1"/>
      <p:bldP spid="228367" grpId="0" animBg="1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78" name="Rectangle 2"/>
          <p:cNvSpPr>
            <a:spLocks noChangeArrowheads="1"/>
          </p:cNvSpPr>
          <p:nvPr/>
        </p:nvSpPr>
        <p:spPr bwMode="auto">
          <a:xfrm>
            <a:off x="3640138" y="1462088"/>
            <a:ext cx="1368425" cy="1152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 sz="1800">
              <a:latin typeface="Arial" charset="0"/>
            </a:endParaRPr>
          </a:p>
        </p:txBody>
      </p:sp>
      <p:sp>
        <p:nvSpPr>
          <p:cNvPr id="229381" name="Text Box 5"/>
          <p:cNvSpPr txBox="1">
            <a:spLocks noChangeArrowheads="1"/>
          </p:cNvSpPr>
          <p:nvPr/>
        </p:nvSpPr>
        <p:spPr bwMode="auto">
          <a:xfrm>
            <a:off x="6375488" y="452438"/>
            <a:ext cx="2242922" cy="584775"/>
          </a:xfrm>
          <a:prstGeom prst="rect">
            <a:avLst/>
          </a:prstGeom>
          <a:solidFill>
            <a:srgbClr val="75C1C7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II. SECRECIÓN </a:t>
            </a:r>
          </a:p>
          <a:p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  </a:t>
            </a:r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ELECTROLITOS</a:t>
            </a:r>
            <a:endParaRPr lang="es-ES" sz="1600" b="1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</p:txBody>
      </p:sp>
      <p:pic>
        <p:nvPicPr>
          <p:cNvPr id="229382" name="Picture 6" descr="img28"/>
          <p:cNvPicPr>
            <a:picLocks noChangeAspect="1" noChangeArrowheads="1"/>
          </p:cNvPicPr>
          <p:nvPr/>
        </p:nvPicPr>
        <p:blipFill>
          <a:blip r:embed="rId2">
            <a:lum bright="-24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20" t="25394" r="28146" b="14325"/>
          <a:stretch>
            <a:fillRect/>
          </a:stretch>
        </p:blipFill>
        <p:spPr bwMode="auto">
          <a:xfrm>
            <a:off x="3132138" y="1989138"/>
            <a:ext cx="2952750" cy="3527425"/>
          </a:xfrm>
          <a:prstGeom prst="rect">
            <a:avLst/>
          </a:prstGeom>
          <a:solidFill>
            <a:srgbClr val="8CCB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9384" name="Rectangle 8"/>
          <p:cNvSpPr>
            <a:spLocks noChangeArrowheads="1"/>
          </p:cNvSpPr>
          <p:nvPr/>
        </p:nvSpPr>
        <p:spPr bwMode="auto">
          <a:xfrm>
            <a:off x="4400550" y="1844675"/>
            <a:ext cx="1684338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 sz="1800">
              <a:latin typeface="Arial" charset="0"/>
            </a:endParaRPr>
          </a:p>
        </p:txBody>
      </p:sp>
      <p:sp>
        <p:nvSpPr>
          <p:cNvPr id="229386" name="Text Box 10"/>
          <p:cNvSpPr txBox="1">
            <a:spLocks noChangeArrowheads="1"/>
          </p:cNvSpPr>
          <p:nvPr/>
        </p:nvSpPr>
        <p:spPr bwMode="auto">
          <a:xfrm>
            <a:off x="3925888" y="452438"/>
            <a:ext cx="715962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000" b="1"/>
              <a:t>LUZ</a:t>
            </a:r>
          </a:p>
        </p:txBody>
      </p:sp>
      <p:sp>
        <p:nvSpPr>
          <p:cNvPr id="229388" name="Text Box 12"/>
          <p:cNvSpPr txBox="1">
            <a:spLocks noChangeArrowheads="1"/>
          </p:cNvSpPr>
          <p:nvPr/>
        </p:nvSpPr>
        <p:spPr bwMode="auto">
          <a:xfrm>
            <a:off x="3708400" y="5913438"/>
            <a:ext cx="1149674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1" dirty="0">
                <a:solidFill>
                  <a:srgbClr val="C00000"/>
                </a:solidFill>
              </a:rPr>
              <a:t>SANGRE</a:t>
            </a:r>
          </a:p>
        </p:txBody>
      </p:sp>
      <p:sp>
        <p:nvSpPr>
          <p:cNvPr id="229389" name="Rectangle 13"/>
          <p:cNvSpPr>
            <a:spLocks noChangeArrowheads="1"/>
          </p:cNvSpPr>
          <p:nvPr/>
        </p:nvSpPr>
        <p:spPr bwMode="auto">
          <a:xfrm>
            <a:off x="5795963" y="2565400"/>
            <a:ext cx="1944687" cy="172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9390" name="Text Box 14"/>
          <p:cNvSpPr txBox="1">
            <a:spLocks noChangeArrowheads="1"/>
          </p:cNvSpPr>
          <p:nvPr/>
        </p:nvSpPr>
        <p:spPr bwMode="auto">
          <a:xfrm>
            <a:off x="6084887" y="2892652"/>
            <a:ext cx="1538287" cy="12192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1800" b="1"/>
              <a:t>Secreción </a:t>
            </a:r>
          </a:p>
          <a:p>
            <a:r>
              <a:rPr lang="es-ES" sz="1800" b="1"/>
              <a:t>Activa</a:t>
            </a:r>
          </a:p>
          <a:p>
            <a:r>
              <a:rPr lang="es-ES" sz="1800" b="1"/>
              <a:t>Transcelular</a:t>
            </a:r>
          </a:p>
          <a:p>
            <a:r>
              <a:rPr lang="es-ES" sz="1800" b="1"/>
              <a:t>de Cloro</a:t>
            </a:r>
          </a:p>
        </p:txBody>
      </p:sp>
      <p:sp>
        <p:nvSpPr>
          <p:cNvPr id="229391" name="Text Box 15"/>
          <p:cNvSpPr txBox="1">
            <a:spLocks noChangeArrowheads="1"/>
          </p:cNvSpPr>
          <p:nvPr/>
        </p:nvSpPr>
        <p:spPr bwMode="auto">
          <a:xfrm>
            <a:off x="468313" y="476250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229392" name="Rectangle 16"/>
          <p:cNvSpPr>
            <a:spLocks noChangeArrowheads="1"/>
          </p:cNvSpPr>
          <p:nvPr/>
        </p:nvSpPr>
        <p:spPr bwMode="auto">
          <a:xfrm>
            <a:off x="611188" y="981075"/>
            <a:ext cx="1443037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Yeyuno</a:t>
            </a:r>
          </a:p>
          <a:p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Í</a:t>
            </a:r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leon-colon</a:t>
            </a:r>
            <a:endParaRPr lang="es-ES" sz="16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29393" name="Text Box 17"/>
          <p:cNvSpPr txBox="1">
            <a:spLocks noChangeArrowheads="1"/>
          </p:cNvSpPr>
          <p:nvPr/>
        </p:nvSpPr>
        <p:spPr bwMode="auto">
          <a:xfrm>
            <a:off x="824026" y="2170112"/>
            <a:ext cx="1944687" cy="2195513"/>
          </a:xfrm>
          <a:prstGeom prst="rect">
            <a:avLst/>
          </a:prstGeom>
          <a:solidFill>
            <a:srgbClr val="B5EDB5"/>
          </a:solidFill>
          <a:ln w="28575">
            <a:solidFill>
              <a:srgbClr val="83C4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l"/>
            <a:r>
              <a:rPr lang="es-ES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Canal de Cloro</a:t>
            </a:r>
            <a: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</a:p>
          <a:p>
            <a:r>
              <a:rPr lang="es-ES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(CFTR)</a:t>
            </a:r>
          </a:p>
          <a:p>
            <a:pPr algn="l"/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es-ES" sz="1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es-ES" sz="1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ystic</a:t>
            </a:r>
            <a: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l"/>
            <a:r>
              <a:rPr lang="es-ES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</a:t>
            </a:r>
            <a: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ibrosis</a:t>
            </a:r>
          </a:p>
          <a:p>
            <a:pPr algn="l"/>
            <a:r>
              <a:rPr lang="es-ES" sz="1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</a:t>
            </a:r>
            <a:r>
              <a:rPr lang="es-ES" sz="1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ransmembrane</a:t>
            </a:r>
            <a:endParaRPr lang="es-ES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es-ES" sz="1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conductance</a:t>
            </a:r>
            <a:endParaRPr lang="es-ES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es-ES" sz="1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</a:t>
            </a:r>
            <a:r>
              <a:rPr lang="es-ES" sz="1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egulator</a:t>
            </a:r>
            <a:endParaRPr lang="es-ES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9394" name="Rectangle 18"/>
          <p:cNvSpPr>
            <a:spLocks noChangeArrowheads="1"/>
          </p:cNvSpPr>
          <p:nvPr/>
        </p:nvSpPr>
        <p:spPr bwMode="auto">
          <a:xfrm>
            <a:off x="4471988" y="2205038"/>
            <a:ext cx="936625" cy="7191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9395" name="Rectangle 19"/>
          <p:cNvSpPr>
            <a:spLocks noChangeArrowheads="1"/>
          </p:cNvSpPr>
          <p:nvPr/>
        </p:nvSpPr>
        <p:spPr bwMode="auto">
          <a:xfrm>
            <a:off x="4040188" y="2852738"/>
            <a:ext cx="720725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9396" name="Oval 20"/>
          <p:cNvSpPr>
            <a:spLocks noChangeArrowheads="1"/>
          </p:cNvSpPr>
          <p:nvPr/>
        </p:nvSpPr>
        <p:spPr bwMode="auto">
          <a:xfrm>
            <a:off x="3276600" y="4652963"/>
            <a:ext cx="503238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9397" name="Oval 21"/>
          <p:cNvSpPr>
            <a:spLocks noChangeArrowheads="1"/>
          </p:cNvSpPr>
          <p:nvPr/>
        </p:nvSpPr>
        <p:spPr bwMode="auto">
          <a:xfrm>
            <a:off x="2987675" y="1628775"/>
            <a:ext cx="504825" cy="3603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9398" name="Rectangle 22"/>
          <p:cNvSpPr>
            <a:spLocks noChangeArrowheads="1"/>
          </p:cNvSpPr>
          <p:nvPr/>
        </p:nvSpPr>
        <p:spPr bwMode="auto">
          <a:xfrm rot="-1361628">
            <a:off x="4356100" y="3141663"/>
            <a:ext cx="720725" cy="15113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9399" name="Rectangle 23"/>
          <p:cNvSpPr>
            <a:spLocks noChangeArrowheads="1"/>
          </p:cNvSpPr>
          <p:nvPr/>
        </p:nvSpPr>
        <p:spPr bwMode="auto">
          <a:xfrm>
            <a:off x="4643438" y="4508500"/>
            <a:ext cx="865187" cy="13684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9400" name="Oval 24"/>
          <p:cNvSpPr>
            <a:spLocks noChangeArrowheads="1"/>
          </p:cNvSpPr>
          <p:nvPr/>
        </p:nvSpPr>
        <p:spPr bwMode="auto">
          <a:xfrm>
            <a:off x="4860925" y="4868863"/>
            <a:ext cx="431800" cy="4318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9401" name="Line 25"/>
          <p:cNvSpPr>
            <a:spLocks noChangeShapeType="1"/>
          </p:cNvSpPr>
          <p:nvPr/>
        </p:nvSpPr>
        <p:spPr bwMode="auto">
          <a:xfrm flipV="1">
            <a:off x="5076825" y="4652963"/>
            <a:ext cx="0" cy="792162"/>
          </a:xfrm>
          <a:prstGeom prst="line">
            <a:avLst/>
          </a:prstGeom>
          <a:noFill/>
          <a:ln w="28575">
            <a:solidFill>
              <a:srgbClr val="0066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29402" name="Line 26"/>
          <p:cNvSpPr>
            <a:spLocks noChangeShapeType="1"/>
          </p:cNvSpPr>
          <p:nvPr/>
        </p:nvSpPr>
        <p:spPr bwMode="auto">
          <a:xfrm flipV="1">
            <a:off x="5221288" y="4652963"/>
            <a:ext cx="0" cy="792162"/>
          </a:xfrm>
          <a:prstGeom prst="line">
            <a:avLst/>
          </a:prstGeom>
          <a:noFill/>
          <a:ln w="28575">
            <a:solidFill>
              <a:srgbClr val="FF006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29403" name="Line 27"/>
          <p:cNvSpPr>
            <a:spLocks noChangeShapeType="1"/>
          </p:cNvSpPr>
          <p:nvPr/>
        </p:nvSpPr>
        <p:spPr bwMode="auto">
          <a:xfrm flipV="1">
            <a:off x="4932363" y="4652963"/>
            <a:ext cx="0" cy="792162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29404" name="Text Box 28"/>
          <p:cNvSpPr txBox="1">
            <a:spLocks noChangeArrowheads="1"/>
          </p:cNvSpPr>
          <p:nvPr/>
        </p:nvSpPr>
        <p:spPr bwMode="auto">
          <a:xfrm>
            <a:off x="6516688" y="5445125"/>
            <a:ext cx="95408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400">
                <a:effectLst>
                  <a:outerShdw blurRad="38100" dist="38100" dir="2700000" algn="tl">
                    <a:srgbClr val="C0C0C0"/>
                  </a:outerShdw>
                </a:effectLst>
              </a:rPr>
              <a:t>(NKCLC1)</a:t>
            </a:r>
          </a:p>
        </p:txBody>
      </p:sp>
      <p:sp>
        <p:nvSpPr>
          <p:cNvPr id="229405" name="Oval 29"/>
          <p:cNvSpPr>
            <a:spLocks noChangeArrowheads="1"/>
          </p:cNvSpPr>
          <p:nvPr/>
        </p:nvSpPr>
        <p:spPr bwMode="auto">
          <a:xfrm>
            <a:off x="4643438" y="4437063"/>
            <a:ext cx="865187" cy="1079500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9406" name="Freeform 30"/>
          <p:cNvSpPr>
            <a:spLocks/>
          </p:cNvSpPr>
          <p:nvPr/>
        </p:nvSpPr>
        <p:spPr bwMode="auto">
          <a:xfrm flipV="1">
            <a:off x="4643438" y="5013325"/>
            <a:ext cx="215900" cy="71438"/>
          </a:xfrm>
          <a:custGeom>
            <a:avLst/>
            <a:gdLst>
              <a:gd name="T0" fmla="*/ 0 w 91"/>
              <a:gd name="T1" fmla="*/ 0 h 1"/>
              <a:gd name="T2" fmla="*/ 91 w 91"/>
              <a:gd name="T3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91" h="1">
                <a:moveTo>
                  <a:pt x="0" y="0"/>
                </a:moveTo>
                <a:cubicBezTo>
                  <a:pt x="34" y="0"/>
                  <a:pt x="68" y="0"/>
                  <a:pt x="91" y="0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29407" name="Text Box 31"/>
          <p:cNvSpPr txBox="1">
            <a:spLocks noChangeArrowheads="1"/>
          </p:cNvSpPr>
          <p:nvPr/>
        </p:nvSpPr>
        <p:spPr bwMode="auto">
          <a:xfrm>
            <a:off x="4787900" y="5445125"/>
            <a:ext cx="180022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Cotransportador</a:t>
            </a:r>
          </a:p>
          <a:p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Na</a:t>
            </a:r>
            <a:r>
              <a:rPr lang="es-ES_tradnl" sz="1600" b="1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2Cl</a:t>
            </a:r>
            <a:r>
              <a:rPr lang="es-ES_tradnl" sz="1600" b="1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K</a:t>
            </a:r>
            <a:r>
              <a:rPr lang="es-ES_tradnl" sz="1600" b="1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</a:p>
        </p:txBody>
      </p:sp>
      <p:sp>
        <p:nvSpPr>
          <p:cNvPr id="229408" name="Freeform 32"/>
          <p:cNvSpPr>
            <a:spLocks/>
          </p:cNvSpPr>
          <p:nvPr/>
        </p:nvSpPr>
        <p:spPr bwMode="auto">
          <a:xfrm>
            <a:off x="5292725" y="5157788"/>
            <a:ext cx="287338" cy="71437"/>
          </a:xfrm>
          <a:custGeom>
            <a:avLst/>
            <a:gdLst>
              <a:gd name="T0" fmla="*/ 0 w 181"/>
              <a:gd name="T1" fmla="*/ 0 h 45"/>
              <a:gd name="T2" fmla="*/ 90 w 181"/>
              <a:gd name="T3" fmla="*/ 45 h 45"/>
              <a:gd name="T4" fmla="*/ 181 w 181"/>
              <a:gd name="T5" fmla="*/ 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1" h="45">
                <a:moveTo>
                  <a:pt x="0" y="0"/>
                </a:moveTo>
                <a:cubicBezTo>
                  <a:pt x="30" y="22"/>
                  <a:pt x="60" y="45"/>
                  <a:pt x="90" y="45"/>
                </a:cubicBezTo>
                <a:cubicBezTo>
                  <a:pt x="120" y="45"/>
                  <a:pt x="150" y="22"/>
                  <a:pt x="181" y="0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29409" name="Rectangle 33"/>
          <p:cNvSpPr>
            <a:spLocks noChangeArrowheads="1"/>
          </p:cNvSpPr>
          <p:nvPr/>
        </p:nvSpPr>
        <p:spPr bwMode="auto">
          <a:xfrm>
            <a:off x="3132138" y="5229225"/>
            <a:ext cx="503237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9410" name="Rectangle 34"/>
          <p:cNvSpPr>
            <a:spLocks noChangeArrowheads="1"/>
          </p:cNvSpPr>
          <p:nvPr/>
        </p:nvSpPr>
        <p:spPr bwMode="auto">
          <a:xfrm>
            <a:off x="4067175" y="1412875"/>
            <a:ext cx="360363" cy="1295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9411" name="Rectangle 35"/>
          <p:cNvSpPr>
            <a:spLocks noChangeArrowheads="1"/>
          </p:cNvSpPr>
          <p:nvPr/>
        </p:nvSpPr>
        <p:spPr bwMode="auto">
          <a:xfrm>
            <a:off x="4068763" y="1700213"/>
            <a:ext cx="287337" cy="865187"/>
          </a:xfrm>
          <a:prstGeom prst="rect">
            <a:avLst/>
          </a:prstGeom>
          <a:solidFill>
            <a:srgbClr val="BEFAC8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9412" name="Oval 36"/>
          <p:cNvSpPr>
            <a:spLocks noChangeArrowheads="1"/>
          </p:cNvSpPr>
          <p:nvPr/>
        </p:nvSpPr>
        <p:spPr bwMode="auto">
          <a:xfrm>
            <a:off x="4068763" y="1628775"/>
            <a:ext cx="287337" cy="21590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9413" name="Oval 37"/>
          <p:cNvSpPr>
            <a:spLocks noChangeArrowheads="1"/>
          </p:cNvSpPr>
          <p:nvPr/>
        </p:nvSpPr>
        <p:spPr bwMode="auto">
          <a:xfrm>
            <a:off x="4068763" y="2420938"/>
            <a:ext cx="287337" cy="21590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9414" name="Text Box 38"/>
          <p:cNvSpPr txBox="1">
            <a:spLocks noChangeArrowheads="1"/>
          </p:cNvSpPr>
          <p:nvPr/>
        </p:nvSpPr>
        <p:spPr bwMode="auto">
          <a:xfrm>
            <a:off x="4716463" y="3789363"/>
            <a:ext cx="4746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Cl</a:t>
            </a:r>
            <a:r>
              <a:rPr lang="es-ES" sz="2000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</a:p>
        </p:txBody>
      </p:sp>
      <p:sp>
        <p:nvSpPr>
          <p:cNvPr id="229415" name="Line 39"/>
          <p:cNvSpPr>
            <a:spLocks noChangeShapeType="1"/>
          </p:cNvSpPr>
          <p:nvPr/>
        </p:nvSpPr>
        <p:spPr bwMode="auto">
          <a:xfrm flipV="1">
            <a:off x="4211638" y="1414463"/>
            <a:ext cx="0" cy="574675"/>
          </a:xfrm>
          <a:prstGeom prst="line">
            <a:avLst/>
          </a:prstGeom>
          <a:noFill/>
          <a:ln w="28575">
            <a:solidFill>
              <a:srgbClr val="0080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29416" name="Text Box 40"/>
          <p:cNvSpPr txBox="1">
            <a:spLocks noChangeArrowheads="1"/>
          </p:cNvSpPr>
          <p:nvPr/>
        </p:nvSpPr>
        <p:spPr bwMode="auto">
          <a:xfrm>
            <a:off x="4281488" y="1268413"/>
            <a:ext cx="5810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Cl</a:t>
            </a:r>
            <a:r>
              <a:rPr lang="es-ES" sz="2400" b="1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</a:p>
        </p:txBody>
      </p:sp>
      <p:sp>
        <p:nvSpPr>
          <p:cNvPr id="229417" name="Freeform 41"/>
          <p:cNvSpPr>
            <a:spLocks/>
          </p:cNvSpPr>
          <p:nvPr/>
        </p:nvSpPr>
        <p:spPr bwMode="auto">
          <a:xfrm>
            <a:off x="4116388" y="2492375"/>
            <a:ext cx="1031875" cy="2089150"/>
          </a:xfrm>
          <a:custGeom>
            <a:avLst/>
            <a:gdLst>
              <a:gd name="T0" fmla="*/ 650 w 650"/>
              <a:gd name="T1" fmla="*/ 1316 h 1316"/>
              <a:gd name="T2" fmla="*/ 106 w 650"/>
              <a:gd name="T3" fmla="*/ 590 h 1316"/>
              <a:gd name="T4" fmla="*/ 15 w 650"/>
              <a:gd name="T5" fmla="*/ 0 h 1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50" h="1316">
                <a:moveTo>
                  <a:pt x="650" y="1316"/>
                </a:moveTo>
                <a:cubicBezTo>
                  <a:pt x="431" y="1062"/>
                  <a:pt x="212" y="809"/>
                  <a:pt x="106" y="590"/>
                </a:cubicBezTo>
                <a:cubicBezTo>
                  <a:pt x="0" y="371"/>
                  <a:pt x="30" y="98"/>
                  <a:pt x="15" y="0"/>
                </a:cubicBezTo>
              </a:path>
            </a:pathLst>
          </a:custGeom>
          <a:noFill/>
          <a:ln w="38100" cmpd="sng">
            <a:solidFill>
              <a:srgbClr val="008000"/>
            </a:solidFill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29418" name="Oval 42"/>
          <p:cNvSpPr>
            <a:spLocks noChangeArrowheads="1"/>
          </p:cNvSpPr>
          <p:nvPr/>
        </p:nvSpPr>
        <p:spPr bwMode="auto">
          <a:xfrm>
            <a:off x="3851275" y="1052513"/>
            <a:ext cx="1008063" cy="1152525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9419" name="Text Box 43"/>
          <p:cNvSpPr txBox="1">
            <a:spLocks noChangeArrowheads="1"/>
          </p:cNvSpPr>
          <p:nvPr/>
        </p:nvSpPr>
        <p:spPr bwMode="auto">
          <a:xfrm>
            <a:off x="7668344" y="1131342"/>
            <a:ext cx="926857" cy="461665"/>
          </a:xfrm>
          <a:prstGeom prst="rect">
            <a:avLst/>
          </a:prstGeom>
          <a:solidFill>
            <a:srgbClr val="BBE0E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sz="2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Cloro</a:t>
            </a:r>
          </a:p>
        </p:txBody>
      </p:sp>
      <p:sp>
        <p:nvSpPr>
          <p:cNvPr id="229420" name="Oval 44"/>
          <p:cNvSpPr>
            <a:spLocks noChangeArrowheads="1"/>
          </p:cNvSpPr>
          <p:nvPr/>
        </p:nvSpPr>
        <p:spPr bwMode="auto">
          <a:xfrm>
            <a:off x="4356100" y="2349500"/>
            <a:ext cx="215900" cy="2873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9421" name="Text Box 45"/>
          <p:cNvSpPr txBox="1">
            <a:spLocks noChangeArrowheads="1"/>
          </p:cNvSpPr>
          <p:nvPr/>
        </p:nvSpPr>
        <p:spPr bwMode="auto">
          <a:xfrm>
            <a:off x="4395774" y="2427288"/>
            <a:ext cx="790601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AMPc</a:t>
            </a: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(+)</a:t>
            </a:r>
          </a:p>
        </p:txBody>
      </p:sp>
      <p:sp>
        <p:nvSpPr>
          <p:cNvPr id="229424" name="Oval 48"/>
          <p:cNvSpPr>
            <a:spLocks noChangeArrowheads="1"/>
          </p:cNvSpPr>
          <p:nvPr/>
        </p:nvSpPr>
        <p:spPr bwMode="auto">
          <a:xfrm>
            <a:off x="4356100" y="5445125"/>
            <a:ext cx="360363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9425" name="Oval 49"/>
          <p:cNvSpPr>
            <a:spLocks noChangeArrowheads="1"/>
          </p:cNvSpPr>
          <p:nvPr/>
        </p:nvSpPr>
        <p:spPr bwMode="auto">
          <a:xfrm>
            <a:off x="5651500" y="2565400"/>
            <a:ext cx="144463" cy="2873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9426" name="Oval 50"/>
          <p:cNvSpPr>
            <a:spLocks noChangeArrowheads="1"/>
          </p:cNvSpPr>
          <p:nvPr/>
        </p:nvSpPr>
        <p:spPr bwMode="auto">
          <a:xfrm>
            <a:off x="3348038" y="2133600"/>
            <a:ext cx="503237" cy="2873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9427" name="Rectangle 51"/>
          <p:cNvSpPr>
            <a:spLocks noChangeArrowheads="1"/>
          </p:cNvSpPr>
          <p:nvPr/>
        </p:nvSpPr>
        <p:spPr bwMode="auto">
          <a:xfrm>
            <a:off x="3563938" y="4365625"/>
            <a:ext cx="360362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9428" name="Rectangle 52"/>
          <p:cNvSpPr>
            <a:spLocks noChangeArrowheads="1"/>
          </p:cNvSpPr>
          <p:nvPr/>
        </p:nvSpPr>
        <p:spPr bwMode="auto">
          <a:xfrm rot="-775834">
            <a:off x="3708400" y="4779963"/>
            <a:ext cx="215900" cy="7191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9429" name="Oval 53"/>
          <p:cNvSpPr>
            <a:spLocks noChangeArrowheads="1"/>
          </p:cNvSpPr>
          <p:nvPr/>
        </p:nvSpPr>
        <p:spPr bwMode="auto">
          <a:xfrm>
            <a:off x="3635375" y="5157788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9422" name="Text Box 46"/>
          <p:cNvSpPr txBox="1">
            <a:spLocks noChangeArrowheads="1"/>
          </p:cNvSpPr>
          <p:nvPr/>
        </p:nvSpPr>
        <p:spPr bwMode="auto">
          <a:xfrm>
            <a:off x="3419475" y="4941888"/>
            <a:ext cx="731838" cy="517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Bomba</a:t>
            </a:r>
          </a:p>
          <a:p>
            <a:pPr algn="l"/>
            <a:r>
              <a:rPr lang="es-ES_tradnl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Na</a:t>
            </a:r>
            <a:r>
              <a:rPr lang="es-ES_tradnl" sz="1400" b="1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s-ES_tradnl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K</a:t>
            </a:r>
            <a:r>
              <a:rPr lang="es-ES_tradnl" sz="1400" b="1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</a:p>
        </p:txBody>
      </p:sp>
      <p:sp>
        <p:nvSpPr>
          <p:cNvPr id="52" name="Text Box 7"/>
          <p:cNvSpPr txBox="1">
            <a:spLocks noChangeArrowheads="1"/>
          </p:cNvSpPr>
          <p:nvPr/>
        </p:nvSpPr>
        <p:spPr bwMode="auto">
          <a:xfrm>
            <a:off x="6372200" y="6525344"/>
            <a:ext cx="2707793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cxnSp>
        <p:nvCxnSpPr>
          <p:cNvPr id="3" name="2 Conector recto"/>
          <p:cNvCxnSpPr/>
          <p:nvPr/>
        </p:nvCxnSpPr>
        <p:spPr bwMode="auto">
          <a:xfrm flipV="1">
            <a:off x="2768713" y="2385219"/>
            <a:ext cx="1271475" cy="10795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29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29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43" dur="2000" fill="hold"/>
                                        <p:tgtEl>
                                          <p:spTgt spid="22940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45" dur="2000" fill="hold"/>
                                        <p:tgtEl>
                                          <p:spTgt spid="2294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9393" grpId="0" animBg="1"/>
      <p:bldP spid="229404" grpId="0"/>
      <p:bldP spid="229405" grpId="0" animBg="1"/>
      <p:bldP spid="229405" grpId="1" animBg="1"/>
      <p:bldP spid="229407" grpId="0"/>
      <p:bldP spid="229415" grpId="0" animBg="1"/>
      <p:bldP spid="229417" grpId="0" animBg="1"/>
      <p:bldP spid="229418" grpId="0" animBg="1"/>
      <p:bldP spid="229418" grpId="1" animBg="1"/>
      <p:bldP spid="229421" grpId="0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2" name="Text Box 2"/>
          <p:cNvSpPr txBox="1">
            <a:spLocks noChangeArrowheads="1"/>
          </p:cNvSpPr>
          <p:nvPr/>
        </p:nvSpPr>
        <p:spPr bwMode="auto">
          <a:xfrm>
            <a:off x="468313" y="476250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30403" name="Text Box 3"/>
          <p:cNvSpPr txBox="1">
            <a:spLocks noChangeArrowheads="1"/>
          </p:cNvSpPr>
          <p:nvPr/>
        </p:nvSpPr>
        <p:spPr bwMode="auto">
          <a:xfrm>
            <a:off x="827088" y="476250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pic>
        <p:nvPicPr>
          <p:cNvPr id="230404" name="Picture 4" descr="sec cloro"/>
          <p:cNvPicPr>
            <a:picLocks noChangeAspect="1" noChangeArrowheads="1"/>
          </p:cNvPicPr>
          <p:nvPr/>
        </p:nvPicPr>
        <p:blipFill>
          <a:blip r:embed="rId2">
            <a:lum bright="-18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48"/>
          <a:stretch>
            <a:fillRect/>
          </a:stretch>
        </p:blipFill>
        <p:spPr bwMode="auto">
          <a:xfrm>
            <a:off x="1547813" y="836613"/>
            <a:ext cx="4900612" cy="5275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0405" name="Text Box 5"/>
          <p:cNvSpPr txBox="1">
            <a:spLocks noChangeArrowheads="1"/>
          </p:cNvSpPr>
          <p:nvPr/>
        </p:nvSpPr>
        <p:spPr bwMode="auto">
          <a:xfrm>
            <a:off x="4418013" y="5516563"/>
            <a:ext cx="157797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Cotransportador</a:t>
            </a:r>
          </a:p>
          <a:p>
            <a:r>
              <a:rPr lang="es-ES_tradnl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Na2ClK</a:t>
            </a:r>
          </a:p>
        </p:txBody>
      </p:sp>
      <p:sp>
        <p:nvSpPr>
          <p:cNvPr id="230406" name="Text Box 6"/>
          <p:cNvSpPr txBox="1">
            <a:spLocks noChangeArrowheads="1"/>
          </p:cNvSpPr>
          <p:nvPr/>
        </p:nvSpPr>
        <p:spPr bwMode="auto">
          <a:xfrm>
            <a:off x="3851275" y="1700213"/>
            <a:ext cx="1008063" cy="523220"/>
          </a:xfrm>
          <a:prstGeom prst="rect">
            <a:avLst/>
          </a:prstGeom>
          <a:solidFill>
            <a:srgbClr val="BBEFBB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sz="1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Canal </a:t>
            </a:r>
            <a:r>
              <a:rPr lang="es-ES_tradnl" sz="14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Cl</a:t>
            </a:r>
            <a:r>
              <a:rPr lang="es-ES_tradnl" sz="1400" b="1" baseline="300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-</a:t>
            </a:r>
            <a:endParaRPr lang="es-ES_tradnl" sz="1400" b="1" baseline="300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r>
              <a:rPr lang="es-ES_tradnl" sz="1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CFTR</a:t>
            </a:r>
          </a:p>
        </p:txBody>
      </p:sp>
      <p:sp>
        <p:nvSpPr>
          <p:cNvPr id="230407" name="Oval 7"/>
          <p:cNvSpPr>
            <a:spLocks noChangeArrowheads="1"/>
          </p:cNvSpPr>
          <p:nvPr/>
        </p:nvSpPr>
        <p:spPr bwMode="auto">
          <a:xfrm>
            <a:off x="3348038" y="4508500"/>
            <a:ext cx="792162" cy="865188"/>
          </a:xfrm>
          <a:prstGeom prst="ellipse">
            <a:avLst/>
          </a:prstGeom>
          <a:solidFill>
            <a:srgbClr val="F7F1A7"/>
          </a:solidFill>
          <a:ln w="38100">
            <a:solidFill>
              <a:srgbClr val="CC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0408" name="Oval 8"/>
          <p:cNvSpPr>
            <a:spLocks noChangeArrowheads="1"/>
          </p:cNvSpPr>
          <p:nvPr/>
        </p:nvSpPr>
        <p:spPr bwMode="auto">
          <a:xfrm>
            <a:off x="4500563" y="4652963"/>
            <a:ext cx="719137" cy="792162"/>
          </a:xfrm>
          <a:prstGeom prst="ellipse">
            <a:avLst/>
          </a:prstGeom>
          <a:solidFill>
            <a:schemeClr val="folHlink"/>
          </a:solidFill>
          <a:ln w="57150">
            <a:solidFill>
              <a:srgbClr val="6699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0409" name="Oval 9"/>
          <p:cNvSpPr>
            <a:spLocks noChangeArrowheads="1"/>
          </p:cNvSpPr>
          <p:nvPr/>
        </p:nvSpPr>
        <p:spPr bwMode="auto">
          <a:xfrm>
            <a:off x="4140200" y="404813"/>
            <a:ext cx="863600" cy="503237"/>
          </a:xfrm>
          <a:prstGeom prst="ellipse">
            <a:avLst/>
          </a:prstGeom>
          <a:noFill/>
          <a:ln w="38100">
            <a:solidFill>
              <a:srgbClr val="669900"/>
            </a:solidFill>
            <a:prstDash val="sysDot"/>
            <a:round/>
            <a:headEnd/>
            <a:tailEnd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0410" name="Text Box 10"/>
          <p:cNvSpPr txBox="1">
            <a:spLocks noChangeArrowheads="1"/>
          </p:cNvSpPr>
          <p:nvPr/>
        </p:nvSpPr>
        <p:spPr bwMode="auto">
          <a:xfrm>
            <a:off x="6156176" y="2819400"/>
            <a:ext cx="1538287" cy="12192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1800" b="1"/>
              <a:t>Secreción </a:t>
            </a:r>
          </a:p>
          <a:p>
            <a:r>
              <a:rPr lang="es-ES" sz="1800" b="1"/>
              <a:t>Activa</a:t>
            </a:r>
          </a:p>
          <a:p>
            <a:r>
              <a:rPr lang="es-ES" sz="1800" b="1"/>
              <a:t>Transcelular</a:t>
            </a:r>
          </a:p>
          <a:p>
            <a:r>
              <a:rPr lang="es-ES" sz="1800" b="1"/>
              <a:t>de Cloro</a:t>
            </a:r>
          </a:p>
        </p:txBody>
      </p:sp>
      <p:sp>
        <p:nvSpPr>
          <p:cNvPr id="230412" name="Text Box 12"/>
          <p:cNvSpPr txBox="1">
            <a:spLocks noChangeArrowheads="1"/>
          </p:cNvSpPr>
          <p:nvPr/>
        </p:nvSpPr>
        <p:spPr bwMode="auto">
          <a:xfrm>
            <a:off x="4525963" y="4954588"/>
            <a:ext cx="766762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200" b="1">
                <a:effectLst>
                  <a:outerShdw blurRad="38100" dist="38100" dir="2700000" algn="tl">
                    <a:srgbClr val="C0C0C0"/>
                  </a:outerShdw>
                </a:effectLst>
              </a:rPr>
              <a:t>NKCLC1</a:t>
            </a:r>
          </a:p>
        </p:txBody>
      </p:sp>
      <p:sp>
        <p:nvSpPr>
          <p:cNvPr id="230413" name="Freeform 13"/>
          <p:cNvSpPr>
            <a:spLocks/>
          </p:cNvSpPr>
          <p:nvPr/>
        </p:nvSpPr>
        <p:spPr bwMode="auto">
          <a:xfrm>
            <a:off x="4787900" y="2636838"/>
            <a:ext cx="215900" cy="1944687"/>
          </a:xfrm>
          <a:custGeom>
            <a:avLst/>
            <a:gdLst>
              <a:gd name="T0" fmla="*/ 650 w 650"/>
              <a:gd name="T1" fmla="*/ 1316 h 1316"/>
              <a:gd name="T2" fmla="*/ 106 w 650"/>
              <a:gd name="T3" fmla="*/ 590 h 1316"/>
              <a:gd name="T4" fmla="*/ 15 w 650"/>
              <a:gd name="T5" fmla="*/ 0 h 1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50" h="1316">
                <a:moveTo>
                  <a:pt x="650" y="1316"/>
                </a:moveTo>
                <a:cubicBezTo>
                  <a:pt x="431" y="1062"/>
                  <a:pt x="212" y="809"/>
                  <a:pt x="106" y="590"/>
                </a:cubicBezTo>
                <a:cubicBezTo>
                  <a:pt x="0" y="371"/>
                  <a:pt x="30" y="98"/>
                  <a:pt x="15" y="0"/>
                </a:cubicBezTo>
              </a:path>
            </a:pathLst>
          </a:custGeom>
          <a:noFill/>
          <a:ln w="38100" cmpd="sng">
            <a:solidFill>
              <a:srgbClr val="008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30415" name="Rectangle 15"/>
          <p:cNvSpPr>
            <a:spLocks noChangeArrowheads="1"/>
          </p:cNvSpPr>
          <p:nvPr/>
        </p:nvSpPr>
        <p:spPr bwMode="auto">
          <a:xfrm>
            <a:off x="5435600" y="1196975"/>
            <a:ext cx="360363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0416" name="Text Box 16"/>
          <p:cNvSpPr txBox="1">
            <a:spLocks noChangeArrowheads="1"/>
          </p:cNvSpPr>
          <p:nvPr/>
        </p:nvSpPr>
        <p:spPr bwMode="auto">
          <a:xfrm>
            <a:off x="5319713" y="1341438"/>
            <a:ext cx="5476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Na</a:t>
            </a:r>
            <a:r>
              <a:rPr lang="es-ES" sz="1600" b="1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</a:p>
        </p:txBody>
      </p:sp>
      <p:sp>
        <p:nvSpPr>
          <p:cNvPr id="230418" name="Text Box 18"/>
          <p:cNvSpPr txBox="1">
            <a:spLocks noChangeArrowheads="1"/>
          </p:cNvSpPr>
          <p:nvPr/>
        </p:nvSpPr>
        <p:spPr bwMode="auto">
          <a:xfrm>
            <a:off x="3402013" y="4724400"/>
            <a:ext cx="80962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Bomba </a:t>
            </a:r>
          </a:p>
          <a:p>
            <a:pPr algn="l"/>
            <a:r>
              <a:rPr lang="es-ES_tradnl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Na+K+</a:t>
            </a:r>
          </a:p>
        </p:txBody>
      </p:sp>
      <p:sp>
        <p:nvSpPr>
          <p:cNvPr id="230419" name="Text Box 19"/>
          <p:cNvSpPr txBox="1">
            <a:spLocks noChangeArrowheads="1"/>
          </p:cNvSpPr>
          <p:nvPr/>
        </p:nvSpPr>
        <p:spPr bwMode="auto">
          <a:xfrm>
            <a:off x="6434339" y="449838"/>
            <a:ext cx="2242922" cy="584775"/>
          </a:xfrm>
          <a:prstGeom prst="rect">
            <a:avLst/>
          </a:prstGeom>
          <a:solidFill>
            <a:srgbClr val="75C1C7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II. SECRECIÓN </a:t>
            </a:r>
          </a:p>
          <a:p>
            <a:pPr marL="449263" indent="-449263"/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  </a:t>
            </a:r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ELECTROLITOS</a:t>
            </a:r>
            <a:endParaRPr lang="es-ES" sz="1600" b="1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</p:txBody>
      </p:sp>
      <p:sp>
        <p:nvSpPr>
          <p:cNvPr id="230420" name="Text Box 20"/>
          <p:cNvSpPr txBox="1">
            <a:spLocks noChangeArrowheads="1"/>
          </p:cNvSpPr>
          <p:nvPr/>
        </p:nvSpPr>
        <p:spPr bwMode="auto">
          <a:xfrm>
            <a:off x="7773596" y="1128713"/>
            <a:ext cx="926857" cy="461665"/>
          </a:xfrm>
          <a:prstGeom prst="rect">
            <a:avLst/>
          </a:prstGeom>
          <a:solidFill>
            <a:srgbClr val="BBE0E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sz="2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Cloro</a:t>
            </a:r>
          </a:p>
        </p:txBody>
      </p:sp>
      <p:sp>
        <p:nvSpPr>
          <p:cNvPr id="230422" name="Text Box 22"/>
          <p:cNvSpPr txBox="1">
            <a:spLocks noChangeArrowheads="1"/>
          </p:cNvSpPr>
          <p:nvPr/>
        </p:nvSpPr>
        <p:spPr bwMode="auto">
          <a:xfrm>
            <a:off x="4281488" y="476250"/>
            <a:ext cx="5810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Cl</a:t>
            </a:r>
            <a:r>
              <a:rPr lang="es-ES" sz="2400" b="1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</a:p>
        </p:txBody>
      </p:sp>
      <p:sp>
        <p:nvSpPr>
          <p:cNvPr id="230423" name="Text Box 23"/>
          <p:cNvSpPr txBox="1">
            <a:spLocks noChangeArrowheads="1"/>
          </p:cNvSpPr>
          <p:nvPr/>
        </p:nvSpPr>
        <p:spPr bwMode="auto">
          <a:xfrm>
            <a:off x="2070100" y="333375"/>
            <a:ext cx="687388" cy="3968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/>
              <a:t>LUZ</a:t>
            </a:r>
          </a:p>
        </p:txBody>
      </p:sp>
      <p:sp>
        <p:nvSpPr>
          <p:cNvPr id="21" name="Text Box 7"/>
          <p:cNvSpPr txBox="1">
            <a:spLocks noChangeArrowheads="1"/>
          </p:cNvSpPr>
          <p:nvPr/>
        </p:nvSpPr>
        <p:spPr bwMode="auto">
          <a:xfrm>
            <a:off x="6372200" y="6525344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30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0405" grpId="0"/>
      <p:bldP spid="230409" grpId="0" animBg="1"/>
      <p:bldP spid="230413" grpId="0" animBg="1"/>
      <p:bldP spid="230416" grpId="0"/>
      <p:bldP spid="230422" grpId="0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426" name="Text Box 2"/>
          <p:cNvSpPr txBox="1">
            <a:spLocks noChangeArrowheads="1"/>
          </p:cNvSpPr>
          <p:nvPr/>
        </p:nvSpPr>
        <p:spPr bwMode="auto">
          <a:xfrm>
            <a:off x="6650038" y="525463"/>
            <a:ext cx="1881187" cy="7302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_tradnl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Canal de Cloro</a:t>
            </a:r>
          </a:p>
          <a:p>
            <a:r>
              <a:rPr lang="es-ES_tradnl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CFTR</a:t>
            </a:r>
          </a:p>
        </p:txBody>
      </p:sp>
      <p:sp>
        <p:nvSpPr>
          <p:cNvPr id="231427" name="Text Box 3"/>
          <p:cNvSpPr txBox="1">
            <a:spLocks noChangeArrowheads="1"/>
          </p:cNvSpPr>
          <p:nvPr/>
        </p:nvSpPr>
        <p:spPr bwMode="auto">
          <a:xfrm>
            <a:off x="6659563" y="3860800"/>
            <a:ext cx="2009775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Fibrosis Quística</a:t>
            </a:r>
          </a:p>
          <a:p>
            <a:pPr algn="l"/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Mutación del brazo</a:t>
            </a:r>
          </a:p>
          <a:p>
            <a:pPr algn="l"/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largo cromosoma 7</a:t>
            </a:r>
          </a:p>
          <a:p>
            <a:pPr algn="l"/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Gen del canal de Cl</a:t>
            </a:r>
            <a:r>
              <a:rPr lang="es-ES_tradnl" sz="1600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</a:p>
        </p:txBody>
      </p:sp>
      <p:sp>
        <p:nvSpPr>
          <p:cNvPr id="231428" name="Text Box 4"/>
          <p:cNvSpPr txBox="1">
            <a:spLocks noChangeArrowheads="1"/>
          </p:cNvSpPr>
          <p:nvPr/>
        </p:nvSpPr>
        <p:spPr bwMode="auto">
          <a:xfrm>
            <a:off x="6607175" y="2603500"/>
            <a:ext cx="2536825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/>
              <a:t>R</a:t>
            </a:r>
            <a:r>
              <a:rPr lang="es-ES" sz="1600"/>
              <a:t>egulador conductancia </a:t>
            </a:r>
          </a:p>
          <a:p>
            <a:pPr algn="l"/>
            <a:r>
              <a:rPr lang="es-ES" sz="1600" b="1"/>
              <a:t>t</a:t>
            </a:r>
            <a:r>
              <a:rPr lang="es-ES" sz="1600"/>
              <a:t>ransmembrana de</a:t>
            </a:r>
          </a:p>
          <a:p>
            <a:pPr algn="l"/>
            <a:r>
              <a:rPr lang="es-ES" sz="1600" b="1"/>
              <a:t>F</a:t>
            </a:r>
            <a:r>
              <a:rPr lang="es-ES" sz="1600"/>
              <a:t>ibrosis Quística </a:t>
            </a:r>
            <a:r>
              <a:rPr lang="es-ES" sz="1600" b="1"/>
              <a:t>(CFTR)</a:t>
            </a:r>
          </a:p>
        </p:txBody>
      </p:sp>
      <p:sp>
        <p:nvSpPr>
          <p:cNvPr id="231429" name="Text Box 5"/>
          <p:cNvSpPr txBox="1">
            <a:spLocks noChangeArrowheads="1"/>
          </p:cNvSpPr>
          <p:nvPr/>
        </p:nvSpPr>
        <p:spPr bwMode="auto">
          <a:xfrm>
            <a:off x="6659563" y="1412875"/>
            <a:ext cx="1793875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/>
              <a:t>Superfamilia </a:t>
            </a:r>
          </a:p>
          <a:p>
            <a:pPr algn="l"/>
            <a:r>
              <a:rPr lang="es-ES" sz="1600"/>
              <a:t>transportadores </a:t>
            </a:r>
          </a:p>
          <a:p>
            <a:pPr algn="l"/>
            <a:r>
              <a:rPr lang="es-ES" sz="1600" b="1"/>
              <a:t>Proteína ABC</a:t>
            </a:r>
          </a:p>
        </p:txBody>
      </p:sp>
      <p:pic>
        <p:nvPicPr>
          <p:cNvPr id="231432" name="Picture 8" descr="CFTRlar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549275"/>
            <a:ext cx="5832475" cy="583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1433" name="Text Box 9"/>
          <p:cNvSpPr txBox="1">
            <a:spLocks noChangeArrowheads="1"/>
          </p:cNvSpPr>
          <p:nvPr/>
        </p:nvSpPr>
        <p:spPr bwMode="auto">
          <a:xfrm>
            <a:off x="1835150" y="4797152"/>
            <a:ext cx="801823" cy="400110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Cloro</a:t>
            </a:r>
          </a:p>
        </p:txBody>
      </p:sp>
      <p:sp>
        <p:nvSpPr>
          <p:cNvPr id="231434" name="Text Box 10"/>
          <p:cNvSpPr txBox="1">
            <a:spLocks noChangeArrowheads="1"/>
          </p:cNvSpPr>
          <p:nvPr/>
        </p:nvSpPr>
        <p:spPr bwMode="auto">
          <a:xfrm>
            <a:off x="5076825" y="1241425"/>
            <a:ext cx="1295400" cy="304800"/>
          </a:xfrm>
          <a:prstGeom prst="rect">
            <a:avLst/>
          </a:prstGeom>
          <a:solidFill>
            <a:srgbClr val="C3EBD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Carbohidrato</a:t>
            </a:r>
          </a:p>
        </p:txBody>
      </p:sp>
      <p:sp>
        <p:nvSpPr>
          <p:cNvPr id="231435" name="Rectangle 11"/>
          <p:cNvSpPr>
            <a:spLocks noChangeArrowheads="1"/>
          </p:cNvSpPr>
          <p:nvPr/>
        </p:nvSpPr>
        <p:spPr bwMode="auto">
          <a:xfrm>
            <a:off x="900113" y="3978275"/>
            <a:ext cx="1008062" cy="215900"/>
          </a:xfrm>
          <a:prstGeom prst="rect">
            <a:avLst/>
          </a:prstGeom>
          <a:solidFill>
            <a:srgbClr val="C3EBD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1436" name="Rectangle 12"/>
          <p:cNvSpPr>
            <a:spLocks noChangeArrowheads="1"/>
          </p:cNvSpPr>
          <p:nvPr/>
        </p:nvSpPr>
        <p:spPr bwMode="auto">
          <a:xfrm>
            <a:off x="900113" y="4194175"/>
            <a:ext cx="719137" cy="503238"/>
          </a:xfrm>
          <a:prstGeom prst="rect">
            <a:avLst/>
          </a:prstGeom>
          <a:solidFill>
            <a:srgbClr val="C3EBD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1437" name="Rectangle 13"/>
          <p:cNvSpPr>
            <a:spLocks noChangeArrowheads="1"/>
          </p:cNvSpPr>
          <p:nvPr/>
        </p:nvSpPr>
        <p:spPr bwMode="auto">
          <a:xfrm>
            <a:off x="5508625" y="4483100"/>
            <a:ext cx="1008063" cy="215900"/>
          </a:xfrm>
          <a:prstGeom prst="rect">
            <a:avLst/>
          </a:prstGeom>
          <a:solidFill>
            <a:srgbClr val="C3EBD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1438" name="Rectangle 14"/>
          <p:cNvSpPr>
            <a:spLocks noChangeArrowheads="1"/>
          </p:cNvSpPr>
          <p:nvPr/>
        </p:nvSpPr>
        <p:spPr bwMode="auto">
          <a:xfrm>
            <a:off x="5795963" y="4625975"/>
            <a:ext cx="719137" cy="503238"/>
          </a:xfrm>
          <a:prstGeom prst="rect">
            <a:avLst/>
          </a:prstGeom>
          <a:solidFill>
            <a:srgbClr val="C3EBD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1439" name="Text Box 15"/>
          <p:cNvSpPr txBox="1">
            <a:spLocks noChangeArrowheads="1"/>
          </p:cNvSpPr>
          <p:nvPr/>
        </p:nvSpPr>
        <p:spPr bwMode="auto">
          <a:xfrm>
            <a:off x="900113" y="3978275"/>
            <a:ext cx="708025" cy="650875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Sitio</a:t>
            </a:r>
          </a:p>
          <a:p>
            <a:pPr algn="l"/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ATP</a:t>
            </a:r>
          </a:p>
        </p:txBody>
      </p:sp>
      <p:sp>
        <p:nvSpPr>
          <p:cNvPr id="231440" name="Text Box 16"/>
          <p:cNvSpPr txBox="1">
            <a:spLocks noChangeArrowheads="1"/>
          </p:cNvSpPr>
          <p:nvPr/>
        </p:nvSpPr>
        <p:spPr bwMode="auto">
          <a:xfrm>
            <a:off x="5795963" y="4483100"/>
            <a:ext cx="708025" cy="650875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Sitio</a:t>
            </a:r>
          </a:p>
          <a:p>
            <a:pPr algn="l"/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ATP</a:t>
            </a:r>
          </a:p>
        </p:txBody>
      </p:sp>
      <p:sp>
        <p:nvSpPr>
          <p:cNvPr id="231441" name="Text Box 17"/>
          <p:cNvSpPr txBox="1">
            <a:spLocks noChangeArrowheads="1"/>
          </p:cNvSpPr>
          <p:nvPr/>
        </p:nvSpPr>
        <p:spPr bwMode="auto">
          <a:xfrm>
            <a:off x="1692275" y="5491163"/>
            <a:ext cx="1016000" cy="366712"/>
          </a:xfrm>
          <a:prstGeom prst="rect">
            <a:avLst/>
          </a:prstGeom>
          <a:solidFill>
            <a:srgbClr val="C3EBD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Fosfato</a:t>
            </a:r>
          </a:p>
        </p:txBody>
      </p:sp>
      <p:sp>
        <p:nvSpPr>
          <p:cNvPr id="231442" name="Text Box 18"/>
          <p:cNvSpPr txBox="1">
            <a:spLocks noChangeArrowheads="1"/>
          </p:cNvSpPr>
          <p:nvPr/>
        </p:nvSpPr>
        <p:spPr bwMode="auto">
          <a:xfrm>
            <a:off x="817563" y="5972175"/>
            <a:ext cx="1087437" cy="304800"/>
          </a:xfrm>
          <a:prstGeom prst="rect">
            <a:avLst/>
          </a:prstGeom>
          <a:solidFill>
            <a:srgbClr val="C3EBD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Citoplasma</a:t>
            </a:r>
          </a:p>
        </p:txBody>
      </p:sp>
      <p:sp>
        <p:nvSpPr>
          <p:cNvPr id="231443" name="Text Box 19"/>
          <p:cNvSpPr txBox="1">
            <a:spLocks noChangeArrowheads="1"/>
          </p:cNvSpPr>
          <p:nvPr/>
        </p:nvSpPr>
        <p:spPr bwMode="auto">
          <a:xfrm>
            <a:off x="5003800" y="5634038"/>
            <a:ext cx="1212850" cy="650875"/>
          </a:xfrm>
          <a:prstGeom prst="rect">
            <a:avLst/>
          </a:prstGeom>
          <a:solidFill>
            <a:srgbClr val="C3EBD7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Dominio </a:t>
            </a:r>
          </a:p>
          <a:p>
            <a:pPr algn="l"/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regulador</a:t>
            </a:r>
          </a:p>
        </p:txBody>
      </p:sp>
      <p:sp>
        <p:nvSpPr>
          <p:cNvPr id="231444" name="Rectangle 20"/>
          <p:cNvSpPr>
            <a:spLocks noChangeArrowheads="1"/>
          </p:cNvSpPr>
          <p:nvPr/>
        </p:nvSpPr>
        <p:spPr bwMode="auto">
          <a:xfrm>
            <a:off x="1116013" y="2420938"/>
            <a:ext cx="1368425" cy="215900"/>
          </a:xfrm>
          <a:prstGeom prst="rect">
            <a:avLst/>
          </a:prstGeom>
          <a:solidFill>
            <a:srgbClr val="D5B7E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1445" name="Text Box 21"/>
          <p:cNvSpPr txBox="1">
            <a:spLocks noChangeArrowheads="1"/>
          </p:cNvSpPr>
          <p:nvPr/>
        </p:nvSpPr>
        <p:spPr bwMode="auto">
          <a:xfrm>
            <a:off x="1048660" y="2204864"/>
            <a:ext cx="1420582" cy="400110"/>
          </a:xfrm>
          <a:prstGeom prst="rect">
            <a:avLst/>
          </a:prstGeom>
          <a:solidFill>
            <a:srgbClr val="DEA7F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membrana</a:t>
            </a:r>
          </a:p>
        </p:txBody>
      </p:sp>
      <p:sp>
        <p:nvSpPr>
          <p:cNvPr id="231446" name="Rectangle 22"/>
          <p:cNvSpPr>
            <a:spLocks noChangeArrowheads="1"/>
          </p:cNvSpPr>
          <p:nvPr/>
        </p:nvSpPr>
        <p:spPr bwMode="auto">
          <a:xfrm>
            <a:off x="3924300" y="4149725"/>
            <a:ext cx="1439863" cy="647700"/>
          </a:xfrm>
          <a:prstGeom prst="rect">
            <a:avLst/>
          </a:prstGeom>
          <a:solidFill>
            <a:srgbClr val="CEF2D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l"/>
            <a:endParaRPr lang="es-ES_tradnl" sz="16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31447" name="Text Box 23"/>
          <p:cNvSpPr txBox="1">
            <a:spLocks noChangeArrowheads="1"/>
          </p:cNvSpPr>
          <p:nvPr/>
        </p:nvSpPr>
        <p:spPr bwMode="auto">
          <a:xfrm>
            <a:off x="4067175" y="4149725"/>
            <a:ext cx="1441450" cy="517525"/>
          </a:xfrm>
          <a:prstGeom prst="rect">
            <a:avLst/>
          </a:prstGeom>
          <a:solidFill>
            <a:srgbClr val="C3EBD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Sitio deleción</a:t>
            </a:r>
          </a:p>
          <a:p>
            <a:r>
              <a:rPr lang="es-ES_tradnl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Phe</a:t>
            </a:r>
          </a:p>
        </p:txBody>
      </p:sp>
      <p:sp>
        <p:nvSpPr>
          <p:cNvPr id="231448" name="Rectangle 24"/>
          <p:cNvSpPr>
            <a:spLocks noChangeArrowheads="1"/>
          </p:cNvSpPr>
          <p:nvPr/>
        </p:nvSpPr>
        <p:spPr bwMode="auto">
          <a:xfrm>
            <a:off x="2843213" y="3068638"/>
            <a:ext cx="504825" cy="360362"/>
          </a:xfrm>
          <a:prstGeom prst="rect">
            <a:avLst/>
          </a:prstGeom>
          <a:solidFill>
            <a:srgbClr val="FFE26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1449" name="Text Box 25"/>
          <p:cNvSpPr txBox="1">
            <a:spLocks noChangeArrowheads="1"/>
          </p:cNvSpPr>
          <p:nvPr/>
        </p:nvSpPr>
        <p:spPr bwMode="auto">
          <a:xfrm>
            <a:off x="2771775" y="3062288"/>
            <a:ext cx="657225" cy="366712"/>
          </a:xfrm>
          <a:prstGeom prst="rect">
            <a:avLst/>
          </a:prstGeom>
          <a:solidFill>
            <a:srgbClr val="C3EBD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poro</a:t>
            </a:r>
          </a:p>
        </p:txBody>
      </p:sp>
      <p:sp>
        <p:nvSpPr>
          <p:cNvPr id="231452" name="Text Box 28"/>
          <p:cNvSpPr txBox="1">
            <a:spLocks noChangeArrowheads="1"/>
          </p:cNvSpPr>
          <p:nvPr/>
        </p:nvSpPr>
        <p:spPr bwMode="auto">
          <a:xfrm>
            <a:off x="846138" y="715963"/>
            <a:ext cx="88741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LUZ</a:t>
            </a:r>
          </a:p>
        </p:txBody>
      </p:sp>
      <p:sp>
        <p:nvSpPr>
          <p:cNvPr id="231453" name="Text Box 29"/>
          <p:cNvSpPr txBox="1">
            <a:spLocks noChangeArrowheads="1"/>
          </p:cNvSpPr>
          <p:nvPr/>
        </p:nvSpPr>
        <p:spPr bwMode="auto">
          <a:xfrm>
            <a:off x="2051050" y="1196975"/>
            <a:ext cx="801823" cy="400110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Cloro</a:t>
            </a:r>
          </a:p>
        </p:txBody>
      </p:sp>
      <p:sp>
        <p:nvSpPr>
          <p:cNvPr id="28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231430" name="Text Box 6"/>
          <p:cNvSpPr txBox="1">
            <a:spLocks noChangeArrowheads="1"/>
          </p:cNvSpPr>
          <p:nvPr/>
        </p:nvSpPr>
        <p:spPr bwMode="auto">
          <a:xfrm>
            <a:off x="216079" y="212882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1427" grpId="0"/>
      <p:bldP spid="231428" grpId="0"/>
      <p:bldP spid="23142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91" r="30334" b="5493"/>
          <a:stretch>
            <a:fillRect/>
          </a:stretch>
        </p:blipFill>
        <p:spPr bwMode="auto">
          <a:xfrm>
            <a:off x="2124075" y="192088"/>
            <a:ext cx="3311525" cy="6116637"/>
          </a:xfrm>
          <a:prstGeom prst="rect">
            <a:avLst/>
          </a:prstGeom>
          <a:solidFill>
            <a:srgbClr val="96D0D4"/>
          </a:solidFill>
        </p:spPr>
      </p:pic>
      <p:sp>
        <p:nvSpPr>
          <p:cNvPr id="138244" name="AutoShape 4"/>
          <p:cNvSpPr>
            <a:spLocks/>
          </p:cNvSpPr>
          <p:nvPr/>
        </p:nvSpPr>
        <p:spPr bwMode="auto">
          <a:xfrm>
            <a:off x="6372225" y="4581525"/>
            <a:ext cx="287338" cy="739775"/>
          </a:xfrm>
          <a:prstGeom prst="rightBrace">
            <a:avLst>
              <a:gd name="adj1" fmla="val 21455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8248" name="Text Box 8"/>
          <p:cNvSpPr txBox="1">
            <a:spLocks noChangeArrowheads="1"/>
          </p:cNvSpPr>
          <p:nvPr/>
        </p:nvSpPr>
        <p:spPr bwMode="auto">
          <a:xfrm>
            <a:off x="6207065" y="1125538"/>
            <a:ext cx="2441695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1800" b="1">
                <a:effectLst>
                  <a:outerShdw blurRad="38100" dist="38100" dir="2700000" algn="tl">
                    <a:srgbClr val="FFFFFF"/>
                  </a:outerShdw>
                </a:effectLst>
              </a:rPr>
              <a:t>BALANCE DE AGUA</a:t>
            </a:r>
          </a:p>
        </p:txBody>
      </p:sp>
      <p:sp>
        <p:nvSpPr>
          <p:cNvPr id="138249" name="Text Box 9"/>
          <p:cNvSpPr txBox="1">
            <a:spLocks noChangeArrowheads="1"/>
          </p:cNvSpPr>
          <p:nvPr/>
        </p:nvSpPr>
        <p:spPr bwMode="auto">
          <a:xfrm>
            <a:off x="5796136" y="390525"/>
            <a:ext cx="2856872" cy="646331"/>
          </a:xfrm>
          <a:prstGeom prst="rect">
            <a:avLst/>
          </a:prstGeom>
          <a:solidFill>
            <a:srgbClr val="8BCAC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Tx/>
              <a:buAutoNum type="romanUcPeriod"/>
            </a:pPr>
            <a:r>
              <a:rPr lang="es-ES" sz="1800" b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ABSORCIÓN AGUA</a:t>
            </a:r>
          </a:p>
          <a:p>
            <a:r>
              <a:rPr lang="es-ES" sz="1800" b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  Y ELECTROLITOS</a:t>
            </a:r>
          </a:p>
        </p:txBody>
      </p:sp>
      <p:sp>
        <p:nvSpPr>
          <p:cNvPr id="138263" name="Rectangle 23"/>
          <p:cNvSpPr>
            <a:spLocks noChangeArrowheads="1"/>
          </p:cNvSpPr>
          <p:nvPr/>
        </p:nvSpPr>
        <p:spPr bwMode="auto">
          <a:xfrm>
            <a:off x="1331913" y="908050"/>
            <a:ext cx="1584325" cy="13684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8264" name="Rectangle 24"/>
          <p:cNvSpPr>
            <a:spLocks noChangeArrowheads="1"/>
          </p:cNvSpPr>
          <p:nvPr/>
        </p:nvSpPr>
        <p:spPr bwMode="auto">
          <a:xfrm>
            <a:off x="1258888" y="2276475"/>
            <a:ext cx="1150937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8265" name="Rectangle 25"/>
          <p:cNvSpPr>
            <a:spLocks noChangeArrowheads="1"/>
          </p:cNvSpPr>
          <p:nvPr/>
        </p:nvSpPr>
        <p:spPr bwMode="auto">
          <a:xfrm>
            <a:off x="1331913" y="2924175"/>
            <a:ext cx="935037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8266" name="Rectangle 26"/>
          <p:cNvSpPr>
            <a:spLocks noChangeArrowheads="1"/>
          </p:cNvSpPr>
          <p:nvPr/>
        </p:nvSpPr>
        <p:spPr bwMode="auto">
          <a:xfrm>
            <a:off x="1258888" y="3789363"/>
            <a:ext cx="1295400" cy="23034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8267" name="Rectangle 27"/>
          <p:cNvSpPr>
            <a:spLocks noChangeArrowheads="1"/>
          </p:cNvSpPr>
          <p:nvPr/>
        </p:nvSpPr>
        <p:spPr bwMode="auto">
          <a:xfrm>
            <a:off x="4643438" y="4005263"/>
            <a:ext cx="1584325" cy="20891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8257" name="Text Box 17"/>
          <p:cNvSpPr txBox="1">
            <a:spLocks noChangeArrowheads="1"/>
          </p:cNvSpPr>
          <p:nvPr/>
        </p:nvSpPr>
        <p:spPr bwMode="auto">
          <a:xfrm>
            <a:off x="250825" y="5589588"/>
            <a:ext cx="1514475" cy="739775"/>
          </a:xfrm>
          <a:prstGeom prst="rect">
            <a:avLst/>
          </a:prstGeom>
          <a:solidFill>
            <a:srgbClr val="F4D8AA"/>
          </a:solidFill>
          <a:ln w="38100">
            <a:solidFill>
              <a:srgbClr val="A46D14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r>
              <a:rPr lang="es-ES" sz="2000"/>
              <a:t>Total 9.0 L</a:t>
            </a:r>
          </a:p>
          <a:p>
            <a:r>
              <a:rPr lang="es-ES" sz="2000"/>
              <a:t>en la luz</a:t>
            </a:r>
          </a:p>
        </p:txBody>
      </p:sp>
      <p:sp>
        <p:nvSpPr>
          <p:cNvPr id="138256" name="Text Box 16"/>
          <p:cNvSpPr txBox="1">
            <a:spLocks noChangeArrowheads="1"/>
          </p:cNvSpPr>
          <p:nvPr/>
        </p:nvSpPr>
        <p:spPr bwMode="auto">
          <a:xfrm>
            <a:off x="1614488" y="5087938"/>
            <a:ext cx="1763712" cy="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 b="1"/>
              <a:t>1.0 L s. intestinal</a:t>
            </a:r>
          </a:p>
        </p:txBody>
      </p:sp>
      <p:sp>
        <p:nvSpPr>
          <p:cNvPr id="138255" name="Text Box 15"/>
          <p:cNvSpPr txBox="1">
            <a:spLocks noChangeArrowheads="1"/>
          </p:cNvSpPr>
          <p:nvPr/>
        </p:nvSpPr>
        <p:spPr bwMode="auto">
          <a:xfrm>
            <a:off x="1622425" y="4495800"/>
            <a:ext cx="1962150" cy="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 b="1"/>
              <a:t>1.5 L s. pancreática</a:t>
            </a:r>
          </a:p>
        </p:txBody>
      </p:sp>
      <p:sp>
        <p:nvSpPr>
          <p:cNvPr id="138254" name="Text Box 14"/>
          <p:cNvSpPr txBox="1">
            <a:spLocks noChangeArrowheads="1"/>
          </p:cNvSpPr>
          <p:nvPr/>
        </p:nvSpPr>
        <p:spPr bwMode="auto">
          <a:xfrm>
            <a:off x="1646238" y="3863975"/>
            <a:ext cx="1663700" cy="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 b="1"/>
              <a:t>2.5 L s. gástrica</a:t>
            </a:r>
          </a:p>
        </p:txBody>
      </p:sp>
      <p:sp>
        <p:nvSpPr>
          <p:cNvPr id="138253" name="Text Box 13"/>
          <p:cNvSpPr txBox="1">
            <a:spLocks noChangeArrowheads="1"/>
          </p:cNvSpPr>
          <p:nvPr/>
        </p:nvSpPr>
        <p:spPr bwMode="auto">
          <a:xfrm>
            <a:off x="1662113" y="3063875"/>
            <a:ext cx="1071562" cy="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 b="1"/>
              <a:t>0.5 L bilis</a:t>
            </a:r>
          </a:p>
        </p:txBody>
      </p:sp>
      <p:sp>
        <p:nvSpPr>
          <p:cNvPr id="138252" name="Text Box 12"/>
          <p:cNvSpPr txBox="1">
            <a:spLocks noChangeArrowheads="1"/>
          </p:cNvSpPr>
          <p:nvPr/>
        </p:nvSpPr>
        <p:spPr bwMode="auto">
          <a:xfrm>
            <a:off x="1619250" y="1776413"/>
            <a:ext cx="1200150" cy="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 b="1"/>
              <a:t>1.5 L saliva</a:t>
            </a:r>
          </a:p>
        </p:txBody>
      </p:sp>
      <p:sp>
        <p:nvSpPr>
          <p:cNvPr id="138250" name="Text Box 10"/>
          <p:cNvSpPr txBox="1">
            <a:spLocks noChangeArrowheads="1"/>
          </p:cNvSpPr>
          <p:nvPr/>
        </p:nvSpPr>
        <p:spPr bwMode="auto">
          <a:xfrm>
            <a:off x="1403350" y="1341438"/>
            <a:ext cx="1512888" cy="346075"/>
          </a:xfrm>
          <a:prstGeom prst="rect">
            <a:avLst/>
          </a:prstGeom>
          <a:solidFill>
            <a:srgbClr val="F4D8AA"/>
          </a:solidFill>
          <a:ln w="9525">
            <a:solidFill>
              <a:srgbClr val="D28C1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/>
              <a:t>2.0 L ingesta</a:t>
            </a:r>
          </a:p>
        </p:txBody>
      </p:sp>
      <p:sp>
        <p:nvSpPr>
          <p:cNvPr id="138251" name="Text Box 11"/>
          <p:cNvSpPr txBox="1">
            <a:spLocks noChangeArrowheads="1"/>
          </p:cNvSpPr>
          <p:nvPr/>
        </p:nvSpPr>
        <p:spPr bwMode="auto">
          <a:xfrm>
            <a:off x="827088" y="620713"/>
            <a:ext cx="1490662" cy="485775"/>
          </a:xfrm>
          <a:prstGeom prst="rect">
            <a:avLst/>
          </a:prstGeom>
          <a:solidFill>
            <a:srgbClr val="F9E9CF"/>
          </a:solidFill>
          <a:ln w="28575">
            <a:solidFill>
              <a:srgbClr val="D28C1A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Entradas</a:t>
            </a:r>
          </a:p>
        </p:txBody>
      </p:sp>
      <p:sp>
        <p:nvSpPr>
          <p:cNvPr id="138268" name="Text Box 28"/>
          <p:cNvSpPr txBox="1">
            <a:spLocks noChangeArrowheads="1"/>
          </p:cNvSpPr>
          <p:nvPr/>
        </p:nvSpPr>
        <p:spPr bwMode="auto">
          <a:xfrm>
            <a:off x="6731000" y="5702300"/>
            <a:ext cx="1944688" cy="679450"/>
          </a:xfrm>
          <a:prstGeom prst="rect">
            <a:avLst/>
          </a:prstGeom>
          <a:solidFill>
            <a:srgbClr val="DEC4EA"/>
          </a:solidFill>
          <a:ln w="38100">
            <a:solidFill>
              <a:srgbClr val="FF962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1800"/>
              <a:t>Retirados 9.0 L</a:t>
            </a:r>
          </a:p>
          <a:p>
            <a:r>
              <a:rPr lang="es-ES" sz="1800"/>
              <a:t>de la luz</a:t>
            </a:r>
          </a:p>
        </p:txBody>
      </p:sp>
      <p:sp>
        <p:nvSpPr>
          <p:cNvPr id="138262" name="Text Box 22"/>
          <p:cNvSpPr txBox="1">
            <a:spLocks noChangeArrowheads="1"/>
          </p:cNvSpPr>
          <p:nvPr/>
        </p:nvSpPr>
        <p:spPr bwMode="auto">
          <a:xfrm>
            <a:off x="6659563" y="4581525"/>
            <a:ext cx="2300287" cy="730250"/>
          </a:xfrm>
          <a:prstGeom prst="rect">
            <a:avLst/>
          </a:prstGeom>
          <a:solidFill>
            <a:srgbClr val="DEC4EA"/>
          </a:solidFill>
          <a:ln w="28575">
            <a:solidFill>
              <a:srgbClr val="9900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/>
              <a:t>Absorbidos 8.9 L </a:t>
            </a:r>
          </a:p>
          <a:p>
            <a:r>
              <a:rPr lang="es-ES" sz="2000"/>
              <a:t>en intestino</a:t>
            </a:r>
          </a:p>
        </p:txBody>
      </p:sp>
      <p:sp>
        <p:nvSpPr>
          <p:cNvPr id="138276" name="Text Box 36"/>
          <p:cNvSpPr txBox="1">
            <a:spLocks noChangeArrowheads="1"/>
          </p:cNvSpPr>
          <p:nvPr/>
        </p:nvSpPr>
        <p:spPr bwMode="auto">
          <a:xfrm>
            <a:off x="7092950" y="1587500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38282" name="Rectangle 42"/>
          <p:cNvSpPr>
            <a:spLocks noChangeArrowheads="1"/>
          </p:cNvSpPr>
          <p:nvPr/>
        </p:nvSpPr>
        <p:spPr bwMode="auto">
          <a:xfrm>
            <a:off x="3995738" y="6237288"/>
            <a:ext cx="720725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8284" name="Rectangle 44"/>
          <p:cNvSpPr>
            <a:spLocks noChangeArrowheads="1"/>
          </p:cNvSpPr>
          <p:nvPr/>
        </p:nvSpPr>
        <p:spPr bwMode="auto">
          <a:xfrm>
            <a:off x="2627313" y="5589588"/>
            <a:ext cx="792162" cy="431800"/>
          </a:xfrm>
          <a:prstGeom prst="rect">
            <a:avLst/>
          </a:prstGeom>
          <a:solidFill>
            <a:srgbClr val="FFB06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8285" name="Rectangle 45"/>
          <p:cNvSpPr>
            <a:spLocks noChangeArrowheads="1"/>
          </p:cNvSpPr>
          <p:nvPr/>
        </p:nvSpPr>
        <p:spPr bwMode="auto">
          <a:xfrm>
            <a:off x="2555875" y="5589588"/>
            <a:ext cx="71438" cy="503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8286" name="Line 46"/>
          <p:cNvSpPr>
            <a:spLocks noChangeShapeType="1"/>
          </p:cNvSpPr>
          <p:nvPr/>
        </p:nvSpPr>
        <p:spPr bwMode="auto">
          <a:xfrm>
            <a:off x="1547813" y="1773238"/>
            <a:ext cx="0" cy="360045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8287" name="Text Box 47"/>
          <p:cNvSpPr txBox="1">
            <a:spLocks noChangeArrowheads="1"/>
          </p:cNvSpPr>
          <p:nvPr/>
        </p:nvSpPr>
        <p:spPr bwMode="auto">
          <a:xfrm>
            <a:off x="179388" y="3132138"/>
            <a:ext cx="1311275" cy="590550"/>
          </a:xfrm>
          <a:prstGeom prst="rect">
            <a:avLst/>
          </a:prstGeom>
          <a:solidFill>
            <a:srgbClr val="F4D8AA"/>
          </a:solidFill>
          <a:ln w="9525">
            <a:solidFill>
              <a:srgbClr val="D28C1A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r>
              <a:rPr lang="es-ES_tradnl" sz="1600" b="1"/>
              <a:t>7.0 L</a:t>
            </a:r>
          </a:p>
          <a:p>
            <a:r>
              <a:rPr lang="es-ES_tradnl" sz="1600" b="1"/>
              <a:t>secreciones</a:t>
            </a:r>
          </a:p>
        </p:txBody>
      </p:sp>
      <p:sp>
        <p:nvSpPr>
          <p:cNvPr id="138288" name="Text Box 48"/>
          <p:cNvSpPr txBox="1">
            <a:spLocks noChangeArrowheads="1"/>
          </p:cNvSpPr>
          <p:nvPr/>
        </p:nvSpPr>
        <p:spPr bwMode="auto">
          <a:xfrm>
            <a:off x="7427913" y="1587500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38289" name="Text Box 49"/>
          <p:cNvSpPr txBox="1">
            <a:spLocks noChangeArrowheads="1"/>
          </p:cNvSpPr>
          <p:nvPr/>
        </p:nvSpPr>
        <p:spPr bwMode="auto">
          <a:xfrm>
            <a:off x="7764463" y="1587500"/>
            <a:ext cx="780983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8290" name="Rectangle 50"/>
          <p:cNvSpPr>
            <a:spLocks noChangeArrowheads="1"/>
          </p:cNvSpPr>
          <p:nvPr/>
        </p:nvSpPr>
        <p:spPr bwMode="auto">
          <a:xfrm>
            <a:off x="4067175" y="5805488"/>
            <a:ext cx="1368425" cy="503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8272" name="Text Box 32"/>
          <p:cNvSpPr txBox="1">
            <a:spLocks noChangeArrowheads="1"/>
          </p:cNvSpPr>
          <p:nvPr/>
        </p:nvSpPr>
        <p:spPr bwMode="auto">
          <a:xfrm>
            <a:off x="4067175" y="5734050"/>
            <a:ext cx="1441450" cy="365125"/>
          </a:xfrm>
          <a:prstGeom prst="rect">
            <a:avLst/>
          </a:prstGeom>
          <a:solidFill>
            <a:srgbClr val="FFEFA9"/>
          </a:solidFill>
          <a:ln w="28575">
            <a:solidFill>
              <a:srgbClr val="FF962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1600" b="1"/>
              <a:t>0.1 L heces</a:t>
            </a:r>
          </a:p>
        </p:txBody>
      </p:sp>
      <p:sp>
        <p:nvSpPr>
          <p:cNvPr id="138292" name="Text Box 52"/>
          <p:cNvSpPr txBox="1">
            <a:spLocks noChangeArrowheads="1"/>
          </p:cNvSpPr>
          <p:nvPr/>
        </p:nvSpPr>
        <p:spPr bwMode="auto">
          <a:xfrm>
            <a:off x="5159375" y="3933825"/>
            <a:ext cx="1308100" cy="517525"/>
          </a:xfrm>
          <a:prstGeom prst="rect">
            <a:avLst/>
          </a:prstGeom>
          <a:solidFill>
            <a:srgbClr val="E4CEE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9900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 b="1"/>
              <a:t>5.5 L yeyuno</a:t>
            </a:r>
          </a:p>
          <a:p>
            <a:pPr algn="l"/>
            <a:r>
              <a:rPr lang="es-ES" sz="1400" b="1"/>
              <a:t>2.0 L íleon </a:t>
            </a:r>
          </a:p>
        </p:txBody>
      </p:sp>
      <p:sp>
        <p:nvSpPr>
          <p:cNvPr id="138293" name="Rectangle 53"/>
          <p:cNvSpPr>
            <a:spLocks noChangeArrowheads="1"/>
          </p:cNvSpPr>
          <p:nvPr/>
        </p:nvSpPr>
        <p:spPr bwMode="auto">
          <a:xfrm>
            <a:off x="4140200" y="4581525"/>
            <a:ext cx="647700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8259" name="Text Box 19"/>
          <p:cNvSpPr txBox="1">
            <a:spLocks noChangeArrowheads="1"/>
          </p:cNvSpPr>
          <p:nvPr/>
        </p:nvSpPr>
        <p:spPr bwMode="auto">
          <a:xfrm>
            <a:off x="4140200" y="4581525"/>
            <a:ext cx="2232025" cy="346075"/>
          </a:xfrm>
          <a:prstGeom prst="rect">
            <a:avLst/>
          </a:prstGeom>
          <a:solidFill>
            <a:srgbClr val="E4CEEE"/>
          </a:solidFill>
          <a:ln w="9525">
            <a:solidFill>
              <a:srgbClr val="9900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/>
              <a:t>7.5 L intestino delg.</a:t>
            </a:r>
          </a:p>
        </p:txBody>
      </p:sp>
      <p:sp>
        <p:nvSpPr>
          <p:cNvPr id="138294" name="Rectangle 54"/>
          <p:cNvSpPr>
            <a:spLocks noChangeArrowheads="1"/>
          </p:cNvSpPr>
          <p:nvPr/>
        </p:nvSpPr>
        <p:spPr bwMode="auto">
          <a:xfrm>
            <a:off x="4140200" y="5084763"/>
            <a:ext cx="647700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8260" name="Text Box 20"/>
          <p:cNvSpPr txBox="1">
            <a:spLocks noChangeArrowheads="1"/>
          </p:cNvSpPr>
          <p:nvPr/>
        </p:nvSpPr>
        <p:spPr bwMode="auto">
          <a:xfrm>
            <a:off x="4140200" y="5084763"/>
            <a:ext cx="1300163" cy="346075"/>
          </a:xfrm>
          <a:prstGeom prst="rect">
            <a:avLst/>
          </a:prstGeom>
          <a:solidFill>
            <a:srgbClr val="E4CEEE"/>
          </a:solidFill>
          <a:ln w="9525">
            <a:solidFill>
              <a:srgbClr val="9900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/>
              <a:t>1.4 L colon</a:t>
            </a:r>
          </a:p>
        </p:txBody>
      </p:sp>
      <p:sp>
        <p:nvSpPr>
          <p:cNvPr id="39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244" grpId="0" animBg="1"/>
      <p:bldP spid="138257" grpId="0" animBg="1"/>
      <p:bldP spid="138250" grpId="0" animBg="1"/>
      <p:bldP spid="138268" grpId="0" animBg="1"/>
      <p:bldP spid="138262" grpId="0" animBg="1"/>
      <p:bldP spid="138287" grpId="0" animBg="1"/>
      <p:bldP spid="138272" grpId="0" animBg="1"/>
      <p:bldP spid="138292" grpId="0" animBg="1"/>
      <p:bldP spid="138259" grpId="0" animBg="1"/>
      <p:bldP spid="138260" grpId="0" animBg="1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2450" name="Picture 2" descr="img30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207"/>
          <a:stretch>
            <a:fillRect/>
          </a:stretch>
        </p:blipFill>
        <p:spPr>
          <a:xfrm>
            <a:off x="1042988" y="1554163"/>
            <a:ext cx="6069013" cy="40608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32451" name="Rectangle 3"/>
          <p:cNvSpPr>
            <a:spLocks noChangeArrowheads="1"/>
          </p:cNvSpPr>
          <p:nvPr/>
        </p:nvSpPr>
        <p:spPr bwMode="auto">
          <a:xfrm>
            <a:off x="6156325" y="1341438"/>
            <a:ext cx="647700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2452" name="Rectangle 4"/>
          <p:cNvSpPr>
            <a:spLocks noChangeArrowheads="1"/>
          </p:cNvSpPr>
          <p:nvPr/>
        </p:nvSpPr>
        <p:spPr bwMode="auto">
          <a:xfrm>
            <a:off x="3003550" y="1092540"/>
            <a:ext cx="1568450" cy="547687"/>
          </a:xfrm>
          <a:prstGeom prst="rect">
            <a:avLst/>
          </a:prstGeom>
          <a:solidFill>
            <a:srgbClr val="D5F7FF"/>
          </a:solidFill>
          <a:ln w="28575">
            <a:solidFill>
              <a:srgbClr val="008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Cerrado</a:t>
            </a:r>
          </a:p>
        </p:txBody>
      </p:sp>
      <p:sp>
        <p:nvSpPr>
          <p:cNvPr id="232455" name="Text Box 7"/>
          <p:cNvSpPr txBox="1">
            <a:spLocks noChangeArrowheads="1"/>
          </p:cNvSpPr>
          <p:nvPr/>
        </p:nvSpPr>
        <p:spPr bwMode="auto">
          <a:xfrm>
            <a:off x="1331913" y="5229225"/>
            <a:ext cx="2692400" cy="730250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El dominio regulador </a:t>
            </a:r>
          </a:p>
          <a:p>
            <a:pPr algn="l"/>
            <a:r>
              <a:rPr lang="es-ES_tradnl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NO está fosforilado</a:t>
            </a:r>
          </a:p>
        </p:txBody>
      </p:sp>
      <p:sp>
        <p:nvSpPr>
          <p:cNvPr id="232456" name="Text Box 8"/>
          <p:cNvSpPr txBox="1">
            <a:spLocks noChangeArrowheads="1"/>
          </p:cNvSpPr>
          <p:nvPr/>
        </p:nvSpPr>
        <p:spPr bwMode="auto">
          <a:xfrm>
            <a:off x="6223000" y="3429000"/>
            <a:ext cx="2236788" cy="155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Proteína 12 dominios </a:t>
            </a:r>
          </a:p>
          <a:p>
            <a:pPr algn="l"/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transmembrana</a:t>
            </a:r>
          </a:p>
          <a:p>
            <a:pPr algn="l"/>
            <a:endParaRPr lang="es-ES_tradnl" sz="800" b="1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/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2 sitios ATP </a:t>
            </a:r>
          </a:p>
          <a:p>
            <a:pPr algn="l"/>
            <a:endParaRPr lang="es-ES_tradnl" sz="800" b="1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/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4 sitios fosfato en dominio regulador</a:t>
            </a:r>
          </a:p>
        </p:txBody>
      </p:sp>
      <p:sp>
        <p:nvSpPr>
          <p:cNvPr id="232458" name="Oval 10"/>
          <p:cNvSpPr>
            <a:spLocks noChangeArrowheads="1"/>
          </p:cNvSpPr>
          <p:nvPr/>
        </p:nvSpPr>
        <p:spPr bwMode="auto">
          <a:xfrm>
            <a:off x="1042988" y="1700213"/>
            <a:ext cx="576262" cy="5048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6372200" y="6525344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2014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232454" name="Text Box 6"/>
          <p:cNvSpPr txBox="1">
            <a:spLocks noChangeArrowheads="1"/>
          </p:cNvSpPr>
          <p:nvPr/>
        </p:nvSpPr>
        <p:spPr bwMode="auto">
          <a:xfrm>
            <a:off x="762000" y="1366384"/>
            <a:ext cx="1714500" cy="6699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Canal de Cloro</a:t>
            </a:r>
          </a:p>
          <a:p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CFTR</a:t>
            </a:r>
          </a:p>
        </p:txBody>
      </p:sp>
      <p:sp>
        <p:nvSpPr>
          <p:cNvPr id="12" name="Text Box 19"/>
          <p:cNvSpPr txBox="1">
            <a:spLocks noChangeArrowheads="1"/>
          </p:cNvSpPr>
          <p:nvPr/>
        </p:nvSpPr>
        <p:spPr bwMode="auto">
          <a:xfrm>
            <a:off x="6434339" y="449838"/>
            <a:ext cx="2242922" cy="584775"/>
          </a:xfrm>
          <a:prstGeom prst="rect">
            <a:avLst/>
          </a:prstGeom>
          <a:solidFill>
            <a:srgbClr val="75C1C7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II. SECRECIÓN </a:t>
            </a:r>
          </a:p>
          <a:p>
            <a:pPr marL="449263" indent="-449263"/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  </a:t>
            </a:r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ELECTROLITOS</a:t>
            </a:r>
            <a:endParaRPr lang="es-ES" sz="1600" b="1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</p:txBody>
      </p:sp>
      <p:sp>
        <p:nvSpPr>
          <p:cNvPr id="13" name="Text Box 20"/>
          <p:cNvSpPr txBox="1">
            <a:spLocks noChangeArrowheads="1"/>
          </p:cNvSpPr>
          <p:nvPr/>
        </p:nvSpPr>
        <p:spPr bwMode="auto">
          <a:xfrm>
            <a:off x="7750404" y="1135551"/>
            <a:ext cx="926857" cy="461665"/>
          </a:xfrm>
          <a:prstGeom prst="rect">
            <a:avLst/>
          </a:prstGeom>
          <a:solidFill>
            <a:srgbClr val="BBE0E3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Cloro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23245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23245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23245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2455" grpId="0" animBg="1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Rectangle 2"/>
          <p:cNvSpPr>
            <a:spLocks noChangeArrowheads="1"/>
          </p:cNvSpPr>
          <p:nvPr/>
        </p:nvSpPr>
        <p:spPr bwMode="auto">
          <a:xfrm>
            <a:off x="4572000" y="404813"/>
            <a:ext cx="2232025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3475" name="Text Box 3"/>
          <p:cNvSpPr txBox="1">
            <a:spLocks noChangeArrowheads="1"/>
          </p:cNvSpPr>
          <p:nvPr/>
        </p:nvSpPr>
        <p:spPr bwMode="auto">
          <a:xfrm>
            <a:off x="4572000" y="2349500"/>
            <a:ext cx="4392613" cy="3671888"/>
          </a:xfrm>
          <a:prstGeom prst="rect">
            <a:avLst/>
          </a:prstGeom>
          <a:solidFill>
            <a:srgbClr val="DDFFDD"/>
          </a:solidFill>
          <a:ln w="9525">
            <a:solidFill>
              <a:srgbClr val="006600"/>
            </a:solidFill>
            <a:miter lim="800000"/>
            <a:headEnd/>
            <a:tailEnd/>
          </a:ln>
          <a:effectLst>
            <a:outerShdw dist="45791" dir="3378596" algn="ctr" rotWithShape="0">
              <a:schemeClr val="bg2"/>
            </a:outerShdw>
          </a:effectLst>
        </p:spPr>
        <p:txBody>
          <a:bodyPr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Tx/>
              <a:buAutoNum type="arabicPeriod"/>
            </a:pPr>
            <a:r>
              <a:rPr lang="es-ES" sz="1800">
                <a:latin typeface="Comic Sans MS" pitchFamily="66" charset="0"/>
              </a:rPr>
              <a:t>Diferentes mensajeros y toxinas activan AC en m. basal enterocito</a:t>
            </a:r>
          </a:p>
          <a:p>
            <a:pPr>
              <a:buFontTx/>
              <a:buAutoNum type="arabicPeriod"/>
            </a:pPr>
            <a:endParaRPr lang="es-ES" sz="1800">
              <a:latin typeface="Comic Sans MS" pitchFamily="66" charset="0"/>
            </a:endParaRPr>
          </a:p>
          <a:p>
            <a:pPr>
              <a:buFontTx/>
              <a:buAutoNum type="arabicPeriod"/>
            </a:pPr>
            <a:r>
              <a:rPr lang="es-ES" sz="1800">
                <a:latin typeface="Comic Sans MS" pitchFamily="66" charset="0"/>
              </a:rPr>
              <a:t>La AC convierte ATP en </a:t>
            </a:r>
            <a:r>
              <a:rPr lang="es-ES" sz="1800" b="1">
                <a:latin typeface="Comic Sans MS" pitchFamily="66" charset="0"/>
              </a:rPr>
              <a:t>AMPc</a:t>
            </a:r>
          </a:p>
          <a:p>
            <a:pPr>
              <a:buFontTx/>
              <a:buAutoNum type="arabicPeriod"/>
            </a:pPr>
            <a:endParaRPr lang="es-ES" sz="1800" b="1">
              <a:latin typeface="Comic Sans MS" pitchFamily="66" charset="0"/>
            </a:endParaRPr>
          </a:p>
          <a:p>
            <a:pPr>
              <a:buFontTx/>
              <a:buAutoNum type="arabicPeriod"/>
            </a:pPr>
            <a:r>
              <a:rPr lang="es-ES" sz="1800">
                <a:latin typeface="Comic Sans MS" pitchFamily="66" charset="0"/>
              </a:rPr>
              <a:t>El </a:t>
            </a:r>
            <a:r>
              <a:rPr lang="es-ES" sz="1800" b="1">
                <a:latin typeface="Comic Sans MS" pitchFamily="66" charset="0"/>
              </a:rPr>
              <a:t>aumento de AMPc</a:t>
            </a:r>
            <a:r>
              <a:rPr lang="es-ES" sz="1800">
                <a:latin typeface="Comic Sans MS" pitchFamily="66" charset="0"/>
              </a:rPr>
              <a:t> activa PKA</a:t>
            </a:r>
          </a:p>
          <a:p>
            <a:pPr>
              <a:buFontTx/>
              <a:buAutoNum type="arabicPeriod"/>
            </a:pPr>
            <a:endParaRPr lang="es-ES" sz="1800">
              <a:latin typeface="Comic Sans MS" pitchFamily="66" charset="0"/>
            </a:endParaRPr>
          </a:p>
          <a:p>
            <a:pPr>
              <a:buFontTx/>
              <a:buAutoNum type="arabicPeriod"/>
            </a:pPr>
            <a:r>
              <a:rPr lang="es-ES" sz="1800">
                <a:latin typeface="Comic Sans MS" pitchFamily="66" charset="0"/>
              </a:rPr>
              <a:t>PKA </a:t>
            </a:r>
            <a:r>
              <a:rPr lang="es-ES" sz="1800" b="1">
                <a:latin typeface="Comic Sans MS" pitchFamily="66" charset="0"/>
              </a:rPr>
              <a:t>fosforila</a:t>
            </a:r>
            <a:r>
              <a:rPr lang="es-ES" sz="1800">
                <a:latin typeface="Comic Sans MS" pitchFamily="66" charset="0"/>
              </a:rPr>
              <a:t> sitios en el dominio regulador de CFTR</a:t>
            </a:r>
          </a:p>
          <a:p>
            <a:pPr>
              <a:buFontTx/>
              <a:buAutoNum type="arabicPeriod"/>
            </a:pPr>
            <a:endParaRPr lang="es-ES" sz="1800">
              <a:latin typeface="Comic Sans MS" pitchFamily="66" charset="0"/>
            </a:endParaRPr>
          </a:p>
          <a:p>
            <a:pPr>
              <a:buFontTx/>
              <a:buAutoNum type="arabicPeriod"/>
            </a:pPr>
            <a:r>
              <a:rPr lang="es-ES" sz="1800">
                <a:latin typeface="Comic Sans MS" pitchFamily="66" charset="0"/>
              </a:rPr>
              <a:t>La proteína cambia de conformación </a:t>
            </a:r>
          </a:p>
          <a:p>
            <a:pPr>
              <a:buFontTx/>
              <a:buAutoNum type="arabicPeriod"/>
            </a:pPr>
            <a:endParaRPr lang="es-ES" sz="1800">
              <a:latin typeface="Comic Sans MS" pitchFamily="66" charset="0"/>
            </a:endParaRPr>
          </a:p>
          <a:p>
            <a:pPr>
              <a:buFontTx/>
              <a:buAutoNum type="arabicPeriod"/>
            </a:pPr>
            <a:r>
              <a:rPr lang="es-ES" sz="1800">
                <a:latin typeface="Comic Sans MS" pitchFamily="66" charset="0"/>
              </a:rPr>
              <a:t>Se </a:t>
            </a:r>
            <a:r>
              <a:rPr lang="es-ES" sz="1800" b="1">
                <a:latin typeface="Comic Sans MS" pitchFamily="66" charset="0"/>
              </a:rPr>
              <a:t>ABRE</a:t>
            </a:r>
            <a:r>
              <a:rPr lang="es-ES" sz="1800">
                <a:latin typeface="Comic Sans MS" pitchFamily="66" charset="0"/>
              </a:rPr>
              <a:t> el canal apical de cloro</a:t>
            </a:r>
          </a:p>
        </p:txBody>
      </p:sp>
      <p:sp>
        <p:nvSpPr>
          <p:cNvPr id="233476" name="Text Box 4"/>
          <p:cNvSpPr txBox="1">
            <a:spLocks noChangeArrowheads="1"/>
          </p:cNvSpPr>
          <p:nvPr/>
        </p:nvSpPr>
        <p:spPr bwMode="auto">
          <a:xfrm>
            <a:off x="827088" y="7651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33477" name="Text Box 5"/>
          <p:cNvSpPr txBox="1">
            <a:spLocks noChangeArrowheads="1"/>
          </p:cNvSpPr>
          <p:nvPr/>
        </p:nvSpPr>
        <p:spPr bwMode="auto">
          <a:xfrm>
            <a:off x="2982913" y="1270000"/>
            <a:ext cx="3130550" cy="8509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Secuencia activación</a:t>
            </a:r>
          </a:p>
          <a:p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Canal de Cloro</a:t>
            </a:r>
          </a:p>
        </p:txBody>
      </p:sp>
      <p:pic>
        <p:nvPicPr>
          <p:cNvPr id="233479" name="Picture 7" descr="CFTRlar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260600"/>
            <a:ext cx="3960813" cy="3757613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3480" name="Text Box 8"/>
          <p:cNvSpPr txBox="1">
            <a:spLocks noChangeArrowheads="1"/>
          </p:cNvSpPr>
          <p:nvPr/>
        </p:nvSpPr>
        <p:spPr bwMode="auto">
          <a:xfrm>
            <a:off x="1116013" y="765175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33483" name="Text Box 11"/>
          <p:cNvSpPr txBox="1">
            <a:spLocks noChangeArrowheads="1"/>
          </p:cNvSpPr>
          <p:nvPr/>
        </p:nvSpPr>
        <p:spPr bwMode="auto">
          <a:xfrm>
            <a:off x="971550" y="5037138"/>
            <a:ext cx="676275" cy="336550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Cloro</a:t>
            </a:r>
          </a:p>
        </p:txBody>
      </p:sp>
      <p:sp>
        <p:nvSpPr>
          <p:cNvPr id="233484" name="Text Box 12"/>
          <p:cNvSpPr txBox="1">
            <a:spLocks noChangeArrowheads="1"/>
          </p:cNvSpPr>
          <p:nvPr/>
        </p:nvSpPr>
        <p:spPr bwMode="auto">
          <a:xfrm>
            <a:off x="900113" y="5494338"/>
            <a:ext cx="839787" cy="304800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/>
          <a:extLst/>
        </p:spPr>
        <p:txBody>
          <a:bodyPr wrap="none">
            <a:spAutoFit/>
          </a:bodyPr>
          <a:lstStyle/>
          <a:p>
            <a:pPr algn="l"/>
            <a:r>
              <a:rPr lang="es-ES_tradnl" sz="1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Fosfato</a:t>
            </a:r>
          </a:p>
        </p:txBody>
      </p:sp>
      <p:sp>
        <p:nvSpPr>
          <p:cNvPr id="233485" name="Text Box 13"/>
          <p:cNvSpPr txBox="1">
            <a:spLocks noChangeArrowheads="1"/>
          </p:cNvSpPr>
          <p:nvPr/>
        </p:nvSpPr>
        <p:spPr bwMode="auto">
          <a:xfrm>
            <a:off x="2987675" y="5422900"/>
            <a:ext cx="996950" cy="527050"/>
          </a:xfrm>
          <a:prstGeom prst="rect">
            <a:avLst/>
          </a:prstGeom>
          <a:solidFill>
            <a:srgbClr val="C3EBD7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Dominio </a:t>
            </a:r>
          </a:p>
          <a:p>
            <a:pPr algn="l"/>
            <a:r>
              <a:rPr lang="es-ES_tradnl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regulador</a:t>
            </a:r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6372200" y="6525344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13" name="Text Box 19"/>
          <p:cNvSpPr txBox="1">
            <a:spLocks noChangeArrowheads="1"/>
          </p:cNvSpPr>
          <p:nvPr/>
        </p:nvSpPr>
        <p:spPr bwMode="auto">
          <a:xfrm>
            <a:off x="6434339" y="449838"/>
            <a:ext cx="2242922" cy="584775"/>
          </a:xfrm>
          <a:prstGeom prst="rect">
            <a:avLst/>
          </a:prstGeom>
          <a:solidFill>
            <a:srgbClr val="75C1C7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II. SECRECIÓN </a:t>
            </a:r>
          </a:p>
          <a:p>
            <a:pPr marL="449263" indent="-449263"/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  </a:t>
            </a:r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ELECTROLITOS</a:t>
            </a:r>
            <a:endParaRPr lang="es-ES" sz="1600" b="1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</p:txBody>
      </p:sp>
      <p:sp>
        <p:nvSpPr>
          <p:cNvPr id="14" name="Text Box 20"/>
          <p:cNvSpPr txBox="1">
            <a:spLocks noChangeArrowheads="1"/>
          </p:cNvSpPr>
          <p:nvPr/>
        </p:nvSpPr>
        <p:spPr bwMode="auto">
          <a:xfrm>
            <a:off x="7885488" y="1128713"/>
            <a:ext cx="801823" cy="400110"/>
          </a:xfrm>
          <a:prstGeom prst="rect">
            <a:avLst/>
          </a:prstGeom>
          <a:solidFill>
            <a:srgbClr val="BBE0E3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Cloro</a:t>
            </a:r>
          </a:p>
        </p:txBody>
      </p:sp>
      <p:sp>
        <p:nvSpPr>
          <p:cNvPr id="2" name="1 Forma libre"/>
          <p:cNvSpPr/>
          <p:nvPr/>
        </p:nvSpPr>
        <p:spPr>
          <a:xfrm>
            <a:off x="1553029" y="2481943"/>
            <a:ext cx="841828" cy="2540000"/>
          </a:xfrm>
          <a:custGeom>
            <a:avLst/>
            <a:gdLst>
              <a:gd name="connsiteX0" fmla="*/ 145142 w 841828"/>
              <a:gd name="connsiteY0" fmla="*/ 2540000 h 2540000"/>
              <a:gd name="connsiteX1" fmla="*/ 145142 w 841828"/>
              <a:gd name="connsiteY1" fmla="*/ 2540000 h 2540000"/>
              <a:gd name="connsiteX2" fmla="*/ 348342 w 841828"/>
              <a:gd name="connsiteY2" fmla="*/ 2423886 h 2540000"/>
              <a:gd name="connsiteX3" fmla="*/ 435428 w 841828"/>
              <a:gd name="connsiteY3" fmla="*/ 2380343 h 2540000"/>
              <a:gd name="connsiteX4" fmla="*/ 478971 w 841828"/>
              <a:gd name="connsiteY4" fmla="*/ 2351314 h 2540000"/>
              <a:gd name="connsiteX5" fmla="*/ 537028 w 841828"/>
              <a:gd name="connsiteY5" fmla="*/ 2293257 h 2540000"/>
              <a:gd name="connsiteX6" fmla="*/ 580571 w 841828"/>
              <a:gd name="connsiteY6" fmla="*/ 2278743 h 2540000"/>
              <a:gd name="connsiteX7" fmla="*/ 638628 w 841828"/>
              <a:gd name="connsiteY7" fmla="*/ 2220686 h 2540000"/>
              <a:gd name="connsiteX8" fmla="*/ 682171 w 841828"/>
              <a:gd name="connsiteY8" fmla="*/ 2191657 h 2540000"/>
              <a:gd name="connsiteX9" fmla="*/ 711200 w 841828"/>
              <a:gd name="connsiteY9" fmla="*/ 2148114 h 2540000"/>
              <a:gd name="connsiteX10" fmla="*/ 754742 w 841828"/>
              <a:gd name="connsiteY10" fmla="*/ 2061028 h 2540000"/>
              <a:gd name="connsiteX11" fmla="*/ 798285 w 841828"/>
              <a:gd name="connsiteY11" fmla="*/ 1915886 h 2540000"/>
              <a:gd name="connsiteX12" fmla="*/ 812800 w 841828"/>
              <a:gd name="connsiteY12" fmla="*/ 1872343 h 2540000"/>
              <a:gd name="connsiteX13" fmla="*/ 841828 w 841828"/>
              <a:gd name="connsiteY13" fmla="*/ 1756228 h 2540000"/>
              <a:gd name="connsiteX14" fmla="*/ 827314 w 841828"/>
              <a:gd name="connsiteY14" fmla="*/ 1335314 h 2540000"/>
              <a:gd name="connsiteX15" fmla="*/ 812800 w 841828"/>
              <a:gd name="connsiteY15" fmla="*/ 1291771 h 2540000"/>
              <a:gd name="connsiteX16" fmla="*/ 783771 w 841828"/>
              <a:gd name="connsiteY16" fmla="*/ 1117600 h 2540000"/>
              <a:gd name="connsiteX17" fmla="*/ 754742 w 841828"/>
              <a:gd name="connsiteY17" fmla="*/ 1030514 h 2540000"/>
              <a:gd name="connsiteX18" fmla="*/ 740228 w 841828"/>
              <a:gd name="connsiteY18" fmla="*/ 986971 h 2540000"/>
              <a:gd name="connsiteX19" fmla="*/ 711200 w 841828"/>
              <a:gd name="connsiteY19" fmla="*/ 885371 h 2540000"/>
              <a:gd name="connsiteX20" fmla="*/ 696685 w 841828"/>
              <a:gd name="connsiteY20" fmla="*/ 827314 h 2540000"/>
              <a:gd name="connsiteX21" fmla="*/ 682171 w 841828"/>
              <a:gd name="connsiteY21" fmla="*/ 783771 h 2540000"/>
              <a:gd name="connsiteX22" fmla="*/ 653142 w 841828"/>
              <a:gd name="connsiteY22" fmla="*/ 682171 h 2540000"/>
              <a:gd name="connsiteX23" fmla="*/ 624114 w 841828"/>
              <a:gd name="connsiteY23" fmla="*/ 609600 h 2540000"/>
              <a:gd name="connsiteX24" fmla="*/ 566057 w 841828"/>
              <a:gd name="connsiteY24" fmla="*/ 435428 h 2540000"/>
              <a:gd name="connsiteX25" fmla="*/ 551542 w 841828"/>
              <a:gd name="connsiteY25" fmla="*/ 362857 h 2540000"/>
              <a:gd name="connsiteX26" fmla="*/ 508000 w 841828"/>
              <a:gd name="connsiteY26" fmla="*/ 304800 h 2540000"/>
              <a:gd name="connsiteX27" fmla="*/ 449942 w 841828"/>
              <a:gd name="connsiteY27" fmla="*/ 203200 h 2540000"/>
              <a:gd name="connsiteX28" fmla="*/ 362857 w 841828"/>
              <a:gd name="connsiteY28" fmla="*/ 116114 h 2540000"/>
              <a:gd name="connsiteX29" fmla="*/ 203200 w 841828"/>
              <a:gd name="connsiteY29" fmla="*/ 58057 h 2540000"/>
              <a:gd name="connsiteX30" fmla="*/ 116114 w 841828"/>
              <a:gd name="connsiteY30" fmla="*/ 29028 h 2540000"/>
              <a:gd name="connsiteX31" fmla="*/ 0 w 841828"/>
              <a:gd name="connsiteY31" fmla="*/ 0 h 2540000"/>
              <a:gd name="connsiteX32" fmla="*/ 0 w 841828"/>
              <a:gd name="connsiteY32" fmla="*/ 0 h 254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841828" h="2540000">
                <a:moveTo>
                  <a:pt x="145142" y="2540000"/>
                </a:moveTo>
                <a:lnTo>
                  <a:pt x="145142" y="2540000"/>
                </a:lnTo>
                <a:lnTo>
                  <a:pt x="348342" y="2423886"/>
                </a:lnTo>
                <a:cubicBezTo>
                  <a:pt x="421931" y="2380599"/>
                  <a:pt x="360149" y="2405435"/>
                  <a:pt x="435428" y="2380343"/>
                </a:cubicBezTo>
                <a:cubicBezTo>
                  <a:pt x="449942" y="2370667"/>
                  <a:pt x="465726" y="2362667"/>
                  <a:pt x="478971" y="2351314"/>
                </a:cubicBezTo>
                <a:cubicBezTo>
                  <a:pt x="499751" y="2333503"/>
                  <a:pt x="514757" y="2309164"/>
                  <a:pt x="537028" y="2293257"/>
                </a:cubicBezTo>
                <a:cubicBezTo>
                  <a:pt x="549478" y="2284364"/>
                  <a:pt x="566057" y="2283581"/>
                  <a:pt x="580571" y="2278743"/>
                </a:cubicBezTo>
                <a:cubicBezTo>
                  <a:pt x="599923" y="2259391"/>
                  <a:pt x="617848" y="2238497"/>
                  <a:pt x="638628" y="2220686"/>
                </a:cubicBezTo>
                <a:cubicBezTo>
                  <a:pt x="651873" y="2209333"/>
                  <a:pt x="669836" y="2203992"/>
                  <a:pt x="682171" y="2191657"/>
                </a:cubicBezTo>
                <a:cubicBezTo>
                  <a:pt x="694506" y="2179322"/>
                  <a:pt x="701524" y="2162628"/>
                  <a:pt x="711200" y="2148114"/>
                </a:cubicBezTo>
                <a:cubicBezTo>
                  <a:pt x="764128" y="1989327"/>
                  <a:pt x="679719" y="2229830"/>
                  <a:pt x="754742" y="2061028"/>
                </a:cubicBezTo>
                <a:cubicBezTo>
                  <a:pt x="782340" y="1998932"/>
                  <a:pt x="781395" y="1975000"/>
                  <a:pt x="798285" y="1915886"/>
                </a:cubicBezTo>
                <a:cubicBezTo>
                  <a:pt x="802488" y="1901175"/>
                  <a:pt x="808774" y="1887103"/>
                  <a:pt x="812800" y="1872343"/>
                </a:cubicBezTo>
                <a:cubicBezTo>
                  <a:pt x="823297" y="1833853"/>
                  <a:pt x="841828" y="1756228"/>
                  <a:pt x="841828" y="1756228"/>
                </a:cubicBezTo>
                <a:cubicBezTo>
                  <a:pt x="836990" y="1615923"/>
                  <a:pt x="836071" y="1475429"/>
                  <a:pt x="827314" y="1335314"/>
                </a:cubicBezTo>
                <a:cubicBezTo>
                  <a:pt x="826360" y="1320044"/>
                  <a:pt x="815801" y="1306773"/>
                  <a:pt x="812800" y="1291771"/>
                </a:cubicBezTo>
                <a:cubicBezTo>
                  <a:pt x="797227" y="1213908"/>
                  <a:pt x="803241" y="1188990"/>
                  <a:pt x="783771" y="1117600"/>
                </a:cubicBezTo>
                <a:cubicBezTo>
                  <a:pt x="775720" y="1088079"/>
                  <a:pt x="764418" y="1059543"/>
                  <a:pt x="754742" y="1030514"/>
                </a:cubicBezTo>
                <a:cubicBezTo>
                  <a:pt x="749904" y="1016000"/>
                  <a:pt x="743939" y="1001814"/>
                  <a:pt x="740228" y="986971"/>
                </a:cubicBezTo>
                <a:cubicBezTo>
                  <a:pt x="694868" y="805528"/>
                  <a:pt x="752834" y="1031087"/>
                  <a:pt x="711200" y="885371"/>
                </a:cubicBezTo>
                <a:cubicBezTo>
                  <a:pt x="705720" y="866191"/>
                  <a:pt x="702165" y="846494"/>
                  <a:pt x="696685" y="827314"/>
                </a:cubicBezTo>
                <a:cubicBezTo>
                  <a:pt x="692482" y="812603"/>
                  <a:pt x="686374" y="798482"/>
                  <a:pt x="682171" y="783771"/>
                </a:cubicBezTo>
                <a:cubicBezTo>
                  <a:pt x="663868" y="719708"/>
                  <a:pt x="674026" y="737861"/>
                  <a:pt x="653142" y="682171"/>
                </a:cubicBezTo>
                <a:cubicBezTo>
                  <a:pt x="643994" y="657776"/>
                  <a:pt x="632785" y="634168"/>
                  <a:pt x="624114" y="609600"/>
                </a:cubicBezTo>
                <a:cubicBezTo>
                  <a:pt x="603746" y="551891"/>
                  <a:pt x="578060" y="495437"/>
                  <a:pt x="566057" y="435428"/>
                </a:cubicBezTo>
                <a:cubicBezTo>
                  <a:pt x="561219" y="411238"/>
                  <a:pt x="561561" y="385400"/>
                  <a:pt x="551542" y="362857"/>
                </a:cubicBezTo>
                <a:cubicBezTo>
                  <a:pt x="541717" y="340752"/>
                  <a:pt x="520821" y="325313"/>
                  <a:pt x="508000" y="304800"/>
                </a:cubicBezTo>
                <a:cubicBezTo>
                  <a:pt x="480333" y="260533"/>
                  <a:pt x="483585" y="241048"/>
                  <a:pt x="449942" y="203200"/>
                </a:cubicBezTo>
                <a:cubicBezTo>
                  <a:pt x="422668" y="172517"/>
                  <a:pt x="401803" y="129096"/>
                  <a:pt x="362857" y="116114"/>
                </a:cubicBezTo>
                <a:cubicBezTo>
                  <a:pt x="108790" y="31427"/>
                  <a:pt x="425314" y="138827"/>
                  <a:pt x="203200" y="58057"/>
                </a:cubicBezTo>
                <a:cubicBezTo>
                  <a:pt x="174443" y="47600"/>
                  <a:pt x="145536" y="37434"/>
                  <a:pt x="116114" y="29028"/>
                </a:cubicBezTo>
                <a:cubicBezTo>
                  <a:pt x="77753" y="18068"/>
                  <a:pt x="0" y="0"/>
                  <a:pt x="0" y="0"/>
                </a:cubicBezTo>
                <a:lnTo>
                  <a:pt x="0" y="0"/>
                </a:lnTo>
              </a:path>
            </a:pathLst>
          </a:custGeom>
          <a:ln w="38100">
            <a:solidFill>
              <a:srgbClr val="006600"/>
            </a:solidFill>
            <a:headEnd type="none" w="med" len="med"/>
            <a:tailEnd type="arrow" w="med" len="med"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4498" name="Picture 2" descr="img31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2"/>
          <a:stretch>
            <a:fillRect/>
          </a:stretch>
        </p:blipFill>
        <p:spPr>
          <a:xfrm>
            <a:off x="2268538" y="547688"/>
            <a:ext cx="6051550" cy="57626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34499" name="Text Box 3"/>
          <p:cNvSpPr txBox="1">
            <a:spLocks noChangeArrowheads="1"/>
          </p:cNvSpPr>
          <p:nvPr/>
        </p:nvSpPr>
        <p:spPr bwMode="auto">
          <a:xfrm>
            <a:off x="827088" y="4557713"/>
            <a:ext cx="2422525" cy="1044575"/>
          </a:xfrm>
          <a:prstGeom prst="rect">
            <a:avLst/>
          </a:prstGeom>
          <a:solidFill>
            <a:srgbClr val="B2DE82"/>
          </a:solidFill>
          <a:ln w="38100">
            <a:solidFill>
              <a:schemeClr val="hlink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 algn="l"/>
            <a:r>
              <a:rPr lang="es-E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Fosforilación</a:t>
            </a:r>
          </a:p>
          <a:p>
            <a:pPr algn="l"/>
            <a:r>
              <a:rPr lang="es-E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porción reguladora</a:t>
            </a:r>
          </a:p>
          <a:p>
            <a:pPr algn="l"/>
            <a:r>
              <a:rPr lang="es-E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abre el canal</a:t>
            </a:r>
          </a:p>
        </p:txBody>
      </p:sp>
      <p:sp>
        <p:nvSpPr>
          <p:cNvPr id="234500" name="Rectangle 4"/>
          <p:cNvSpPr>
            <a:spLocks noChangeArrowheads="1"/>
          </p:cNvSpPr>
          <p:nvPr/>
        </p:nvSpPr>
        <p:spPr bwMode="auto">
          <a:xfrm>
            <a:off x="3202895" y="1309688"/>
            <a:ext cx="1320800" cy="485775"/>
          </a:xfrm>
          <a:prstGeom prst="rect">
            <a:avLst/>
          </a:prstGeom>
          <a:solidFill>
            <a:srgbClr val="FFCDDE"/>
          </a:solidFill>
          <a:ln w="28575">
            <a:solidFill>
              <a:srgbClr val="CC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Abierto</a:t>
            </a:r>
          </a:p>
        </p:txBody>
      </p:sp>
      <p:pic>
        <p:nvPicPr>
          <p:cNvPr id="234501" name="Picture 5" descr="img30"/>
          <p:cNvPicPr>
            <a:picLocks noChangeAspect="1" noChangeArrowheads="1"/>
          </p:cNvPicPr>
          <p:nvPr/>
        </p:nvPicPr>
        <p:blipFill>
          <a:blip r:embed="rId3" cstate="print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71" t="25340" r="12329"/>
          <a:stretch>
            <a:fillRect/>
          </a:stretch>
        </p:blipFill>
        <p:spPr bwMode="auto">
          <a:xfrm>
            <a:off x="323850" y="404813"/>
            <a:ext cx="2016125" cy="161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4502" name="Text Box 6"/>
          <p:cNvSpPr txBox="1">
            <a:spLocks noChangeArrowheads="1"/>
          </p:cNvSpPr>
          <p:nvPr/>
        </p:nvSpPr>
        <p:spPr bwMode="auto">
          <a:xfrm>
            <a:off x="250825" y="1773238"/>
            <a:ext cx="16414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Canal cerrado</a:t>
            </a:r>
          </a:p>
        </p:txBody>
      </p:sp>
      <p:sp>
        <p:nvSpPr>
          <p:cNvPr id="234503" name="Oval 7"/>
          <p:cNvSpPr>
            <a:spLocks noChangeArrowheads="1"/>
          </p:cNvSpPr>
          <p:nvPr/>
        </p:nvSpPr>
        <p:spPr bwMode="auto">
          <a:xfrm>
            <a:off x="2268538" y="1268413"/>
            <a:ext cx="358775" cy="2889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4504" name="Oval 8"/>
          <p:cNvSpPr>
            <a:spLocks noChangeArrowheads="1"/>
          </p:cNvSpPr>
          <p:nvPr/>
        </p:nvSpPr>
        <p:spPr bwMode="auto">
          <a:xfrm>
            <a:off x="3924300" y="4005263"/>
            <a:ext cx="2735263" cy="2663825"/>
          </a:xfrm>
          <a:prstGeom prst="ellipse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4506" name="Rectangle 10"/>
          <p:cNvSpPr>
            <a:spLocks noChangeArrowheads="1"/>
          </p:cNvSpPr>
          <p:nvPr/>
        </p:nvSpPr>
        <p:spPr bwMode="auto">
          <a:xfrm>
            <a:off x="4859338" y="1268413"/>
            <a:ext cx="504825" cy="26654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4507" name="Line 11"/>
          <p:cNvSpPr>
            <a:spLocks noChangeShapeType="1"/>
          </p:cNvSpPr>
          <p:nvPr/>
        </p:nvSpPr>
        <p:spPr bwMode="auto">
          <a:xfrm flipV="1">
            <a:off x="5148263" y="1341438"/>
            <a:ext cx="0" cy="2519362"/>
          </a:xfrm>
          <a:prstGeom prst="line">
            <a:avLst/>
          </a:prstGeom>
          <a:noFill/>
          <a:ln w="76200">
            <a:solidFill>
              <a:srgbClr val="0066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34509" name="Oval 13"/>
          <p:cNvSpPr>
            <a:spLocks noChangeArrowheads="1"/>
          </p:cNvSpPr>
          <p:nvPr/>
        </p:nvSpPr>
        <p:spPr bwMode="auto">
          <a:xfrm>
            <a:off x="4643438" y="404813"/>
            <a:ext cx="865187" cy="7921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4510" name="Text Box 14"/>
          <p:cNvSpPr txBox="1">
            <a:spLocks noChangeArrowheads="1"/>
          </p:cNvSpPr>
          <p:nvPr/>
        </p:nvSpPr>
        <p:spPr bwMode="auto">
          <a:xfrm>
            <a:off x="4859338" y="668338"/>
            <a:ext cx="7778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3600" b="1">
                <a:effectLst>
                  <a:outerShdw blurRad="38100" dist="38100" dir="2700000" algn="tl">
                    <a:srgbClr val="C0C0C0"/>
                  </a:outerShdw>
                </a:effectLst>
              </a:rPr>
              <a:t>Cl</a:t>
            </a:r>
            <a:r>
              <a:rPr lang="es-ES" sz="3600" b="1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</a:p>
        </p:txBody>
      </p:sp>
      <p:sp>
        <p:nvSpPr>
          <p:cNvPr id="234511" name="Oval 15"/>
          <p:cNvSpPr>
            <a:spLocks noChangeArrowheads="1"/>
          </p:cNvSpPr>
          <p:nvPr/>
        </p:nvSpPr>
        <p:spPr bwMode="auto">
          <a:xfrm>
            <a:off x="4714875" y="549275"/>
            <a:ext cx="865188" cy="792163"/>
          </a:xfrm>
          <a:prstGeom prst="ellipse">
            <a:avLst/>
          </a:prstGeom>
          <a:noFill/>
          <a:ln w="19050">
            <a:solidFill>
              <a:srgbClr val="6A9000"/>
            </a:solidFill>
            <a:prstDash val="dash"/>
            <a:round/>
            <a:headEnd/>
            <a:tailEnd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7" name="Text Box 7"/>
          <p:cNvSpPr txBox="1">
            <a:spLocks noChangeArrowheads="1"/>
          </p:cNvSpPr>
          <p:nvPr/>
        </p:nvSpPr>
        <p:spPr bwMode="auto">
          <a:xfrm>
            <a:off x="6372200" y="6525344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18" name="Text Box 19"/>
          <p:cNvSpPr txBox="1">
            <a:spLocks noChangeArrowheads="1"/>
          </p:cNvSpPr>
          <p:nvPr/>
        </p:nvSpPr>
        <p:spPr bwMode="auto">
          <a:xfrm>
            <a:off x="6434339" y="449838"/>
            <a:ext cx="2242922" cy="584775"/>
          </a:xfrm>
          <a:prstGeom prst="rect">
            <a:avLst/>
          </a:prstGeom>
          <a:solidFill>
            <a:srgbClr val="75C1C7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II. SECRECIÓN </a:t>
            </a:r>
          </a:p>
          <a:p>
            <a:pPr marL="449263" indent="-449263"/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  </a:t>
            </a:r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ELECTROLITOS</a:t>
            </a:r>
            <a:endParaRPr lang="es-ES" sz="1600" b="1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</p:txBody>
      </p:sp>
      <p:sp>
        <p:nvSpPr>
          <p:cNvPr id="19" name="Text Box 20"/>
          <p:cNvSpPr txBox="1">
            <a:spLocks noChangeArrowheads="1"/>
          </p:cNvSpPr>
          <p:nvPr/>
        </p:nvSpPr>
        <p:spPr bwMode="auto">
          <a:xfrm>
            <a:off x="7765212" y="1128713"/>
            <a:ext cx="926857" cy="461665"/>
          </a:xfrm>
          <a:prstGeom prst="rect">
            <a:avLst/>
          </a:prstGeom>
          <a:solidFill>
            <a:srgbClr val="BBE0E3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Cloro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34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23" dur="2000" fill="hold"/>
                                        <p:tgtEl>
                                          <p:spTgt spid="2345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4499" grpId="0" animBg="1"/>
      <p:bldP spid="234504" grpId="0" animBg="1"/>
      <p:bldP spid="234507" grpId="0" animBg="1"/>
      <p:bldP spid="234510" grpId="0"/>
      <p:bldP spid="234511" grpId="0" animBg="1"/>
      <p:bldP spid="234511" grpId="1" animBg="1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22" name="Picture 2" descr="img29"/>
          <p:cNvPicPr>
            <a:picLocks noChangeAspect="1" noChangeArrowheads="1"/>
          </p:cNvPicPr>
          <p:nvPr/>
        </p:nvPicPr>
        <p:blipFill>
          <a:blip r:embed="rId2">
            <a:lum bright="-24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277" r="29344" b="3087"/>
          <a:stretch>
            <a:fillRect/>
          </a:stretch>
        </p:blipFill>
        <p:spPr bwMode="auto">
          <a:xfrm>
            <a:off x="1235075" y="1125538"/>
            <a:ext cx="4273550" cy="5399087"/>
          </a:xfrm>
          <a:prstGeom prst="rect">
            <a:avLst/>
          </a:prstGeom>
          <a:solidFill>
            <a:srgbClr val="008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23" name="Rectangle 3"/>
          <p:cNvSpPr>
            <a:spLocks noChangeArrowheads="1"/>
          </p:cNvSpPr>
          <p:nvPr/>
        </p:nvSpPr>
        <p:spPr bwMode="auto">
          <a:xfrm>
            <a:off x="4068763" y="3740150"/>
            <a:ext cx="446087" cy="3476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5524" name="Oval 4"/>
          <p:cNvSpPr>
            <a:spLocks noChangeArrowheads="1"/>
          </p:cNvSpPr>
          <p:nvPr/>
        </p:nvSpPr>
        <p:spPr bwMode="auto">
          <a:xfrm>
            <a:off x="3538538" y="3592513"/>
            <a:ext cx="268287" cy="347662"/>
          </a:xfrm>
          <a:prstGeom prst="ellipse">
            <a:avLst/>
          </a:prstGeom>
          <a:solidFill>
            <a:srgbClr val="BBFFBB"/>
          </a:solidFill>
          <a:ln w="9525">
            <a:solidFill>
              <a:schemeClr val="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s-ES" sz="1800" b="1">
                <a:latin typeface="Arial" charset="0"/>
              </a:rPr>
              <a:t>1.</a:t>
            </a:r>
          </a:p>
        </p:txBody>
      </p:sp>
      <p:sp>
        <p:nvSpPr>
          <p:cNvPr id="235525" name="Rectangle 5"/>
          <p:cNvSpPr>
            <a:spLocks noChangeArrowheads="1"/>
          </p:cNvSpPr>
          <p:nvPr/>
        </p:nvSpPr>
        <p:spPr bwMode="auto">
          <a:xfrm>
            <a:off x="4248150" y="3998913"/>
            <a:ext cx="446088" cy="3476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5526" name="Rectangle 6"/>
          <p:cNvSpPr>
            <a:spLocks noChangeArrowheads="1"/>
          </p:cNvSpPr>
          <p:nvPr/>
        </p:nvSpPr>
        <p:spPr bwMode="auto">
          <a:xfrm>
            <a:off x="4514850" y="3133725"/>
            <a:ext cx="268288" cy="85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5527" name="Oval 7"/>
          <p:cNvSpPr>
            <a:spLocks noChangeArrowheads="1"/>
          </p:cNvSpPr>
          <p:nvPr/>
        </p:nvSpPr>
        <p:spPr bwMode="auto">
          <a:xfrm>
            <a:off x="3492500" y="2276475"/>
            <a:ext cx="287338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5528" name="Oval 8"/>
          <p:cNvSpPr>
            <a:spLocks noChangeArrowheads="1"/>
          </p:cNvSpPr>
          <p:nvPr/>
        </p:nvSpPr>
        <p:spPr bwMode="auto">
          <a:xfrm>
            <a:off x="1479550" y="792163"/>
            <a:ext cx="266700" cy="346075"/>
          </a:xfrm>
          <a:prstGeom prst="ellipse">
            <a:avLst/>
          </a:prstGeom>
          <a:solidFill>
            <a:srgbClr val="BBFFBB"/>
          </a:solidFill>
          <a:ln w="9525">
            <a:solidFill>
              <a:schemeClr val="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s-ES" sz="1800" b="1">
                <a:latin typeface="Arial" charset="0"/>
              </a:rPr>
              <a:t>4.</a:t>
            </a:r>
          </a:p>
        </p:txBody>
      </p:sp>
      <p:sp>
        <p:nvSpPr>
          <p:cNvPr id="235531" name="Text Box 11"/>
          <p:cNvSpPr txBox="1">
            <a:spLocks noChangeArrowheads="1"/>
          </p:cNvSpPr>
          <p:nvPr/>
        </p:nvSpPr>
        <p:spPr bwMode="auto">
          <a:xfrm>
            <a:off x="400408" y="649784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35532" name="Oval 12"/>
          <p:cNvSpPr>
            <a:spLocks noChangeArrowheads="1"/>
          </p:cNvSpPr>
          <p:nvPr/>
        </p:nvSpPr>
        <p:spPr bwMode="auto">
          <a:xfrm>
            <a:off x="4716463" y="5300663"/>
            <a:ext cx="2879725" cy="155733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_tradnl" sz="18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35533" name="Rectangle 13"/>
          <p:cNvSpPr>
            <a:spLocks noChangeArrowheads="1"/>
          </p:cNvSpPr>
          <p:nvPr/>
        </p:nvSpPr>
        <p:spPr bwMode="auto">
          <a:xfrm>
            <a:off x="4643438" y="1341438"/>
            <a:ext cx="2447925" cy="6492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_tradnl" sz="18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35534" name="Oval 14"/>
          <p:cNvSpPr>
            <a:spLocks noChangeArrowheads="1"/>
          </p:cNvSpPr>
          <p:nvPr/>
        </p:nvSpPr>
        <p:spPr bwMode="auto">
          <a:xfrm>
            <a:off x="4259263" y="2903538"/>
            <a:ext cx="576262" cy="28733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5535" name="Oval 15"/>
          <p:cNvSpPr>
            <a:spLocks noChangeArrowheads="1"/>
          </p:cNvSpPr>
          <p:nvPr/>
        </p:nvSpPr>
        <p:spPr bwMode="auto">
          <a:xfrm>
            <a:off x="4546600" y="3983038"/>
            <a:ext cx="288925" cy="3603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5536" name="Text Box 16"/>
          <p:cNvSpPr txBox="1">
            <a:spLocks noChangeArrowheads="1"/>
          </p:cNvSpPr>
          <p:nvPr/>
        </p:nvSpPr>
        <p:spPr bwMode="auto">
          <a:xfrm>
            <a:off x="6170149" y="504822"/>
            <a:ext cx="2400300" cy="6699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Secuencia activación</a:t>
            </a:r>
          </a:p>
          <a:p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Canal de Cloro</a:t>
            </a:r>
          </a:p>
        </p:txBody>
      </p:sp>
      <p:sp>
        <p:nvSpPr>
          <p:cNvPr id="235537" name="Oval 17"/>
          <p:cNvSpPr>
            <a:spLocks noChangeArrowheads="1"/>
          </p:cNvSpPr>
          <p:nvPr/>
        </p:nvSpPr>
        <p:spPr bwMode="auto">
          <a:xfrm>
            <a:off x="4043363" y="3119438"/>
            <a:ext cx="720725" cy="6477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_tradnl" sz="16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35538" name="Oval 18"/>
          <p:cNvSpPr>
            <a:spLocks noChangeArrowheads="1"/>
          </p:cNvSpPr>
          <p:nvPr/>
        </p:nvSpPr>
        <p:spPr bwMode="auto">
          <a:xfrm>
            <a:off x="3971925" y="3551238"/>
            <a:ext cx="358775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5539" name="Text Box 19"/>
          <p:cNvSpPr txBox="1">
            <a:spLocks noChangeArrowheads="1"/>
          </p:cNvSpPr>
          <p:nvPr/>
        </p:nvSpPr>
        <p:spPr bwMode="auto">
          <a:xfrm>
            <a:off x="3910013" y="3190875"/>
            <a:ext cx="4937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s-ES_tradnl" sz="200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s-ES_tradnl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</p:txBody>
      </p:sp>
      <p:sp>
        <p:nvSpPr>
          <p:cNvPr id="235541" name="Rectangle 21"/>
          <p:cNvSpPr>
            <a:spLocks noChangeArrowheads="1"/>
          </p:cNvSpPr>
          <p:nvPr/>
        </p:nvSpPr>
        <p:spPr bwMode="auto">
          <a:xfrm>
            <a:off x="2171700" y="5351463"/>
            <a:ext cx="792163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5542" name="Rectangle 22"/>
          <p:cNvSpPr>
            <a:spLocks noChangeArrowheads="1"/>
          </p:cNvSpPr>
          <p:nvPr/>
        </p:nvSpPr>
        <p:spPr bwMode="auto">
          <a:xfrm>
            <a:off x="3035300" y="5638800"/>
            <a:ext cx="1295400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5543" name="Text Box 23"/>
          <p:cNvSpPr txBox="1">
            <a:spLocks noChangeArrowheads="1"/>
          </p:cNvSpPr>
          <p:nvPr/>
        </p:nvSpPr>
        <p:spPr bwMode="auto">
          <a:xfrm>
            <a:off x="2243138" y="5327650"/>
            <a:ext cx="766762" cy="3968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Agua</a:t>
            </a:r>
          </a:p>
        </p:txBody>
      </p:sp>
      <p:sp>
        <p:nvSpPr>
          <p:cNvPr id="235544" name="Text Box 24"/>
          <p:cNvSpPr txBox="1">
            <a:spLocks noChangeArrowheads="1"/>
          </p:cNvSpPr>
          <p:nvPr/>
        </p:nvSpPr>
        <p:spPr bwMode="auto">
          <a:xfrm>
            <a:off x="3035300" y="5614988"/>
            <a:ext cx="639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Na+</a:t>
            </a:r>
          </a:p>
        </p:txBody>
      </p:sp>
      <p:sp>
        <p:nvSpPr>
          <p:cNvPr id="235545" name="Text Box 25"/>
          <p:cNvSpPr txBox="1">
            <a:spLocks noChangeArrowheads="1"/>
          </p:cNvSpPr>
          <p:nvPr/>
        </p:nvSpPr>
        <p:spPr bwMode="auto">
          <a:xfrm>
            <a:off x="3611563" y="5614988"/>
            <a:ext cx="5127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>
                <a:solidFill>
                  <a:srgbClr val="33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Cl-</a:t>
            </a:r>
          </a:p>
        </p:txBody>
      </p:sp>
      <p:sp>
        <p:nvSpPr>
          <p:cNvPr id="235546" name="Rectangle 26"/>
          <p:cNvSpPr>
            <a:spLocks noChangeArrowheads="1"/>
          </p:cNvSpPr>
          <p:nvPr/>
        </p:nvSpPr>
        <p:spPr bwMode="auto">
          <a:xfrm>
            <a:off x="1835150" y="692150"/>
            <a:ext cx="2519363" cy="863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5547" name="Oval 27"/>
          <p:cNvSpPr>
            <a:spLocks noChangeArrowheads="1"/>
          </p:cNvSpPr>
          <p:nvPr/>
        </p:nvSpPr>
        <p:spPr bwMode="auto">
          <a:xfrm>
            <a:off x="2098675" y="1246188"/>
            <a:ext cx="266700" cy="346075"/>
          </a:xfrm>
          <a:prstGeom prst="ellipse">
            <a:avLst/>
          </a:prstGeom>
          <a:solidFill>
            <a:srgbClr val="BBFFBB"/>
          </a:solidFill>
          <a:ln w="9525">
            <a:solidFill>
              <a:schemeClr val="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s-ES" sz="1800" b="1">
                <a:latin typeface="Arial" charset="0"/>
              </a:rPr>
              <a:t>3.</a:t>
            </a:r>
          </a:p>
        </p:txBody>
      </p:sp>
      <p:sp>
        <p:nvSpPr>
          <p:cNvPr id="235548" name="Text Box 28"/>
          <p:cNvSpPr txBox="1">
            <a:spLocks noChangeArrowheads="1"/>
          </p:cNvSpPr>
          <p:nvPr/>
        </p:nvSpPr>
        <p:spPr bwMode="auto">
          <a:xfrm>
            <a:off x="4187825" y="1412875"/>
            <a:ext cx="768350" cy="376238"/>
          </a:xfrm>
          <a:prstGeom prst="rect">
            <a:avLst/>
          </a:prstGeom>
          <a:solidFill>
            <a:srgbClr val="99FF33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CFTR</a:t>
            </a:r>
          </a:p>
        </p:txBody>
      </p:sp>
      <p:sp>
        <p:nvSpPr>
          <p:cNvPr id="235549" name="Text Box 29"/>
          <p:cNvSpPr txBox="1">
            <a:spLocks noChangeArrowheads="1"/>
          </p:cNvSpPr>
          <p:nvPr/>
        </p:nvSpPr>
        <p:spPr bwMode="auto">
          <a:xfrm>
            <a:off x="1763713" y="765175"/>
            <a:ext cx="766762" cy="3968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Agua</a:t>
            </a:r>
          </a:p>
        </p:txBody>
      </p:sp>
      <p:sp>
        <p:nvSpPr>
          <p:cNvPr id="235550" name="Text Box 30"/>
          <p:cNvSpPr txBox="1">
            <a:spLocks noChangeArrowheads="1"/>
          </p:cNvSpPr>
          <p:nvPr/>
        </p:nvSpPr>
        <p:spPr bwMode="auto">
          <a:xfrm>
            <a:off x="2371725" y="1125538"/>
            <a:ext cx="6873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Na+</a:t>
            </a:r>
          </a:p>
        </p:txBody>
      </p:sp>
      <p:sp>
        <p:nvSpPr>
          <p:cNvPr id="235551" name="Text Box 31"/>
          <p:cNvSpPr txBox="1">
            <a:spLocks noChangeArrowheads="1"/>
          </p:cNvSpPr>
          <p:nvPr/>
        </p:nvSpPr>
        <p:spPr bwMode="auto">
          <a:xfrm>
            <a:off x="3538538" y="1174750"/>
            <a:ext cx="5667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 b="1">
                <a:solidFill>
                  <a:srgbClr val="33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Cl-</a:t>
            </a:r>
          </a:p>
        </p:txBody>
      </p:sp>
      <p:sp>
        <p:nvSpPr>
          <p:cNvPr id="235552" name="Oval 32"/>
          <p:cNvSpPr>
            <a:spLocks noChangeArrowheads="1"/>
          </p:cNvSpPr>
          <p:nvPr/>
        </p:nvSpPr>
        <p:spPr bwMode="auto">
          <a:xfrm>
            <a:off x="3251200" y="1463675"/>
            <a:ext cx="266700" cy="346075"/>
          </a:xfrm>
          <a:prstGeom prst="ellipse">
            <a:avLst/>
          </a:prstGeom>
          <a:solidFill>
            <a:srgbClr val="BBFFBB"/>
          </a:solidFill>
          <a:ln w="9525">
            <a:solidFill>
              <a:schemeClr val="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s-ES" sz="1800" b="1">
                <a:latin typeface="Arial" charset="0"/>
              </a:rPr>
              <a:t>2.</a:t>
            </a:r>
          </a:p>
        </p:txBody>
      </p:sp>
      <p:sp>
        <p:nvSpPr>
          <p:cNvPr id="235553" name="Text Box 33"/>
          <p:cNvSpPr txBox="1">
            <a:spLocks noChangeArrowheads="1"/>
          </p:cNvSpPr>
          <p:nvPr/>
        </p:nvSpPr>
        <p:spPr bwMode="auto">
          <a:xfrm>
            <a:off x="7059149" y="1261269"/>
            <a:ext cx="1511300" cy="67945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MX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Yeyuno, íleon, colon</a:t>
            </a:r>
          </a:p>
        </p:txBody>
      </p:sp>
      <p:sp>
        <p:nvSpPr>
          <p:cNvPr id="235554" name="Text Box 34"/>
          <p:cNvSpPr txBox="1">
            <a:spLocks noChangeArrowheads="1"/>
          </p:cNvSpPr>
          <p:nvPr/>
        </p:nvSpPr>
        <p:spPr bwMode="auto">
          <a:xfrm>
            <a:off x="5775300" y="4433274"/>
            <a:ext cx="2459038" cy="1035050"/>
          </a:xfrm>
          <a:prstGeom prst="rect">
            <a:avLst/>
          </a:prstGeom>
          <a:solidFill>
            <a:srgbClr val="BBFFB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sz="2000"/>
              <a:t>Canal de CLORO </a:t>
            </a:r>
          </a:p>
          <a:p>
            <a:pPr algn="l"/>
            <a:r>
              <a:rPr lang="es-ES" sz="2000"/>
              <a:t>responsable de la</a:t>
            </a:r>
          </a:p>
          <a:p>
            <a:pPr algn="l"/>
            <a:r>
              <a:rPr lang="es-ES" sz="2000" b="1"/>
              <a:t>secreción de agua!</a:t>
            </a:r>
          </a:p>
        </p:txBody>
      </p:sp>
      <p:sp>
        <p:nvSpPr>
          <p:cNvPr id="235555" name="Rectangle 35"/>
          <p:cNvSpPr>
            <a:spLocks noChangeArrowheads="1"/>
          </p:cNvSpPr>
          <p:nvPr/>
        </p:nvSpPr>
        <p:spPr bwMode="auto">
          <a:xfrm>
            <a:off x="4427538" y="3716338"/>
            <a:ext cx="431800" cy="12969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5556" name="Oval 36"/>
          <p:cNvSpPr>
            <a:spLocks noChangeArrowheads="1"/>
          </p:cNvSpPr>
          <p:nvPr/>
        </p:nvSpPr>
        <p:spPr bwMode="auto">
          <a:xfrm>
            <a:off x="4643438" y="3860800"/>
            <a:ext cx="360362" cy="7207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5557" name="Oval 37"/>
          <p:cNvSpPr>
            <a:spLocks noChangeArrowheads="1"/>
          </p:cNvSpPr>
          <p:nvPr/>
        </p:nvSpPr>
        <p:spPr bwMode="auto">
          <a:xfrm>
            <a:off x="4643438" y="4652963"/>
            <a:ext cx="360362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5558" name="Rectangle 38"/>
          <p:cNvSpPr>
            <a:spLocks noChangeArrowheads="1"/>
          </p:cNvSpPr>
          <p:nvPr/>
        </p:nvSpPr>
        <p:spPr bwMode="auto">
          <a:xfrm rot="-1160089">
            <a:off x="4852988" y="3897313"/>
            <a:ext cx="217487" cy="5746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5559" name="Text Box 39"/>
          <p:cNvSpPr txBox="1">
            <a:spLocks noChangeArrowheads="1"/>
          </p:cNvSpPr>
          <p:nvPr/>
        </p:nvSpPr>
        <p:spPr bwMode="auto">
          <a:xfrm rot="4645444">
            <a:off x="4726781" y="4004469"/>
            <a:ext cx="4587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AC</a:t>
            </a:r>
          </a:p>
        </p:txBody>
      </p:sp>
      <p:sp>
        <p:nvSpPr>
          <p:cNvPr id="235560" name="Text Box 40"/>
          <p:cNvSpPr txBox="1">
            <a:spLocks noChangeArrowheads="1"/>
          </p:cNvSpPr>
          <p:nvPr/>
        </p:nvSpPr>
        <p:spPr bwMode="auto">
          <a:xfrm>
            <a:off x="3851275" y="3716338"/>
            <a:ext cx="792163" cy="366712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 b="1">
                <a:effectLst>
                  <a:outerShdw blurRad="38100" dist="38100" dir="2700000" algn="tl">
                    <a:srgbClr val="FFFFFF"/>
                  </a:outerShdw>
                </a:effectLst>
              </a:rPr>
              <a:t>AMPc</a:t>
            </a:r>
          </a:p>
        </p:txBody>
      </p:sp>
      <p:sp>
        <p:nvSpPr>
          <p:cNvPr id="43" name="Text Box 7"/>
          <p:cNvSpPr txBox="1">
            <a:spLocks noChangeArrowheads="1"/>
          </p:cNvSpPr>
          <p:nvPr/>
        </p:nvSpPr>
        <p:spPr bwMode="auto">
          <a:xfrm>
            <a:off x="6372200" y="6525344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235529" name="Text Box 9"/>
          <p:cNvSpPr txBox="1">
            <a:spLocks noChangeArrowheads="1"/>
          </p:cNvSpPr>
          <p:nvPr/>
        </p:nvSpPr>
        <p:spPr bwMode="auto">
          <a:xfrm>
            <a:off x="5775300" y="2486818"/>
            <a:ext cx="1905000" cy="1465263"/>
          </a:xfrm>
          <a:prstGeom prst="rect">
            <a:avLst/>
          </a:prstGeom>
          <a:solidFill>
            <a:srgbClr val="C3EBD7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87313" indent="-87313" algn="l">
              <a:defRPr>
                <a:solidFill>
                  <a:schemeClr val="tx1"/>
                </a:solidFill>
                <a:latin typeface="Arial" charset="0"/>
              </a:defRPr>
            </a:lvl1pPr>
            <a:lvl2pPr marL="885825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408113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9304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452688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909888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367088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824288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281488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Clr>
                <a:srgbClr val="FF0000"/>
              </a:buClr>
              <a:buFontTx/>
              <a:buChar char="•"/>
            </a:pPr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Aumenta AMPc</a:t>
            </a:r>
          </a:p>
          <a:p>
            <a:pPr>
              <a:buClr>
                <a:srgbClr val="FF0000"/>
              </a:buClr>
              <a:buFontTx/>
              <a:buChar char="•"/>
            </a:pPr>
            <a:endParaRPr lang="es-ES" sz="800" b="1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buClr>
                <a:srgbClr val="FF0000"/>
              </a:buClr>
              <a:buFontTx/>
              <a:buChar char="•"/>
            </a:pPr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Sale CLORO</a:t>
            </a:r>
          </a:p>
          <a:p>
            <a:pPr>
              <a:buClr>
                <a:srgbClr val="FF0000"/>
              </a:buClr>
              <a:buFontTx/>
              <a:buChar char="•"/>
            </a:pPr>
            <a:endParaRPr lang="es-ES" sz="800" b="1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buClr>
                <a:srgbClr val="FF0000"/>
              </a:buClr>
              <a:buFontTx/>
              <a:buChar char="•"/>
            </a:pPr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Sigue SODIO</a:t>
            </a:r>
          </a:p>
          <a:p>
            <a:pPr>
              <a:buClr>
                <a:srgbClr val="FF0000"/>
              </a:buClr>
              <a:buFontTx/>
              <a:buChar char="•"/>
            </a:pPr>
            <a:endParaRPr lang="es-ES" sz="800" b="1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buClr>
                <a:srgbClr val="FF0000"/>
              </a:buClr>
              <a:buFontTx/>
              <a:buChar char="•"/>
            </a:pPr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AGUA les sigue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35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35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35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24" grpId="0" animBg="1"/>
      <p:bldP spid="235528" grpId="0" animBg="1"/>
      <p:bldP spid="235547" grpId="0" animBg="1"/>
      <p:bldP spid="235549" grpId="0" animBg="1"/>
      <p:bldP spid="235550" grpId="0"/>
      <p:bldP spid="235551" grpId="0"/>
      <p:bldP spid="235552" grpId="0" animBg="1"/>
      <p:bldP spid="235554" grpId="0" animBg="1"/>
      <p:bldP spid="235560" grpId="0" animBg="1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46" name="Text Box 2"/>
          <p:cNvSpPr txBox="1">
            <a:spLocks noChangeArrowheads="1"/>
          </p:cNvSpPr>
          <p:nvPr/>
        </p:nvSpPr>
        <p:spPr bwMode="auto">
          <a:xfrm>
            <a:off x="395288" y="476250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pic>
        <p:nvPicPr>
          <p:cNvPr id="236548" name="Picture 4" descr="ACTIVACION CANAL CL"/>
          <p:cNvPicPr>
            <a:picLocks noChangeAspect="1" noChangeArrowheads="1"/>
          </p:cNvPicPr>
          <p:nvPr/>
        </p:nvPicPr>
        <p:blipFill>
          <a:blip r:embed="rId2" cstate="print">
            <a:lum bright="-60000" contrast="7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9438" y="793750"/>
            <a:ext cx="5268912" cy="5268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6549" name="Oval 5"/>
          <p:cNvSpPr>
            <a:spLocks noChangeArrowheads="1"/>
          </p:cNvSpPr>
          <p:nvPr/>
        </p:nvSpPr>
        <p:spPr bwMode="auto">
          <a:xfrm>
            <a:off x="5018088" y="4005263"/>
            <a:ext cx="503237" cy="287337"/>
          </a:xfrm>
          <a:prstGeom prst="ellipse">
            <a:avLst/>
          </a:prstGeom>
          <a:noFill/>
          <a:ln w="1905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6550" name="Oval 6"/>
          <p:cNvSpPr>
            <a:spLocks noChangeArrowheads="1"/>
          </p:cNvSpPr>
          <p:nvPr/>
        </p:nvSpPr>
        <p:spPr bwMode="auto">
          <a:xfrm>
            <a:off x="1412875" y="2276475"/>
            <a:ext cx="647700" cy="647700"/>
          </a:xfrm>
          <a:prstGeom prst="ellipse">
            <a:avLst/>
          </a:prstGeom>
          <a:solidFill>
            <a:schemeClr val="folHlink"/>
          </a:solidFill>
          <a:ln w="28575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6551" name="Text Box 7"/>
          <p:cNvSpPr txBox="1">
            <a:spLocks noChangeArrowheads="1"/>
          </p:cNvSpPr>
          <p:nvPr/>
        </p:nvSpPr>
        <p:spPr bwMode="auto">
          <a:xfrm>
            <a:off x="6659563" y="1965325"/>
            <a:ext cx="1589087" cy="884238"/>
          </a:xfrm>
          <a:prstGeom prst="rect">
            <a:avLst/>
          </a:prstGeom>
          <a:noFill/>
          <a:ln w="28575">
            <a:solidFill>
              <a:srgbClr val="008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AMPc:</a:t>
            </a:r>
          </a:p>
          <a:p>
            <a:pPr algn="l">
              <a:buClr>
                <a:srgbClr val="336600"/>
              </a:buClr>
              <a:buFontTx/>
              <a:buChar char="•"/>
            </a:pPr>
            <a:r>
              <a:rPr lang="es-ES_tradnl" sz="1400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Aumenta </a:t>
            </a:r>
          </a:p>
          <a:p>
            <a:pPr algn="l">
              <a:buClr>
                <a:srgbClr val="336600"/>
              </a:buClr>
            </a:pPr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   secreción Cl</a:t>
            </a:r>
            <a:r>
              <a:rPr lang="es-ES_tradnl" sz="1600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</a:p>
        </p:txBody>
      </p:sp>
      <p:sp>
        <p:nvSpPr>
          <p:cNvPr id="236552" name="Text Box 8"/>
          <p:cNvSpPr txBox="1">
            <a:spLocks noChangeArrowheads="1"/>
          </p:cNvSpPr>
          <p:nvPr/>
        </p:nvSpPr>
        <p:spPr bwMode="auto">
          <a:xfrm>
            <a:off x="6694400" y="549275"/>
            <a:ext cx="1790876" cy="92333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_tradnl" sz="1800" b="1">
                <a:effectLst>
                  <a:outerShdw blurRad="38100" dist="38100" dir="2700000" algn="tl">
                    <a:srgbClr val="FFFFFF"/>
                  </a:outerShdw>
                </a:effectLst>
              </a:rPr>
              <a:t>Secuencia </a:t>
            </a:r>
          </a:p>
          <a:p>
            <a:r>
              <a:rPr lang="es-ES_tradnl" sz="1800" b="1">
                <a:effectLst>
                  <a:outerShdw blurRad="38100" dist="38100" dir="2700000" algn="tl">
                    <a:srgbClr val="FFFFFF"/>
                  </a:outerShdw>
                </a:effectLst>
              </a:rPr>
              <a:t>activación</a:t>
            </a:r>
          </a:p>
          <a:p>
            <a:r>
              <a:rPr lang="es-ES_tradnl" sz="1800" b="1">
                <a:effectLst>
                  <a:outerShdw blurRad="38100" dist="38100" dir="2700000" algn="tl">
                    <a:srgbClr val="FFFFFF"/>
                  </a:outerShdw>
                </a:effectLst>
              </a:rPr>
              <a:t>Canal de Cloro</a:t>
            </a:r>
          </a:p>
        </p:txBody>
      </p:sp>
      <p:sp>
        <p:nvSpPr>
          <p:cNvPr id="236553" name="Text Box 9"/>
          <p:cNvSpPr txBox="1">
            <a:spLocks noChangeArrowheads="1"/>
          </p:cNvSpPr>
          <p:nvPr/>
        </p:nvSpPr>
        <p:spPr bwMode="auto">
          <a:xfrm>
            <a:off x="4441825" y="3716338"/>
            <a:ext cx="352425" cy="395287"/>
          </a:xfrm>
          <a:prstGeom prst="rect">
            <a:avLst/>
          </a:prstGeom>
          <a:solidFill>
            <a:srgbClr val="8EDAB4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2</a:t>
            </a:r>
          </a:p>
        </p:txBody>
      </p:sp>
      <p:sp>
        <p:nvSpPr>
          <p:cNvPr id="236554" name="Text Box 10"/>
          <p:cNvSpPr txBox="1">
            <a:spLocks noChangeArrowheads="1"/>
          </p:cNvSpPr>
          <p:nvPr/>
        </p:nvSpPr>
        <p:spPr bwMode="auto">
          <a:xfrm>
            <a:off x="3779838" y="2781300"/>
            <a:ext cx="352425" cy="395288"/>
          </a:xfrm>
          <a:prstGeom prst="rect">
            <a:avLst/>
          </a:prstGeom>
          <a:solidFill>
            <a:srgbClr val="00FF99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3</a:t>
            </a:r>
          </a:p>
        </p:txBody>
      </p:sp>
      <p:sp>
        <p:nvSpPr>
          <p:cNvPr id="236556" name="Text Box 12"/>
          <p:cNvSpPr txBox="1">
            <a:spLocks noChangeArrowheads="1"/>
          </p:cNvSpPr>
          <p:nvPr/>
        </p:nvSpPr>
        <p:spPr bwMode="auto">
          <a:xfrm>
            <a:off x="3779838" y="2060575"/>
            <a:ext cx="352425" cy="395288"/>
          </a:xfrm>
          <a:prstGeom prst="rect">
            <a:avLst/>
          </a:prstGeom>
          <a:solidFill>
            <a:srgbClr val="00FF99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4</a:t>
            </a:r>
          </a:p>
        </p:txBody>
      </p:sp>
      <p:sp>
        <p:nvSpPr>
          <p:cNvPr id="236557" name="Text Box 13"/>
          <p:cNvSpPr txBox="1">
            <a:spLocks noChangeArrowheads="1"/>
          </p:cNvSpPr>
          <p:nvPr/>
        </p:nvSpPr>
        <p:spPr bwMode="auto">
          <a:xfrm>
            <a:off x="5521325" y="3860800"/>
            <a:ext cx="336550" cy="365125"/>
          </a:xfrm>
          <a:prstGeom prst="rect">
            <a:avLst/>
          </a:prstGeom>
          <a:solidFill>
            <a:srgbClr val="C3EBD7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1</a:t>
            </a:r>
          </a:p>
        </p:txBody>
      </p:sp>
      <p:sp>
        <p:nvSpPr>
          <p:cNvPr id="236559" name="Text Box 15"/>
          <p:cNvSpPr txBox="1">
            <a:spLocks noChangeArrowheads="1"/>
          </p:cNvSpPr>
          <p:nvPr/>
        </p:nvSpPr>
        <p:spPr bwMode="auto">
          <a:xfrm>
            <a:off x="1849438" y="5013325"/>
            <a:ext cx="352425" cy="395288"/>
          </a:xfrm>
          <a:prstGeom prst="rect">
            <a:avLst/>
          </a:prstGeom>
          <a:solidFill>
            <a:srgbClr val="99FF99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6</a:t>
            </a:r>
          </a:p>
        </p:txBody>
      </p:sp>
      <p:sp>
        <p:nvSpPr>
          <p:cNvPr id="236561" name="Rectangle 17"/>
          <p:cNvSpPr>
            <a:spLocks noChangeArrowheads="1"/>
          </p:cNvSpPr>
          <p:nvPr/>
        </p:nvSpPr>
        <p:spPr bwMode="auto">
          <a:xfrm>
            <a:off x="2065338" y="836613"/>
            <a:ext cx="647700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6562" name="Text Box 18"/>
          <p:cNvSpPr txBox="1">
            <a:spLocks noChangeArrowheads="1"/>
          </p:cNvSpPr>
          <p:nvPr/>
        </p:nvSpPr>
        <p:spPr bwMode="auto">
          <a:xfrm>
            <a:off x="1562100" y="981075"/>
            <a:ext cx="949325" cy="5810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LUZ </a:t>
            </a:r>
          </a:p>
          <a:p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CRIPTA</a:t>
            </a:r>
          </a:p>
        </p:txBody>
      </p:sp>
      <p:sp>
        <p:nvSpPr>
          <p:cNvPr id="236565" name="Rectangle 21"/>
          <p:cNvSpPr>
            <a:spLocks noChangeArrowheads="1"/>
          </p:cNvSpPr>
          <p:nvPr/>
        </p:nvSpPr>
        <p:spPr bwMode="auto">
          <a:xfrm>
            <a:off x="6097588" y="4292600"/>
            <a:ext cx="865187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6567" name="Oval 23"/>
          <p:cNvSpPr>
            <a:spLocks noChangeArrowheads="1"/>
          </p:cNvSpPr>
          <p:nvPr/>
        </p:nvSpPr>
        <p:spPr bwMode="auto">
          <a:xfrm>
            <a:off x="6235700" y="4294188"/>
            <a:ext cx="1109663" cy="503237"/>
          </a:xfrm>
          <a:prstGeom prst="ellipse">
            <a:avLst/>
          </a:prstGeom>
          <a:solidFill>
            <a:schemeClr val="folHlink"/>
          </a:solidFill>
          <a:ln w="28575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6568" name="Text Box 24"/>
          <p:cNvSpPr txBox="1">
            <a:spLocks noChangeArrowheads="1"/>
          </p:cNvSpPr>
          <p:nvPr/>
        </p:nvSpPr>
        <p:spPr bwMode="auto">
          <a:xfrm>
            <a:off x="6789738" y="3860800"/>
            <a:ext cx="315912" cy="395288"/>
          </a:xfrm>
          <a:prstGeom prst="rect">
            <a:avLst/>
          </a:prstGeom>
          <a:solidFill>
            <a:srgbClr val="C3EBD7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1</a:t>
            </a:r>
          </a:p>
        </p:txBody>
      </p:sp>
      <p:sp>
        <p:nvSpPr>
          <p:cNvPr id="236569" name="Rectangle 25"/>
          <p:cNvSpPr>
            <a:spLocks noChangeArrowheads="1"/>
          </p:cNvSpPr>
          <p:nvPr/>
        </p:nvSpPr>
        <p:spPr bwMode="auto">
          <a:xfrm>
            <a:off x="4297363" y="4221163"/>
            <a:ext cx="576262" cy="503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6572" name="Rectangle 28"/>
          <p:cNvSpPr>
            <a:spLocks noChangeArrowheads="1"/>
          </p:cNvSpPr>
          <p:nvPr/>
        </p:nvSpPr>
        <p:spPr bwMode="auto">
          <a:xfrm>
            <a:off x="3578225" y="3141663"/>
            <a:ext cx="576263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6573" name="Text Box 29"/>
          <p:cNvSpPr txBox="1">
            <a:spLocks noChangeArrowheads="1"/>
          </p:cNvSpPr>
          <p:nvPr/>
        </p:nvSpPr>
        <p:spPr bwMode="auto">
          <a:xfrm>
            <a:off x="3505200" y="3092450"/>
            <a:ext cx="9382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cerrado</a:t>
            </a:r>
          </a:p>
        </p:txBody>
      </p:sp>
      <p:sp>
        <p:nvSpPr>
          <p:cNvPr id="236574" name="Rectangle 30"/>
          <p:cNvSpPr>
            <a:spLocks noChangeArrowheads="1"/>
          </p:cNvSpPr>
          <p:nvPr/>
        </p:nvSpPr>
        <p:spPr bwMode="auto">
          <a:xfrm>
            <a:off x="3146425" y="2205038"/>
            <a:ext cx="574675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6575" name="Text Box 31"/>
          <p:cNvSpPr txBox="1">
            <a:spLocks noChangeArrowheads="1"/>
          </p:cNvSpPr>
          <p:nvPr/>
        </p:nvSpPr>
        <p:spPr bwMode="auto">
          <a:xfrm>
            <a:off x="2771775" y="2060575"/>
            <a:ext cx="889000" cy="336550"/>
          </a:xfrm>
          <a:prstGeom prst="rect">
            <a:avLst/>
          </a:prstGeom>
          <a:solidFill>
            <a:srgbClr val="C1FF1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abierto</a:t>
            </a:r>
          </a:p>
        </p:txBody>
      </p:sp>
      <p:sp>
        <p:nvSpPr>
          <p:cNvPr id="236576" name="Oval 32"/>
          <p:cNvSpPr>
            <a:spLocks noChangeArrowheads="1"/>
          </p:cNvSpPr>
          <p:nvPr/>
        </p:nvSpPr>
        <p:spPr bwMode="auto">
          <a:xfrm>
            <a:off x="1993900" y="2133600"/>
            <a:ext cx="503238" cy="35877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6577" name="Text Box 33"/>
          <p:cNvSpPr txBox="1">
            <a:spLocks noChangeArrowheads="1"/>
          </p:cNvSpPr>
          <p:nvPr/>
        </p:nvSpPr>
        <p:spPr bwMode="auto">
          <a:xfrm>
            <a:off x="1484313" y="2349500"/>
            <a:ext cx="5810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Cl</a:t>
            </a:r>
            <a:r>
              <a:rPr lang="es-ES_tradnl" sz="2400" b="1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</a:p>
        </p:txBody>
      </p:sp>
      <p:sp>
        <p:nvSpPr>
          <p:cNvPr id="236578" name="Text Box 34"/>
          <p:cNvSpPr txBox="1">
            <a:spLocks noChangeArrowheads="1"/>
          </p:cNvSpPr>
          <p:nvPr/>
        </p:nvSpPr>
        <p:spPr bwMode="auto">
          <a:xfrm>
            <a:off x="1920875" y="1916113"/>
            <a:ext cx="352425" cy="395287"/>
          </a:xfrm>
          <a:prstGeom prst="rect">
            <a:avLst/>
          </a:prstGeom>
          <a:solidFill>
            <a:srgbClr val="00FF99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5</a:t>
            </a:r>
          </a:p>
        </p:txBody>
      </p:sp>
      <p:sp>
        <p:nvSpPr>
          <p:cNvPr id="236579" name="Oval 35"/>
          <p:cNvSpPr>
            <a:spLocks noChangeArrowheads="1"/>
          </p:cNvSpPr>
          <p:nvPr/>
        </p:nvSpPr>
        <p:spPr bwMode="auto">
          <a:xfrm>
            <a:off x="2354264" y="4797425"/>
            <a:ext cx="622300" cy="7921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6580" name="Text Box 36"/>
          <p:cNvSpPr txBox="1">
            <a:spLocks noChangeArrowheads="1"/>
          </p:cNvSpPr>
          <p:nvPr/>
        </p:nvSpPr>
        <p:spPr bwMode="auto">
          <a:xfrm>
            <a:off x="2339975" y="4868863"/>
            <a:ext cx="63658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H</a:t>
            </a:r>
            <a:r>
              <a:rPr lang="es-ES_tradnl" sz="1800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O</a:t>
            </a:r>
          </a:p>
          <a:p>
            <a:pPr algn="l"/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Na</a:t>
            </a:r>
            <a:r>
              <a:rPr lang="es-ES_tradnl" sz="1800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</a:p>
        </p:txBody>
      </p:sp>
      <p:sp>
        <p:nvSpPr>
          <p:cNvPr id="236571" name="Oval 27"/>
          <p:cNvSpPr>
            <a:spLocks noChangeArrowheads="1"/>
          </p:cNvSpPr>
          <p:nvPr/>
        </p:nvSpPr>
        <p:spPr bwMode="auto">
          <a:xfrm>
            <a:off x="3865563" y="4221163"/>
            <a:ext cx="792162" cy="647700"/>
          </a:xfrm>
          <a:prstGeom prst="ellipse">
            <a:avLst/>
          </a:prstGeom>
          <a:solidFill>
            <a:schemeClr val="folHlink"/>
          </a:solidFill>
          <a:ln w="28575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6570" name="Text Box 26"/>
          <p:cNvSpPr txBox="1">
            <a:spLocks noChangeArrowheads="1"/>
          </p:cNvSpPr>
          <p:nvPr/>
        </p:nvSpPr>
        <p:spPr bwMode="auto">
          <a:xfrm>
            <a:off x="3865563" y="4365625"/>
            <a:ext cx="7921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 b="1">
                <a:effectLst>
                  <a:outerShdw blurRad="38100" dist="38100" dir="2700000" algn="tl">
                    <a:srgbClr val="C0C0C0"/>
                  </a:outerShdw>
                </a:effectLst>
              </a:rPr>
              <a:t>AMPc</a:t>
            </a:r>
          </a:p>
        </p:txBody>
      </p:sp>
      <p:sp>
        <p:nvSpPr>
          <p:cNvPr id="236566" name="Text Box 22"/>
          <p:cNvSpPr txBox="1">
            <a:spLocks noChangeArrowheads="1"/>
          </p:cNvSpPr>
          <p:nvPr/>
        </p:nvSpPr>
        <p:spPr bwMode="auto">
          <a:xfrm>
            <a:off x="6235700" y="4357688"/>
            <a:ext cx="11588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Mensajeros</a:t>
            </a:r>
          </a:p>
        </p:txBody>
      </p:sp>
      <p:sp>
        <p:nvSpPr>
          <p:cNvPr id="236582" name="Text Box 38"/>
          <p:cNvSpPr txBox="1">
            <a:spLocks noChangeArrowheads="1"/>
          </p:cNvSpPr>
          <p:nvPr/>
        </p:nvSpPr>
        <p:spPr bwMode="auto">
          <a:xfrm>
            <a:off x="3368242" y="835025"/>
            <a:ext cx="1205779" cy="338554"/>
          </a:xfrm>
          <a:prstGeom prst="rect">
            <a:avLst/>
          </a:prstGeom>
          <a:solidFill>
            <a:schemeClr val="accent1"/>
          </a:solidFill>
          <a:ln w="2857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Enterocito</a:t>
            </a:r>
          </a:p>
        </p:txBody>
      </p:sp>
      <p:sp>
        <p:nvSpPr>
          <p:cNvPr id="236583" name="Line 39"/>
          <p:cNvSpPr>
            <a:spLocks noChangeShapeType="1"/>
          </p:cNvSpPr>
          <p:nvPr/>
        </p:nvSpPr>
        <p:spPr bwMode="auto">
          <a:xfrm flipH="1" flipV="1">
            <a:off x="3059113" y="5157788"/>
            <a:ext cx="3168650" cy="142875"/>
          </a:xfrm>
          <a:prstGeom prst="line">
            <a:avLst/>
          </a:prstGeom>
          <a:noFill/>
          <a:ln w="57150">
            <a:solidFill>
              <a:srgbClr val="0080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6" name="Text Box 18"/>
          <p:cNvSpPr txBox="1">
            <a:spLocks noChangeArrowheads="1"/>
          </p:cNvSpPr>
          <p:nvPr/>
        </p:nvSpPr>
        <p:spPr bwMode="auto">
          <a:xfrm>
            <a:off x="6320737" y="5420311"/>
            <a:ext cx="1479892" cy="30777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4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INTERSTICIO</a:t>
            </a:r>
            <a:endParaRPr lang="es-ES_tradnl" sz="14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2669984" y="2535079"/>
            <a:ext cx="7104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CFTR</a:t>
            </a:r>
            <a:endParaRPr lang="es-VE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7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236560" name="Oval 16"/>
          <p:cNvSpPr>
            <a:spLocks noChangeArrowheads="1"/>
          </p:cNvSpPr>
          <p:nvPr/>
        </p:nvSpPr>
        <p:spPr bwMode="auto">
          <a:xfrm>
            <a:off x="2297906" y="4782036"/>
            <a:ext cx="720725" cy="792163"/>
          </a:xfrm>
          <a:prstGeom prst="ellipse">
            <a:avLst/>
          </a:prstGeom>
          <a:noFill/>
          <a:ln w="28575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236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6549" grpId="0" animBg="1"/>
      <p:bldP spid="236550" grpId="0" animBg="1"/>
      <p:bldP spid="236551" grpId="0" animBg="1"/>
      <p:bldP spid="236553" grpId="0" animBg="1"/>
      <p:bldP spid="236554" grpId="0" animBg="1"/>
      <p:bldP spid="236556" grpId="0" animBg="1"/>
      <p:bldP spid="236557" grpId="0" animBg="1"/>
      <p:bldP spid="236559" grpId="0" animBg="1"/>
      <p:bldP spid="236567" grpId="0" animBg="1"/>
      <p:bldP spid="236568" grpId="0" animBg="1"/>
      <p:bldP spid="236577" grpId="0"/>
      <p:bldP spid="236578" grpId="0" animBg="1"/>
      <p:bldP spid="236580" grpId="0"/>
      <p:bldP spid="236571" grpId="0" animBg="1"/>
      <p:bldP spid="236570" grpId="0"/>
      <p:bldP spid="236583" grpId="0" animBg="1"/>
      <p:bldP spid="236560" grpId="0" animBg="1"/>
    </p:bld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571" name="Text Box 3"/>
          <p:cNvSpPr txBox="1">
            <a:spLocks noChangeArrowheads="1"/>
          </p:cNvSpPr>
          <p:nvPr/>
        </p:nvSpPr>
        <p:spPr bwMode="auto">
          <a:xfrm>
            <a:off x="2678113" y="2420938"/>
            <a:ext cx="3787775" cy="485775"/>
          </a:xfrm>
          <a:prstGeom prst="rect">
            <a:avLst/>
          </a:prstGeom>
          <a:solidFill>
            <a:srgbClr val="C3EBD7"/>
          </a:solidFill>
          <a:ln w="28575">
            <a:solidFill>
              <a:srgbClr val="008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Regulación Canal de Cloro</a:t>
            </a:r>
          </a:p>
        </p:txBody>
      </p:sp>
      <p:sp>
        <p:nvSpPr>
          <p:cNvPr id="237572" name="Text Box 4"/>
          <p:cNvSpPr txBox="1">
            <a:spLocks noChangeArrowheads="1"/>
          </p:cNvSpPr>
          <p:nvPr/>
        </p:nvSpPr>
        <p:spPr bwMode="auto">
          <a:xfrm>
            <a:off x="2940050" y="3213100"/>
            <a:ext cx="3262313" cy="1581150"/>
          </a:xfrm>
          <a:prstGeom prst="rect">
            <a:avLst/>
          </a:prstGeom>
          <a:solidFill>
            <a:srgbClr val="CEF2D2"/>
          </a:solidFill>
          <a:ln w="28575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buFontTx/>
              <a:buChar char="•"/>
            </a:pPr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 Proteinkinasas</a:t>
            </a:r>
          </a:p>
          <a:p>
            <a:pPr algn="l">
              <a:buFontTx/>
              <a:buChar char="•"/>
            </a:pPr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 PGs</a:t>
            </a:r>
          </a:p>
          <a:p>
            <a:pPr algn="l">
              <a:buFontTx/>
              <a:buChar char="•"/>
            </a:pPr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 Péptidos</a:t>
            </a:r>
          </a:p>
          <a:p>
            <a:pPr algn="l">
              <a:buFontTx/>
              <a:buChar char="•"/>
            </a:pPr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 Toxinas bacterianas</a:t>
            </a: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6372200" y="6525344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6" name="Text Box 19"/>
          <p:cNvSpPr txBox="1">
            <a:spLocks noChangeArrowheads="1"/>
          </p:cNvSpPr>
          <p:nvPr/>
        </p:nvSpPr>
        <p:spPr bwMode="auto">
          <a:xfrm>
            <a:off x="6434339" y="449838"/>
            <a:ext cx="2242922" cy="584775"/>
          </a:xfrm>
          <a:prstGeom prst="rect">
            <a:avLst/>
          </a:prstGeom>
          <a:solidFill>
            <a:srgbClr val="75C1C7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II. SECRECIÓN </a:t>
            </a:r>
          </a:p>
          <a:p>
            <a:pPr marL="449263" indent="-449263"/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  </a:t>
            </a:r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ELECTROLITOS</a:t>
            </a:r>
            <a:endParaRPr lang="es-ES" sz="1600" b="1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</p:txBody>
      </p:sp>
      <p:sp>
        <p:nvSpPr>
          <p:cNvPr id="7" name="Text Box 20"/>
          <p:cNvSpPr txBox="1">
            <a:spLocks noChangeArrowheads="1"/>
          </p:cNvSpPr>
          <p:nvPr/>
        </p:nvSpPr>
        <p:spPr bwMode="auto">
          <a:xfrm>
            <a:off x="7740352" y="1128713"/>
            <a:ext cx="926857" cy="461665"/>
          </a:xfrm>
          <a:prstGeom prst="rect">
            <a:avLst/>
          </a:prstGeom>
          <a:solidFill>
            <a:srgbClr val="BBE0E3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Cloro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3757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3757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3757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7571" grpId="0" animBg="1"/>
      <p:bldP spid="237572" grpId="0" animBg="1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8594" name="Picture 2" descr="secrecion clor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12" t="1953" r="5719" b="23946"/>
          <a:stretch>
            <a:fillRect/>
          </a:stretch>
        </p:blipFill>
        <p:spPr bwMode="auto">
          <a:xfrm>
            <a:off x="900113" y="549275"/>
            <a:ext cx="4419600" cy="5040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8595" name="Oval 3"/>
          <p:cNvSpPr>
            <a:spLocks noChangeArrowheads="1"/>
          </p:cNvSpPr>
          <p:nvPr/>
        </p:nvSpPr>
        <p:spPr bwMode="auto">
          <a:xfrm>
            <a:off x="1476375" y="3284538"/>
            <a:ext cx="792163" cy="504825"/>
          </a:xfrm>
          <a:prstGeom prst="ellipse">
            <a:avLst/>
          </a:prstGeom>
          <a:noFill/>
          <a:ln w="28575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8596" name="Oval 4"/>
          <p:cNvSpPr>
            <a:spLocks noChangeArrowheads="1"/>
          </p:cNvSpPr>
          <p:nvPr/>
        </p:nvSpPr>
        <p:spPr bwMode="auto">
          <a:xfrm>
            <a:off x="1331913" y="5445125"/>
            <a:ext cx="863600" cy="792163"/>
          </a:xfrm>
          <a:prstGeom prst="ellipse">
            <a:avLst/>
          </a:prstGeom>
          <a:solidFill>
            <a:srgbClr val="C1FF11"/>
          </a:solidFill>
          <a:ln w="28575">
            <a:solidFill>
              <a:srgbClr val="008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es-VE"/>
          </a:p>
        </p:txBody>
      </p:sp>
      <p:sp>
        <p:nvSpPr>
          <p:cNvPr id="238597" name="Oval 5"/>
          <p:cNvSpPr>
            <a:spLocks noChangeArrowheads="1"/>
          </p:cNvSpPr>
          <p:nvPr/>
        </p:nvSpPr>
        <p:spPr bwMode="auto">
          <a:xfrm>
            <a:off x="3997325" y="1844675"/>
            <a:ext cx="576263" cy="431800"/>
          </a:xfrm>
          <a:prstGeom prst="ellipse">
            <a:avLst/>
          </a:prstGeom>
          <a:noFill/>
          <a:ln w="28575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8598" name="Text Box 6"/>
          <p:cNvSpPr txBox="1">
            <a:spLocks noChangeArrowheads="1"/>
          </p:cNvSpPr>
          <p:nvPr/>
        </p:nvSpPr>
        <p:spPr bwMode="auto">
          <a:xfrm>
            <a:off x="3338513" y="5734050"/>
            <a:ext cx="1809750" cy="5810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Cotransportador</a:t>
            </a:r>
          </a:p>
          <a:p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Na</a:t>
            </a:r>
            <a:r>
              <a:rPr lang="es-ES_tradnl" sz="1600" b="1" baseline="30000">
                <a:effectLst>
                  <a:outerShdw blurRad="38100" dist="38100" dir="2700000" algn="tl">
                    <a:srgbClr val="FFFFFF"/>
                  </a:outerShdw>
                </a:effectLst>
              </a:rPr>
              <a:t>+</a:t>
            </a:r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K</a:t>
            </a:r>
            <a:r>
              <a:rPr lang="es-ES_tradnl" sz="1600" b="1" baseline="30000">
                <a:effectLst>
                  <a:outerShdw blurRad="38100" dist="38100" dir="2700000" algn="tl">
                    <a:srgbClr val="FFFFFF"/>
                  </a:outerShdw>
                </a:effectLst>
              </a:rPr>
              <a:t>+</a:t>
            </a:r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2Cl</a:t>
            </a:r>
            <a:r>
              <a:rPr lang="es-ES_tradnl" sz="1600" b="1" baseline="30000">
                <a:effectLst>
                  <a:outerShdw blurRad="38100" dist="38100" dir="2700000" algn="tl">
                    <a:srgbClr val="FFFFFF"/>
                  </a:outerShdw>
                </a:effectLst>
              </a:rPr>
              <a:t>-</a:t>
            </a:r>
          </a:p>
        </p:txBody>
      </p:sp>
      <p:sp>
        <p:nvSpPr>
          <p:cNvPr id="238599" name="Text Box 7"/>
          <p:cNvSpPr txBox="1">
            <a:spLocks noChangeArrowheads="1"/>
          </p:cNvSpPr>
          <p:nvPr/>
        </p:nvSpPr>
        <p:spPr bwMode="auto">
          <a:xfrm>
            <a:off x="6372225" y="1412875"/>
            <a:ext cx="1550988" cy="425450"/>
          </a:xfrm>
          <a:prstGeom prst="rect">
            <a:avLst/>
          </a:prstGeom>
          <a:solidFill>
            <a:srgbClr val="C1FF11"/>
          </a:solidFill>
          <a:ln w="28575">
            <a:solidFill>
              <a:srgbClr val="008000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 algn="l"/>
            <a:r>
              <a:rPr lang="es-ES_tradnl" sz="2000"/>
              <a:t>VIP y PGE2</a:t>
            </a:r>
          </a:p>
        </p:txBody>
      </p:sp>
      <p:sp>
        <p:nvSpPr>
          <p:cNvPr id="238600" name="Oval 8"/>
          <p:cNvSpPr>
            <a:spLocks noChangeArrowheads="1"/>
          </p:cNvSpPr>
          <p:nvPr/>
        </p:nvSpPr>
        <p:spPr bwMode="auto">
          <a:xfrm>
            <a:off x="3492500" y="360363"/>
            <a:ext cx="720725" cy="692150"/>
          </a:xfrm>
          <a:prstGeom prst="ellipse">
            <a:avLst/>
          </a:prstGeom>
          <a:noFill/>
          <a:ln w="38100">
            <a:solidFill>
              <a:srgbClr val="008000"/>
            </a:solidFill>
            <a:prstDash val="sysDot"/>
            <a:round/>
            <a:headEnd/>
            <a:tailEnd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8601" name="Oval 9"/>
          <p:cNvSpPr>
            <a:spLocks noChangeArrowheads="1"/>
          </p:cNvSpPr>
          <p:nvPr/>
        </p:nvSpPr>
        <p:spPr bwMode="auto">
          <a:xfrm>
            <a:off x="3563938" y="4294188"/>
            <a:ext cx="1225550" cy="1366837"/>
          </a:xfrm>
          <a:prstGeom prst="ellipse">
            <a:avLst/>
          </a:prstGeom>
          <a:noFill/>
          <a:ln w="28575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8602" name="Text Box 10"/>
          <p:cNvSpPr txBox="1">
            <a:spLocks noChangeArrowheads="1"/>
          </p:cNvSpPr>
          <p:nvPr/>
        </p:nvSpPr>
        <p:spPr bwMode="auto">
          <a:xfrm>
            <a:off x="5867400" y="549275"/>
            <a:ext cx="2665413" cy="6699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Regulación Canal Cl</a:t>
            </a:r>
            <a:r>
              <a:rPr lang="es-ES_tradnl" sz="1800" baseline="30000">
                <a:effectLst>
                  <a:outerShdw blurRad="38100" dist="38100" dir="2700000" algn="tl">
                    <a:srgbClr val="FFFFFF"/>
                  </a:outerShdw>
                </a:effectLst>
              </a:rPr>
              <a:t>-</a:t>
            </a: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dependiente de AMPc</a:t>
            </a:r>
          </a:p>
        </p:txBody>
      </p:sp>
      <p:sp>
        <p:nvSpPr>
          <p:cNvPr id="238603" name="Text Box 11"/>
          <p:cNvSpPr txBox="1">
            <a:spLocks noChangeArrowheads="1"/>
          </p:cNvSpPr>
          <p:nvPr/>
        </p:nvSpPr>
        <p:spPr bwMode="auto">
          <a:xfrm>
            <a:off x="323850" y="3333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38604" name="Text Box 12"/>
          <p:cNvSpPr txBox="1">
            <a:spLocks noChangeArrowheads="1"/>
          </p:cNvSpPr>
          <p:nvPr/>
        </p:nvSpPr>
        <p:spPr bwMode="auto">
          <a:xfrm>
            <a:off x="612775" y="333375"/>
            <a:ext cx="780983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38606" name="Oval 14"/>
          <p:cNvSpPr>
            <a:spLocks noChangeArrowheads="1"/>
          </p:cNvSpPr>
          <p:nvPr/>
        </p:nvSpPr>
        <p:spPr bwMode="auto">
          <a:xfrm>
            <a:off x="2916238" y="1844675"/>
            <a:ext cx="865187" cy="7207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8607" name="Text Box 15"/>
          <p:cNvSpPr txBox="1">
            <a:spLocks noChangeArrowheads="1"/>
          </p:cNvSpPr>
          <p:nvPr/>
        </p:nvSpPr>
        <p:spPr bwMode="auto">
          <a:xfrm>
            <a:off x="1404938" y="5516563"/>
            <a:ext cx="741362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VIP</a:t>
            </a:r>
          </a:p>
          <a:p>
            <a:pPr algn="l"/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PGE2</a:t>
            </a:r>
          </a:p>
        </p:txBody>
      </p:sp>
      <p:sp>
        <p:nvSpPr>
          <p:cNvPr id="238608" name="Oval 16"/>
          <p:cNvSpPr>
            <a:spLocks noChangeArrowheads="1"/>
          </p:cNvSpPr>
          <p:nvPr/>
        </p:nvSpPr>
        <p:spPr bwMode="auto">
          <a:xfrm>
            <a:off x="3563938" y="1844675"/>
            <a:ext cx="217487" cy="2889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8609" name="Text Box 17"/>
          <p:cNvSpPr txBox="1">
            <a:spLocks noChangeArrowheads="1"/>
          </p:cNvSpPr>
          <p:nvPr/>
        </p:nvSpPr>
        <p:spPr bwMode="auto">
          <a:xfrm>
            <a:off x="1979613" y="596900"/>
            <a:ext cx="787400" cy="457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LUZ</a:t>
            </a:r>
          </a:p>
        </p:txBody>
      </p:sp>
      <p:sp>
        <p:nvSpPr>
          <p:cNvPr id="238610" name="Text Box 18"/>
          <p:cNvSpPr txBox="1">
            <a:spLocks noChangeArrowheads="1"/>
          </p:cNvSpPr>
          <p:nvPr/>
        </p:nvSpPr>
        <p:spPr bwMode="auto">
          <a:xfrm>
            <a:off x="5435600" y="4594225"/>
            <a:ext cx="3168650" cy="1720850"/>
          </a:xfrm>
          <a:prstGeom prst="rect">
            <a:avLst/>
          </a:prstGeom>
          <a:solidFill>
            <a:srgbClr val="FFFFCC"/>
          </a:solidFill>
          <a:ln w="9525">
            <a:solidFill>
              <a:srgbClr val="008000"/>
            </a:solidFill>
            <a:miter lim="800000"/>
            <a:headEnd/>
            <a:tailEnd/>
          </a:ln>
          <a:effectLst/>
          <a:extLst/>
        </p:spPr>
        <p:txBody>
          <a:bodyPr>
            <a:spAutoFit/>
          </a:bodyPr>
          <a:lstStyle/>
          <a:p>
            <a:r>
              <a:rPr lang="es-ES_tradnl" sz="1600" b="1" dirty="0" err="1"/>
              <a:t>Cotransportador</a:t>
            </a:r>
            <a:endParaRPr lang="es-ES_tradnl" sz="1600" b="1" dirty="0"/>
          </a:p>
          <a:p>
            <a:r>
              <a:rPr lang="es-ES_tradnl" sz="1600" b="1" dirty="0"/>
              <a:t>Na</a:t>
            </a:r>
            <a:r>
              <a:rPr lang="es-ES_tradnl" sz="1600" b="1" baseline="30000" dirty="0"/>
              <a:t>+</a:t>
            </a:r>
            <a:r>
              <a:rPr lang="es-ES_tradnl" sz="1600" b="1" dirty="0"/>
              <a:t>2Cl</a:t>
            </a:r>
            <a:r>
              <a:rPr lang="es-ES_tradnl" sz="1600" b="1" baseline="30000" dirty="0"/>
              <a:t>-</a:t>
            </a:r>
            <a:r>
              <a:rPr lang="es-ES_tradnl" sz="1600" b="1" dirty="0"/>
              <a:t>K</a:t>
            </a:r>
            <a:r>
              <a:rPr lang="es-ES_tradnl" sz="1600" b="1" baseline="30000" dirty="0"/>
              <a:t>+</a:t>
            </a:r>
          </a:p>
          <a:p>
            <a:pPr algn="l"/>
            <a:endParaRPr lang="es-ES_tradnl" b="1" dirty="0"/>
          </a:p>
          <a:p>
            <a:pPr algn="l"/>
            <a:r>
              <a:rPr lang="es-ES_tradnl" sz="1600" b="1" dirty="0"/>
              <a:t>En membrana basal:</a:t>
            </a:r>
          </a:p>
          <a:p>
            <a:pPr algn="l"/>
            <a:r>
              <a:rPr lang="es-ES_tradnl" sz="1600" b="1" dirty="0"/>
              <a:t>- C. Acinares salivales,</a:t>
            </a:r>
          </a:p>
          <a:p>
            <a:pPr algn="l"/>
            <a:r>
              <a:rPr lang="es-ES_tradnl" sz="1600" b="1" dirty="0"/>
              <a:t>- C. Ductales pancreáticas</a:t>
            </a:r>
          </a:p>
          <a:p>
            <a:pPr algn="l"/>
            <a:r>
              <a:rPr lang="es-ES_tradnl" sz="1600" b="1" dirty="0"/>
              <a:t>- Enterocitos</a:t>
            </a:r>
            <a:r>
              <a:rPr lang="es-ES_tradnl" sz="1600" b="1" baseline="30000" dirty="0"/>
              <a:t> </a:t>
            </a:r>
          </a:p>
        </p:txBody>
      </p:sp>
      <p:sp>
        <p:nvSpPr>
          <p:cNvPr id="238611" name="Text Box 19"/>
          <p:cNvSpPr txBox="1">
            <a:spLocks noChangeArrowheads="1"/>
          </p:cNvSpPr>
          <p:nvPr/>
        </p:nvSpPr>
        <p:spPr bwMode="auto">
          <a:xfrm>
            <a:off x="5435599" y="2565400"/>
            <a:ext cx="3360215" cy="1523494"/>
          </a:xfrm>
          <a:prstGeom prst="rect">
            <a:avLst/>
          </a:prstGeom>
          <a:solidFill>
            <a:srgbClr val="DBFF75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AMPc aumenta:</a:t>
            </a:r>
          </a:p>
          <a:p>
            <a:pPr algn="l"/>
            <a:endParaRPr lang="es-ES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buFontTx/>
              <a:buChar char="•"/>
            </a:pPr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" sz="1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Fosforilación canal CFTR</a:t>
            </a:r>
          </a:p>
          <a:p>
            <a:pPr algn="l">
              <a:buFontTx/>
              <a:buChar char="•"/>
            </a:pPr>
            <a:endParaRPr lang="es-ES" sz="9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buFontTx/>
              <a:buChar char="•"/>
            </a:pPr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" sz="1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Inserción </a:t>
            </a:r>
            <a:r>
              <a:rPr lang="es-ES" sz="1800" b="1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cotransportador</a:t>
            </a:r>
            <a:r>
              <a:rPr lang="es-ES" sz="1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  <a:p>
            <a:pPr algn="l"/>
            <a:r>
              <a:rPr lang="es-ES" sz="1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Na</a:t>
            </a:r>
            <a:r>
              <a:rPr lang="es-ES" sz="1800" b="1" baseline="30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+</a:t>
            </a:r>
            <a:r>
              <a:rPr lang="es-ES" sz="1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2Cl</a:t>
            </a:r>
            <a:r>
              <a:rPr lang="es-ES" sz="1800" b="1" baseline="30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-</a:t>
            </a:r>
            <a:r>
              <a:rPr lang="es-ES" sz="1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K</a:t>
            </a:r>
            <a:r>
              <a:rPr lang="es-ES" sz="1800" b="1" baseline="30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+</a:t>
            </a:r>
            <a:endParaRPr lang="es-ES" sz="18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38613" name="Rectangle 21"/>
          <p:cNvSpPr>
            <a:spLocks noChangeArrowheads="1"/>
          </p:cNvSpPr>
          <p:nvPr/>
        </p:nvSpPr>
        <p:spPr bwMode="auto">
          <a:xfrm>
            <a:off x="4140200" y="1196975"/>
            <a:ext cx="4318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8614" name="Text Box 22"/>
          <p:cNvSpPr txBox="1">
            <a:spLocks noChangeArrowheads="1"/>
          </p:cNvSpPr>
          <p:nvPr/>
        </p:nvSpPr>
        <p:spPr bwMode="auto">
          <a:xfrm>
            <a:off x="4076700" y="1268413"/>
            <a:ext cx="639763" cy="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 b="1"/>
              <a:t>CFTR</a:t>
            </a:r>
          </a:p>
        </p:txBody>
      </p:sp>
      <p:sp>
        <p:nvSpPr>
          <p:cNvPr id="22" name="Text Box 7"/>
          <p:cNvSpPr txBox="1">
            <a:spLocks noChangeArrowheads="1"/>
          </p:cNvSpPr>
          <p:nvPr/>
        </p:nvSpPr>
        <p:spPr bwMode="auto">
          <a:xfrm>
            <a:off x="6372200" y="6525344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466096" y="2115309"/>
            <a:ext cx="1228221" cy="461665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ENTEROCITO</a:t>
            </a:r>
          </a:p>
          <a:p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CRITPTA</a:t>
            </a:r>
            <a:endParaRPr lang="es-VE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Text Box 8"/>
          <p:cNvSpPr txBox="1">
            <a:spLocks noChangeArrowheads="1"/>
          </p:cNvSpPr>
          <p:nvPr/>
        </p:nvSpPr>
        <p:spPr bwMode="auto">
          <a:xfrm>
            <a:off x="22533" y="6530816"/>
            <a:ext cx="5280613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eaLnBrk="0" hangingPunct="0">
              <a:buClr>
                <a:schemeClr val="tx1"/>
              </a:buClr>
            </a:pPr>
            <a:r>
              <a:rPr lang="en-US" sz="1100" b="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 M. Barrett. </a:t>
            </a:r>
            <a:r>
              <a:rPr lang="en-US" sz="1100" b="0" i="1" dirty="0">
                <a:latin typeface="Times New Roman" pitchFamily="18" charset="0"/>
                <a:cs typeface="Times New Roman" pitchFamily="18" charset="0"/>
              </a:rPr>
              <a:t>Gastrointestinal Physiology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 Lange Physiology Series. McGraw-Hill, </a:t>
            </a:r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2006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6" dur="2000" fill="hold"/>
                                        <p:tgtEl>
                                          <p:spTgt spid="23860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8" dur="2000" fill="hold"/>
                                        <p:tgtEl>
                                          <p:spTgt spid="23859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8595" grpId="0" animBg="1"/>
      <p:bldP spid="238596" grpId="0" animBg="1"/>
      <p:bldP spid="238597" grpId="0" animBg="1"/>
      <p:bldP spid="238597" grpId="1" animBg="1"/>
      <p:bldP spid="238599" grpId="0" animBg="1"/>
      <p:bldP spid="238601" grpId="0" animBg="1"/>
      <p:bldP spid="238601" grpId="1" animBg="1"/>
      <p:bldP spid="238607" grpId="0"/>
      <p:bldP spid="238610" grpId="0" animBg="1"/>
      <p:bldP spid="238611" grpId="0" animBg="1"/>
    </p:bld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618" name="Text Box 2"/>
          <p:cNvSpPr txBox="1">
            <a:spLocks noChangeArrowheads="1"/>
          </p:cNvSpPr>
          <p:nvPr/>
        </p:nvSpPr>
        <p:spPr bwMode="auto">
          <a:xfrm>
            <a:off x="7235825" y="2349500"/>
            <a:ext cx="935038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pic>
        <p:nvPicPr>
          <p:cNvPr id="239619" name="Picture 3" descr="SEGUNDOS MENSAJEROS"/>
          <p:cNvPicPr>
            <a:picLocks noChangeAspect="1" noChangeArrowheads="1"/>
          </p:cNvPicPr>
          <p:nvPr/>
        </p:nvPicPr>
        <p:blipFill>
          <a:blip r:embed="rId2">
            <a:lum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644525"/>
            <a:ext cx="6423025" cy="579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9620" name="Oval 4"/>
          <p:cNvSpPr>
            <a:spLocks noChangeArrowheads="1"/>
          </p:cNvSpPr>
          <p:nvPr/>
        </p:nvSpPr>
        <p:spPr bwMode="auto">
          <a:xfrm>
            <a:off x="5867400" y="4076700"/>
            <a:ext cx="760413" cy="650875"/>
          </a:xfrm>
          <a:prstGeom prst="ellipse">
            <a:avLst/>
          </a:prstGeom>
          <a:noFill/>
          <a:ln w="28575">
            <a:solidFill>
              <a:srgbClr val="008000"/>
            </a:solidFill>
            <a:prstDash val="sysDot"/>
            <a:round/>
            <a:headEnd/>
            <a:tailEnd/>
          </a:ln>
          <a:effectLst>
            <a:outerShdw dist="1796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9621" name="Text Box 5"/>
          <p:cNvSpPr txBox="1">
            <a:spLocks noChangeArrowheads="1"/>
          </p:cNvSpPr>
          <p:nvPr/>
        </p:nvSpPr>
        <p:spPr bwMode="auto">
          <a:xfrm>
            <a:off x="3060700" y="476250"/>
            <a:ext cx="592138" cy="4572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400" b="1" dirty="0">
                <a:solidFill>
                  <a:schemeClr val="accent2"/>
                </a:solidFill>
              </a:rPr>
              <a:t>(-)</a:t>
            </a:r>
          </a:p>
        </p:txBody>
      </p:sp>
      <p:sp>
        <p:nvSpPr>
          <p:cNvPr id="239622" name="Rectangle 6"/>
          <p:cNvSpPr>
            <a:spLocks noChangeArrowheads="1"/>
          </p:cNvSpPr>
          <p:nvPr/>
        </p:nvSpPr>
        <p:spPr bwMode="auto">
          <a:xfrm>
            <a:off x="1260475" y="1220788"/>
            <a:ext cx="792163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9623" name="Rectangle 7"/>
          <p:cNvSpPr>
            <a:spLocks noChangeArrowheads="1"/>
          </p:cNvSpPr>
          <p:nvPr/>
        </p:nvSpPr>
        <p:spPr bwMode="auto">
          <a:xfrm>
            <a:off x="1189038" y="1939925"/>
            <a:ext cx="1079500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9624" name="Rectangle 8"/>
          <p:cNvSpPr>
            <a:spLocks noChangeArrowheads="1"/>
          </p:cNvSpPr>
          <p:nvPr/>
        </p:nvSpPr>
        <p:spPr bwMode="auto">
          <a:xfrm>
            <a:off x="1189038" y="3092450"/>
            <a:ext cx="1223962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9625" name="Text Box 9"/>
          <p:cNvSpPr txBox="1">
            <a:spLocks noChangeArrowheads="1"/>
          </p:cNvSpPr>
          <p:nvPr/>
        </p:nvSpPr>
        <p:spPr bwMode="auto">
          <a:xfrm>
            <a:off x="1116013" y="1171575"/>
            <a:ext cx="1125629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1600" b="1" dirty="0"/>
              <a:t>A</a:t>
            </a:r>
            <a:r>
              <a:rPr lang="es-MX" sz="1600" b="1" dirty="0" smtClean="0"/>
              <a:t>gonistas</a:t>
            </a:r>
            <a:endParaRPr lang="es-MX" sz="1600" b="1" dirty="0"/>
          </a:p>
        </p:txBody>
      </p:sp>
      <p:sp>
        <p:nvSpPr>
          <p:cNvPr id="239626" name="Text Box 10"/>
          <p:cNvSpPr txBox="1">
            <a:spLocks noChangeArrowheads="1"/>
          </p:cNvSpPr>
          <p:nvPr/>
        </p:nvSpPr>
        <p:spPr bwMode="auto">
          <a:xfrm>
            <a:off x="1189038" y="1924050"/>
            <a:ext cx="1163637" cy="581025"/>
          </a:xfrm>
          <a:prstGeom prst="rect">
            <a:avLst/>
          </a:prstGeom>
          <a:solidFill>
            <a:srgbClr val="FFEE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1600" b="1" dirty="0"/>
              <a:t>E</a:t>
            </a:r>
            <a:r>
              <a:rPr lang="es-MX" sz="1600" b="1" dirty="0" smtClean="0"/>
              <a:t>ventos </a:t>
            </a:r>
            <a:endParaRPr lang="es-MX" sz="1600" b="1" dirty="0"/>
          </a:p>
          <a:p>
            <a:pPr algn="l"/>
            <a:r>
              <a:rPr lang="es-MX" sz="1600" b="1" dirty="0"/>
              <a:t>membrana</a:t>
            </a:r>
          </a:p>
        </p:txBody>
      </p:sp>
      <p:sp>
        <p:nvSpPr>
          <p:cNvPr id="239627" name="Text Box 11"/>
          <p:cNvSpPr txBox="1">
            <a:spLocks noChangeArrowheads="1"/>
          </p:cNvSpPr>
          <p:nvPr/>
        </p:nvSpPr>
        <p:spPr bwMode="auto">
          <a:xfrm>
            <a:off x="1038225" y="3017838"/>
            <a:ext cx="130175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1600" b="1" dirty="0"/>
              <a:t>S</a:t>
            </a:r>
            <a:r>
              <a:rPr lang="es-MX" sz="1600" b="1" dirty="0" smtClean="0"/>
              <a:t>eñal </a:t>
            </a:r>
            <a:endParaRPr lang="es-MX" sz="1600" b="1" dirty="0"/>
          </a:p>
          <a:p>
            <a:pPr algn="l"/>
            <a:r>
              <a:rPr lang="es-MX" sz="1600" b="1" dirty="0"/>
              <a:t>intracelular</a:t>
            </a:r>
          </a:p>
        </p:txBody>
      </p:sp>
      <p:sp>
        <p:nvSpPr>
          <p:cNvPr id="239628" name="Rectangle 12"/>
          <p:cNvSpPr>
            <a:spLocks noChangeArrowheads="1"/>
          </p:cNvSpPr>
          <p:nvPr/>
        </p:nvSpPr>
        <p:spPr bwMode="auto">
          <a:xfrm>
            <a:off x="1260475" y="3956050"/>
            <a:ext cx="647700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9629" name="Rectangle 13"/>
          <p:cNvSpPr>
            <a:spLocks noChangeArrowheads="1"/>
          </p:cNvSpPr>
          <p:nvPr/>
        </p:nvSpPr>
        <p:spPr bwMode="auto">
          <a:xfrm>
            <a:off x="1260475" y="5108575"/>
            <a:ext cx="576263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9630" name="Text Box 14"/>
          <p:cNvSpPr txBox="1">
            <a:spLocks noChangeArrowheads="1"/>
          </p:cNvSpPr>
          <p:nvPr/>
        </p:nvSpPr>
        <p:spPr bwMode="auto">
          <a:xfrm>
            <a:off x="1044575" y="4029075"/>
            <a:ext cx="147989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1600" b="1" dirty="0" err="1"/>
              <a:t>P</a:t>
            </a:r>
            <a:r>
              <a:rPr lang="es-MX" sz="1600" b="1" dirty="0" err="1" smtClean="0"/>
              <a:t>roteinkinasa</a:t>
            </a:r>
            <a:endParaRPr lang="es-MX" sz="1600" b="1" dirty="0"/>
          </a:p>
        </p:txBody>
      </p:sp>
      <p:sp>
        <p:nvSpPr>
          <p:cNvPr id="239631" name="Text Box 15"/>
          <p:cNvSpPr txBox="1">
            <a:spLocks noChangeArrowheads="1"/>
          </p:cNvSpPr>
          <p:nvPr/>
        </p:nvSpPr>
        <p:spPr bwMode="auto">
          <a:xfrm>
            <a:off x="1116013" y="5016698"/>
            <a:ext cx="729687" cy="307777"/>
          </a:xfrm>
          <a:prstGeom prst="rect">
            <a:avLst/>
          </a:prstGeom>
          <a:solidFill>
            <a:srgbClr val="FFEE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1400" b="1" dirty="0"/>
              <a:t>B</a:t>
            </a:r>
            <a:r>
              <a:rPr lang="es-MX" sz="1400" b="1" dirty="0" smtClean="0"/>
              <a:t>lanco</a:t>
            </a:r>
            <a:endParaRPr lang="es-MX" sz="1400" b="1" dirty="0"/>
          </a:p>
        </p:txBody>
      </p:sp>
      <p:sp>
        <p:nvSpPr>
          <p:cNvPr id="239632" name="Rectangle 16"/>
          <p:cNvSpPr>
            <a:spLocks noChangeArrowheads="1"/>
          </p:cNvSpPr>
          <p:nvPr/>
        </p:nvSpPr>
        <p:spPr bwMode="auto">
          <a:xfrm>
            <a:off x="4572000" y="3860800"/>
            <a:ext cx="1584325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9633" name="Text Box 17"/>
          <p:cNvSpPr txBox="1">
            <a:spLocks noChangeArrowheads="1"/>
          </p:cNvSpPr>
          <p:nvPr/>
        </p:nvSpPr>
        <p:spPr bwMode="auto">
          <a:xfrm>
            <a:off x="5148263" y="3789363"/>
            <a:ext cx="565150" cy="336550"/>
          </a:xfrm>
          <a:prstGeom prst="rect">
            <a:avLst/>
          </a:prstGeom>
          <a:solidFill>
            <a:srgbClr val="C1FF1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1600" b="1"/>
              <a:t>PKA</a:t>
            </a:r>
          </a:p>
        </p:txBody>
      </p:sp>
      <p:sp>
        <p:nvSpPr>
          <p:cNvPr id="239634" name="Rectangle 18"/>
          <p:cNvSpPr>
            <a:spLocks noChangeArrowheads="1"/>
          </p:cNvSpPr>
          <p:nvPr/>
        </p:nvSpPr>
        <p:spPr bwMode="auto">
          <a:xfrm>
            <a:off x="2700338" y="1004888"/>
            <a:ext cx="1368425" cy="503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9635" name="Text Box 19"/>
          <p:cNvSpPr txBox="1">
            <a:spLocks noChangeArrowheads="1"/>
          </p:cNvSpPr>
          <p:nvPr/>
        </p:nvSpPr>
        <p:spPr bwMode="auto">
          <a:xfrm>
            <a:off x="2844800" y="1084263"/>
            <a:ext cx="1062038" cy="336550"/>
          </a:xfrm>
          <a:prstGeom prst="rect">
            <a:avLst/>
          </a:prstGeom>
          <a:solidFill>
            <a:srgbClr val="79DCFF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MX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NE, SIH</a:t>
            </a:r>
          </a:p>
        </p:txBody>
      </p:sp>
      <p:sp>
        <p:nvSpPr>
          <p:cNvPr id="239636" name="Oval 20"/>
          <p:cNvSpPr>
            <a:spLocks noChangeArrowheads="1"/>
          </p:cNvSpPr>
          <p:nvPr/>
        </p:nvSpPr>
        <p:spPr bwMode="auto">
          <a:xfrm>
            <a:off x="2801938" y="1052513"/>
            <a:ext cx="1122362" cy="360362"/>
          </a:xfrm>
          <a:prstGeom prst="ellipse">
            <a:avLst/>
          </a:prstGeom>
          <a:noFill/>
          <a:ln w="28575">
            <a:solidFill>
              <a:srgbClr val="056A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9637" name="Text Box 21"/>
          <p:cNvSpPr txBox="1">
            <a:spLocks noChangeArrowheads="1"/>
          </p:cNvSpPr>
          <p:nvPr/>
        </p:nvSpPr>
        <p:spPr bwMode="auto">
          <a:xfrm>
            <a:off x="828675" y="739775"/>
            <a:ext cx="1651000" cy="3365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1600" b="1"/>
              <a:t>INTERSTICIO</a:t>
            </a:r>
          </a:p>
        </p:txBody>
      </p:sp>
      <p:sp>
        <p:nvSpPr>
          <p:cNvPr id="239638" name="Text Box 22"/>
          <p:cNvSpPr txBox="1">
            <a:spLocks noChangeArrowheads="1"/>
          </p:cNvSpPr>
          <p:nvPr/>
        </p:nvSpPr>
        <p:spPr bwMode="auto">
          <a:xfrm>
            <a:off x="1042988" y="5734050"/>
            <a:ext cx="687387" cy="3968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2000" b="1"/>
              <a:t>LUZ</a:t>
            </a:r>
          </a:p>
        </p:txBody>
      </p:sp>
      <p:sp>
        <p:nvSpPr>
          <p:cNvPr id="239639" name="Oval 23"/>
          <p:cNvSpPr>
            <a:spLocks noChangeArrowheads="1"/>
          </p:cNvSpPr>
          <p:nvPr/>
        </p:nvSpPr>
        <p:spPr bwMode="auto">
          <a:xfrm>
            <a:off x="6156325" y="5734050"/>
            <a:ext cx="647700" cy="574675"/>
          </a:xfrm>
          <a:prstGeom prst="ellipse">
            <a:avLst/>
          </a:prstGeom>
          <a:noFill/>
          <a:ln w="28575">
            <a:solidFill>
              <a:srgbClr val="008000"/>
            </a:solidFill>
            <a:prstDash val="sysDot"/>
            <a:round/>
            <a:headEnd/>
            <a:tailEnd/>
          </a:ln>
          <a:effectLst>
            <a:outerShdw dist="1796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9640" name="Rectangle 24"/>
          <p:cNvSpPr>
            <a:spLocks noChangeArrowheads="1"/>
          </p:cNvSpPr>
          <p:nvPr/>
        </p:nvSpPr>
        <p:spPr bwMode="auto">
          <a:xfrm>
            <a:off x="6373813" y="5900738"/>
            <a:ext cx="287337" cy="1444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9641" name="Text Box 25"/>
          <p:cNvSpPr txBox="1">
            <a:spLocks noChangeArrowheads="1"/>
          </p:cNvSpPr>
          <p:nvPr/>
        </p:nvSpPr>
        <p:spPr bwMode="auto">
          <a:xfrm>
            <a:off x="6227763" y="5805488"/>
            <a:ext cx="647700" cy="45720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8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es-MX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Cl</a:t>
            </a:r>
            <a:r>
              <a:rPr lang="es-MX" sz="2400" b="1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</a:p>
        </p:txBody>
      </p:sp>
      <p:sp>
        <p:nvSpPr>
          <p:cNvPr id="239642" name="Rectangle 26"/>
          <p:cNvSpPr>
            <a:spLocks noChangeArrowheads="1"/>
          </p:cNvSpPr>
          <p:nvPr/>
        </p:nvSpPr>
        <p:spPr bwMode="auto">
          <a:xfrm>
            <a:off x="611188" y="1196975"/>
            <a:ext cx="360362" cy="4248150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9643" name="Rectangle 27"/>
          <p:cNvSpPr>
            <a:spLocks noChangeArrowheads="1"/>
          </p:cNvSpPr>
          <p:nvPr/>
        </p:nvSpPr>
        <p:spPr bwMode="auto">
          <a:xfrm>
            <a:off x="6948488" y="1628775"/>
            <a:ext cx="1422400" cy="669925"/>
          </a:xfrm>
          <a:prstGeom prst="rect">
            <a:avLst/>
          </a:prstGeom>
          <a:solidFill>
            <a:srgbClr val="DBFF75"/>
          </a:solidFill>
          <a:ln w="28575">
            <a:solidFill>
              <a:srgbClr val="66BAC0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r>
              <a:rPr lang="es-ES" sz="1800"/>
              <a:t>Acción </a:t>
            </a:r>
          </a:p>
          <a:p>
            <a:r>
              <a:rPr lang="es-ES" sz="1800"/>
              <a:t>mensajeros</a:t>
            </a:r>
          </a:p>
        </p:txBody>
      </p:sp>
      <p:sp>
        <p:nvSpPr>
          <p:cNvPr id="239644" name="Text Box 28"/>
          <p:cNvSpPr txBox="1">
            <a:spLocks noChangeArrowheads="1"/>
          </p:cNvSpPr>
          <p:nvPr/>
        </p:nvSpPr>
        <p:spPr bwMode="auto">
          <a:xfrm>
            <a:off x="6227763" y="404813"/>
            <a:ext cx="2760637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l"/>
            <a:r>
              <a:rPr lang="es-ES_tradnl" sz="1800" b="1" dirty="0"/>
              <a:t>Regulación Canal Cl</a:t>
            </a:r>
            <a:r>
              <a:rPr lang="es-ES_tradnl" sz="1800" b="1" baseline="30000" dirty="0"/>
              <a:t>-</a:t>
            </a:r>
          </a:p>
          <a:p>
            <a:pPr algn="l"/>
            <a:r>
              <a:rPr lang="es-ES_tradnl" sz="1800" b="1" dirty="0"/>
              <a:t>dependiente de </a:t>
            </a:r>
            <a:r>
              <a:rPr lang="es-ES_tradnl" sz="1800" b="1" dirty="0" err="1"/>
              <a:t>AMPc</a:t>
            </a:r>
            <a:endParaRPr lang="es-ES_tradnl" sz="1800" b="1" dirty="0"/>
          </a:p>
        </p:txBody>
      </p:sp>
      <p:sp>
        <p:nvSpPr>
          <p:cNvPr id="239645" name="Oval 29"/>
          <p:cNvSpPr>
            <a:spLocks noChangeArrowheads="1"/>
          </p:cNvSpPr>
          <p:nvPr/>
        </p:nvSpPr>
        <p:spPr bwMode="auto">
          <a:xfrm>
            <a:off x="4140200" y="981075"/>
            <a:ext cx="1655763" cy="5762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9646" name="Text Box 30"/>
          <p:cNvSpPr txBox="1">
            <a:spLocks noChangeArrowheads="1"/>
          </p:cNvSpPr>
          <p:nvPr/>
        </p:nvSpPr>
        <p:spPr bwMode="auto">
          <a:xfrm>
            <a:off x="4720431" y="595536"/>
            <a:ext cx="592137" cy="4572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400" b="1" dirty="0">
                <a:solidFill>
                  <a:srgbClr val="008000"/>
                </a:solidFill>
              </a:rPr>
              <a:t>(+)</a:t>
            </a:r>
          </a:p>
        </p:txBody>
      </p:sp>
      <p:sp>
        <p:nvSpPr>
          <p:cNvPr id="239647" name="Rectangle 31"/>
          <p:cNvSpPr>
            <a:spLocks noChangeArrowheads="1"/>
          </p:cNvSpPr>
          <p:nvPr/>
        </p:nvSpPr>
        <p:spPr bwMode="auto">
          <a:xfrm>
            <a:off x="4284663" y="1125538"/>
            <a:ext cx="1368425" cy="5746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9648" name="Text Box 32"/>
          <p:cNvSpPr txBox="1">
            <a:spLocks noChangeArrowheads="1"/>
          </p:cNvSpPr>
          <p:nvPr/>
        </p:nvSpPr>
        <p:spPr bwMode="auto">
          <a:xfrm>
            <a:off x="4573588" y="1109663"/>
            <a:ext cx="1728787" cy="457200"/>
          </a:xfrm>
          <a:prstGeom prst="rect">
            <a:avLst/>
          </a:prstGeom>
          <a:solidFill>
            <a:srgbClr val="C1FF1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l"/>
            <a:r>
              <a:rPr lang="es-MX" sz="2400" b="1" dirty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VIP, PGE2</a:t>
            </a:r>
          </a:p>
        </p:txBody>
      </p:sp>
      <p:sp>
        <p:nvSpPr>
          <p:cNvPr id="239649" name="Oval 33"/>
          <p:cNvSpPr>
            <a:spLocks noChangeArrowheads="1"/>
          </p:cNvSpPr>
          <p:nvPr/>
        </p:nvSpPr>
        <p:spPr bwMode="auto">
          <a:xfrm>
            <a:off x="4427984" y="1052736"/>
            <a:ext cx="2089497" cy="501650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9650" name="Rectangle 34"/>
          <p:cNvSpPr>
            <a:spLocks noChangeArrowheads="1"/>
          </p:cNvSpPr>
          <p:nvPr/>
        </p:nvSpPr>
        <p:spPr bwMode="auto">
          <a:xfrm>
            <a:off x="4787900" y="3213100"/>
            <a:ext cx="1223963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9651" name="Rectangle 35"/>
          <p:cNvSpPr>
            <a:spLocks noChangeArrowheads="1"/>
          </p:cNvSpPr>
          <p:nvPr/>
        </p:nvSpPr>
        <p:spPr bwMode="auto">
          <a:xfrm>
            <a:off x="4872038" y="3236913"/>
            <a:ext cx="10795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9652" name="Text Box 36"/>
          <p:cNvSpPr txBox="1">
            <a:spLocks noChangeArrowheads="1"/>
          </p:cNvSpPr>
          <p:nvPr/>
        </p:nvSpPr>
        <p:spPr bwMode="auto">
          <a:xfrm>
            <a:off x="5016500" y="3100388"/>
            <a:ext cx="8588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2000" b="1"/>
              <a:t>AMPc</a:t>
            </a:r>
          </a:p>
        </p:txBody>
      </p:sp>
      <p:sp>
        <p:nvSpPr>
          <p:cNvPr id="239653" name="Oval 37"/>
          <p:cNvSpPr>
            <a:spLocks noChangeArrowheads="1"/>
          </p:cNvSpPr>
          <p:nvPr/>
        </p:nvSpPr>
        <p:spPr bwMode="auto">
          <a:xfrm>
            <a:off x="5003800" y="3068638"/>
            <a:ext cx="936625" cy="431800"/>
          </a:xfrm>
          <a:prstGeom prst="ellipse">
            <a:avLst/>
          </a:prstGeom>
          <a:noFill/>
          <a:ln w="38100">
            <a:solidFill>
              <a:srgbClr val="008000"/>
            </a:solidFill>
            <a:prstDash val="sysDot"/>
            <a:round/>
            <a:headEnd/>
            <a:tailEnd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9655" name="Oval 39"/>
          <p:cNvSpPr>
            <a:spLocks noChangeArrowheads="1"/>
          </p:cNvSpPr>
          <p:nvPr/>
        </p:nvSpPr>
        <p:spPr bwMode="auto">
          <a:xfrm>
            <a:off x="3203575" y="2133600"/>
            <a:ext cx="647700" cy="287338"/>
          </a:xfrm>
          <a:prstGeom prst="ellipse">
            <a:avLst/>
          </a:prstGeom>
          <a:noFill/>
          <a:ln w="28575">
            <a:solidFill>
              <a:srgbClr val="056AFF"/>
            </a:solidFill>
            <a:prstDash val="sysDot"/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9656" name="Oval 40"/>
          <p:cNvSpPr>
            <a:spLocks noChangeArrowheads="1"/>
          </p:cNvSpPr>
          <p:nvPr/>
        </p:nvSpPr>
        <p:spPr bwMode="auto">
          <a:xfrm>
            <a:off x="4319588" y="2276475"/>
            <a:ext cx="647700" cy="287338"/>
          </a:xfrm>
          <a:prstGeom prst="ellipse">
            <a:avLst/>
          </a:prstGeom>
          <a:noFill/>
          <a:ln w="38100">
            <a:solidFill>
              <a:schemeClr val="folHlink"/>
            </a:solidFill>
            <a:prstDash val="sysDot"/>
            <a:round/>
            <a:headEnd/>
            <a:tailEnd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3" name="Text Box 7"/>
          <p:cNvSpPr txBox="1">
            <a:spLocks noChangeArrowheads="1"/>
          </p:cNvSpPr>
          <p:nvPr/>
        </p:nvSpPr>
        <p:spPr bwMode="auto">
          <a:xfrm>
            <a:off x="6372200" y="6525344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52" dur="2000" fill="hold"/>
                                        <p:tgtEl>
                                          <p:spTgt spid="2396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9620" grpId="0" animBg="1"/>
      <p:bldP spid="239621" grpId="0"/>
      <p:bldP spid="239633" grpId="0" animBg="1"/>
      <p:bldP spid="239635" grpId="0" animBg="1"/>
      <p:bldP spid="239636" grpId="0" animBg="1"/>
      <p:bldP spid="239639" grpId="0" animBg="1"/>
      <p:bldP spid="239639" grpId="1" animBg="1"/>
      <p:bldP spid="239640" grpId="0" animBg="1"/>
      <p:bldP spid="239641" grpId="0"/>
      <p:bldP spid="239643" grpId="0" animBg="1"/>
      <p:bldP spid="239646" grpId="0"/>
      <p:bldP spid="239647" grpId="0" animBg="1"/>
      <p:bldP spid="239648" grpId="0" animBg="1"/>
      <p:bldP spid="239649" grpId="0" animBg="1"/>
      <p:bldP spid="239651" grpId="0" animBg="1"/>
      <p:bldP spid="239652" grpId="0"/>
      <p:bldP spid="239653" grpId="0" animBg="1"/>
    </p:bld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0642" name="Picture 2" descr="SEGUNDOS MENSAJEROS 2"/>
          <p:cNvPicPr>
            <a:picLocks noChangeAspect="1" noChangeArrowheads="1"/>
          </p:cNvPicPr>
          <p:nvPr/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549275"/>
            <a:ext cx="6911975" cy="5975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0643" name="Oval 3"/>
          <p:cNvSpPr>
            <a:spLocks noChangeArrowheads="1"/>
          </p:cNvSpPr>
          <p:nvPr/>
        </p:nvSpPr>
        <p:spPr bwMode="auto">
          <a:xfrm>
            <a:off x="4500563" y="3502025"/>
            <a:ext cx="792162" cy="647700"/>
          </a:xfrm>
          <a:prstGeom prst="ellipse">
            <a:avLst/>
          </a:prstGeom>
          <a:noFill/>
          <a:ln w="57150">
            <a:solidFill>
              <a:srgbClr val="008000"/>
            </a:solidFill>
            <a:prstDash val="sysDot"/>
            <a:round/>
            <a:headEnd/>
            <a:tailEnd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0644" name="Oval 4"/>
          <p:cNvSpPr>
            <a:spLocks noChangeArrowheads="1"/>
          </p:cNvSpPr>
          <p:nvPr/>
        </p:nvSpPr>
        <p:spPr bwMode="auto">
          <a:xfrm>
            <a:off x="3305175" y="4500563"/>
            <a:ext cx="596900" cy="790575"/>
          </a:xfrm>
          <a:prstGeom prst="ellipse">
            <a:avLst/>
          </a:prstGeom>
          <a:noFill/>
          <a:ln w="28575">
            <a:solidFill>
              <a:srgbClr val="008000"/>
            </a:solidFill>
            <a:prstDash val="sysDot"/>
            <a:round/>
            <a:headEnd/>
            <a:tailEnd/>
          </a:ln>
          <a:effectLst>
            <a:outerShdw dist="1796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0645" name="Text Box 5"/>
          <p:cNvSpPr txBox="1">
            <a:spLocks noChangeArrowheads="1"/>
          </p:cNvSpPr>
          <p:nvPr/>
        </p:nvSpPr>
        <p:spPr bwMode="auto">
          <a:xfrm>
            <a:off x="3419475" y="860425"/>
            <a:ext cx="1651000" cy="3365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1600" b="1"/>
              <a:t>INTERSTICIO</a:t>
            </a:r>
          </a:p>
        </p:txBody>
      </p:sp>
      <p:sp>
        <p:nvSpPr>
          <p:cNvPr id="240646" name="Text Box 6"/>
          <p:cNvSpPr txBox="1">
            <a:spLocks noChangeArrowheads="1"/>
          </p:cNvSpPr>
          <p:nvPr/>
        </p:nvSpPr>
        <p:spPr bwMode="auto">
          <a:xfrm>
            <a:off x="611188" y="6092825"/>
            <a:ext cx="636587" cy="3667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1800" b="1"/>
              <a:t>LUZ</a:t>
            </a:r>
          </a:p>
        </p:txBody>
      </p:sp>
      <p:sp>
        <p:nvSpPr>
          <p:cNvPr id="240647" name="Rectangle 7"/>
          <p:cNvSpPr>
            <a:spLocks noChangeArrowheads="1"/>
          </p:cNvSpPr>
          <p:nvPr/>
        </p:nvSpPr>
        <p:spPr bwMode="auto">
          <a:xfrm>
            <a:off x="900113" y="1052513"/>
            <a:ext cx="719137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0648" name="Rectangle 8"/>
          <p:cNvSpPr>
            <a:spLocks noChangeArrowheads="1"/>
          </p:cNvSpPr>
          <p:nvPr/>
        </p:nvSpPr>
        <p:spPr bwMode="auto">
          <a:xfrm>
            <a:off x="900113" y="1484313"/>
            <a:ext cx="792162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0649" name="Rectangle 9"/>
          <p:cNvSpPr>
            <a:spLocks noChangeArrowheads="1"/>
          </p:cNvSpPr>
          <p:nvPr/>
        </p:nvSpPr>
        <p:spPr bwMode="auto">
          <a:xfrm>
            <a:off x="827088" y="2924175"/>
            <a:ext cx="936625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0650" name="Rectangle 10"/>
          <p:cNvSpPr>
            <a:spLocks noChangeArrowheads="1"/>
          </p:cNvSpPr>
          <p:nvPr/>
        </p:nvSpPr>
        <p:spPr bwMode="auto">
          <a:xfrm>
            <a:off x="827088" y="4652963"/>
            <a:ext cx="649287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0651" name="Rectangle 11"/>
          <p:cNvSpPr>
            <a:spLocks noChangeArrowheads="1"/>
          </p:cNvSpPr>
          <p:nvPr/>
        </p:nvSpPr>
        <p:spPr bwMode="auto">
          <a:xfrm>
            <a:off x="900113" y="5445125"/>
            <a:ext cx="576262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0652" name="Text Box 12"/>
          <p:cNvSpPr txBox="1">
            <a:spLocks noChangeArrowheads="1"/>
          </p:cNvSpPr>
          <p:nvPr/>
        </p:nvSpPr>
        <p:spPr bwMode="auto">
          <a:xfrm>
            <a:off x="827088" y="981075"/>
            <a:ext cx="1125629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1600" b="1" dirty="0"/>
              <a:t>A</a:t>
            </a:r>
            <a:r>
              <a:rPr lang="es-MX" sz="1600" b="1" dirty="0" smtClean="0"/>
              <a:t>gonistas</a:t>
            </a:r>
            <a:endParaRPr lang="es-MX" sz="1600" b="1" dirty="0"/>
          </a:p>
        </p:txBody>
      </p:sp>
      <p:sp>
        <p:nvSpPr>
          <p:cNvPr id="240653" name="Text Box 13"/>
          <p:cNvSpPr txBox="1">
            <a:spLocks noChangeArrowheads="1"/>
          </p:cNvSpPr>
          <p:nvPr/>
        </p:nvSpPr>
        <p:spPr bwMode="auto">
          <a:xfrm>
            <a:off x="900113" y="1479550"/>
            <a:ext cx="1163637" cy="581025"/>
          </a:xfrm>
          <a:prstGeom prst="rect">
            <a:avLst/>
          </a:prstGeom>
          <a:solidFill>
            <a:srgbClr val="FFEE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1600" b="1" dirty="0"/>
              <a:t>E</a:t>
            </a:r>
            <a:r>
              <a:rPr lang="es-MX" sz="1600" b="1" dirty="0" smtClean="0"/>
              <a:t>ventos </a:t>
            </a:r>
            <a:endParaRPr lang="es-MX" sz="1600" b="1" dirty="0"/>
          </a:p>
          <a:p>
            <a:pPr algn="l"/>
            <a:r>
              <a:rPr lang="es-MX" sz="1600" b="1" dirty="0"/>
              <a:t>membrana</a:t>
            </a:r>
          </a:p>
        </p:txBody>
      </p:sp>
      <p:sp>
        <p:nvSpPr>
          <p:cNvPr id="240654" name="Text Box 14"/>
          <p:cNvSpPr txBox="1">
            <a:spLocks noChangeArrowheads="1"/>
          </p:cNvSpPr>
          <p:nvPr/>
        </p:nvSpPr>
        <p:spPr bwMode="auto">
          <a:xfrm>
            <a:off x="808561" y="2840038"/>
            <a:ext cx="117211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1400" b="1" dirty="0"/>
              <a:t>S</a:t>
            </a:r>
            <a:r>
              <a:rPr lang="es-MX" sz="1400" b="1" dirty="0" smtClean="0"/>
              <a:t>eñal </a:t>
            </a:r>
            <a:endParaRPr lang="es-MX" sz="1400" b="1" dirty="0"/>
          </a:p>
          <a:p>
            <a:pPr algn="l"/>
            <a:r>
              <a:rPr lang="es-MX" sz="1400" b="1" dirty="0"/>
              <a:t>intracelular</a:t>
            </a:r>
          </a:p>
        </p:txBody>
      </p:sp>
      <p:sp>
        <p:nvSpPr>
          <p:cNvPr id="240655" name="Text Box 15"/>
          <p:cNvSpPr txBox="1">
            <a:spLocks noChangeArrowheads="1"/>
          </p:cNvSpPr>
          <p:nvPr/>
        </p:nvSpPr>
        <p:spPr bwMode="auto">
          <a:xfrm>
            <a:off x="827088" y="4581525"/>
            <a:ext cx="1002197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1600" b="1" dirty="0" err="1"/>
              <a:t>P</a:t>
            </a:r>
            <a:r>
              <a:rPr lang="es-MX" sz="1600" b="1" dirty="0" err="1" smtClean="0"/>
              <a:t>rotein</a:t>
            </a:r>
            <a:r>
              <a:rPr lang="es-MX" sz="1600" b="1" dirty="0" smtClean="0"/>
              <a:t>-</a:t>
            </a:r>
            <a:endParaRPr lang="es-MX" sz="1600" b="1" dirty="0"/>
          </a:p>
          <a:p>
            <a:pPr algn="l"/>
            <a:r>
              <a:rPr lang="es-MX" sz="1600" b="1" dirty="0" err="1"/>
              <a:t>kinasa</a:t>
            </a:r>
            <a:endParaRPr lang="es-MX" sz="1600" b="1" dirty="0"/>
          </a:p>
        </p:txBody>
      </p:sp>
      <p:sp>
        <p:nvSpPr>
          <p:cNvPr id="240656" name="Text Box 16"/>
          <p:cNvSpPr txBox="1">
            <a:spLocks noChangeArrowheads="1"/>
          </p:cNvSpPr>
          <p:nvPr/>
        </p:nvSpPr>
        <p:spPr bwMode="auto">
          <a:xfrm>
            <a:off x="859298" y="5397500"/>
            <a:ext cx="904415" cy="338554"/>
          </a:xfrm>
          <a:prstGeom prst="rect">
            <a:avLst/>
          </a:prstGeom>
          <a:solidFill>
            <a:srgbClr val="FFEE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1600" b="1" dirty="0"/>
              <a:t>B</a:t>
            </a:r>
            <a:r>
              <a:rPr lang="es-MX" sz="1600" b="1" dirty="0" smtClean="0"/>
              <a:t>lancos</a:t>
            </a:r>
            <a:endParaRPr lang="es-MX" sz="1600" b="1" dirty="0"/>
          </a:p>
        </p:txBody>
      </p:sp>
      <p:sp>
        <p:nvSpPr>
          <p:cNvPr id="240657" name="Rectangle 17"/>
          <p:cNvSpPr>
            <a:spLocks noChangeArrowheads="1"/>
          </p:cNvSpPr>
          <p:nvPr/>
        </p:nvSpPr>
        <p:spPr bwMode="auto">
          <a:xfrm>
            <a:off x="1763713" y="4508500"/>
            <a:ext cx="1152525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0658" name="Rectangle 18"/>
          <p:cNvSpPr>
            <a:spLocks noChangeArrowheads="1"/>
          </p:cNvSpPr>
          <p:nvPr/>
        </p:nvSpPr>
        <p:spPr bwMode="auto">
          <a:xfrm>
            <a:off x="3924300" y="4508500"/>
            <a:ext cx="2087563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0659" name="Text Box 19"/>
          <p:cNvSpPr txBox="1">
            <a:spLocks noChangeArrowheads="1"/>
          </p:cNvSpPr>
          <p:nvPr/>
        </p:nvSpPr>
        <p:spPr bwMode="auto">
          <a:xfrm>
            <a:off x="2195513" y="4492625"/>
            <a:ext cx="49688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1400" b="1"/>
              <a:t>PKC</a:t>
            </a:r>
          </a:p>
        </p:txBody>
      </p:sp>
      <p:sp>
        <p:nvSpPr>
          <p:cNvPr id="240660" name="Text Box 20"/>
          <p:cNvSpPr txBox="1">
            <a:spLocks noChangeArrowheads="1"/>
          </p:cNvSpPr>
          <p:nvPr/>
        </p:nvSpPr>
        <p:spPr bwMode="auto">
          <a:xfrm>
            <a:off x="3949700" y="4581525"/>
            <a:ext cx="1244600" cy="304800"/>
          </a:xfrm>
          <a:prstGeom prst="rect">
            <a:avLst/>
          </a:prstGeom>
          <a:solidFill>
            <a:srgbClr val="C1FF1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Ca-CaMK II</a:t>
            </a:r>
          </a:p>
        </p:txBody>
      </p:sp>
      <p:sp>
        <p:nvSpPr>
          <p:cNvPr id="240661" name="Rectangle 21"/>
          <p:cNvSpPr>
            <a:spLocks noChangeArrowheads="1"/>
          </p:cNvSpPr>
          <p:nvPr/>
        </p:nvSpPr>
        <p:spPr bwMode="auto">
          <a:xfrm>
            <a:off x="3779838" y="2997200"/>
            <a:ext cx="936625" cy="215900"/>
          </a:xfrm>
          <a:prstGeom prst="rect">
            <a:avLst/>
          </a:prstGeom>
          <a:solidFill>
            <a:srgbClr val="97D1D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0662" name="Rectangle 22"/>
          <p:cNvSpPr>
            <a:spLocks noChangeArrowheads="1"/>
          </p:cNvSpPr>
          <p:nvPr/>
        </p:nvSpPr>
        <p:spPr bwMode="auto">
          <a:xfrm>
            <a:off x="4211638" y="3141663"/>
            <a:ext cx="215900" cy="287337"/>
          </a:xfrm>
          <a:prstGeom prst="rect">
            <a:avLst/>
          </a:prstGeom>
          <a:solidFill>
            <a:srgbClr val="97D1D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0663" name="Rectangle 23"/>
          <p:cNvSpPr>
            <a:spLocks noChangeArrowheads="1"/>
          </p:cNvSpPr>
          <p:nvPr/>
        </p:nvSpPr>
        <p:spPr bwMode="auto">
          <a:xfrm>
            <a:off x="4067175" y="3284538"/>
            <a:ext cx="504825" cy="215900"/>
          </a:xfrm>
          <a:prstGeom prst="rect">
            <a:avLst/>
          </a:prstGeom>
          <a:solidFill>
            <a:srgbClr val="97D1D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0664" name="Text Box 24"/>
          <p:cNvSpPr txBox="1">
            <a:spLocks noChangeArrowheads="1"/>
          </p:cNvSpPr>
          <p:nvPr/>
        </p:nvSpPr>
        <p:spPr bwMode="auto">
          <a:xfrm>
            <a:off x="4076700" y="3062288"/>
            <a:ext cx="4826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1800"/>
              <a:t>Ca</a:t>
            </a:r>
            <a:r>
              <a:rPr lang="es-MX" sz="1800" baseline="-25000"/>
              <a:t>i</a:t>
            </a:r>
          </a:p>
        </p:txBody>
      </p:sp>
      <p:sp>
        <p:nvSpPr>
          <p:cNvPr id="240665" name="Text Box 25"/>
          <p:cNvSpPr txBox="1">
            <a:spLocks noChangeArrowheads="1"/>
          </p:cNvSpPr>
          <p:nvPr/>
        </p:nvSpPr>
        <p:spPr bwMode="auto">
          <a:xfrm>
            <a:off x="3635375" y="5997575"/>
            <a:ext cx="511175" cy="396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2000" b="1"/>
              <a:t>Cl</a:t>
            </a:r>
            <a:r>
              <a:rPr lang="es-MX" sz="2000" b="1" baseline="30000"/>
              <a:t>-</a:t>
            </a:r>
          </a:p>
        </p:txBody>
      </p:sp>
      <p:sp>
        <p:nvSpPr>
          <p:cNvPr id="240666" name="Rectangle 26"/>
          <p:cNvSpPr>
            <a:spLocks noChangeArrowheads="1"/>
          </p:cNvSpPr>
          <p:nvPr/>
        </p:nvSpPr>
        <p:spPr bwMode="auto">
          <a:xfrm>
            <a:off x="395288" y="908050"/>
            <a:ext cx="431800" cy="4897438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0668" name="Rectangle 28"/>
          <p:cNvSpPr>
            <a:spLocks noChangeArrowheads="1"/>
          </p:cNvSpPr>
          <p:nvPr/>
        </p:nvSpPr>
        <p:spPr bwMode="auto">
          <a:xfrm>
            <a:off x="6956425" y="1412875"/>
            <a:ext cx="1422400" cy="669925"/>
          </a:xfrm>
          <a:prstGeom prst="rect">
            <a:avLst/>
          </a:prstGeom>
          <a:solidFill>
            <a:srgbClr val="DBFF75"/>
          </a:solidFill>
          <a:ln w="28575">
            <a:solidFill>
              <a:srgbClr val="66BAC0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r>
              <a:rPr lang="es-ES" sz="1800"/>
              <a:t>Acción </a:t>
            </a:r>
          </a:p>
          <a:p>
            <a:r>
              <a:rPr lang="es-ES" sz="1800"/>
              <a:t>mensajeros</a:t>
            </a:r>
          </a:p>
        </p:txBody>
      </p:sp>
      <p:sp>
        <p:nvSpPr>
          <p:cNvPr id="240669" name="Rectangle 29"/>
          <p:cNvSpPr>
            <a:spLocks noChangeArrowheads="1"/>
          </p:cNvSpPr>
          <p:nvPr/>
        </p:nvSpPr>
        <p:spPr bwMode="auto">
          <a:xfrm>
            <a:off x="5221288" y="877888"/>
            <a:ext cx="792162" cy="503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0670" name="Rectangle 30"/>
          <p:cNvSpPr>
            <a:spLocks noChangeArrowheads="1"/>
          </p:cNvSpPr>
          <p:nvPr/>
        </p:nvSpPr>
        <p:spPr bwMode="auto">
          <a:xfrm>
            <a:off x="5291138" y="949325"/>
            <a:ext cx="936625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0671" name="Rectangle 31"/>
          <p:cNvSpPr>
            <a:spLocks noChangeArrowheads="1"/>
          </p:cNvSpPr>
          <p:nvPr/>
        </p:nvSpPr>
        <p:spPr bwMode="auto">
          <a:xfrm>
            <a:off x="5508625" y="1173163"/>
            <a:ext cx="215900" cy="142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0672" name="Text Box 32"/>
          <p:cNvSpPr txBox="1">
            <a:spLocks noChangeArrowheads="1"/>
          </p:cNvSpPr>
          <p:nvPr/>
        </p:nvSpPr>
        <p:spPr bwMode="auto">
          <a:xfrm>
            <a:off x="5148263" y="836613"/>
            <a:ext cx="1079500" cy="396875"/>
          </a:xfrm>
          <a:prstGeom prst="rect">
            <a:avLst/>
          </a:prstGeom>
          <a:solidFill>
            <a:srgbClr val="C1FF11"/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r>
              <a:rPr lang="es-MX" sz="2000" b="1" dirty="0" err="1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Sust.P</a:t>
            </a:r>
            <a:endParaRPr lang="es-MX" sz="2000" b="1" dirty="0">
              <a:solidFill>
                <a:srgbClr val="008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40673" name="Text Box 33"/>
          <p:cNvSpPr txBox="1">
            <a:spLocks noChangeArrowheads="1"/>
          </p:cNvSpPr>
          <p:nvPr/>
        </p:nvSpPr>
        <p:spPr bwMode="auto">
          <a:xfrm>
            <a:off x="5364163" y="333375"/>
            <a:ext cx="592137" cy="4572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400" b="1" dirty="0">
                <a:solidFill>
                  <a:srgbClr val="008000"/>
                </a:solidFill>
              </a:rPr>
              <a:t>(+)</a:t>
            </a:r>
          </a:p>
        </p:txBody>
      </p:sp>
      <p:sp>
        <p:nvSpPr>
          <p:cNvPr id="240674" name="Rectangle 34"/>
          <p:cNvSpPr>
            <a:spLocks noChangeArrowheads="1"/>
          </p:cNvSpPr>
          <p:nvPr/>
        </p:nvSpPr>
        <p:spPr bwMode="auto">
          <a:xfrm>
            <a:off x="1979613" y="765175"/>
            <a:ext cx="863600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0675" name="Rectangle 35"/>
          <p:cNvSpPr>
            <a:spLocks noChangeArrowheads="1"/>
          </p:cNvSpPr>
          <p:nvPr/>
        </p:nvSpPr>
        <p:spPr bwMode="auto">
          <a:xfrm>
            <a:off x="1979613" y="917575"/>
            <a:ext cx="863600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0676" name="Text Box 36"/>
          <p:cNvSpPr txBox="1">
            <a:spLocks noChangeArrowheads="1"/>
          </p:cNvSpPr>
          <p:nvPr/>
        </p:nvSpPr>
        <p:spPr bwMode="auto">
          <a:xfrm>
            <a:off x="2051050" y="765175"/>
            <a:ext cx="771525" cy="457200"/>
          </a:xfrm>
          <a:prstGeom prst="rect">
            <a:avLst/>
          </a:prstGeom>
          <a:solidFill>
            <a:srgbClr val="C1FF1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l"/>
            <a:r>
              <a:rPr lang="es-MX" sz="2400" b="1" dirty="0" err="1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ACh</a:t>
            </a:r>
            <a:endParaRPr lang="es-MX" sz="2400" b="1" dirty="0">
              <a:solidFill>
                <a:srgbClr val="008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40677" name="Text Box 37"/>
          <p:cNvSpPr txBox="1">
            <a:spLocks noChangeArrowheads="1"/>
          </p:cNvSpPr>
          <p:nvPr/>
        </p:nvSpPr>
        <p:spPr bwMode="auto">
          <a:xfrm>
            <a:off x="2195513" y="260350"/>
            <a:ext cx="592137" cy="4572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400" b="1">
                <a:solidFill>
                  <a:srgbClr val="008000"/>
                </a:solidFill>
              </a:rPr>
              <a:t>(+)</a:t>
            </a:r>
          </a:p>
        </p:txBody>
      </p:sp>
      <p:sp>
        <p:nvSpPr>
          <p:cNvPr id="240678" name="Text Box 38"/>
          <p:cNvSpPr txBox="1">
            <a:spLocks noChangeArrowheads="1"/>
          </p:cNvSpPr>
          <p:nvPr/>
        </p:nvSpPr>
        <p:spPr bwMode="auto">
          <a:xfrm>
            <a:off x="3059113" y="1725613"/>
            <a:ext cx="48736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4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PLC</a:t>
            </a:r>
          </a:p>
        </p:txBody>
      </p:sp>
      <p:sp>
        <p:nvSpPr>
          <p:cNvPr id="240679" name="Text Box 39"/>
          <p:cNvSpPr txBox="1">
            <a:spLocks noChangeArrowheads="1"/>
          </p:cNvSpPr>
          <p:nvPr/>
        </p:nvSpPr>
        <p:spPr bwMode="auto">
          <a:xfrm>
            <a:off x="2484438" y="1557338"/>
            <a:ext cx="74136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4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Prot G</a:t>
            </a:r>
          </a:p>
        </p:txBody>
      </p:sp>
      <p:sp>
        <p:nvSpPr>
          <p:cNvPr id="240680" name="Text Box 40"/>
          <p:cNvSpPr txBox="1">
            <a:spLocks noChangeArrowheads="1"/>
          </p:cNvSpPr>
          <p:nvPr/>
        </p:nvSpPr>
        <p:spPr bwMode="auto">
          <a:xfrm>
            <a:off x="2195513" y="1341438"/>
            <a:ext cx="3143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</a:t>
            </a:r>
          </a:p>
        </p:txBody>
      </p:sp>
      <p:sp>
        <p:nvSpPr>
          <p:cNvPr id="240681" name="Text Box 41"/>
          <p:cNvSpPr txBox="1">
            <a:spLocks noChangeArrowheads="1"/>
          </p:cNvSpPr>
          <p:nvPr/>
        </p:nvSpPr>
        <p:spPr bwMode="auto">
          <a:xfrm>
            <a:off x="5580063" y="1436688"/>
            <a:ext cx="3143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</a:t>
            </a:r>
          </a:p>
        </p:txBody>
      </p:sp>
      <p:sp>
        <p:nvSpPr>
          <p:cNvPr id="240683" name="Oval 43"/>
          <p:cNvSpPr>
            <a:spLocks noChangeArrowheads="1"/>
          </p:cNvSpPr>
          <p:nvPr/>
        </p:nvSpPr>
        <p:spPr bwMode="auto">
          <a:xfrm>
            <a:off x="3563938" y="5805488"/>
            <a:ext cx="647700" cy="647700"/>
          </a:xfrm>
          <a:prstGeom prst="ellipse">
            <a:avLst/>
          </a:prstGeom>
          <a:noFill/>
          <a:ln w="38100">
            <a:solidFill>
              <a:srgbClr val="008000"/>
            </a:solidFill>
            <a:prstDash val="sysDot"/>
            <a:round/>
            <a:headEnd/>
            <a:tailEnd/>
          </a:ln>
          <a:effectLst>
            <a:outerShdw dist="1796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0684" name="Oval 44"/>
          <p:cNvSpPr>
            <a:spLocks noChangeArrowheads="1"/>
          </p:cNvSpPr>
          <p:nvPr/>
        </p:nvSpPr>
        <p:spPr bwMode="auto">
          <a:xfrm>
            <a:off x="2124075" y="773113"/>
            <a:ext cx="647700" cy="568325"/>
          </a:xfrm>
          <a:prstGeom prst="ellipse">
            <a:avLst/>
          </a:prstGeom>
          <a:noFill/>
          <a:ln w="28575">
            <a:solidFill>
              <a:srgbClr val="0066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0685" name="Text Box 45"/>
          <p:cNvSpPr txBox="1">
            <a:spLocks noChangeArrowheads="1"/>
          </p:cNvSpPr>
          <p:nvPr/>
        </p:nvSpPr>
        <p:spPr bwMode="auto">
          <a:xfrm>
            <a:off x="6551612" y="311150"/>
            <a:ext cx="2484883" cy="677108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square">
            <a:spAutoFit/>
          </a:bodyPr>
          <a:lstStyle/>
          <a:p>
            <a:pPr algn="l"/>
            <a:r>
              <a:rPr lang="es-ES_tradnl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Regulación Canal Cl</a:t>
            </a:r>
            <a:r>
              <a:rPr lang="es-ES_tradnl" sz="1800" baseline="30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-</a:t>
            </a:r>
          </a:p>
          <a:p>
            <a:pPr algn="l"/>
            <a:r>
              <a:rPr lang="es-ES_tradnl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dependiente de </a:t>
            </a:r>
            <a:r>
              <a:rPr lang="es-ES_tradnl" sz="2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Ca</a:t>
            </a:r>
            <a:r>
              <a:rPr lang="es-ES_tradnl" sz="2000" b="1" baseline="30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++</a:t>
            </a:r>
          </a:p>
        </p:txBody>
      </p:sp>
      <p:sp>
        <p:nvSpPr>
          <p:cNvPr id="240686" name="Oval 46"/>
          <p:cNvSpPr>
            <a:spLocks noChangeArrowheads="1"/>
          </p:cNvSpPr>
          <p:nvPr/>
        </p:nvSpPr>
        <p:spPr bwMode="auto">
          <a:xfrm>
            <a:off x="5219700" y="765175"/>
            <a:ext cx="895350" cy="552450"/>
          </a:xfrm>
          <a:prstGeom prst="ellipse">
            <a:avLst/>
          </a:prstGeom>
          <a:noFill/>
          <a:ln w="28575">
            <a:solidFill>
              <a:srgbClr val="0066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0687" name="Oval 47"/>
          <p:cNvSpPr>
            <a:spLocks noChangeArrowheads="1"/>
          </p:cNvSpPr>
          <p:nvPr/>
        </p:nvSpPr>
        <p:spPr bwMode="auto">
          <a:xfrm>
            <a:off x="6300788" y="981075"/>
            <a:ext cx="358775" cy="2873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0688" name="Text Box 48"/>
          <p:cNvSpPr txBox="1">
            <a:spLocks noChangeArrowheads="1"/>
          </p:cNvSpPr>
          <p:nvPr/>
        </p:nvSpPr>
        <p:spPr bwMode="auto">
          <a:xfrm>
            <a:off x="6516688" y="1125538"/>
            <a:ext cx="5937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Ca</a:t>
            </a:r>
            <a:r>
              <a:rPr lang="es-ES" sz="1600" b="1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++</a:t>
            </a:r>
          </a:p>
        </p:txBody>
      </p:sp>
      <p:sp>
        <p:nvSpPr>
          <p:cNvPr id="240689" name="Oval 49"/>
          <p:cNvSpPr>
            <a:spLocks noChangeArrowheads="1"/>
          </p:cNvSpPr>
          <p:nvPr/>
        </p:nvSpPr>
        <p:spPr bwMode="auto">
          <a:xfrm>
            <a:off x="4643438" y="3644900"/>
            <a:ext cx="433387" cy="2889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0690" name="Text Box 50"/>
          <p:cNvSpPr txBox="1">
            <a:spLocks noChangeArrowheads="1"/>
          </p:cNvSpPr>
          <p:nvPr/>
        </p:nvSpPr>
        <p:spPr bwMode="auto">
          <a:xfrm>
            <a:off x="4500563" y="3644900"/>
            <a:ext cx="7397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Ca</a:t>
            </a:r>
            <a:r>
              <a:rPr lang="es-ES" sz="1600" b="1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++</a:t>
            </a:r>
            <a:r>
              <a:rPr lang="es-ES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 i</a:t>
            </a:r>
          </a:p>
        </p:txBody>
      </p:sp>
      <p:sp>
        <p:nvSpPr>
          <p:cNvPr id="240692" name="Text Box 52"/>
          <p:cNvSpPr txBox="1">
            <a:spLocks noChangeArrowheads="1"/>
          </p:cNvSpPr>
          <p:nvPr/>
        </p:nvSpPr>
        <p:spPr bwMode="auto">
          <a:xfrm>
            <a:off x="7235825" y="2133600"/>
            <a:ext cx="935038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51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46" dur="2000" fill="hold"/>
                                        <p:tgtEl>
                                          <p:spTgt spid="24068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0643" grpId="0" animBg="1"/>
      <p:bldP spid="240644" grpId="0" animBg="1"/>
      <p:bldP spid="240660" grpId="0" animBg="1"/>
      <p:bldP spid="240668" grpId="0" animBg="1"/>
      <p:bldP spid="240671" grpId="0" animBg="1"/>
      <p:bldP spid="240672" grpId="0" animBg="1"/>
      <p:bldP spid="240673" grpId="0"/>
      <p:bldP spid="240675" grpId="0" animBg="1"/>
      <p:bldP spid="240676" grpId="0" animBg="1"/>
      <p:bldP spid="240677" grpId="0"/>
      <p:bldP spid="240683" grpId="0" animBg="1"/>
      <p:bldP spid="240683" grpId="1" animBg="1"/>
      <p:bldP spid="240684" grpId="0" animBg="1"/>
      <p:bldP spid="240686" grpId="0" animBg="1"/>
    </p:bld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66" name="Text Box 2"/>
          <p:cNvSpPr txBox="1">
            <a:spLocks noChangeArrowheads="1"/>
          </p:cNvSpPr>
          <p:nvPr/>
        </p:nvSpPr>
        <p:spPr bwMode="auto">
          <a:xfrm>
            <a:off x="1692275" y="2713038"/>
            <a:ext cx="604838" cy="885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1"/>
              <a:t>VIP</a:t>
            </a:r>
          </a:p>
          <a:p>
            <a:pPr algn="l"/>
            <a:endParaRPr lang="es-ES" sz="1600" b="1"/>
          </a:p>
          <a:p>
            <a:pPr algn="l"/>
            <a:r>
              <a:rPr lang="es-ES" sz="1800" b="1"/>
              <a:t>PGE</a:t>
            </a:r>
          </a:p>
        </p:txBody>
      </p:sp>
      <p:sp>
        <p:nvSpPr>
          <p:cNvPr id="241667" name="Text Box 3"/>
          <p:cNvSpPr txBox="1">
            <a:spLocks noChangeArrowheads="1"/>
          </p:cNvSpPr>
          <p:nvPr/>
        </p:nvSpPr>
        <p:spPr bwMode="auto">
          <a:xfrm>
            <a:off x="1692275" y="4081463"/>
            <a:ext cx="1000125" cy="885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1"/>
              <a:t>ACh</a:t>
            </a:r>
          </a:p>
          <a:p>
            <a:pPr algn="l"/>
            <a:endParaRPr lang="es-ES" sz="1600" b="1"/>
          </a:p>
          <a:p>
            <a:pPr algn="l"/>
            <a:r>
              <a:rPr lang="es-ES" sz="1800" b="1"/>
              <a:t>Sust. P</a:t>
            </a:r>
          </a:p>
        </p:txBody>
      </p:sp>
      <p:sp>
        <p:nvSpPr>
          <p:cNvPr id="241668" name="Text Box 4"/>
          <p:cNvSpPr txBox="1">
            <a:spLocks noChangeArrowheads="1"/>
          </p:cNvSpPr>
          <p:nvPr/>
        </p:nvSpPr>
        <p:spPr bwMode="auto">
          <a:xfrm>
            <a:off x="2986088" y="2922588"/>
            <a:ext cx="792162" cy="366712"/>
          </a:xfrm>
          <a:prstGeom prst="rect">
            <a:avLst/>
          </a:prstGeom>
          <a:solidFill>
            <a:srgbClr val="C1FF1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1"/>
              <a:t>AMPc</a:t>
            </a:r>
          </a:p>
        </p:txBody>
      </p:sp>
      <p:sp>
        <p:nvSpPr>
          <p:cNvPr id="241669" name="Text Box 5"/>
          <p:cNvSpPr txBox="1">
            <a:spLocks noChangeArrowheads="1"/>
          </p:cNvSpPr>
          <p:nvPr/>
        </p:nvSpPr>
        <p:spPr bwMode="auto">
          <a:xfrm>
            <a:off x="3036888" y="4286250"/>
            <a:ext cx="527050" cy="366713"/>
          </a:xfrm>
          <a:prstGeom prst="rect">
            <a:avLst/>
          </a:prstGeom>
          <a:solidFill>
            <a:srgbClr val="C1FF1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1800" b="1"/>
              <a:t>Ca</a:t>
            </a:r>
            <a:r>
              <a:rPr lang="es-ES" sz="1800" b="1" baseline="-25000"/>
              <a:t>i</a:t>
            </a:r>
          </a:p>
        </p:txBody>
      </p:sp>
      <p:sp>
        <p:nvSpPr>
          <p:cNvPr id="241670" name="Text Box 6"/>
          <p:cNvSpPr txBox="1">
            <a:spLocks noChangeArrowheads="1"/>
          </p:cNvSpPr>
          <p:nvPr/>
        </p:nvSpPr>
        <p:spPr bwMode="auto">
          <a:xfrm>
            <a:off x="5364163" y="2574925"/>
            <a:ext cx="644525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/>
              <a:t>NE</a:t>
            </a:r>
          </a:p>
          <a:p>
            <a:pPr algn="l"/>
            <a:endParaRPr lang="es-ES" sz="1400"/>
          </a:p>
          <a:p>
            <a:pPr algn="l"/>
            <a:r>
              <a:rPr lang="es-ES" sz="1800"/>
              <a:t>SIH</a:t>
            </a:r>
          </a:p>
        </p:txBody>
      </p:sp>
      <p:sp>
        <p:nvSpPr>
          <p:cNvPr id="241671" name="Text Box 7"/>
          <p:cNvSpPr txBox="1">
            <a:spLocks noChangeArrowheads="1"/>
          </p:cNvSpPr>
          <p:nvPr/>
        </p:nvSpPr>
        <p:spPr bwMode="auto">
          <a:xfrm>
            <a:off x="6515100" y="2851150"/>
            <a:ext cx="788988" cy="366713"/>
          </a:xfrm>
          <a:prstGeom prst="rect">
            <a:avLst/>
          </a:prstGeom>
          <a:solidFill>
            <a:srgbClr val="FFCDD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/>
              <a:t>AMPc</a:t>
            </a:r>
          </a:p>
        </p:txBody>
      </p:sp>
      <p:sp>
        <p:nvSpPr>
          <p:cNvPr id="241672" name="Line 8"/>
          <p:cNvSpPr>
            <a:spLocks noChangeShapeType="1"/>
          </p:cNvSpPr>
          <p:nvPr/>
        </p:nvSpPr>
        <p:spPr bwMode="auto">
          <a:xfrm>
            <a:off x="4643438" y="1773238"/>
            <a:ext cx="0" cy="4392612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41673" name="Text Box 9"/>
          <p:cNvSpPr txBox="1">
            <a:spLocks noChangeArrowheads="1"/>
          </p:cNvSpPr>
          <p:nvPr/>
        </p:nvSpPr>
        <p:spPr bwMode="auto">
          <a:xfrm>
            <a:off x="1403350" y="1989138"/>
            <a:ext cx="3054350" cy="395287"/>
          </a:xfrm>
          <a:prstGeom prst="rect">
            <a:avLst/>
          </a:prstGeom>
          <a:solidFill>
            <a:srgbClr val="C1FF11"/>
          </a:solidFill>
          <a:ln w="28575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1"/>
              <a:t>AUMENTAN SECRECIÓN</a:t>
            </a:r>
          </a:p>
        </p:txBody>
      </p:sp>
      <p:sp>
        <p:nvSpPr>
          <p:cNvPr id="241674" name="Text Box 10"/>
          <p:cNvSpPr txBox="1">
            <a:spLocks noChangeArrowheads="1"/>
          </p:cNvSpPr>
          <p:nvPr/>
        </p:nvSpPr>
        <p:spPr bwMode="auto">
          <a:xfrm>
            <a:off x="5003800" y="1989138"/>
            <a:ext cx="2714625" cy="395287"/>
          </a:xfrm>
          <a:prstGeom prst="rect">
            <a:avLst/>
          </a:prstGeom>
          <a:solidFill>
            <a:srgbClr val="8ABDF6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/>
              <a:t>INHIBEN SECRECIÓN</a:t>
            </a:r>
          </a:p>
        </p:txBody>
      </p:sp>
      <p:sp>
        <p:nvSpPr>
          <p:cNvPr id="241675" name="Line 11"/>
          <p:cNvSpPr>
            <a:spLocks noChangeShapeType="1"/>
          </p:cNvSpPr>
          <p:nvPr/>
        </p:nvSpPr>
        <p:spPr bwMode="auto">
          <a:xfrm>
            <a:off x="6156325" y="2708275"/>
            <a:ext cx="0" cy="57626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41676" name="Line 12"/>
          <p:cNvSpPr>
            <a:spLocks noChangeShapeType="1"/>
          </p:cNvSpPr>
          <p:nvPr/>
        </p:nvSpPr>
        <p:spPr bwMode="auto">
          <a:xfrm flipV="1">
            <a:off x="2843213" y="2708275"/>
            <a:ext cx="0" cy="7207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41677" name="Line 13"/>
          <p:cNvSpPr>
            <a:spLocks noChangeShapeType="1"/>
          </p:cNvSpPr>
          <p:nvPr/>
        </p:nvSpPr>
        <p:spPr bwMode="auto">
          <a:xfrm flipV="1">
            <a:off x="2916238" y="4076700"/>
            <a:ext cx="0" cy="7207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41678" name="Text Box 14"/>
          <p:cNvSpPr txBox="1">
            <a:spLocks noChangeArrowheads="1"/>
          </p:cNvSpPr>
          <p:nvPr/>
        </p:nvSpPr>
        <p:spPr bwMode="auto">
          <a:xfrm>
            <a:off x="1331913" y="5373688"/>
            <a:ext cx="15240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1CC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/>
              <a:t>GUANILINA </a:t>
            </a:r>
          </a:p>
        </p:txBody>
      </p:sp>
      <p:sp>
        <p:nvSpPr>
          <p:cNvPr id="241679" name="Rectangle 15"/>
          <p:cNvSpPr>
            <a:spLocks noChangeArrowheads="1"/>
          </p:cNvSpPr>
          <p:nvPr/>
        </p:nvSpPr>
        <p:spPr bwMode="auto">
          <a:xfrm>
            <a:off x="1116013" y="1773238"/>
            <a:ext cx="6913562" cy="4392612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1680" name="Text Box 16"/>
          <p:cNvSpPr txBox="1">
            <a:spLocks noChangeArrowheads="1"/>
          </p:cNvSpPr>
          <p:nvPr/>
        </p:nvSpPr>
        <p:spPr bwMode="auto">
          <a:xfrm>
            <a:off x="971550" y="7651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41681" name="Text Box 17"/>
          <p:cNvSpPr txBox="1">
            <a:spLocks noChangeArrowheads="1"/>
          </p:cNvSpPr>
          <p:nvPr/>
        </p:nvSpPr>
        <p:spPr bwMode="auto">
          <a:xfrm>
            <a:off x="7164388" y="238125"/>
            <a:ext cx="1427162" cy="6699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Regulación</a:t>
            </a:r>
          </a:p>
          <a:p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Canal de Cl</a:t>
            </a:r>
            <a:r>
              <a:rPr lang="es-ES_tradnl" sz="1800" baseline="30000">
                <a:effectLst>
                  <a:outerShdw blurRad="38100" dist="38100" dir="2700000" algn="tl">
                    <a:srgbClr val="FFFFFF"/>
                  </a:outerShdw>
                </a:effectLst>
              </a:rPr>
              <a:t>-</a:t>
            </a:r>
          </a:p>
        </p:txBody>
      </p:sp>
      <p:sp>
        <p:nvSpPr>
          <p:cNvPr id="241682" name="Rectangle 18"/>
          <p:cNvSpPr>
            <a:spLocks noChangeArrowheads="1"/>
          </p:cNvSpPr>
          <p:nvPr/>
        </p:nvSpPr>
        <p:spPr bwMode="auto">
          <a:xfrm>
            <a:off x="7308850" y="1019175"/>
            <a:ext cx="1301750" cy="609600"/>
          </a:xfrm>
          <a:prstGeom prst="rect">
            <a:avLst/>
          </a:prstGeom>
          <a:noFill/>
          <a:ln w="28575">
            <a:solidFill>
              <a:srgbClr val="66BA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/>
              <a:t>Acción </a:t>
            </a:r>
          </a:p>
          <a:p>
            <a:r>
              <a:rPr lang="es-ES" sz="1600" b="1"/>
              <a:t>mensajeros</a:t>
            </a:r>
          </a:p>
        </p:txBody>
      </p:sp>
      <p:sp>
        <p:nvSpPr>
          <p:cNvPr id="241683" name="Text Box 19"/>
          <p:cNvSpPr txBox="1">
            <a:spLocks noChangeArrowheads="1"/>
          </p:cNvSpPr>
          <p:nvPr/>
        </p:nvSpPr>
        <p:spPr bwMode="auto">
          <a:xfrm>
            <a:off x="1284288" y="765175"/>
            <a:ext cx="1055687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241685" name="Text Box 21"/>
          <p:cNvSpPr txBox="1">
            <a:spLocks noChangeArrowheads="1"/>
          </p:cNvSpPr>
          <p:nvPr/>
        </p:nvSpPr>
        <p:spPr bwMode="auto">
          <a:xfrm>
            <a:off x="2987675" y="5445125"/>
            <a:ext cx="714375" cy="336550"/>
          </a:xfrm>
          <a:prstGeom prst="rect">
            <a:avLst/>
          </a:prstGeom>
          <a:solidFill>
            <a:srgbClr val="D1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/>
              <a:t>GMPc</a:t>
            </a:r>
          </a:p>
        </p:txBody>
      </p:sp>
      <p:sp>
        <p:nvSpPr>
          <p:cNvPr id="241686" name="Line 22"/>
          <p:cNvSpPr>
            <a:spLocks noChangeShapeType="1"/>
          </p:cNvSpPr>
          <p:nvPr/>
        </p:nvSpPr>
        <p:spPr bwMode="auto">
          <a:xfrm flipV="1">
            <a:off x="2843213" y="5229225"/>
            <a:ext cx="0" cy="7207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4" name="Text Box 7"/>
          <p:cNvSpPr txBox="1">
            <a:spLocks noChangeArrowheads="1"/>
          </p:cNvSpPr>
          <p:nvPr/>
        </p:nvSpPr>
        <p:spPr bwMode="auto">
          <a:xfrm>
            <a:off x="95250" y="6544659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2014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1666" grpId="0"/>
      <p:bldP spid="241667" grpId="0"/>
      <p:bldP spid="241668" grpId="0" animBg="1"/>
      <p:bldP spid="241669" grpId="0" animBg="1"/>
      <p:bldP spid="241670" grpId="0"/>
      <p:bldP spid="241671" grpId="0" animBg="1"/>
      <p:bldP spid="241675" grpId="0" animBg="1"/>
      <p:bldP spid="241676" grpId="0" animBg="1"/>
      <p:bldP spid="241677" grpId="0" animBg="1"/>
      <p:bldP spid="241678" grpId="0"/>
      <p:bldP spid="241685" grpId="0" animBg="1"/>
      <p:bldP spid="24168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6" name="Text Box 4"/>
          <p:cNvSpPr txBox="1">
            <a:spLocks noChangeArrowheads="1"/>
          </p:cNvSpPr>
          <p:nvPr/>
        </p:nvSpPr>
        <p:spPr bwMode="auto">
          <a:xfrm>
            <a:off x="3051175" y="1628775"/>
            <a:ext cx="3040063" cy="2374900"/>
          </a:xfrm>
          <a:prstGeom prst="rect">
            <a:avLst/>
          </a:prstGeom>
          <a:solidFill>
            <a:srgbClr val="CDEE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ES" sz="2000"/>
              <a:t>El INTESTINO </a:t>
            </a:r>
          </a:p>
          <a:p>
            <a:r>
              <a:rPr lang="es-ES" sz="1600"/>
              <a:t>(delgado y grueso)</a:t>
            </a:r>
            <a:r>
              <a:rPr lang="es-ES" sz="2000"/>
              <a:t> </a:t>
            </a:r>
          </a:p>
          <a:p>
            <a:r>
              <a:rPr lang="es-ES" sz="2000"/>
              <a:t>recibe 9 L de líquido</a:t>
            </a:r>
          </a:p>
          <a:p>
            <a:r>
              <a:rPr lang="es-ES" sz="1400"/>
              <a:t> </a:t>
            </a:r>
          </a:p>
          <a:p>
            <a:r>
              <a:rPr lang="es-ES" sz="2000"/>
              <a:t>ABSORBE </a:t>
            </a:r>
          </a:p>
          <a:p>
            <a:r>
              <a:rPr lang="es-ES" sz="2000"/>
              <a:t>prácticamente todo</a:t>
            </a:r>
          </a:p>
          <a:p>
            <a:endParaRPr lang="es-ES" sz="1400"/>
          </a:p>
          <a:p>
            <a:r>
              <a:rPr lang="es-ES" sz="2000"/>
              <a:t>elimina sólo 100-200 ml!</a:t>
            </a:r>
          </a:p>
        </p:txBody>
      </p:sp>
      <p:sp>
        <p:nvSpPr>
          <p:cNvPr id="146437" name="Rectangle 5"/>
          <p:cNvSpPr>
            <a:spLocks noChangeArrowheads="1"/>
          </p:cNvSpPr>
          <p:nvPr/>
        </p:nvSpPr>
        <p:spPr bwMode="auto">
          <a:xfrm>
            <a:off x="2735263" y="4292600"/>
            <a:ext cx="3671887" cy="1320800"/>
          </a:xfrm>
          <a:prstGeom prst="rect">
            <a:avLst/>
          </a:prstGeom>
          <a:solidFill>
            <a:srgbClr val="FFA7D3"/>
          </a:solidFill>
          <a:ln w="9525">
            <a:solidFill>
              <a:srgbClr val="FF0066"/>
            </a:solidFill>
            <a:miter lim="800000"/>
            <a:headEnd/>
            <a:tailEnd/>
          </a:ln>
          <a:effectLst>
            <a:outerShdw dist="53882" dir="2700000" algn="ctr" rotWithShape="0">
              <a:schemeClr val="accent2"/>
            </a:outerShdw>
          </a:effectLst>
        </p:spPr>
        <p:txBody>
          <a:bodyPr>
            <a:spAutoFit/>
          </a:bodyPr>
          <a:lstStyle/>
          <a:p>
            <a:r>
              <a:rPr lang="es-ES" sz="2000"/>
              <a:t>MUY IMPORTANTE</a:t>
            </a:r>
          </a:p>
          <a:p>
            <a:endParaRPr lang="es-ES" sz="2000"/>
          </a:p>
          <a:p>
            <a:r>
              <a:rPr lang="es-ES" sz="2000"/>
              <a:t>Entender </a:t>
            </a:r>
          </a:p>
          <a:p>
            <a:r>
              <a:rPr lang="es-ES" sz="2000"/>
              <a:t>LA ABSORCIÓN DEL AGUA</a:t>
            </a:r>
          </a:p>
        </p:txBody>
      </p:sp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5796136" y="390525"/>
            <a:ext cx="2614818" cy="584775"/>
          </a:xfrm>
          <a:prstGeom prst="rect">
            <a:avLst/>
          </a:prstGeom>
          <a:solidFill>
            <a:srgbClr val="8BCAC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Tx/>
              <a:buAutoNum type="romanUcPeriod"/>
            </a:pPr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ABSORCIÓN AGUA</a:t>
            </a:r>
          </a:p>
          <a:p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  Y ELECTROLITOS</a:t>
            </a: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64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64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6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6437" grpId="0" animBg="1"/>
    </p:bld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90" name="Text Box 2"/>
          <p:cNvSpPr txBox="1">
            <a:spLocks noChangeArrowheads="1"/>
          </p:cNvSpPr>
          <p:nvPr/>
        </p:nvSpPr>
        <p:spPr bwMode="auto">
          <a:xfrm>
            <a:off x="6877050" y="404813"/>
            <a:ext cx="1800225" cy="7302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" sz="2000">
                <a:latin typeface="Comic Sans MS" pitchFamily="66" charset="0"/>
              </a:rPr>
              <a:t>Regulación</a:t>
            </a:r>
          </a:p>
          <a:p>
            <a:pPr algn="ctr"/>
            <a:r>
              <a:rPr lang="es-ES" sz="1800">
                <a:latin typeface="Comic Sans MS" pitchFamily="66" charset="0"/>
              </a:rPr>
              <a:t>Secreción </a:t>
            </a:r>
            <a:r>
              <a:rPr lang="es-ES" sz="2000">
                <a:latin typeface="Comic Sans MS" pitchFamily="66" charset="0"/>
              </a:rPr>
              <a:t>Cl</a:t>
            </a:r>
            <a:r>
              <a:rPr lang="es-ES" sz="2000" baseline="30000">
                <a:latin typeface="Comic Sans MS" pitchFamily="66" charset="0"/>
              </a:rPr>
              <a:t>-</a:t>
            </a:r>
            <a:r>
              <a:rPr lang="es-ES" sz="2000">
                <a:latin typeface="Comic Sans MS" pitchFamily="66" charset="0"/>
              </a:rPr>
              <a:t>   </a:t>
            </a:r>
            <a:endParaRPr lang="es-ES" sz="1800">
              <a:latin typeface="Comic Sans MS" pitchFamily="66" charset="0"/>
            </a:endParaRPr>
          </a:p>
        </p:txBody>
      </p:sp>
      <p:sp>
        <p:nvSpPr>
          <p:cNvPr id="242691" name="Text Box 3"/>
          <p:cNvSpPr txBox="1">
            <a:spLocks noChangeArrowheads="1"/>
          </p:cNvSpPr>
          <p:nvPr/>
        </p:nvSpPr>
        <p:spPr bwMode="auto">
          <a:xfrm>
            <a:off x="395288" y="3333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42692" name="Text Box 4"/>
          <p:cNvSpPr txBox="1">
            <a:spLocks noChangeArrowheads="1"/>
          </p:cNvSpPr>
          <p:nvPr/>
        </p:nvSpPr>
        <p:spPr bwMode="auto">
          <a:xfrm>
            <a:off x="4087813" y="1411288"/>
            <a:ext cx="2284412" cy="2222500"/>
          </a:xfrm>
          <a:prstGeom prst="rect">
            <a:avLst/>
          </a:prstGeom>
          <a:noFill/>
          <a:ln w="28575">
            <a:solidFill>
              <a:srgbClr val="008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VIP, PG: </a:t>
            </a:r>
            <a:r>
              <a:rPr lang="es-ES_tradnl" sz="2400" b="1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AMPc</a:t>
            </a:r>
            <a:r>
              <a:rPr lang="es-ES_tradnl" sz="1800" b="1">
                <a:effectLst>
                  <a:outerShdw blurRad="38100" dist="38100" dir="2700000" algn="tl">
                    <a:srgbClr val="C0C0C0"/>
                  </a:outerShdw>
                </a:effectLst>
              </a:rPr>
              <a:t>,</a:t>
            </a: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algn="l"/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Guanilina: </a:t>
            </a:r>
            <a:r>
              <a:rPr lang="es-ES_tradnl" sz="2400" b="1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GMPc</a:t>
            </a:r>
          </a:p>
          <a:p>
            <a:pPr algn="l"/>
            <a:endParaRPr lang="es-ES_tradnl" sz="800" b="1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/>
            <a:r>
              <a:rPr lang="es-ES_tradnl" sz="140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</a:t>
            </a:r>
            <a:r>
              <a:rPr lang="es-ES_tradnl" sz="3200" b="1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</a:p>
          <a:p>
            <a:pPr algn="l"/>
            <a:endParaRPr lang="es-ES_tradnl" sz="800" b="1">
              <a:solidFill>
                <a:srgbClr val="008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/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ACh, Sust. P, 5-HT,</a:t>
            </a:r>
          </a:p>
          <a:p>
            <a:pPr algn="l"/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Ac. Biliares: </a:t>
            </a:r>
            <a:r>
              <a:rPr lang="es-ES_tradnl" sz="2400" b="1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Ca</a:t>
            </a:r>
            <a:r>
              <a:rPr lang="es-ES_tradnl" sz="2400" b="1" baseline="3000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++</a:t>
            </a:r>
          </a:p>
        </p:txBody>
      </p:sp>
      <p:sp>
        <p:nvSpPr>
          <p:cNvPr id="242693" name="Text Box 5"/>
          <p:cNvSpPr txBox="1">
            <a:spLocks noChangeArrowheads="1"/>
          </p:cNvSpPr>
          <p:nvPr/>
        </p:nvSpPr>
        <p:spPr bwMode="auto">
          <a:xfrm>
            <a:off x="3779838" y="4724400"/>
            <a:ext cx="2506662" cy="1717675"/>
          </a:xfrm>
          <a:prstGeom prst="rect">
            <a:avLst/>
          </a:prstGeom>
          <a:solidFill>
            <a:srgbClr val="FAF8A6"/>
          </a:solidFill>
          <a:ln w="38100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Tx V. </a:t>
            </a:r>
            <a:r>
              <a:rPr lang="es-ES_tradnl" sz="1800" i="1">
                <a:effectLst>
                  <a:outerShdw blurRad="38100" dist="38100" dir="2700000" algn="tl">
                    <a:srgbClr val="FFFFFF"/>
                  </a:outerShdw>
                </a:effectLst>
              </a:rPr>
              <a:t>cholerae</a:t>
            </a: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: </a:t>
            </a:r>
            <a:r>
              <a:rPr lang="es-ES_tradnl" sz="1800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AMPc</a:t>
            </a:r>
          </a:p>
          <a:p>
            <a:pPr algn="l"/>
            <a:endParaRPr lang="es-ES_tradnl" sz="180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/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Tx E. </a:t>
            </a:r>
            <a:r>
              <a:rPr lang="es-ES_tradnl" sz="1800" i="1">
                <a:effectLst>
                  <a:outerShdw blurRad="38100" dist="38100" dir="2700000" algn="tl">
                    <a:srgbClr val="FFFFFF"/>
                  </a:outerShdw>
                </a:effectLst>
              </a:rPr>
              <a:t>coli</a:t>
            </a: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:  </a:t>
            </a:r>
            <a:r>
              <a:rPr lang="es-ES_tradnl" sz="1800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GMPc</a:t>
            </a:r>
          </a:p>
          <a:p>
            <a:pPr algn="l"/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“Mimetismo molecular”</a:t>
            </a:r>
          </a:p>
          <a:p>
            <a:pPr algn="l"/>
            <a:endParaRPr lang="es-ES_tradnl" sz="1600" b="1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/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Tx C. </a:t>
            </a:r>
            <a:r>
              <a:rPr lang="es-ES_tradnl" sz="1800" i="1">
                <a:effectLst>
                  <a:outerShdw blurRad="38100" dist="38100" dir="2700000" algn="tl">
                    <a:srgbClr val="FFFFFF"/>
                  </a:outerShdw>
                </a:effectLst>
              </a:rPr>
              <a:t>difficile</a:t>
            </a: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: </a:t>
            </a:r>
            <a:r>
              <a:rPr lang="es-ES_tradnl" sz="1800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Ca</a:t>
            </a:r>
            <a:r>
              <a:rPr lang="es-ES_tradnl" sz="1800" baseline="30000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++</a:t>
            </a:r>
          </a:p>
        </p:txBody>
      </p:sp>
      <p:sp>
        <p:nvSpPr>
          <p:cNvPr id="242694" name="Text Box 6"/>
          <p:cNvSpPr txBox="1">
            <a:spLocks noChangeArrowheads="1"/>
          </p:cNvSpPr>
          <p:nvPr/>
        </p:nvSpPr>
        <p:spPr bwMode="auto">
          <a:xfrm>
            <a:off x="1403350" y="1628775"/>
            <a:ext cx="2498725" cy="1962150"/>
          </a:xfrm>
          <a:prstGeom prst="rect">
            <a:avLst/>
          </a:prstGeom>
          <a:solidFill>
            <a:srgbClr val="BFEFBF"/>
          </a:solidFill>
          <a:ln w="9525">
            <a:solidFill>
              <a:srgbClr val="008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Muchos agentes:</a:t>
            </a:r>
          </a:p>
          <a:p>
            <a:pPr algn="l"/>
            <a:endParaRPr lang="es-ES_tradnl" sz="120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buFontTx/>
              <a:buChar char="•"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 Nucleótidos cíclicos</a:t>
            </a:r>
          </a:p>
          <a:p>
            <a:pPr algn="l">
              <a:buFontTx/>
              <a:buChar char="•"/>
            </a:pPr>
            <a:endParaRPr lang="es-ES_tradnl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buFontTx/>
              <a:buChar char="•"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 Péptidos, PGs</a:t>
            </a:r>
          </a:p>
          <a:p>
            <a:pPr algn="l">
              <a:buFontTx/>
              <a:buChar char="•"/>
            </a:pPr>
            <a:endParaRPr lang="es-ES_tradnl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buFontTx/>
              <a:buChar char="•"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 Mediadores inmunes</a:t>
            </a:r>
          </a:p>
          <a:p>
            <a:pPr algn="l"/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  e inflamatorios</a:t>
            </a:r>
          </a:p>
        </p:txBody>
      </p:sp>
      <p:sp>
        <p:nvSpPr>
          <p:cNvPr id="242695" name="AutoShape 7"/>
          <p:cNvSpPr>
            <a:spLocks noChangeArrowheads="1"/>
          </p:cNvSpPr>
          <p:nvPr/>
        </p:nvSpPr>
        <p:spPr bwMode="auto">
          <a:xfrm>
            <a:off x="6588125" y="1773238"/>
            <a:ext cx="504825" cy="1368425"/>
          </a:xfrm>
          <a:prstGeom prst="upArrow">
            <a:avLst>
              <a:gd name="adj1" fmla="val 32704"/>
              <a:gd name="adj2" fmla="val 65094"/>
            </a:avLst>
          </a:prstGeom>
          <a:solidFill>
            <a:srgbClr val="BFEFBF"/>
          </a:solidFill>
          <a:ln w="28575">
            <a:solidFill>
              <a:srgbClr val="008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es-VE"/>
          </a:p>
        </p:txBody>
      </p:sp>
      <p:sp>
        <p:nvSpPr>
          <p:cNvPr id="242696" name="Text Box 8"/>
          <p:cNvSpPr txBox="1">
            <a:spLocks noChangeArrowheads="1"/>
          </p:cNvSpPr>
          <p:nvPr/>
        </p:nvSpPr>
        <p:spPr bwMode="auto">
          <a:xfrm>
            <a:off x="6948488" y="2493963"/>
            <a:ext cx="16208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400">
                <a:effectLst>
                  <a:outerShdw blurRad="38100" dist="38100" dir="2700000" algn="tl">
                    <a:srgbClr val="C0C0C0"/>
                  </a:outerShdw>
                </a:effectLst>
              </a:rPr>
              <a:t>Sec. Cloro</a:t>
            </a:r>
          </a:p>
        </p:txBody>
      </p:sp>
      <p:sp>
        <p:nvSpPr>
          <p:cNvPr id="242697" name="AutoShape 9"/>
          <p:cNvSpPr>
            <a:spLocks noChangeArrowheads="1"/>
          </p:cNvSpPr>
          <p:nvPr/>
        </p:nvSpPr>
        <p:spPr bwMode="auto">
          <a:xfrm>
            <a:off x="6659563" y="4797425"/>
            <a:ext cx="504825" cy="1368425"/>
          </a:xfrm>
          <a:prstGeom prst="upArrow">
            <a:avLst>
              <a:gd name="adj1" fmla="val 32704"/>
              <a:gd name="adj2" fmla="val 65094"/>
            </a:avLst>
          </a:prstGeom>
          <a:solidFill>
            <a:srgbClr val="BFEFBF"/>
          </a:solidFill>
          <a:ln w="38100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es-VE"/>
          </a:p>
        </p:txBody>
      </p:sp>
      <p:sp>
        <p:nvSpPr>
          <p:cNvPr id="242698" name="Text Box 10"/>
          <p:cNvSpPr txBox="1">
            <a:spLocks noChangeArrowheads="1"/>
          </p:cNvSpPr>
          <p:nvPr/>
        </p:nvSpPr>
        <p:spPr bwMode="auto">
          <a:xfrm>
            <a:off x="7092950" y="5661025"/>
            <a:ext cx="16208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400">
                <a:effectLst>
                  <a:outerShdw blurRad="38100" dist="38100" dir="2700000" algn="tl">
                    <a:srgbClr val="C0C0C0"/>
                  </a:outerShdw>
                </a:effectLst>
              </a:rPr>
              <a:t>Sec. Cloro</a:t>
            </a:r>
          </a:p>
        </p:txBody>
      </p:sp>
      <p:sp>
        <p:nvSpPr>
          <p:cNvPr id="242699" name="Rectangle 11"/>
          <p:cNvSpPr>
            <a:spLocks noChangeArrowheads="1"/>
          </p:cNvSpPr>
          <p:nvPr/>
        </p:nvSpPr>
        <p:spPr bwMode="auto">
          <a:xfrm>
            <a:off x="1187450" y="4076700"/>
            <a:ext cx="2527300" cy="404813"/>
          </a:xfrm>
          <a:prstGeom prst="rect">
            <a:avLst/>
          </a:prstGeom>
          <a:solidFill>
            <a:srgbClr val="BFEFBF"/>
          </a:solidFill>
          <a:ln w="38100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l"/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Toxinas bacterianas</a:t>
            </a:r>
          </a:p>
        </p:txBody>
      </p:sp>
      <p:pic>
        <p:nvPicPr>
          <p:cNvPr id="242700" name="Picture 12" descr="c diffici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260" b="18169"/>
          <a:stretch>
            <a:fillRect/>
          </a:stretch>
        </p:blipFill>
        <p:spPr bwMode="auto">
          <a:xfrm>
            <a:off x="2411413" y="5605463"/>
            <a:ext cx="1225550" cy="920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2701" name="Picture 13" descr="e coli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87" r="1181" b="12187"/>
          <a:stretch>
            <a:fillRect/>
          </a:stretch>
        </p:blipFill>
        <p:spPr bwMode="auto">
          <a:xfrm>
            <a:off x="1116013" y="5589588"/>
            <a:ext cx="1225550" cy="938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2702" name="Picture 14" descr="V_cholera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4581525"/>
            <a:ext cx="1443038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2703" name="Text Box 15"/>
          <p:cNvSpPr txBox="1">
            <a:spLocks noChangeArrowheads="1"/>
          </p:cNvSpPr>
          <p:nvPr/>
        </p:nvSpPr>
        <p:spPr bwMode="auto">
          <a:xfrm>
            <a:off x="682625" y="333375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42705" name="Line 17"/>
          <p:cNvSpPr>
            <a:spLocks noChangeShapeType="1"/>
          </p:cNvSpPr>
          <p:nvPr/>
        </p:nvSpPr>
        <p:spPr bwMode="auto">
          <a:xfrm>
            <a:off x="0" y="3860800"/>
            <a:ext cx="9144000" cy="0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8" name="Text Box 7"/>
          <p:cNvSpPr txBox="1">
            <a:spLocks noChangeArrowheads="1"/>
          </p:cNvSpPr>
          <p:nvPr/>
        </p:nvSpPr>
        <p:spPr bwMode="auto">
          <a:xfrm>
            <a:off x="6372200" y="6525344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426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426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426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42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2692" grpId="0" animBg="1"/>
      <p:bldP spid="242693" grpId="0" animBg="1"/>
      <p:bldP spid="242694" grpId="0" animBg="1"/>
      <p:bldP spid="242695" grpId="0" animBg="1"/>
      <p:bldP spid="242696" grpId="0"/>
      <p:bldP spid="242697" grpId="0" animBg="1"/>
      <p:bldP spid="242698" grpId="0"/>
      <p:bldP spid="242699" grpId="0" animBg="1"/>
    </p:bld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4" name="Line 2"/>
          <p:cNvSpPr>
            <a:spLocks noChangeShapeType="1"/>
          </p:cNvSpPr>
          <p:nvPr/>
        </p:nvSpPr>
        <p:spPr bwMode="auto">
          <a:xfrm>
            <a:off x="0" y="3429000"/>
            <a:ext cx="9144000" cy="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43715" name="Text Box 3"/>
          <p:cNvSpPr txBox="1">
            <a:spLocks noChangeArrowheads="1"/>
          </p:cNvSpPr>
          <p:nvPr/>
        </p:nvSpPr>
        <p:spPr bwMode="auto">
          <a:xfrm>
            <a:off x="7462837" y="1233942"/>
            <a:ext cx="1008063" cy="46166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" sz="2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Cloro   </a:t>
            </a:r>
          </a:p>
        </p:txBody>
      </p:sp>
      <p:sp>
        <p:nvSpPr>
          <p:cNvPr id="243716" name="Text Box 4"/>
          <p:cNvSpPr txBox="1">
            <a:spLocks noChangeArrowheads="1"/>
          </p:cNvSpPr>
          <p:nvPr/>
        </p:nvSpPr>
        <p:spPr bwMode="auto">
          <a:xfrm>
            <a:off x="468313" y="476250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pic>
        <p:nvPicPr>
          <p:cNvPr id="243717" name="Picture 5" descr="sec clor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34" t="6461" r="24284" b="7399"/>
          <a:stretch>
            <a:fillRect/>
          </a:stretch>
        </p:blipFill>
        <p:spPr bwMode="auto">
          <a:xfrm>
            <a:off x="2339975" y="836613"/>
            <a:ext cx="2952750" cy="5545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3718" name="Text Box 6"/>
          <p:cNvSpPr txBox="1">
            <a:spLocks noChangeArrowheads="1"/>
          </p:cNvSpPr>
          <p:nvPr/>
        </p:nvSpPr>
        <p:spPr bwMode="auto">
          <a:xfrm>
            <a:off x="6219825" y="500063"/>
            <a:ext cx="2251075" cy="609600"/>
          </a:xfrm>
          <a:prstGeom prst="rect">
            <a:avLst/>
          </a:prstGeom>
          <a:solidFill>
            <a:srgbClr val="85C8CD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53882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II. SECRECIÓN </a:t>
            </a:r>
          </a:p>
          <a:p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  ELECTROLITOS</a:t>
            </a:r>
          </a:p>
        </p:txBody>
      </p:sp>
      <p:sp>
        <p:nvSpPr>
          <p:cNvPr id="243719" name="Rectangle 7"/>
          <p:cNvSpPr>
            <a:spLocks noChangeArrowheads="1"/>
          </p:cNvSpPr>
          <p:nvPr/>
        </p:nvSpPr>
        <p:spPr bwMode="auto">
          <a:xfrm>
            <a:off x="5149850" y="2060575"/>
            <a:ext cx="1150938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66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_tradnl" sz="160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43720" name="Text Box 8"/>
          <p:cNvSpPr txBox="1">
            <a:spLocks noChangeArrowheads="1"/>
          </p:cNvSpPr>
          <p:nvPr/>
        </p:nvSpPr>
        <p:spPr bwMode="auto">
          <a:xfrm>
            <a:off x="684213" y="2276475"/>
            <a:ext cx="1535998" cy="461665"/>
          </a:xfrm>
          <a:prstGeom prst="rect">
            <a:avLst/>
          </a:prstGeom>
          <a:solidFill>
            <a:srgbClr val="CEF2D2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NORMAL</a:t>
            </a:r>
          </a:p>
        </p:txBody>
      </p:sp>
      <p:sp>
        <p:nvSpPr>
          <p:cNvPr id="243721" name="Rectangle 9"/>
          <p:cNvSpPr>
            <a:spLocks noChangeArrowheads="1"/>
          </p:cNvSpPr>
          <p:nvPr/>
        </p:nvSpPr>
        <p:spPr bwMode="auto">
          <a:xfrm>
            <a:off x="4932363" y="4652963"/>
            <a:ext cx="1152525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3722" name="Rectangle 10"/>
          <p:cNvSpPr>
            <a:spLocks noChangeArrowheads="1"/>
          </p:cNvSpPr>
          <p:nvPr/>
        </p:nvSpPr>
        <p:spPr bwMode="auto">
          <a:xfrm>
            <a:off x="1692275" y="1557338"/>
            <a:ext cx="863600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3723" name="Rectangle 11"/>
          <p:cNvSpPr>
            <a:spLocks noChangeArrowheads="1"/>
          </p:cNvSpPr>
          <p:nvPr/>
        </p:nvSpPr>
        <p:spPr bwMode="auto">
          <a:xfrm>
            <a:off x="5003800" y="4797425"/>
            <a:ext cx="792163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3724" name="Rectangle 12"/>
          <p:cNvSpPr>
            <a:spLocks noChangeArrowheads="1"/>
          </p:cNvSpPr>
          <p:nvPr/>
        </p:nvSpPr>
        <p:spPr bwMode="auto">
          <a:xfrm>
            <a:off x="3059113" y="2852738"/>
            <a:ext cx="576262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3725" name="Rectangle 13"/>
          <p:cNvSpPr>
            <a:spLocks noChangeArrowheads="1"/>
          </p:cNvSpPr>
          <p:nvPr/>
        </p:nvSpPr>
        <p:spPr bwMode="auto">
          <a:xfrm>
            <a:off x="2916238" y="5589588"/>
            <a:ext cx="647700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3726" name="Rectangle 14"/>
          <p:cNvSpPr>
            <a:spLocks noChangeArrowheads="1"/>
          </p:cNvSpPr>
          <p:nvPr/>
        </p:nvSpPr>
        <p:spPr bwMode="auto">
          <a:xfrm>
            <a:off x="5076825" y="5589588"/>
            <a:ext cx="215900" cy="7921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3727" name="Text Box 15"/>
          <p:cNvSpPr txBox="1">
            <a:spLocks noChangeArrowheads="1"/>
          </p:cNvSpPr>
          <p:nvPr/>
        </p:nvSpPr>
        <p:spPr bwMode="auto">
          <a:xfrm>
            <a:off x="1476375" y="1125538"/>
            <a:ext cx="1168400" cy="3460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Vellosidad</a:t>
            </a:r>
          </a:p>
        </p:txBody>
      </p:sp>
      <p:sp>
        <p:nvSpPr>
          <p:cNvPr id="243728" name="Text Box 16"/>
          <p:cNvSpPr txBox="1">
            <a:spLocks noChangeArrowheads="1"/>
          </p:cNvSpPr>
          <p:nvPr/>
        </p:nvSpPr>
        <p:spPr bwMode="auto">
          <a:xfrm>
            <a:off x="4429125" y="2867025"/>
            <a:ext cx="790575" cy="3460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Cripta</a:t>
            </a:r>
          </a:p>
        </p:txBody>
      </p:sp>
      <p:sp>
        <p:nvSpPr>
          <p:cNvPr id="243729" name="Text Box 17"/>
          <p:cNvSpPr txBox="1">
            <a:spLocks noChangeArrowheads="1"/>
          </p:cNvSpPr>
          <p:nvPr/>
        </p:nvSpPr>
        <p:spPr bwMode="auto">
          <a:xfrm>
            <a:off x="6051882" y="3565951"/>
            <a:ext cx="2036135" cy="830997"/>
          </a:xfrm>
          <a:prstGeom prst="rect">
            <a:avLst/>
          </a:prstGeom>
          <a:solidFill>
            <a:srgbClr val="E7F1AD"/>
          </a:solidFill>
          <a:ln w="28575">
            <a:solidFill>
              <a:srgbClr val="0066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DIARREA</a:t>
            </a:r>
          </a:p>
          <a:p>
            <a:pPr algn="l"/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SECRETORA</a:t>
            </a:r>
          </a:p>
        </p:txBody>
      </p:sp>
      <p:sp>
        <p:nvSpPr>
          <p:cNvPr id="243732" name="Text Box 20"/>
          <p:cNvSpPr txBox="1">
            <a:spLocks noChangeArrowheads="1"/>
          </p:cNvSpPr>
          <p:nvPr/>
        </p:nvSpPr>
        <p:spPr bwMode="auto">
          <a:xfrm>
            <a:off x="755650" y="476250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43733" name="Oval 21"/>
          <p:cNvSpPr>
            <a:spLocks noChangeArrowheads="1"/>
          </p:cNvSpPr>
          <p:nvPr/>
        </p:nvSpPr>
        <p:spPr bwMode="auto">
          <a:xfrm>
            <a:off x="3421063" y="4724400"/>
            <a:ext cx="1079500" cy="1944688"/>
          </a:xfrm>
          <a:prstGeom prst="ellipse">
            <a:avLst/>
          </a:prstGeom>
          <a:noFill/>
          <a:ln w="38100">
            <a:solidFill>
              <a:srgbClr val="0066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3734" name="Rectangle 22"/>
          <p:cNvSpPr>
            <a:spLocks noChangeArrowheads="1"/>
          </p:cNvSpPr>
          <p:nvPr/>
        </p:nvSpPr>
        <p:spPr bwMode="auto">
          <a:xfrm>
            <a:off x="1835150" y="4292600"/>
            <a:ext cx="865188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3735" name="Text Box 23"/>
          <p:cNvSpPr txBox="1">
            <a:spLocks noChangeArrowheads="1"/>
          </p:cNvSpPr>
          <p:nvPr/>
        </p:nvSpPr>
        <p:spPr bwMode="auto">
          <a:xfrm>
            <a:off x="1331913" y="4124325"/>
            <a:ext cx="1276350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Absorción</a:t>
            </a:r>
          </a:p>
          <a:p>
            <a:pPr algn="l"/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Nutrientes</a:t>
            </a:r>
          </a:p>
          <a:p>
            <a:pPr algn="l"/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Conservada</a:t>
            </a:r>
          </a:p>
        </p:txBody>
      </p:sp>
      <p:sp>
        <p:nvSpPr>
          <p:cNvPr id="243736" name="Rectangle 24"/>
          <p:cNvSpPr>
            <a:spLocks noChangeArrowheads="1"/>
          </p:cNvSpPr>
          <p:nvPr/>
        </p:nvSpPr>
        <p:spPr bwMode="auto">
          <a:xfrm>
            <a:off x="2987675" y="692150"/>
            <a:ext cx="360363" cy="16573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3737" name="Rectangle 25"/>
          <p:cNvSpPr>
            <a:spLocks noChangeArrowheads="1"/>
          </p:cNvSpPr>
          <p:nvPr/>
        </p:nvSpPr>
        <p:spPr bwMode="auto">
          <a:xfrm>
            <a:off x="2916238" y="836613"/>
            <a:ext cx="71437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3738" name="Rectangle 26"/>
          <p:cNvSpPr>
            <a:spLocks noChangeArrowheads="1"/>
          </p:cNvSpPr>
          <p:nvPr/>
        </p:nvSpPr>
        <p:spPr bwMode="auto">
          <a:xfrm>
            <a:off x="3851275" y="2349500"/>
            <a:ext cx="288925" cy="1295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3739" name="Line 27"/>
          <p:cNvSpPr>
            <a:spLocks noChangeShapeType="1"/>
          </p:cNvSpPr>
          <p:nvPr/>
        </p:nvSpPr>
        <p:spPr bwMode="auto">
          <a:xfrm flipV="1">
            <a:off x="3995738" y="2492375"/>
            <a:ext cx="0" cy="1152525"/>
          </a:xfrm>
          <a:prstGeom prst="line">
            <a:avLst/>
          </a:prstGeom>
          <a:noFill/>
          <a:ln w="28575">
            <a:solidFill>
              <a:srgbClr val="0080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43740" name="Rectangle 28"/>
          <p:cNvSpPr>
            <a:spLocks noChangeArrowheads="1"/>
          </p:cNvSpPr>
          <p:nvPr/>
        </p:nvSpPr>
        <p:spPr bwMode="auto">
          <a:xfrm>
            <a:off x="2987675" y="3716338"/>
            <a:ext cx="215900" cy="10080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3741" name="Line 29"/>
          <p:cNvSpPr>
            <a:spLocks noChangeShapeType="1"/>
          </p:cNvSpPr>
          <p:nvPr/>
        </p:nvSpPr>
        <p:spPr bwMode="auto">
          <a:xfrm>
            <a:off x="3059113" y="3787775"/>
            <a:ext cx="0" cy="936625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43742" name="Oval 30"/>
          <p:cNvSpPr>
            <a:spLocks noChangeArrowheads="1"/>
          </p:cNvSpPr>
          <p:nvPr/>
        </p:nvSpPr>
        <p:spPr bwMode="auto">
          <a:xfrm>
            <a:off x="2700338" y="3429000"/>
            <a:ext cx="719137" cy="504825"/>
          </a:xfrm>
          <a:prstGeom prst="ellipse">
            <a:avLst/>
          </a:prstGeom>
          <a:noFill/>
          <a:ln w="38100">
            <a:solidFill>
              <a:srgbClr val="008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3743" name="Rectangle 31"/>
          <p:cNvSpPr>
            <a:spLocks noChangeArrowheads="1"/>
          </p:cNvSpPr>
          <p:nvPr/>
        </p:nvSpPr>
        <p:spPr bwMode="auto">
          <a:xfrm>
            <a:off x="3779838" y="4941888"/>
            <a:ext cx="287337" cy="15113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3744" name="Oval 32"/>
          <p:cNvSpPr>
            <a:spLocks noChangeArrowheads="1"/>
          </p:cNvSpPr>
          <p:nvPr/>
        </p:nvSpPr>
        <p:spPr bwMode="auto">
          <a:xfrm>
            <a:off x="3635375" y="5013325"/>
            <a:ext cx="576263" cy="2873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3745" name="Rectangle 33"/>
          <p:cNvSpPr>
            <a:spLocks noChangeArrowheads="1"/>
          </p:cNvSpPr>
          <p:nvPr/>
        </p:nvSpPr>
        <p:spPr bwMode="auto">
          <a:xfrm>
            <a:off x="3995738" y="5949950"/>
            <a:ext cx="144462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3746" name="AutoShape 34"/>
          <p:cNvSpPr>
            <a:spLocks noChangeArrowheads="1"/>
          </p:cNvSpPr>
          <p:nvPr/>
        </p:nvSpPr>
        <p:spPr bwMode="auto">
          <a:xfrm>
            <a:off x="3708400" y="4868863"/>
            <a:ext cx="503238" cy="1368425"/>
          </a:xfrm>
          <a:prstGeom prst="upArrow">
            <a:avLst>
              <a:gd name="adj1" fmla="val 50000"/>
              <a:gd name="adj2" fmla="val 67981"/>
            </a:avLst>
          </a:prstGeom>
          <a:solidFill>
            <a:srgbClr val="D1CC00"/>
          </a:solidFill>
          <a:ln w="28575">
            <a:solidFill>
              <a:srgbClr val="008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es-VE"/>
          </a:p>
        </p:txBody>
      </p:sp>
      <p:sp>
        <p:nvSpPr>
          <p:cNvPr id="243747" name="Text Box 35"/>
          <p:cNvSpPr txBox="1">
            <a:spLocks noChangeArrowheads="1"/>
          </p:cNvSpPr>
          <p:nvPr/>
        </p:nvSpPr>
        <p:spPr bwMode="auto">
          <a:xfrm>
            <a:off x="3708400" y="6237288"/>
            <a:ext cx="581025" cy="4572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400" b="1">
                <a:solidFill>
                  <a:srgbClr val="336600"/>
                </a:solidFill>
              </a:rPr>
              <a:t>Cl</a:t>
            </a:r>
            <a:r>
              <a:rPr lang="es-ES_tradnl" sz="2400" b="1" baseline="30000">
                <a:solidFill>
                  <a:srgbClr val="336600"/>
                </a:solidFill>
              </a:rPr>
              <a:t>-</a:t>
            </a:r>
          </a:p>
        </p:txBody>
      </p:sp>
      <p:sp>
        <p:nvSpPr>
          <p:cNvPr id="243748" name="Oval 36"/>
          <p:cNvSpPr>
            <a:spLocks noChangeArrowheads="1"/>
          </p:cNvSpPr>
          <p:nvPr/>
        </p:nvSpPr>
        <p:spPr bwMode="auto">
          <a:xfrm>
            <a:off x="3924300" y="3644900"/>
            <a:ext cx="431800" cy="2889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3749" name="Text Box 37"/>
          <p:cNvSpPr txBox="1">
            <a:spLocks noChangeArrowheads="1"/>
          </p:cNvSpPr>
          <p:nvPr/>
        </p:nvSpPr>
        <p:spPr bwMode="auto">
          <a:xfrm>
            <a:off x="3779838" y="3644900"/>
            <a:ext cx="450850" cy="33655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 b="1">
                <a:solidFill>
                  <a:srgbClr val="336600"/>
                </a:solidFill>
              </a:rPr>
              <a:t>Cl</a:t>
            </a:r>
            <a:r>
              <a:rPr lang="es-ES_tradnl" sz="1600" b="1" baseline="30000">
                <a:solidFill>
                  <a:srgbClr val="336600"/>
                </a:solidFill>
              </a:rPr>
              <a:t>-</a:t>
            </a:r>
          </a:p>
        </p:txBody>
      </p:sp>
      <p:sp>
        <p:nvSpPr>
          <p:cNvPr id="243750" name="Rectangle 38"/>
          <p:cNvSpPr>
            <a:spLocks noChangeArrowheads="1"/>
          </p:cNvSpPr>
          <p:nvPr/>
        </p:nvSpPr>
        <p:spPr bwMode="auto">
          <a:xfrm>
            <a:off x="2916238" y="1052513"/>
            <a:ext cx="142875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3751" name="Oval 39"/>
          <p:cNvSpPr>
            <a:spLocks noChangeArrowheads="1"/>
          </p:cNvSpPr>
          <p:nvPr/>
        </p:nvSpPr>
        <p:spPr bwMode="auto">
          <a:xfrm>
            <a:off x="2916238" y="1916113"/>
            <a:ext cx="142875" cy="1444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3752" name="AutoShape 40"/>
          <p:cNvSpPr>
            <a:spLocks noChangeArrowheads="1"/>
          </p:cNvSpPr>
          <p:nvPr/>
        </p:nvSpPr>
        <p:spPr bwMode="auto">
          <a:xfrm>
            <a:off x="2843213" y="476250"/>
            <a:ext cx="503237" cy="1584325"/>
          </a:xfrm>
          <a:prstGeom prst="downArrow">
            <a:avLst>
              <a:gd name="adj1" fmla="val 50000"/>
              <a:gd name="adj2" fmla="val 78707"/>
            </a:avLst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es-VE"/>
          </a:p>
        </p:txBody>
      </p:sp>
      <p:sp>
        <p:nvSpPr>
          <p:cNvPr id="243753" name="Oval 41"/>
          <p:cNvSpPr>
            <a:spLocks noChangeArrowheads="1"/>
          </p:cNvSpPr>
          <p:nvPr/>
        </p:nvSpPr>
        <p:spPr bwMode="auto">
          <a:xfrm>
            <a:off x="2771775" y="3500438"/>
            <a:ext cx="431800" cy="3603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3754" name="Text Box 42"/>
          <p:cNvSpPr txBox="1">
            <a:spLocks noChangeArrowheads="1"/>
          </p:cNvSpPr>
          <p:nvPr/>
        </p:nvSpPr>
        <p:spPr bwMode="auto">
          <a:xfrm>
            <a:off x="2771775" y="3524250"/>
            <a:ext cx="6429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NaCl</a:t>
            </a:r>
          </a:p>
        </p:txBody>
      </p:sp>
      <p:sp>
        <p:nvSpPr>
          <p:cNvPr id="243755" name="Oval 43"/>
          <p:cNvSpPr>
            <a:spLocks noChangeArrowheads="1"/>
          </p:cNvSpPr>
          <p:nvPr/>
        </p:nvSpPr>
        <p:spPr bwMode="auto">
          <a:xfrm>
            <a:off x="3708400" y="692150"/>
            <a:ext cx="358775" cy="2889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3756" name="Text Box 44"/>
          <p:cNvSpPr txBox="1">
            <a:spLocks noChangeArrowheads="1"/>
          </p:cNvSpPr>
          <p:nvPr/>
        </p:nvSpPr>
        <p:spPr bwMode="auto">
          <a:xfrm>
            <a:off x="3348038" y="260350"/>
            <a:ext cx="1874231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 b="1" dirty="0"/>
              <a:t>Absorción </a:t>
            </a:r>
          </a:p>
          <a:p>
            <a:pPr algn="l"/>
            <a:r>
              <a:rPr lang="es-ES_tradnl" sz="1600" b="1" dirty="0" smtClean="0"/>
              <a:t>* </a:t>
            </a:r>
            <a:r>
              <a:rPr lang="es-ES_tradnl" sz="1600" b="1" dirty="0" err="1" smtClean="0"/>
              <a:t>NaCl</a:t>
            </a:r>
            <a:endParaRPr lang="es-ES_tradnl" sz="1600" b="1" dirty="0"/>
          </a:p>
          <a:p>
            <a:pPr algn="l"/>
            <a:r>
              <a:rPr lang="es-ES_tradnl" sz="1600" b="1" dirty="0" smtClean="0"/>
              <a:t>* </a:t>
            </a:r>
            <a:r>
              <a:rPr lang="es-ES_tradnl" sz="1600" b="1" dirty="0" err="1" smtClean="0"/>
              <a:t>Na</a:t>
            </a:r>
            <a:r>
              <a:rPr lang="es-ES_tradnl" sz="1600" b="1" baseline="30000" dirty="0"/>
              <a:t>+</a:t>
            </a:r>
            <a:r>
              <a:rPr lang="es-ES_tradnl" sz="1600" b="1" dirty="0"/>
              <a:t>-nutrientes</a:t>
            </a:r>
          </a:p>
        </p:txBody>
      </p:sp>
      <p:sp>
        <p:nvSpPr>
          <p:cNvPr id="243758" name="Text Box 46"/>
          <p:cNvSpPr txBox="1">
            <a:spLocks noChangeArrowheads="1"/>
          </p:cNvSpPr>
          <p:nvPr/>
        </p:nvSpPr>
        <p:spPr bwMode="auto">
          <a:xfrm>
            <a:off x="5435600" y="4581525"/>
            <a:ext cx="2728913" cy="1889125"/>
          </a:xfrm>
          <a:prstGeom prst="rect">
            <a:avLst/>
          </a:prstGeom>
          <a:solidFill>
            <a:srgbClr val="C3EBD7"/>
          </a:solidFill>
          <a:ln w="28575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AMPc:</a:t>
            </a:r>
          </a:p>
          <a:p>
            <a:pPr algn="l">
              <a:buClr>
                <a:srgbClr val="336600"/>
              </a:buClr>
              <a:buFontTx/>
              <a:buChar char="•"/>
            </a:pPr>
            <a:r>
              <a:rPr lang="es-ES_tradnl" sz="1400">
                <a:effectLst>
                  <a:outerShdw blurRad="38100" dist="38100" dir="2700000" algn="tl">
                    <a:srgbClr val="FFFFFF"/>
                  </a:outerShdw>
                </a:effectLst>
              </a:rPr>
              <a:t>  </a:t>
            </a: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Aumenta secreción Cl</a:t>
            </a:r>
            <a:r>
              <a:rPr lang="es-ES_tradnl" sz="1800" baseline="30000">
                <a:effectLst>
                  <a:outerShdw blurRad="38100" dist="38100" dir="2700000" algn="tl">
                    <a:srgbClr val="FFFFFF"/>
                  </a:outerShdw>
                </a:effectLst>
              </a:rPr>
              <a:t>-</a:t>
            </a:r>
          </a:p>
          <a:p>
            <a:pPr algn="l">
              <a:buClr>
                <a:srgbClr val="336600"/>
              </a:buClr>
              <a:buFontTx/>
              <a:buChar char="•"/>
            </a:pPr>
            <a:endParaRPr lang="es-ES_tradnl" sz="1800" baseline="3000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buClr>
                <a:srgbClr val="336600"/>
              </a:buClr>
              <a:buFontTx/>
              <a:buChar char="•"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  Inhibe Abs. Na</a:t>
            </a:r>
            <a:r>
              <a:rPr lang="es-ES_tradnl" sz="1800" baseline="30000">
                <a:effectLst>
                  <a:outerShdw blurRad="38100" dist="38100" dir="2700000" algn="tl">
                    <a:srgbClr val="FFFFFF"/>
                  </a:outerShdw>
                </a:effectLst>
              </a:rPr>
              <a:t>+</a:t>
            </a: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Cl</a:t>
            </a:r>
            <a:r>
              <a:rPr lang="es-ES_tradnl" sz="1800" baseline="30000">
                <a:effectLst>
                  <a:outerShdw blurRad="38100" dist="38100" dir="2700000" algn="tl">
                    <a:srgbClr val="FFFFFF"/>
                  </a:outerShdw>
                </a:effectLst>
              </a:rPr>
              <a:t>-</a:t>
            </a:r>
          </a:p>
          <a:p>
            <a:pPr algn="l">
              <a:buClr>
                <a:srgbClr val="336600"/>
              </a:buClr>
              <a:buFontTx/>
              <a:buChar char="•"/>
            </a:pPr>
            <a:endParaRPr lang="es-ES_tradnl" sz="1800" baseline="3000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buClr>
                <a:srgbClr val="336600"/>
              </a:buClr>
              <a:buFontTx/>
              <a:buChar char="•"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  No afecta Abs. </a:t>
            </a:r>
          </a:p>
          <a:p>
            <a:pPr algn="l">
              <a:buClr>
                <a:srgbClr val="336600"/>
              </a:buClr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    Na</a:t>
            </a:r>
            <a:r>
              <a:rPr lang="es-ES_tradnl" sz="1800" baseline="30000">
                <a:effectLst>
                  <a:outerShdw blurRad="38100" dist="38100" dir="2700000" algn="tl">
                    <a:srgbClr val="FFFFFF"/>
                  </a:outerShdw>
                </a:effectLst>
              </a:rPr>
              <a:t>+</a:t>
            </a: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-nutrientes</a:t>
            </a:r>
          </a:p>
        </p:txBody>
      </p:sp>
      <p:sp>
        <p:nvSpPr>
          <p:cNvPr id="47" name="Text Box 7"/>
          <p:cNvSpPr txBox="1">
            <a:spLocks noChangeArrowheads="1"/>
          </p:cNvSpPr>
          <p:nvPr/>
        </p:nvSpPr>
        <p:spPr bwMode="auto">
          <a:xfrm>
            <a:off x="6443663" y="6574519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2014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45" name="Text Box 8"/>
          <p:cNvSpPr txBox="1">
            <a:spLocks noChangeArrowheads="1"/>
          </p:cNvSpPr>
          <p:nvPr/>
        </p:nvSpPr>
        <p:spPr bwMode="auto">
          <a:xfrm>
            <a:off x="60031" y="6634389"/>
            <a:ext cx="483337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eaLnBrk="0" hangingPunct="0">
              <a:buClr>
                <a:schemeClr val="tx1"/>
              </a:buClr>
            </a:pPr>
            <a:r>
              <a:rPr lang="en-US" sz="1000" b="0" dirty="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1000" b="0" dirty="0">
                <a:latin typeface="Times New Roman" pitchFamily="18" charset="0"/>
                <a:cs typeface="Times New Roman" pitchFamily="18" charset="0"/>
              </a:rPr>
              <a:t>. M. Barrett. </a:t>
            </a:r>
            <a:r>
              <a:rPr lang="en-US" sz="1000" b="0" i="1" dirty="0">
                <a:latin typeface="Times New Roman" pitchFamily="18" charset="0"/>
                <a:cs typeface="Times New Roman" pitchFamily="18" charset="0"/>
              </a:rPr>
              <a:t>Gastrointestinal Physiology</a:t>
            </a:r>
            <a:r>
              <a:rPr lang="en-US" sz="1000" b="0" dirty="0">
                <a:latin typeface="Times New Roman" pitchFamily="18" charset="0"/>
                <a:cs typeface="Times New Roman" pitchFamily="18" charset="0"/>
              </a:rPr>
              <a:t>. Lange Physiology Series. McGraw-Hill, </a:t>
            </a:r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2006</a:t>
            </a:r>
            <a:r>
              <a:rPr lang="en-US" sz="1000" b="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43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437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43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2437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3729" grpId="0" animBg="1"/>
      <p:bldP spid="243733" grpId="0" animBg="1"/>
      <p:bldP spid="243735" grpId="0"/>
      <p:bldP spid="243739" grpId="0" animBg="1"/>
      <p:bldP spid="243741" grpId="0" animBg="1"/>
      <p:bldP spid="243742" grpId="0" animBg="1"/>
      <p:bldP spid="243746" grpId="0" animBg="1"/>
      <p:bldP spid="243747" grpId="0"/>
      <p:bldP spid="243749" grpId="0"/>
      <p:bldP spid="243752" grpId="0" animBg="1"/>
      <p:bldP spid="243754" grpId="0"/>
      <p:bldP spid="243756" grpId="0"/>
      <p:bldP spid="243758" grpId="0" animBg="1"/>
    </p:bld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738" name="Text Box 2"/>
          <p:cNvSpPr txBox="1">
            <a:spLocks noChangeArrowheads="1"/>
          </p:cNvSpPr>
          <p:nvPr/>
        </p:nvSpPr>
        <p:spPr bwMode="auto">
          <a:xfrm>
            <a:off x="6372225" y="404813"/>
            <a:ext cx="2251075" cy="609600"/>
          </a:xfrm>
          <a:prstGeom prst="rect">
            <a:avLst/>
          </a:prstGeom>
          <a:solidFill>
            <a:srgbClr val="85C8CD"/>
          </a:solidFill>
          <a:ln w="28575">
            <a:solidFill>
              <a:srgbClr val="0066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II. SECRECIÓN </a:t>
            </a:r>
          </a:p>
          <a:p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  ELECTROLITOS</a:t>
            </a:r>
          </a:p>
        </p:txBody>
      </p:sp>
      <p:sp>
        <p:nvSpPr>
          <p:cNvPr id="244739" name="Text Box 3"/>
          <p:cNvSpPr txBox="1">
            <a:spLocks noChangeArrowheads="1"/>
          </p:cNvSpPr>
          <p:nvPr/>
        </p:nvSpPr>
        <p:spPr bwMode="auto">
          <a:xfrm>
            <a:off x="7412919" y="1138238"/>
            <a:ext cx="1223412" cy="46166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Potasio</a:t>
            </a:r>
          </a:p>
        </p:txBody>
      </p:sp>
      <p:sp>
        <p:nvSpPr>
          <p:cNvPr id="244740" name="Text Box 4"/>
          <p:cNvSpPr txBox="1">
            <a:spLocks noChangeArrowheads="1"/>
          </p:cNvSpPr>
          <p:nvPr/>
        </p:nvSpPr>
        <p:spPr bwMode="auto">
          <a:xfrm>
            <a:off x="539750" y="6207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44741" name="Rectangle 5"/>
          <p:cNvSpPr>
            <a:spLocks noChangeArrowheads="1"/>
          </p:cNvSpPr>
          <p:nvPr/>
        </p:nvSpPr>
        <p:spPr bwMode="auto">
          <a:xfrm>
            <a:off x="3311525" y="115888"/>
            <a:ext cx="1873250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pic>
        <p:nvPicPr>
          <p:cNvPr id="244742" name="Picture 6" descr="img34"/>
          <p:cNvPicPr>
            <a:picLocks noChangeAspect="1" noChangeArrowheads="1"/>
          </p:cNvPicPr>
          <p:nvPr/>
        </p:nvPicPr>
        <p:blipFill>
          <a:blip r:embed="rId2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62" t="19507" r="15886"/>
          <a:stretch>
            <a:fillRect/>
          </a:stretch>
        </p:blipFill>
        <p:spPr bwMode="auto">
          <a:xfrm>
            <a:off x="1619250" y="1138238"/>
            <a:ext cx="4032250" cy="4710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4743" name="Rectangle 7"/>
          <p:cNvSpPr>
            <a:spLocks noChangeArrowheads="1"/>
          </p:cNvSpPr>
          <p:nvPr/>
        </p:nvSpPr>
        <p:spPr bwMode="auto">
          <a:xfrm>
            <a:off x="4859338" y="4794250"/>
            <a:ext cx="1706562" cy="795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_tradnl" sz="18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44744" name="Oval 8"/>
          <p:cNvSpPr>
            <a:spLocks noChangeArrowheads="1"/>
          </p:cNvSpPr>
          <p:nvPr/>
        </p:nvSpPr>
        <p:spPr bwMode="auto">
          <a:xfrm>
            <a:off x="1165225" y="4291013"/>
            <a:ext cx="1873250" cy="12239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4745" name="Text Box 9"/>
          <p:cNvSpPr txBox="1">
            <a:spLocks noChangeArrowheads="1"/>
          </p:cNvSpPr>
          <p:nvPr/>
        </p:nvSpPr>
        <p:spPr bwMode="auto">
          <a:xfrm>
            <a:off x="2700338" y="260350"/>
            <a:ext cx="1871662" cy="762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2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LUZ </a:t>
            </a:r>
          </a:p>
          <a:p>
            <a:r>
              <a:rPr lang="es-ES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Í</a:t>
            </a:r>
            <a:r>
              <a:rPr lang="es-ES" sz="20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leon</a:t>
            </a:r>
            <a:r>
              <a:rPr lang="es-ES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, colon</a:t>
            </a:r>
          </a:p>
        </p:txBody>
      </p:sp>
      <p:sp>
        <p:nvSpPr>
          <p:cNvPr id="244746" name="Text Box 10"/>
          <p:cNvSpPr txBox="1">
            <a:spLocks noChangeArrowheads="1"/>
          </p:cNvSpPr>
          <p:nvPr/>
        </p:nvSpPr>
        <p:spPr bwMode="auto">
          <a:xfrm>
            <a:off x="1922463" y="779463"/>
            <a:ext cx="4683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400">
                <a:effectLst>
                  <a:outerShdw blurRad="38100" dist="38100" dir="2700000" algn="tl">
                    <a:srgbClr val="C0C0C0"/>
                  </a:outerShdw>
                </a:effectLst>
              </a:rPr>
              <a:t>K</a:t>
            </a:r>
            <a:r>
              <a:rPr lang="es-ES_tradnl" sz="2400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</a:p>
        </p:txBody>
      </p:sp>
      <p:sp>
        <p:nvSpPr>
          <p:cNvPr id="244747" name="Oval 11"/>
          <p:cNvSpPr>
            <a:spLocks noChangeArrowheads="1"/>
          </p:cNvSpPr>
          <p:nvPr/>
        </p:nvSpPr>
        <p:spPr bwMode="auto">
          <a:xfrm>
            <a:off x="3217863" y="4667250"/>
            <a:ext cx="360362" cy="35877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4748" name="Text Box 12"/>
          <p:cNvSpPr txBox="1">
            <a:spLocks noChangeArrowheads="1"/>
          </p:cNvSpPr>
          <p:nvPr/>
        </p:nvSpPr>
        <p:spPr bwMode="auto">
          <a:xfrm>
            <a:off x="3146425" y="4595813"/>
            <a:ext cx="3968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K</a:t>
            </a:r>
            <a:r>
              <a:rPr lang="es-ES_tradnl" sz="1800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</a:p>
        </p:txBody>
      </p:sp>
      <p:sp>
        <p:nvSpPr>
          <p:cNvPr id="244749" name="Rectangle 13"/>
          <p:cNvSpPr>
            <a:spLocks noChangeArrowheads="1"/>
          </p:cNvSpPr>
          <p:nvPr/>
        </p:nvSpPr>
        <p:spPr bwMode="auto">
          <a:xfrm>
            <a:off x="4716463" y="4019550"/>
            <a:ext cx="1079500" cy="7921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4750" name="Rectangle 14"/>
          <p:cNvSpPr>
            <a:spLocks noChangeArrowheads="1"/>
          </p:cNvSpPr>
          <p:nvPr/>
        </p:nvSpPr>
        <p:spPr bwMode="auto">
          <a:xfrm>
            <a:off x="4740275" y="4233863"/>
            <a:ext cx="1079500" cy="6492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4751" name="Text Box 15"/>
          <p:cNvSpPr txBox="1">
            <a:spLocks noChangeArrowheads="1"/>
          </p:cNvSpPr>
          <p:nvPr/>
        </p:nvSpPr>
        <p:spPr bwMode="auto">
          <a:xfrm>
            <a:off x="5148263" y="3636963"/>
            <a:ext cx="2881312" cy="1520825"/>
          </a:xfrm>
          <a:prstGeom prst="rect">
            <a:avLst/>
          </a:prstGeom>
          <a:noFill/>
          <a:ln w="9525">
            <a:solidFill>
              <a:srgbClr val="D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2000"/>
              <a:t>Aldosterona</a:t>
            </a:r>
          </a:p>
          <a:p>
            <a:pPr algn="l"/>
            <a:endParaRPr lang="es-ES" sz="900" b="1"/>
          </a:p>
          <a:p>
            <a:pPr algn="l"/>
            <a:r>
              <a:rPr lang="es-ES" sz="1600" b="1"/>
              <a:t>Con ingesta K</a:t>
            </a:r>
            <a:r>
              <a:rPr lang="es-ES" sz="1600" b="1" baseline="30000"/>
              <a:t>+</a:t>
            </a:r>
            <a:r>
              <a:rPr lang="es-ES" sz="1600" b="1"/>
              <a:t> aumenta actividad bomba Na</a:t>
            </a:r>
            <a:r>
              <a:rPr lang="es-ES" sz="1600" b="1" baseline="30000"/>
              <a:t>+</a:t>
            </a:r>
            <a:r>
              <a:rPr lang="es-ES" sz="1600" b="1"/>
              <a:t>-K</a:t>
            </a:r>
            <a:r>
              <a:rPr lang="es-ES" sz="1600" b="1" baseline="30000"/>
              <a:t>+</a:t>
            </a:r>
            <a:endParaRPr lang="es-ES" sz="1600" b="1"/>
          </a:p>
          <a:p>
            <a:pPr algn="l"/>
            <a:r>
              <a:rPr lang="es-ES" sz="1600" b="1"/>
              <a:t>para perder K</a:t>
            </a:r>
            <a:r>
              <a:rPr lang="es-ES" sz="1600" b="1" baseline="30000"/>
              <a:t>+ </a:t>
            </a:r>
            <a:r>
              <a:rPr lang="es-ES" sz="1600" b="1"/>
              <a:t>por difusión </a:t>
            </a:r>
          </a:p>
          <a:p>
            <a:pPr algn="l"/>
            <a:r>
              <a:rPr lang="es-ES" sz="1600" b="1"/>
              <a:t>a la luz</a:t>
            </a:r>
          </a:p>
        </p:txBody>
      </p:sp>
      <p:sp>
        <p:nvSpPr>
          <p:cNvPr id="244753" name="Text Box 17"/>
          <p:cNvSpPr txBox="1">
            <a:spLocks noChangeArrowheads="1"/>
          </p:cNvSpPr>
          <p:nvPr/>
        </p:nvSpPr>
        <p:spPr bwMode="auto">
          <a:xfrm>
            <a:off x="5148263" y="2471737"/>
            <a:ext cx="2760692" cy="923330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 b="1"/>
              <a:t>Absorción-secreción K</a:t>
            </a:r>
            <a:r>
              <a:rPr lang="es-ES_tradnl" sz="1800" b="1" baseline="30000"/>
              <a:t>+</a:t>
            </a:r>
          </a:p>
          <a:p>
            <a:pPr algn="l"/>
            <a:r>
              <a:rPr lang="es-ES_tradnl" sz="1800" b="1"/>
              <a:t>NO es determinante </a:t>
            </a:r>
          </a:p>
          <a:p>
            <a:pPr algn="l"/>
            <a:r>
              <a:rPr lang="es-ES_tradnl" sz="1800" b="1"/>
              <a:t>en el mov. de agua</a:t>
            </a:r>
          </a:p>
        </p:txBody>
      </p:sp>
      <p:sp>
        <p:nvSpPr>
          <p:cNvPr id="244754" name="Rectangle 18"/>
          <p:cNvSpPr>
            <a:spLocks noChangeArrowheads="1"/>
          </p:cNvSpPr>
          <p:nvPr/>
        </p:nvSpPr>
        <p:spPr bwMode="auto">
          <a:xfrm>
            <a:off x="2124075" y="4956175"/>
            <a:ext cx="287338" cy="93662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4755" name="Oval 19"/>
          <p:cNvSpPr>
            <a:spLocks noChangeArrowheads="1"/>
          </p:cNvSpPr>
          <p:nvPr/>
        </p:nvSpPr>
        <p:spPr bwMode="auto">
          <a:xfrm>
            <a:off x="2124075" y="4884738"/>
            <a:ext cx="287338" cy="142875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4756" name="Oval 20"/>
          <p:cNvSpPr>
            <a:spLocks noChangeArrowheads="1"/>
          </p:cNvSpPr>
          <p:nvPr/>
        </p:nvSpPr>
        <p:spPr bwMode="auto">
          <a:xfrm>
            <a:off x="2124075" y="5819775"/>
            <a:ext cx="287338" cy="142875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4757" name="Rectangle 21"/>
          <p:cNvSpPr>
            <a:spLocks noChangeArrowheads="1"/>
          </p:cNvSpPr>
          <p:nvPr/>
        </p:nvSpPr>
        <p:spPr bwMode="auto">
          <a:xfrm>
            <a:off x="2051050" y="1860550"/>
            <a:ext cx="360363" cy="1079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4758" name="Rectangle 22"/>
          <p:cNvSpPr>
            <a:spLocks noChangeArrowheads="1"/>
          </p:cNvSpPr>
          <p:nvPr/>
        </p:nvSpPr>
        <p:spPr bwMode="auto">
          <a:xfrm>
            <a:off x="2051050" y="1931988"/>
            <a:ext cx="287338" cy="93662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4759" name="Oval 23"/>
          <p:cNvSpPr>
            <a:spLocks noChangeArrowheads="1"/>
          </p:cNvSpPr>
          <p:nvPr/>
        </p:nvSpPr>
        <p:spPr bwMode="auto">
          <a:xfrm>
            <a:off x="2051050" y="1860550"/>
            <a:ext cx="287338" cy="142875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4760" name="Oval 24"/>
          <p:cNvSpPr>
            <a:spLocks noChangeArrowheads="1"/>
          </p:cNvSpPr>
          <p:nvPr/>
        </p:nvSpPr>
        <p:spPr bwMode="auto">
          <a:xfrm>
            <a:off x="2051050" y="2795588"/>
            <a:ext cx="287338" cy="142875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4761" name="Freeform 25"/>
          <p:cNvSpPr>
            <a:spLocks/>
          </p:cNvSpPr>
          <p:nvPr/>
        </p:nvSpPr>
        <p:spPr bwMode="auto">
          <a:xfrm>
            <a:off x="2268538" y="3084513"/>
            <a:ext cx="863600" cy="1727200"/>
          </a:xfrm>
          <a:custGeom>
            <a:avLst/>
            <a:gdLst>
              <a:gd name="T0" fmla="*/ 589 w 589"/>
              <a:gd name="T1" fmla="*/ 952 h 1021"/>
              <a:gd name="T2" fmla="*/ 226 w 589"/>
              <a:gd name="T3" fmla="*/ 862 h 1021"/>
              <a:gd name="T4" fmla="*/ 0 w 589"/>
              <a:gd name="T5" fmla="*/ 0 h 10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89" h="1021">
                <a:moveTo>
                  <a:pt x="589" y="952"/>
                </a:moveTo>
                <a:cubicBezTo>
                  <a:pt x="456" y="986"/>
                  <a:pt x="324" y="1021"/>
                  <a:pt x="226" y="862"/>
                </a:cubicBezTo>
                <a:cubicBezTo>
                  <a:pt x="128" y="703"/>
                  <a:pt x="64" y="351"/>
                  <a:pt x="0" y="0"/>
                </a:cubicBezTo>
              </a:path>
            </a:pathLst>
          </a:custGeom>
          <a:noFill/>
          <a:ln w="38100" cmpd="sng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44762" name="Freeform 26"/>
          <p:cNvSpPr>
            <a:spLocks/>
          </p:cNvSpPr>
          <p:nvPr/>
        </p:nvSpPr>
        <p:spPr bwMode="auto">
          <a:xfrm>
            <a:off x="2220913" y="4668838"/>
            <a:ext cx="982662" cy="287337"/>
          </a:xfrm>
          <a:custGeom>
            <a:avLst/>
            <a:gdLst>
              <a:gd name="T0" fmla="*/ 619 w 619"/>
              <a:gd name="T1" fmla="*/ 136 h 181"/>
              <a:gd name="T2" fmla="*/ 392 w 619"/>
              <a:gd name="T3" fmla="*/ 45 h 181"/>
              <a:gd name="T4" fmla="*/ 211 w 619"/>
              <a:gd name="T5" fmla="*/ 0 h 181"/>
              <a:gd name="T6" fmla="*/ 30 w 619"/>
              <a:gd name="T7" fmla="*/ 45 h 181"/>
              <a:gd name="T8" fmla="*/ 30 w 619"/>
              <a:gd name="T9" fmla="*/ 181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9" h="181">
                <a:moveTo>
                  <a:pt x="619" y="136"/>
                </a:moveTo>
                <a:cubicBezTo>
                  <a:pt x="539" y="102"/>
                  <a:pt x="460" y="68"/>
                  <a:pt x="392" y="45"/>
                </a:cubicBezTo>
                <a:cubicBezTo>
                  <a:pt x="324" y="22"/>
                  <a:pt x="271" y="0"/>
                  <a:pt x="211" y="0"/>
                </a:cubicBezTo>
                <a:cubicBezTo>
                  <a:pt x="151" y="0"/>
                  <a:pt x="60" y="15"/>
                  <a:pt x="30" y="45"/>
                </a:cubicBezTo>
                <a:cubicBezTo>
                  <a:pt x="0" y="75"/>
                  <a:pt x="15" y="128"/>
                  <a:pt x="30" y="181"/>
                </a:cubicBezTo>
              </a:path>
            </a:pathLst>
          </a:custGeom>
          <a:noFill/>
          <a:ln w="38100" cmpd="sng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44763" name="Line 27"/>
          <p:cNvSpPr>
            <a:spLocks noChangeShapeType="1"/>
          </p:cNvSpPr>
          <p:nvPr/>
        </p:nvSpPr>
        <p:spPr bwMode="auto">
          <a:xfrm>
            <a:off x="2268538" y="5892800"/>
            <a:ext cx="0" cy="287338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44764" name="Rectangle 28"/>
          <p:cNvSpPr>
            <a:spLocks noChangeArrowheads="1"/>
          </p:cNvSpPr>
          <p:nvPr/>
        </p:nvSpPr>
        <p:spPr bwMode="auto">
          <a:xfrm>
            <a:off x="2051050" y="1211263"/>
            <a:ext cx="217488" cy="6492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4765" name="Line 29"/>
          <p:cNvSpPr>
            <a:spLocks noChangeShapeType="1"/>
          </p:cNvSpPr>
          <p:nvPr/>
        </p:nvSpPr>
        <p:spPr bwMode="auto">
          <a:xfrm flipH="1" flipV="1">
            <a:off x="2124075" y="1211263"/>
            <a:ext cx="71438" cy="720725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44766" name="Text Box 30"/>
          <p:cNvSpPr txBox="1">
            <a:spLocks noChangeArrowheads="1"/>
          </p:cNvSpPr>
          <p:nvPr/>
        </p:nvSpPr>
        <p:spPr bwMode="auto">
          <a:xfrm>
            <a:off x="2339975" y="5603875"/>
            <a:ext cx="3968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K</a:t>
            </a:r>
            <a:r>
              <a:rPr lang="es-ES_tradnl" sz="1800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</a:p>
        </p:txBody>
      </p:sp>
      <p:sp>
        <p:nvSpPr>
          <p:cNvPr id="244767" name="Rectangle 31"/>
          <p:cNvSpPr>
            <a:spLocks noChangeArrowheads="1"/>
          </p:cNvSpPr>
          <p:nvPr/>
        </p:nvSpPr>
        <p:spPr bwMode="auto">
          <a:xfrm>
            <a:off x="2627313" y="2003425"/>
            <a:ext cx="504825" cy="9366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4768" name="Oval 32"/>
          <p:cNvSpPr>
            <a:spLocks noChangeArrowheads="1"/>
          </p:cNvSpPr>
          <p:nvPr/>
        </p:nvSpPr>
        <p:spPr bwMode="auto">
          <a:xfrm>
            <a:off x="2700338" y="2147888"/>
            <a:ext cx="358775" cy="576262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4769" name="Oval 33"/>
          <p:cNvSpPr>
            <a:spLocks noChangeArrowheads="1"/>
          </p:cNvSpPr>
          <p:nvPr/>
        </p:nvSpPr>
        <p:spPr bwMode="auto">
          <a:xfrm>
            <a:off x="2700338" y="1355725"/>
            <a:ext cx="287337" cy="7207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4770" name="Oval 34"/>
          <p:cNvSpPr>
            <a:spLocks noChangeArrowheads="1"/>
          </p:cNvSpPr>
          <p:nvPr/>
        </p:nvSpPr>
        <p:spPr bwMode="auto">
          <a:xfrm>
            <a:off x="2771775" y="2940050"/>
            <a:ext cx="576263" cy="3603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4771" name="Text Box 35"/>
          <p:cNvSpPr txBox="1">
            <a:spLocks noChangeArrowheads="1"/>
          </p:cNvSpPr>
          <p:nvPr/>
        </p:nvSpPr>
        <p:spPr bwMode="auto">
          <a:xfrm>
            <a:off x="2771775" y="2940050"/>
            <a:ext cx="3968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K</a:t>
            </a:r>
            <a:r>
              <a:rPr lang="es-ES_tradnl" sz="1800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</a:p>
        </p:txBody>
      </p:sp>
      <p:sp>
        <p:nvSpPr>
          <p:cNvPr id="244772" name="Text Box 36"/>
          <p:cNvSpPr txBox="1">
            <a:spLocks noChangeArrowheads="1"/>
          </p:cNvSpPr>
          <p:nvPr/>
        </p:nvSpPr>
        <p:spPr bwMode="auto">
          <a:xfrm>
            <a:off x="2662238" y="1644650"/>
            <a:ext cx="43338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H</a:t>
            </a:r>
            <a:r>
              <a:rPr lang="es-ES_tradnl" sz="1800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</a:p>
        </p:txBody>
      </p:sp>
      <p:sp>
        <p:nvSpPr>
          <p:cNvPr id="244773" name="Line 37"/>
          <p:cNvSpPr>
            <a:spLocks noChangeShapeType="1"/>
          </p:cNvSpPr>
          <p:nvPr/>
        </p:nvSpPr>
        <p:spPr bwMode="auto">
          <a:xfrm>
            <a:off x="3059113" y="1931988"/>
            <a:ext cx="0" cy="1008062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44774" name="Line 38"/>
          <p:cNvSpPr>
            <a:spLocks noChangeShapeType="1"/>
          </p:cNvSpPr>
          <p:nvPr/>
        </p:nvSpPr>
        <p:spPr bwMode="auto">
          <a:xfrm flipV="1">
            <a:off x="2700338" y="1860550"/>
            <a:ext cx="0" cy="10795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44775" name="Text Box 39"/>
          <p:cNvSpPr txBox="1">
            <a:spLocks noChangeArrowheads="1"/>
          </p:cNvSpPr>
          <p:nvPr/>
        </p:nvSpPr>
        <p:spPr bwMode="auto">
          <a:xfrm>
            <a:off x="2627313" y="2219325"/>
            <a:ext cx="482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200" b="1">
                <a:effectLst>
                  <a:outerShdw blurRad="38100" dist="38100" dir="2700000" algn="tl">
                    <a:srgbClr val="C0C0C0"/>
                  </a:outerShdw>
                </a:effectLst>
              </a:rPr>
              <a:t>ATP</a:t>
            </a:r>
          </a:p>
          <a:p>
            <a:r>
              <a:rPr lang="es-ES" sz="1200" b="1">
                <a:effectLst>
                  <a:outerShdw blurRad="38100" dist="38100" dir="2700000" algn="tl">
                    <a:srgbClr val="C0C0C0"/>
                  </a:outerShdw>
                </a:effectLst>
              </a:rPr>
              <a:t>asa</a:t>
            </a:r>
          </a:p>
        </p:txBody>
      </p:sp>
      <p:sp>
        <p:nvSpPr>
          <p:cNvPr id="244776" name="Text Box 40"/>
          <p:cNvSpPr txBox="1">
            <a:spLocks noChangeArrowheads="1"/>
          </p:cNvSpPr>
          <p:nvPr/>
        </p:nvSpPr>
        <p:spPr bwMode="auto">
          <a:xfrm>
            <a:off x="3203575" y="2681288"/>
            <a:ext cx="72072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1400" b="1"/>
              <a:t>Colon </a:t>
            </a:r>
          </a:p>
          <a:p>
            <a:pPr algn="l"/>
            <a:r>
              <a:rPr lang="es-ES" sz="1400" b="1"/>
              <a:t>distal</a:t>
            </a:r>
          </a:p>
        </p:txBody>
      </p:sp>
      <p:sp>
        <p:nvSpPr>
          <p:cNvPr id="244777" name="Rectangle 41"/>
          <p:cNvSpPr>
            <a:spLocks noChangeArrowheads="1"/>
          </p:cNvSpPr>
          <p:nvPr/>
        </p:nvSpPr>
        <p:spPr bwMode="auto">
          <a:xfrm>
            <a:off x="4211638" y="4365625"/>
            <a:ext cx="431800" cy="503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4778" name="Text Box 42"/>
          <p:cNvSpPr txBox="1">
            <a:spLocks noChangeArrowheads="1"/>
          </p:cNvSpPr>
          <p:nvPr/>
        </p:nvSpPr>
        <p:spPr bwMode="auto">
          <a:xfrm>
            <a:off x="4140200" y="4365625"/>
            <a:ext cx="55721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Na</a:t>
            </a:r>
            <a:r>
              <a:rPr lang="es-ES_tradnl" sz="1800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</a:p>
        </p:txBody>
      </p:sp>
      <p:sp>
        <p:nvSpPr>
          <p:cNvPr id="43" name="Text Box 7"/>
          <p:cNvSpPr txBox="1">
            <a:spLocks noChangeArrowheads="1"/>
          </p:cNvSpPr>
          <p:nvPr/>
        </p:nvSpPr>
        <p:spPr bwMode="auto">
          <a:xfrm>
            <a:off x="6372200" y="6525344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447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447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447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447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44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4748" grpId="0"/>
      <p:bldP spid="244750" grpId="0" animBg="1"/>
      <p:bldP spid="244751" grpId="0" animBg="1"/>
      <p:bldP spid="244761" grpId="0" animBg="1"/>
      <p:bldP spid="244762" grpId="0" animBg="1"/>
      <p:bldP spid="244763" grpId="0" animBg="1"/>
      <p:bldP spid="244765" grpId="0" animBg="1"/>
      <p:bldP spid="244773" grpId="0" animBg="1"/>
      <p:bldP spid="244776" grpId="0"/>
      <p:bldP spid="244778" grpId="0"/>
    </p:bld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62" name="Text Box 2"/>
          <p:cNvSpPr txBox="1">
            <a:spLocks noChangeArrowheads="1"/>
          </p:cNvSpPr>
          <p:nvPr/>
        </p:nvSpPr>
        <p:spPr bwMode="auto">
          <a:xfrm>
            <a:off x="6372225" y="626864"/>
            <a:ext cx="2251075" cy="609600"/>
          </a:xfrm>
          <a:prstGeom prst="rect">
            <a:avLst/>
          </a:prstGeom>
          <a:solidFill>
            <a:srgbClr val="85C8CD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II. SECRECIÓN </a:t>
            </a:r>
          </a:p>
          <a:p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  ELECTROLITOS</a:t>
            </a:r>
          </a:p>
        </p:txBody>
      </p:sp>
      <p:sp>
        <p:nvSpPr>
          <p:cNvPr id="245763" name="Text Box 3"/>
          <p:cNvSpPr txBox="1">
            <a:spLocks noChangeArrowheads="1"/>
          </p:cNvSpPr>
          <p:nvPr/>
        </p:nvSpPr>
        <p:spPr bwMode="auto">
          <a:xfrm>
            <a:off x="7417521" y="1347366"/>
            <a:ext cx="1205779" cy="46166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Potasio</a:t>
            </a:r>
          </a:p>
        </p:txBody>
      </p:sp>
      <p:sp>
        <p:nvSpPr>
          <p:cNvPr id="245764" name="Text Box 4"/>
          <p:cNvSpPr txBox="1">
            <a:spLocks noChangeArrowheads="1"/>
          </p:cNvSpPr>
          <p:nvPr/>
        </p:nvSpPr>
        <p:spPr bwMode="auto">
          <a:xfrm>
            <a:off x="5818822" y="3284538"/>
            <a:ext cx="2808287" cy="1338828"/>
          </a:xfrm>
          <a:prstGeom prst="rect">
            <a:avLst/>
          </a:prstGeom>
          <a:solidFill>
            <a:srgbClr val="C3EBD7"/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l"/>
            <a:r>
              <a:rPr lang="es-MX" sz="1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Na</a:t>
            </a:r>
            <a:r>
              <a:rPr lang="es-MX" sz="1800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s-MX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y K</a:t>
            </a:r>
            <a:r>
              <a:rPr lang="es-MX" sz="1800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s-MX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en la luz están a la inversa que en plasma</a:t>
            </a:r>
          </a:p>
          <a:p>
            <a:pPr algn="l"/>
            <a:endParaRPr lang="es-MX" sz="9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/>
            <a:r>
              <a:rPr lang="es-MX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Pero se mantiene la</a:t>
            </a:r>
          </a:p>
          <a:p>
            <a:pPr algn="l"/>
            <a:r>
              <a:rPr lang="es-MX" sz="1800" u="sng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Isoosmolaridad</a:t>
            </a:r>
            <a:r>
              <a:rPr lang="es-MX" sz="1800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!</a:t>
            </a:r>
          </a:p>
        </p:txBody>
      </p:sp>
      <p:pic>
        <p:nvPicPr>
          <p:cNvPr id="245765" name="Picture 5" descr="img35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24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18" r="73322" b="28957"/>
          <a:stretch>
            <a:fillRect/>
          </a:stretch>
        </p:blipFill>
        <p:spPr>
          <a:xfrm>
            <a:off x="1042988" y="2035175"/>
            <a:ext cx="1223962" cy="4064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45766" name="Rectangle 6"/>
          <p:cNvSpPr>
            <a:spLocks noChangeArrowheads="1"/>
          </p:cNvSpPr>
          <p:nvPr/>
        </p:nvSpPr>
        <p:spPr bwMode="auto">
          <a:xfrm>
            <a:off x="2322513" y="1957388"/>
            <a:ext cx="1624012" cy="7810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5767" name="Rectangle 7"/>
          <p:cNvSpPr>
            <a:spLocks noChangeArrowheads="1"/>
          </p:cNvSpPr>
          <p:nvPr/>
        </p:nvSpPr>
        <p:spPr bwMode="auto">
          <a:xfrm>
            <a:off x="4202113" y="1957388"/>
            <a:ext cx="1279525" cy="7810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_tradnl" sz="18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45768" name="Text Box 8"/>
          <p:cNvSpPr txBox="1">
            <a:spLocks noChangeArrowheads="1"/>
          </p:cNvSpPr>
          <p:nvPr/>
        </p:nvSpPr>
        <p:spPr bwMode="auto">
          <a:xfrm>
            <a:off x="4210050" y="1274763"/>
            <a:ext cx="1033463" cy="3460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PLASMA</a:t>
            </a:r>
          </a:p>
        </p:txBody>
      </p:sp>
      <p:sp>
        <p:nvSpPr>
          <p:cNvPr id="245769" name="Text Box 9"/>
          <p:cNvSpPr txBox="1">
            <a:spLocks noChangeArrowheads="1"/>
          </p:cNvSpPr>
          <p:nvPr/>
        </p:nvSpPr>
        <p:spPr bwMode="auto">
          <a:xfrm>
            <a:off x="1762125" y="1274763"/>
            <a:ext cx="1976438" cy="639762"/>
          </a:xfrm>
          <a:prstGeom prst="rect">
            <a:avLst/>
          </a:prstGeom>
          <a:solidFill>
            <a:srgbClr val="C3EBD7"/>
          </a:solidFill>
          <a:ln w="28575">
            <a:noFill/>
            <a:miter lim="800000"/>
            <a:headEnd/>
            <a:tailEnd/>
          </a:ln>
          <a:effectLst/>
          <a:extLst/>
        </p:spPr>
        <p:txBody>
          <a:bodyPr>
            <a:spAutoFit/>
          </a:bodyPr>
          <a:lstStyle/>
          <a:p>
            <a:r>
              <a:rPr lang="es-ES" sz="1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LUZ </a:t>
            </a:r>
          </a:p>
          <a:p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ÍLEON -COLON</a:t>
            </a:r>
          </a:p>
        </p:txBody>
      </p:sp>
      <p:sp>
        <p:nvSpPr>
          <p:cNvPr id="245770" name="Text Box 10"/>
          <p:cNvSpPr txBox="1">
            <a:spLocks noChangeArrowheads="1"/>
          </p:cNvSpPr>
          <p:nvPr/>
        </p:nvSpPr>
        <p:spPr bwMode="auto">
          <a:xfrm>
            <a:off x="2036763" y="5759450"/>
            <a:ext cx="1014412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Secreción</a:t>
            </a:r>
          </a:p>
          <a:p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K</a:t>
            </a:r>
            <a:r>
              <a:rPr lang="es-ES_tradnl" sz="1600" b="1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</a:p>
        </p:txBody>
      </p:sp>
      <p:sp>
        <p:nvSpPr>
          <p:cNvPr id="245771" name="Text Box 11"/>
          <p:cNvSpPr txBox="1">
            <a:spLocks noChangeArrowheads="1"/>
          </p:cNvSpPr>
          <p:nvPr/>
        </p:nvSpPr>
        <p:spPr bwMode="auto">
          <a:xfrm>
            <a:off x="3059113" y="5738813"/>
            <a:ext cx="1014412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Absorción</a:t>
            </a:r>
          </a:p>
          <a:p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Na</a:t>
            </a:r>
            <a:r>
              <a:rPr lang="es-ES_tradnl" sz="1600" b="1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</a:p>
        </p:txBody>
      </p:sp>
      <p:sp>
        <p:nvSpPr>
          <p:cNvPr id="245772" name="Line 12"/>
          <p:cNvSpPr>
            <a:spLocks noChangeShapeType="1"/>
          </p:cNvSpPr>
          <p:nvPr/>
        </p:nvSpPr>
        <p:spPr bwMode="auto">
          <a:xfrm>
            <a:off x="3922713" y="1274763"/>
            <a:ext cx="4762" cy="442595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45773" name="Rectangle 13" descr="80%"/>
          <p:cNvSpPr>
            <a:spLocks noChangeArrowheads="1"/>
          </p:cNvSpPr>
          <p:nvPr/>
        </p:nvSpPr>
        <p:spPr bwMode="auto">
          <a:xfrm>
            <a:off x="4749800" y="2786063"/>
            <a:ext cx="504825" cy="2881312"/>
          </a:xfrm>
          <a:prstGeom prst="rect">
            <a:avLst/>
          </a:prstGeom>
          <a:pattFill prst="pct80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5774" name="Rectangle 14" descr="80%"/>
          <p:cNvSpPr>
            <a:spLocks noChangeArrowheads="1"/>
          </p:cNvSpPr>
          <p:nvPr/>
        </p:nvSpPr>
        <p:spPr bwMode="auto">
          <a:xfrm>
            <a:off x="3130550" y="5378450"/>
            <a:ext cx="504825" cy="288925"/>
          </a:xfrm>
          <a:prstGeom prst="rect">
            <a:avLst/>
          </a:prstGeom>
          <a:pattFill prst="pct80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5775" name="Rectangle 15"/>
          <p:cNvSpPr>
            <a:spLocks noChangeArrowheads="1"/>
          </p:cNvSpPr>
          <p:nvPr/>
        </p:nvSpPr>
        <p:spPr bwMode="auto">
          <a:xfrm>
            <a:off x="3130550" y="5233988"/>
            <a:ext cx="504825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5776" name="Line 16"/>
          <p:cNvSpPr>
            <a:spLocks noChangeShapeType="1"/>
          </p:cNvSpPr>
          <p:nvPr/>
        </p:nvSpPr>
        <p:spPr bwMode="auto">
          <a:xfrm>
            <a:off x="3994150" y="5667375"/>
            <a:ext cx="14414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45777" name="Rectangle 17" descr="Diagonal hacia arriba oscura"/>
          <p:cNvSpPr>
            <a:spLocks noChangeArrowheads="1"/>
          </p:cNvSpPr>
          <p:nvPr/>
        </p:nvSpPr>
        <p:spPr bwMode="auto">
          <a:xfrm>
            <a:off x="4067175" y="5378450"/>
            <a:ext cx="504825" cy="288925"/>
          </a:xfrm>
          <a:prstGeom prst="rect">
            <a:avLst/>
          </a:prstGeom>
          <a:pattFill prst="dkUpDiag">
            <a:fgClr>
              <a:srgbClr val="E880A8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5778" name="Rectangle 18" descr="Diagonal hacia arriba oscura"/>
          <p:cNvSpPr>
            <a:spLocks noChangeArrowheads="1"/>
          </p:cNvSpPr>
          <p:nvPr/>
        </p:nvSpPr>
        <p:spPr bwMode="auto">
          <a:xfrm>
            <a:off x="2409825" y="2786063"/>
            <a:ext cx="504825" cy="2881312"/>
          </a:xfrm>
          <a:prstGeom prst="rect">
            <a:avLst/>
          </a:prstGeom>
          <a:pattFill prst="dkUpDiag">
            <a:fgClr>
              <a:srgbClr val="E880A8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5779" name="Line 19"/>
          <p:cNvSpPr>
            <a:spLocks noChangeShapeType="1"/>
          </p:cNvSpPr>
          <p:nvPr/>
        </p:nvSpPr>
        <p:spPr bwMode="auto">
          <a:xfrm>
            <a:off x="2193925" y="5667375"/>
            <a:ext cx="158591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45780" name="Text Box 20"/>
          <p:cNvSpPr txBox="1">
            <a:spLocks noChangeArrowheads="1"/>
          </p:cNvSpPr>
          <p:nvPr/>
        </p:nvSpPr>
        <p:spPr bwMode="auto">
          <a:xfrm>
            <a:off x="2409825" y="2354263"/>
            <a:ext cx="41751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 b="1">
                <a:effectLst>
                  <a:outerShdw blurRad="38100" dist="38100" dir="2700000" algn="tl">
                    <a:srgbClr val="C0C0C0"/>
                  </a:outerShdw>
                </a:effectLst>
              </a:rPr>
              <a:t>K</a:t>
            </a:r>
            <a:r>
              <a:rPr lang="es-ES_tradnl" sz="1800" b="1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</a:p>
        </p:txBody>
      </p:sp>
      <p:sp>
        <p:nvSpPr>
          <p:cNvPr id="245781" name="Text Box 21"/>
          <p:cNvSpPr txBox="1">
            <a:spLocks noChangeArrowheads="1"/>
          </p:cNvSpPr>
          <p:nvPr/>
        </p:nvSpPr>
        <p:spPr bwMode="auto">
          <a:xfrm>
            <a:off x="3130550" y="4946650"/>
            <a:ext cx="55721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Na</a:t>
            </a:r>
            <a:r>
              <a:rPr lang="es-ES_tradnl" sz="1800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</a:p>
        </p:txBody>
      </p:sp>
      <p:sp>
        <p:nvSpPr>
          <p:cNvPr id="245782" name="Text Box 22"/>
          <p:cNvSpPr txBox="1">
            <a:spLocks noChangeArrowheads="1"/>
          </p:cNvSpPr>
          <p:nvPr/>
        </p:nvSpPr>
        <p:spPr bwMode="auto">
          <a:xfrm>
            <a:off x="4081463" y="5011738"/>
            <a:ext cx="3968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K</a:t>
            </a:r>
            <a:r>
              <a:rPr lang="es-ES_tradnl" sz="1800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</a:p>
        </p:txBody>
      </p:sp>
      <p:sp>
        <p:nvSpPr>
          <p:cNvPr id="245783" name="Text Box 23"/>
          <p:cNvSpPr txBox="1">
            <a:spLocks noChangeArrowheads="1"/>
          </p:cNvSpPr>
          <p:nvPr/>
        </p:nvSpPr>
        <p:spPr bwMode="auto">
          <a:xfrm>
            <a:off x="4706938" y="2425700"/>
            <a:ext cx="5905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 b="1">
                <a:effectLst>
                  <a:outerShdw blurRad="38100" dist="38100" dir="2700000" algn="tl">
                    <a:srgbClr val="C0C0C0"/>
                  </a:outerShdw>
                </a:effectLst>
              </a:rPr>
              <a:t>Na</a:t>
            </a:r>
            <a:r>
              <a:rPr lang="es-ES_tradnl" sz="1800" b="1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</a:p>
        </p:txBody>
      </p:sp>
      <p:sp>
        <p:nvSpPr>
          <p:cNvPr id="245786" name="Text Box 26"/>
          <p:cNvSpPr txBox="1">
            <a:spLocks noChangeArrowheads="1"/>
          </p:cNvSpPr>
          <p:nvPr/>
        </p:nvSpPr>
        <p:spPr bwMode="auto">
          <a:xfrm>
            <a:off x="981142" y="626864"/>
            <a:ext cx="780983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45787" name="Text Box 27"/>
          <p:cNvSpPr txBox="1">
            <a:spLocks noChangeArrowheads="1"/>
          </p:cNvSpPr>
          <p:nvPr/>
        </p:nvSpPr>
        <p:spPr bwMode="auto">
          <a:xfrm>
            <a:off x="6094920" y="4772323"/>
            <a:ext cx="2186817" cy="923330"/>
          </a:xfrm>
          <a:prstGeom prst="rect">
            <a:avLst/>
          </a:prstGeom>
          <a:solidFill>
            <a:srgbClr val="79DCFF"/>
          </a:solidFill>
          <a:ln w="9525">
            <a:solidFill>
              <a:srgbClr val="056AFF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 rescata </a:t>
            </a:r>
            <a:endParaRPr lang="es-ES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99,5</a:t>
            </a:r>
            <a: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% de </a:t>
            </a:r>
            <a:r>
              <a:rPr lang="es-ES" sz="1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</a:t>
            </a:r>
            <a:r>
              <a:rPr lang="es-ES" sz="1800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</a:p>
          <a:p>
            <a: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 la luz intestinal!</a:t>
            </a:r>
          </a:p>
        </p:txBody>
      </p:sp>
      <p:sp>
        <p:nvSpPr>
          <p:cNvPr id="27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7" dur="80"/>
                                        <p:tgtEl>
                                          <p:spTgt spid="24578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8" dur="80"/>
                                        <p:tgtEl>
                                          <p:spTgt spid="24578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80"/>
                                        <p:tgtEl>
                                          <p:spTgt spid="24578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64" grpId="0" animBg="1"/>
      <p:bldP spid="245766" grpId="0" animBg="1"/>
      <p:bldP spid="245767" grpId="0" animBg="1"/>
      <p:bldP spid="245768" grpId="0" animBg="1"/>
      <p:bldP spid="245769" grpId="0" animBg="1"/>
      <p:bldP spid="245770" grpId="0"/>
      <p:bldP spid="245771" grpId="0"/>
      <p:bldP spid="245772" grpId="0" animBg="1"/>
      <p:bldP spid="245773" grpId="0" animBg="1"/>
      <p:bldP spid="245774" grpId="0" animBg="1"/>
      <p:bldP spid="245775" grpId="0" animBg="1"/>
      <p:bldP spid="245776" grpId="0" animBg="1"/>
      <p:bldP spid="245777" grpId="0" animBg="1"/>
      <p:bldP spid="245778" grpId="0" animBg="1"/>
      <p:bldP spid="245779" grpId="0" animBg="1"/>
      <p:bldP spid="245780" grpId="0"/>
      <p:bldP spid="245781" grpId="0"/>
      <p:bldP spid="245782" grpId="0"/>
      <p:bldP spid="245783" grpId="0"/>
      <p:bldP spid="245787" grpId="0" animBg="1"/>
    </p:bld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6" name="Text Box 2"/>
          <p:cNvSpPr txBox="1">
            <a:spLocks noChangeArrowheads="1"/>
          </p:cNvSpPr>
          <p:nvPr/>
        </p:nvSpPr>
        <p:spPr bwMode="auto">
          <a:xfrm>
            <a:off x="879022" y="577850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pic>
        <p:nvPicPr>
          <p:cNvPr id="246787" name="Picture 3" descr="img36"/>
          <p:cNvPicPr>
            <a:picLocks noChangeAspect="1" noChangeArrowheads="1"/>
          </p:cNvPicPr>
          <p:nvPr/>
        </p:nvPicPr>
        <p:blipFill>
          <a:blip r:embed="rId2">
            <a:lum bright="-6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8550" y="817563"/>
            <a:ext cx="4405313" cy="585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6788" name="Rectangle 4"/>
          <p:cNvSpPr>
            <a:spLocks noChangeArrowheads="1"/>
          </p:cNvSpPr>
          <p:nvPr/>
        </p:nvSpPr>
        <p:spPr bwMode="auto">
          <a:xfrm>
            <a:off x="2484438" y="6021388"/>
            <a:ext cx="2087562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6789" name="Text Box 5"/>
          <p:cNvSpPr txBox="1">
            <a:spLocks noChangeArrowheads="1"/>
          </p:cNvSpPr>
          <p:nvPr/>
        </p:nvSpPr>
        <p:spPr bwMode="auto">
          <a:xfrm>
            <a:off x="6121400" y="2318883"/>
            <a:ext cx="2252662" cy="944562"/>
          </a:xfrm>
          <a:prstGeom prst="rect">
            <a:avLst/>
          </a:prstGeom>
          <a:solidFill>
            <a:srgbClr val="79DCFF"/>
          </a:solidFill>
          <a:ln w="28575">
            <a:solidFill>
              <a:srgbClr val="6666FF"/>
            </a:solidFill>
            <a:miter lim="800000"/>
            <a:headEnd/>
            <a:tailEnd/>
          </a:ln>
          <a:effectLst/>
          <a:extLst/>
        </p:spPr>
        <p:txBody>
          <a:bodyPr>
            <a:spAutoFit/>
          </a:bodyPr>
          <a:lstStyle/>
          <a:p>
            <a:r>
              <a:rPr lang="es-E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Neutraliza acidez </a:t>
            </a:r>
          </a:p>
          <a:p>
            <a:r>
              <a:rPr lang="es-E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producida por </a:t>
            </a:r>
          </a:p>
          <a:p>
            <a:r>
              <a:rPr lang="es-E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Bacterias!</a:t>
            </a:r>
          </a:p>
        </p:txBody>
      </p:sp>
      <p:sp>
        <p:nvSpPr>
          <p:cNvPr id="246790" name="Oval 6"/>
          <p:cNvSpPr>
            <a:spLocks noChangeArrowheads="1"/>
          </p:cNvSpPr>
          <p:nvPr/>
        </p:nvSpPr>
        <p:spPr bwMode="auto">
          <a:xfrm>
            <a:off x="5365750" y="4508500"/>
            <a:ext cx="1511300" cy="13668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_tradnl" sz="1800"/>
          </a:p>
        </p:txBody>
      </p:sp>
      <p:sp>
        <p:nvSpPr>
          <p:cNvPr id="246791" name="Rectangle 7"/>
          <p:cNvSpPr>
            <a:spLocks noChangeArrowheads="1"/>
          </p:cNvSpPr>
          <p:nvPr/>
        </p:nvSpPr>
        <p:spPr bwMode="auto">
          <a:xfrm>
            <a:off x="3563938" y="692150"/>
            <a:ext cx="2303462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 dirty="0"/>
          </a:p>
        </p:txBody>
      </p:sp>
      <p:sp>
        <p:nvSpPr>
          <p:cNvPr id="246792" name="Text Box 8"/>
          <p:cNvSpPr txBox="1">
            <a:spLocks noChangeArrowheads="1"/>
          </p:cNvSpPr>
          <p:nvPr/>
        </p:nvSpPr>
        <p:spPr bwMode="auto">
          <a:xfrm>
            <a:off x="6300788" y="354013"/>
            <a:ext cx="2251075" cy="609600"/>
          </a:xfrm>
          <a:prstGeom prst="rect">
            <a:avLst/>
          </a:prstGeom>
          <a:solidFill>
            <a:srgbClr val="8CCBD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II. SECRECIÓN </a:t>
            </a:r>
          </a:p>
          <a:p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  ELECTROLITOS</a:t>
            </a:r>
          </a:p>
        </p:txBody>
      </p:sp>
      <p:sp>
        <p:nvSpPr>
          <p:cNvPr id="246793" name="Text Box 9"/>
          <p:cNvSpPr txBox="1">
            <a:spLocks noChangeArrowheads="1"/>
          </p:cNvSpPr>
          <p:nvPr/>
        </p:nvSpPr>
        <p:spPr bwMode="auto">
          <a:xfrm>
            <a:off x="6653586" y="1054100"/>
            <a:ext cx="1898277" cy="46166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Bicarbonato</a:t>
            </a:r>
          </a:p>
        </p:txBody>
      </p:sp>
      <p:sp>
        <p:nvSpPr>
          <p:cNvPr id="246794" name="Oval 10"/>
          <p:cNvSpPr>
            <a:spLocks noChangeArrowheads="1"/>
          </p:cNvSpPr>
          <p:nvPr/>
        </p:nvSpPr>
        <p:spPr bwMode="auto">
          <a:xfrm>
            <a:off x="3030538" y="2025650"/>
            <a:ext cx="1295400" cy="1655763"/>
          </a:xfrm>
          <a:prstGeom prst="ellipse">
            <a:avLst/>
          </a:prstGeom>
          <a:noFill/>
          <a:ln w="28575">
            <a:solidFill>
              <a:srgbClr val="0000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6795" name="Oval 11"/>
          <p:cNvSpPr>
            <a:spLocks noChangeArrowheads="1"/>
          </p:cNvSpPr>
          <p:nvPr/>
        </p:nvSpPr>
        <p:spPr bwMode="auto">
          <a:xfrm>
            <a:off x="2743200" y="873125"/>
            <a:ext cx="935038" cy="6477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6796" name="Oval 12"/>
          <p:cNvSpPr>
            <a:spLocks noChangeArrowheads="1"/>
          </p:cNvSpPr>
          <p:nvPr/>
        </p:nvSpPr>
        <p:spPr bwMode="auto">
          <a:xfrm>
            <a:off x="3246438" y="1449388"/>
            <a:ext cx="647700" cy="50323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6797" name="Text Box 13"/>
          <p:cNvSpPr txBox="1">
            <a:spLocks noChangeArrowheads="1"/>
          </p:cNvSpPr>
          <p:nvPr/>
        </p:nvSpPr>
        <p:spPr bwMode="auto">
          <a:xfrm>
            <a:off x="3268414" y="1136650"/>
            <a:ext cx="87153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HCO</a:t>
            </a:r>
            <a:r>
              <a:rPr lang="es-ES_tradnl" sz="1800" b="1" baseline="-25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  <a:r>
              <a:rPr lang="es-ES_tradnl" sz="1800" b="1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</a:p>
        </p:txBody>
      </p:sp>
      <p:sp>
        <p:nvSpPr>
          <p:cNvPr id="246798" name="Oval 14"/>
          <p:cNvSpPr>
            <a:spLocks noChangeArrowheads="1"/>
          </p:cNvSpPr>
          <p:nvPr/>
        </p:nvSpPr>
        <p:spPr bwMode="auto">
          <a:xfrm>
            <a:off x="3203327" y="1017588"/>
            <a:ext cx="936625" cy="576262"/>
          </a:xfrm>
          <a:prstGeom prst="ellipse">
            <a:avLst/>
          </a:prstGeom>
          <a:noFill/>
          <a:ln w="28575">
            <a:solidFill>
              <a:srgbClr val="0000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6800" name="Text Box 16"/>
          <p:cNvSpPr txBox="1">
            <a:spLocks noChangeArrowheads="1"/>
          </p:cNvSpPr>
          <p:nvPr/>
        </p:nvSpPr>
        <p:spPr bwMode="auto">
          <a:xfrm>
            <a:off x="1644949" y="277813"/>
            <a:ext cx="1582737" cy="739775"/>
          </a:xfrm>
          <a:prstGeom prst="rect">
            <a:avLst/>
          </a:prstGeom>
          <a:solidFill>
            <a:schemeClr val="accent1"/>
          </a:solidFill>
          <a:ln w="38100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LUZ</a:t>
            </a:r>
          </a:p>
          <a:p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Íleon, colon</a:t>
            </a:r>
          </a:p>
        </p:txBody>
      </p:sp>
      <p:sp>
        <p:nvSpPr>
          <p:cNvPr id="246801" name="Freeform 17"/>
          <p:cNvSpPr>
            <a:spLocks/>
          </p:cNvSpPr>
          <p:nvPr/>
        </p:nvSpPr>
        <p:spPr bwMode="auto">
          <a:xfrm>
            <a:off x="3492500" y="1557338"/>
            <a:ext cx="1116013" cy="3671887"/>
          </a:xfrm>
          <a:custGeom>
            <a:avLst/>
            <a:gdLst>
              <a:gd name="T0" fmla="*/ 0 w 703"/>
              <a:gd name="T1" fmla="*/ 2313 h 2313"/>
              <a:gd name="T2" fmla="*/ 272 w 703"/>
              <a:gd name="T3" fmla="*/ 2177 h 2313"/>
              <a:gd name="T4" fmla="*/ 499 w 703"/>
              <a:gd name="T5" fmla="*/ 1950 h 2313"/>
              <a:gd name="T6" fmla="*/ 680 w 703"/>
              <a:gd name="T7" fmla="*/ 1406 h 2313"/>
              <a:gd name="T8" fmla="*/ 635 w 703"/>
              <a:gd name="T9" fmla="*/ 680 h 2313"/>
              <a:gd name="T10" fmla="*/ 362 w 703"/>
              <a:gd name="T11" fmla="*/ 0 h 2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03" h="2313">
                <a:moveTo>
                  <a:pt x="0" y="2313"/>
                </a:moveTo>
                <a:cubicBezTo>
                  <a:pt x="94" y="2275"/>
                  <a:pt x="189" y="2237"/>
                  <a:pt x="272" y="2177"/>
                </a:cubicBezTo>
                <a:cubicBezTo>
                  <a:pt x="355" y="2117"/>
                  <a:pt x="431" y="2079"/>
                  <a:pt x="499" y="1950"/>
                </a:cubicBezTo>
                <a:cubicBezTo>
                  <a:pt x="567" y="1821"/>
                  <a:pt x="657" y="1618"/>
                  <a:pt x="680" y="1406"/>
                </a:cubicBezTo>
                <a:cubicBezTo>
                  <a:pt x="703" y="1194"/>
                  <a:pt x="688" y="914"/>
                  <a:pt x="635" y="680"/>
                </a:cubicBezTo>
                <a:cubicBezTo>
                  <a:pt x="582" y="446"/>
                  <a:pt x="407" y="113"/>
                  <a:pt x="362" y="0"/>
                </a:cubicBezTo>
              </a:path>
            </a:pathLst>
          </a:custGeom>
          <a:noFill/>
          <a:ln w="38100" cmpd="sng">
            <a:solidFill>
              <a:srgbClr val="0033CC"/>
            </a:solidFill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46802" name="Rectangle 18"/>
          <p:cNvSpPr>
            <a:spLocks noChangeArrowheads="1"/>
          </p:cNvSpPr>
          <p:nvPr/>
        </p:nvSpPr>
        <p:spPr bwMode="auto">
          <a:xfrm>
            <a:off x="2916238" y="3716338"/>
            <a:ext cx="1079500" cy="12255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grpSp>
        <p:nvGrpSpPr>
          <p:cNvPr id="246803" name="Group 19"/>
          <p:cNvGrpSpPr>
            <a:grpSpLocks/>
          </p:cNvGrpSpPr>
          <p:nvPr/>
        </p:nvGrpSpPr>
        <p:grpSpPr bwMode="auto">
          <a:xfrm>
            <a:off x="2843213" y="3716338"/>
            <a:ext cx="1262062" cy="1162050"/>
            <a:chOff x="327" y="3279"/>
            <a:chExt cx="795" cy="732"/>
          </a:xfrm>
        </p:grpSpPr>
        <p:sp>
          <p:nvSpPr>
            <p:cNvPr id="246804" name="Text Box 20"/>
            <p:cNvSpPr txBox="1">
              <a:spLocks noChangeArrowheads="1"/>
            </p:cNvSpPr>
            <p:nvPr/>
          </p:nvSpPr>
          <p:spPr bwMode="auto">
            <a:xfrm>
              <a:off x="327" y="3279"/>
              <a:ext cx="795" cy="7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" sz="16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H</a:t>
              </a:r>
              <a:r>
                <a:rPr lang="es-ES" sz="1600" b="1" baseline="-2500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2</a:t>
              </a:r>
              <a:r>
                <a:rPr lang="es-ES" sz="16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CO</a:t>
              </a:r>
              <a:r>
                <a:rPr lang="es-ES" sz="1600" b="1" baseline="-2500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3</a:t>
              </a:r>
            </a:p>
            <a:p>
              <a:endParaRPr lang="es-ES" sz="1600" b="1" baseline="-2500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  <a:p>
              <a:r>
                <a:rPr lang="es-ES" sz="1600" b="1" baseline="-2500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     </a:t>
              </a:r>
              <a:r>
                <a:rPr lang="es-ES" sz="16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AC</a:t>
              </a:r>
            </a:p>
            <a:p>
              <a:endParaRPr lang="es-ES" sz="1600" b="1" baseline="-2500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  <a:p>
              <a:r>
                <a:rPr lang="es-ES" sz="16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CO</a:t>
              </a:r>
              <a:r>
                <a:rPr lang="es-ES" sz="1600" b="1" baseline="-2500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2</a:t>
              </a:r>
              <a:r>
                <a:rPr lang="es-ES" sz="16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 + H</a:t>
              </a:r>
              <a:r>
                <a:rPr lang="es-ES" sz="1600" b="1" baseline="-2500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2</a:t>
              </a:r>
              <a:r>
                <a:rPr lang="es-ES" sz="16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O</a:t>
              </a:r>
            </a:p>
          </p:txBody>
        </p:sp>
        <p:sp>
          <p:nvSpPr>
            <p:cNvPr id="246805" name="Line 21"/>
            <p:cNvSpPr>
              <a:spLocks noChangeShapeType="1"/>
            </p:cNvSpPr>
            <p:nvPr/>
          </p:nvSpPr>
          <p:spPr bwMode="auto">
            <a:xfrm flipV="1">
              <a:off x="703" y="3475"/>
              <a:ext cx="0" cy="31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VE"/>
            </a:p>
          </p:txBody>
        </p:sp>
      </p:grpSp>
      <p:sp>
        <p:nvSpPr>
          <p:cNvPr id="246806" name="Oval 22"/>
          <p:cNvSpPr>
            <a:spLocks noChangeArrowheads="1"/>
          </p:cNvSpPr>
          <p:nvPr/>
        </p:nvSpPr>
        <p:spPr bwMode="auto">
          <a:xfrm>
            <a:off x="2771775" y="3716338"/>
            <a:ext cx="1512888" cy="1296987"/>
          </a:xfrm>
          <a:prstGeom prst="ellipse">
            <a:avLst/>
          </a:prstGeom>
          <a:noFill/>
          <a:ln w="28575">
            <a:solidFill>
              <a:srgbClr val="0000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6808" name="Text Box 24"/>
          <p:cNvSpPr txBox="1">
            <a:spLocks noChangeArrowheads="1"/>
          </p:cNvSpPr>
          <p:nvPr/>
        </p:nvSpPr>
        <p:spPr bwMode="auto">
          <a:xfrm>
            <a:off x="684213" y="2276475"/>
            <a:ext cx="1876425" cy="609600"/>
          </a:xfrm>
          <a:prstGeom prst="rect">
            <a:avLst/>
          </a:prstGeom>
          <a:solidFill>
            <a:srgbClr val="AFBDFB"/>
          </a:solidFill>
          <a:ln w="2857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Intercambiador </a:t>
            </a:r>
          </a:p>
          <a:p>
            <a:pPr algn="l"/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apical de aniones</a:t>
            </a:r>
          </a:p>
        </p:txBody>
      </p:sp>
      <p:sp>
        <p:nvSpPr>
          <p:cNvPr id="246809" name="Rectangle 25"/>
          <p:cNvSpPr>
            <a:spLocks noChangeArrowheads="1"/>
          </p:cNvSpPr>
          <p:nvPr/>
        </p:nvSpPr>
        <p:spPr bwMode="auto">
          <a:xfrm>
            <a:off x="4284663" y="908050"/>
            <a:ext cx="287337" cy="73025"/>
          </a:xfrm>
          <a:prstGeom prst="rect">
            <a:avLst/>
          </a:prstGeom>
          <a:solidFill>
            <a:srgbClr val="FF99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6810" name="Rectangle 26"/>
          <p:cNvSpPr>
            <a:spLocks noChangeArrowheads="1"/>
          </p:cNvSpPr>
          <p:nvPr/>
        </p:nvSpPr>
        <p:spPr bwMode="auto">
          <a:xfrm>
            <a:off x="4787900" y="908050"/>
            <a:ext cx="71438" cy="215900"/>
          </a:xfrm>
          <a:prstGeom prst="rect">
            <a:avLst/>
          </a:prstGeom>
          <a:solidFill>
            <a:srgbClr val="FF99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6811" name="Rectangle 27"/>
          <p:cNvSpPr>
            <a:spLocks noChangeArrowheads="1"/>
          </p:cNvSpPr>
          <p:nvPr/>
        </p:nvSpPr>
        <p:spPr bwMode="auto">
          <a:xfrm>
            <a:off x="5005388" y="1123950"/>
            <a:ext cx="71437" cy="215900"/>
          </a:xfrm>
          <a:prstGeom prst="rect">
            <a:avLst/>
          </a:prstGeom>
          <a:solidFill>
            <a:srgbClr val="FF99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6813" name="Rectangle 29"/>
          <p:cNvSpPr>
            <a:spLocks noChangeArrowheads="1"/>
          </p:cNvSpPr>
          <p:nvPr/>
        </p:nvSpPr>
        <p:spPr bwMode="auto">
          <a:xfrm rot="-1981432">
            <a:off x="5364163" y="1557338"/>
            <a:ext cx="265112" cy="71437"/>
          </a:xfrm>
          <a:prstGeom prst="rect">
            <a:avLst/>
          </a:prstGeom>
          <a:solidFill>
            <a:srgbClr val="FF99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6814" name="Oval 30"/>
          <p:cNvSpPr>
            <a:spLocks noChangeArrowheads="1"/>
          </p:cNvSpPr>
          <p:nvPr/>
        </p:nvSpPr>
        <p:spPr bwMode="auto">
          <a:xfrm>
            <a:off x="4357688" y="1123950"/>
            <a:ext cx="71437" cy="71438"/>
          </a:xfrm>
          <a:prstGeom prst="ellipse">
            <a:avLst/>
          </a:prstGeom>
          <a:solidFill>
            <a:srgbClr val="FF9966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6815" name="Oval 31"/>
          <p:cNvSpPr>
            <a:spLocks noChangeArrowheads="1"/>
          </p:cNvSpPr>
          <p:nvPr/>
        </p:nvSpPr>
        <p:spPr bwMode="auto">
          <a:xfrm>
            <a:off x="4573588" y="1485900"/>
            <a:ext cx="71437" cy="71438"/>
          </a:xfrm>
          <a:prstGeom prst="ellipse">
            <a:avLst/>
          </a:prstGeom>
          <a:solidFill>
            <a:srgbClr val="FF9966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6816" name="Oval 32"/>
          <p:cNvSpPr>
            <a:spLocks noChangeArrowheads="1"/>
          </p:cNvSpPr>
          <p:nvPr/>
        </p:nvSpPr>
        <p:spPr bwMode="auto">
          <a:xfrm>
            <a:off x="5005388" y="1412875"/>
            <a:ext cx="71437" cy="71438"/>
          </a:xfrm>
          <a:prstGeom prst="ellipse">
            <a:avLst/>
          </a:prstGeom>
          <a:solidFill>
            <a:srgbClr val="FF9966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6817" name="Oval 33"/>
          <p:cNvSpPr>
            <a:spLocks noChangeArrowheads="1"/>
          </p:cNvSpPr>
          <p:nvPr/>
        </p:nvSpPr>
        <p:spPr bwMode="auto">
          <a:xfrm>
            <a:off x="5292725" y="1052513"/>
            <a:ext cx="71438" cy="71437"/>
          </a:xfrm>
          <a:prstGeom prst="ellipse">
            <a:avLst/>
          </a:prstGeom>
          <a:solidFill>
            <a:srgbClr val="FF9966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6818" name="Rectangle 34"/>
          <p:cNvSpPr>
            <a:spLocks noChangeArrowheads="1"/>
          </p:cNvSpPr>
          <p:nvPr/>
        </p:nvSpPr>
        <p:spPr bwMode="auto">
          <a:xfrm rot="2359560">
            <a:off x="5781675" y="1557338"/>
            <a:ext cx="238125" cy="71437"/>
          </a:xfrm>
          <a:prstGeom prst="rect">
            <a:avLst/>
          </a:prstGeom>
          <a:solidFill>
            <a:srgbClr val="FF99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3" name="Text Box 7"/>
          <p:cNvSpPr txBox="1">
            <a:spLocks noChangeArrowheads="1"/>
          </p:cNvSpPr>
          <p:nvPr/>
        </p:nvSpPr>
        <p:spPr bwMode="auto">
          <a:xfrm>
            <a:off x="6372200" y="6525344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34" name="Rectangle 25"/>
          <p:cNvSpPr>
            <a:spLocks noChangeArrowheads="1"/>
          </p:cNvSpPr>
          <p:nvPr/>
        </p:nvSpPr>
        <p:spPr bwMode="auto">
          <a:xfrm>
            <a:off x="3347864" y="476672"/>
            <a:ext cx="287337" cy="73025"/>
          </a:xfrm>
          <a:prstGeom prst="rect">
            <a:avLst/>
          </a:prstGeom>
          <a:solidFill>
            <a:srgbClr val="FF99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5" name="Rectangle 26"/>
          <p:cNvSpPr>
            <a:spLocks noChangeArrowheads="1"/>
          </p:cNvSpPr>
          <p:nvPr/>
        </p:nvSpPr>
        <p:spPr bwMode="auto">
          <a:xfrm>
            <a:off x="3851101" y="476672"/>
            <a:ext cx="71438" cy="215900"/>
          </a:xfrm>
          <a:prstGeom prst="rect">
            <a:avLst/>
          </a:prstGeom>
          <a:solidFill>
            <a:srgbClr val="FF99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6" name="Rectangle 27"/>
          <p:cNvSpPr>
            <a:spLocks noChangeArrowheads="1"/>
          </p:cNvSpPr>
          <p:nvPr/>
        </p:nvSpPr>
        <p:spPr bwMode="auto">
          <a:xfrm>
            <a:off x="4068589" y="692572"/>
            <a:ext cx="71437" cy="215900"/>
          </a:xfrm>
          <a:prstGeom prst="rect">
            <a:avLst/>
          </a:prstGeom>
          <a:solidFill>
            <a:srgbClr val="FF99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7" name="Oval 30"/>
          <p:cNvSpPr>
            <a:spLocks noChangeArrowheads="1"/>
          </p:cNvSpPr>
          <p:nvPr/>
        </p:nvSpPr>
        <p:spPr bwMode="auto">
          <a:xfrm>
            <a:off x="3420889" y="692572"/>
            <a:ext cx="71437" cy="71438"/>
          </a:xfrm>
          <a:prstGeom prst="ellipse">
            <a:avLst/>
          </a:prstGeom>
          <a:solidFill>
            <a:srgbClr val="FF9966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8" name="Oval 32"/>
          <p:cNvSpPr>
            <a:spLocks noChangeArrowheads="1"/>
          </p:cNvSpPr>
          <p:nvPr/>
        </p:nvSpPr>
        <p:spPr bwMode="auto">
          <a:xfrm>
            <a:off x="4068589" y="981497"/>
            <a:ext cx="71437" cy="71438"/>
          </a:xfrm>
          <a:prstGeom prst="ellipse">
            <a:avLst/>
          </a:prstGeom>
          <a:solidFill>
            <a:srgbClr val="FF9966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9" name="Oval 33"/>
          <p:cNvSpPr>
            <a:spLocks noChangeArrowheads="1"/>
          </p:cNvSpPr>
          <p:nvPr/>
        </p:nvSpPr>
        <p:spPr bwMode="auto">
          <a:xfrm>
            <a:off x="4355926" y="621135"/>
            <a:ext cx="71438" cy="71437"/>
          </a:xfrm>
          <a:prstGeom prst="ellipse">
            <a:avLst/>
          </a:prstGeom>
          <a:solidFill>
            <a:srgbClr val="FF9966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0" name="Rectangle 25"/>
          <p:cNvSpPr>
            <a:spLocks noChangeArrowheads="1"/>
          </p:cNvSpPr>
          <p:nvPr/>
        </p:nvSpPr>
        <p:spPr bwMode="auto">
          <a:xfrm>
            <a:off x="2124348" y="1196553"/>
            <a:ext cx="287337" cy="73025"/>
          </a:xfrm>
          <a:prstGeom prst="rect">
            <a:avLst/>
          </a:prstGeom>
          <a:solidFill>
            <a:srgbClr val="FF99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1" name="Rectangle 26"/>
          <p:cNvSpPr>
            <a:spLocks noChangeArrowheads="1"/>
          </p:cNvSpPr>
          <p:nvPr/>
        </p:nvSpPr>
        <p:spPr bwMode="auto">
          <a:xfrm>
            <a:off x="2627585" y="1196553"/>
            <a:ext cx="71438" cy="215900"/>
          </a:xfrm>
          <a:prstGeom prst="rect">
            <a:avLst/>
          </a:prstGeom>
          <a:solidFill>
            <a:srgbClr val="FF99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2" name="Rectangle 27"/>
          <p:cNvSpPr>
            <a:spLocks noChangeArrowheads="1"/>
          </p:cNvSpPr>
          <p:nvPr/>
        </p:nvSpPr>
        <p:spPr bwMode="auto">
          <a:xfrm>
            <a:off x="2845073" y="1412453"/>
            <a:ext cx="71437" cy="215900"/>
          </a:xfrm>
          <a:prstGeom prst="rect">
            <a:avLst/>
          </a:prstGeom>
          <a:solidFill>
            <a:srgbClr val="FF99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3" name="Oval 30"/>
          <p:cNvSpPr>
            <a:spLocks noChangeArrowheads="1"/>
          </p:cNvSpPr>
          <p:nvPr/>
        </p:nvSpPr>
        <p:spPr bwMode="auto">
          <a:xfrm>
            <a:off x="2197373" y="1412453"/>
            <a:ext cx="71437" cy="71438"/>
          </a:xfrm>
          <a:prstGeom prst="ellipse">
            <a:avLst/>
          </a:prstGeom>
          <a:solidFill>
            <a:srgbClr val="FF9966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4" name="Oval 32"/>
          <p:cNvSpPr>
            <a:spLocks noChangeArrowheads="1"/>
          </p:cNvSpPr>
          <p:nvPr/>
        </p:nvSpPr>
        <p:spPr bwMode="auto">
          <a:xfrm>
            <a:off x="2845073" y="1701378"/>
            <a:ext cx="71437" cy="71438"/>
          </a:xfrm>
          <a:prstGeom prst="ellipse">
            <a:avLst/>
          </a:prstGeom>
          <a:solidFill>
            <a:srgbClr val="FF9966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5" name="Oval 33"/>
          <p:cNvSpPr>
            <a:spLocks noChangeArrowheads="1"/>
          </p:cNvSpPr>
          <p:nvPr/>
        </p:nvSpPr>
        <p:spPr bwMode="auto">
          <a:xfrm>
            <a:off x="3132410" y="1341016"/>
            <a:ext cx="71438" cy="71437"/>
          </a:xfrm>
          <a:prstGeom prst="ellipse">
            <a:avLst/>
          </a:prstGeom>
          <a:solidFill>
            <a:srgbClr val="FF9966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" name="1 CuadroTexto"/>
          <p:cNvSpPr txBox="1"/>
          <p:nvPr/>
        </p:nvSpPr>
        <p:spPr>
          <a:xfrm>
            <a:off x="4382853" y="548680"/>
            <a:ext cx="15776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 smtClean="0"/>
              <a:t>microorganismos</a:t>
            </a:r>
            <a:endParaRPr lang="es-VE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46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24678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24678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24678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6789" grpId="0" animBg="1"/>
      <p:bldP spid="246794" grpId="0" animBg="1"/>
      <p:bldP spid="246798" grpId="0" animBg="1"/>
      <p:bldP spid="246801" grpId="0" animBg="1"/>
      <p:bldP spid="246806" grpId="0" animBg="1"/>
      <p:bldP spid="246808" grpId="0" animBg="1"/>
    </p:bld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58" name="Rectangle 2"/>
          <p:cNvSpPr>
            <a:spLocks noChangeArrowheads="1"/>
          </p:cNvSpPr>
          <p:nvPr/>
        </p:nvSpPr>
        <p:spPr bwMode="auto">
          <a:xfrm>
            <a:off x="2424113" y="1909763"/>
            <a:ext cx="4324350" cy="425450"/>
          </a:xfrm>
          <a:prstGeom prst="rect">
            <a:avLst/>
          </a:prstGeom>
          <a:solidFill>
            <a:srgbClr val="6CBCC2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II. SECRECIÓN ELECTROLITOS</a:t>
            </a:r>
            <a:endParaRPr lang="es-MX" sz="20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49859" name="Text Box 3"/>
          <p:cNvSpPr txBox="1">
            <a:spLocks noChangeArrowheads="1"/>
          </p:cNvSpPr>
          <p:nvPr/>
        </p:nvSpPr>
        <p:spPr bwMode="auto">
          <a:xfrm>
            <a:off x="3339130" y="2619375"/>
            <a:ext cx="2730556" cy="1692771"/>
          </a:xfrm>
          <a:prstGeom prst="rect">
            <a:avLst/>
          </a:prstGeom>
          <a:solidFill>
            <a:srgbClr val="CFE9EB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261938" indent="-261938">
              <a:buSzPct val="150000"/>
              <a:buFont typeface="Arial" pitchFamily="34" charset="0"/>
              <a:buChar char="•"/>
            </a:pPr>
            <a:r>
              <a:rPr lang="es-ES" sz="1400" b="1" dirty="0" smtClean="0">
                <a:latin typeface="Comic Sans MS" pitchFamily="66" charset="0"/>
              </a:rPr>
              <a:t>Cloro</a:t>
            </a:r>
            <a:endParaRPr lang="es-ES" sz="1400" b="1" dirty="0">
              <a:latin typeface="Comic Sans MS" pitchFamily="66" charset="0"/>
            </a:endParaRPr>
          </a:p>
          <a:p>
            <a:pPr marL="261938" indent="-261938">
              <a:buSzPct val="150000"/>
              <a:buFont typeface="Arial" pitchFamily="34" charset="0"/>
              <a:buChar char="•"/>
            </a:pPr>
            <a:endParaRPr lang="es-ES" sz="1400" b="1" dirty="0">
              <a:latin typeface="Comic Sans MS" pitchFamily="66" charset="0"/>
            </a:endParaRPr>
          </a:p>
          <a:p>
            <a:pPr marL="261938" indent="-261938">
              <a:buSzPct val="150000"/>
              <a:buFont typeface="Arial" pitchFamily="34" charset="0"/>
              <a:buChar char="•"/>
            </a:pPr>
            <a:r>
              <a:rPr lang="es-ES" sz="1400" b="1" dirty="0" smtClean="0">
                <a:latin typeface="Comic Sans MS" pitchFamily="66" charset="0"/>
              </a:rPr>
              <a:t>Potasio</a:t>
            </a:r>
            <a:endParaRPr lang="es-ES" sz="1400" b="1" dirty="0">
              <a:latin typeface="Comic Sans MS" pitchFamily="66" charset="0"/>
            </a:endParaRPr>
          </a:p>
          <a:p>
            <a:pPr marL="261938" indent="-261938">
              <a:buSzPct val="150000"/>
              <a:buFont typeface="Arial" pitchFamily="34" charset="0"/>
              <a:buChar char="•"/>
            </a:pPr>
            <a:endParaRPr lang="es-ES" sz="1400" b="1" dirty="0">
              <a:latin typeface="Comic Sans MS" pitchFamily="66" charset="0"/>
            </a:endParaRPr>
          </a:p>
          <a:p>
            <a:pPr marL="261938" indent="-261938">
              <a:buSzPct val="150000"/>
              <a:buFont typeface="Arial" pitchFamily="34" charset="0"/>
              <a:buChar char="•"/>
            </a:pPr>
            <a:r>
              <a:rPr lang="es-ES" sz="1400" b="1" dirty="0" smtClean="0">
                <a:latin typeface="Comic Sans MS" pitchFamily="66" charset="0"/>
              </a:rPr>
              <a:t>Bicarbonato</a:t>
            </a:r>
            <a:endParaRPr lang="es-ES" sz="1400" b="1" dirty="0">
              <a:latin typeface="Comic Sans MS" pitchFamily="66" charset="0"/>
            </a:endParaRPr>
          </a:p>
          <a:p>
            <a:pPr marL="261938" indent="-261938">
              <a:buSzPct val="150000"/>
              <a:buFont typeface="Arial" pitchFamily="34" charset="0"/>
              <a:buChar char="•"/>
            </a:pPr>
            <a:endParaRPr lang="es-ES" sz="1400" b="1" dirty="0">
              <a:latin typeface="Comic Sans MS" pitchFamily="66" charset="0"/>
            </a:endParaRPr>
          </a:p>
          <a:p>
            <a:pPr marL="261938" indent="-261938">
              <a:buSzPct val="150000"/>
              <a:buFont typeface="Arial" pitchFamily="34" charset="0"/>
              <a:buChar char="•"/>
            </a:pPr>
            <a:r>
              <a:rPr lang="es-ES" sz="2000" b="1" dirty="0" smtClean="0">
                <a:latin typeface="Comic Sans MS" pitchFamily="66" charset="0"/>
              </a:rPr>
              <a:t>Diarrea </a:t>
            </a:r>
            <a:r>
              <a:rPr lang="es-ES" sz="2000" b="1" dirty="0">
                <a:latin typeface="Comic Sans MS" pitchFamily="66" charset="0"/>
              </a:rPr>
              <a:t>Secretora</a:t>
            </a:r>
            <a:endParaRPr lang="es-ES" sz="1600" b="1" dirty="0">
              <a:latin typeface="Comic Sans MS" pitchFamily="66" charset="0"/>
            </a:endParaRPr>
          </a:p>
        </p:txBody>
      </p:sp>
      <p:sp>
        <p:nvSpPr>
          <p:cNvPr id="249860" name="Line 4"/>
          <p:cNvSpPr>
            <a:spLocks noChangeShapeType="1"/>
          </p:cNvSpPr>
          <p:nvPr/>
        </p:nvSpPr>
        <p:spPr bwMode="auto">
          <a:xfrm>
            <a:off x="2424113" y="4132263"/>
            <a:ext cx="915017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6372200" y="6525344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498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9860" grpId="0" animBg="1"/>
    </p:bld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0882" name="Picture 2" descr="movimiento de agua diarrea en int delg y grueso"/>
          <p:cNvPicPr>
            <a:picLocks noChangeAspect="1" noChangeArrowheads="1"/>
          </p:cNvPicPr>
          <p:nvPr/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725" y="280988"/>
            <a:ext cx="7848600" cy="6253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0883" name="Text Box 3"/>
          <p:cNvSpPr txBox="1">
            <a:spLocks noChangeArrowheads="1"/>
          </p:cNvSpPr>
          <p:nvPr/>
        </p:nvSpPr>
        <p:spPr bwMode="auto">
          <a:xfrm>
            <a:off x="6877050" y="312738"/>
            <a:ext cx="1303562" cy="46166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Diarrea</a:t>
            </a:r>
          </a:p>
        </p:txBody>
      </p:sp>
      <p:sp>
        <p:nvSpPr>
          <p:cNvPr id="250884" name="Rectangle 4"/>
          <p:cNvSpPr>
            <a:spLocks noChangeArrowheads="1"/>
          </p:cNvSpPr>
          <p:nvPr/>
        </p:nvSpPr>
        <p:spPr bwMode="auto">
          <a:xfrm>
            <a:off x="1765300" y="2039938"/>
            <a:ext cx="935038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0885" name="Rectangle 5"/>
          <p:cNvSpPr>
            <a:spLocks noChangeArrowheads="1"/>
          </p:cNvSpPr>
          <p:nvPr/>
        </p:nvSpPr>
        <p:spPr bwMode="auto">
          <a:xfrm>
            <a:off x="4068763" y="2039938"/>
            <a:ext cx="1584325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0886" name="Rectangle 6"/>
          <p:cNvSpPr>
            <a:spLocks noChangeArrowheads="1"/>
          </p:cNvSpPr>
          <p:nvPr/>
        </p:nvSpPr>
        <p:spPr bwMode="auto">
          <a:xfrm>
            <a:off x="6661150" y="2039938"/>
            <a:ext cx="1223963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0887" name="Text Box 7"/>
          <p:cNvSpPr txBox="1">
            <a:spLocks noChangeArrowheads="1"/>
          </p:cNvSpPr>
          <p:nvPr/>
        </p:nvSpPr>
        <p:spPr bwMode="auto">
          <a:xfrm>
            <a:off x="1042988" y="1724025"/>
            <a:ext cx="1202573" cy="369332"/>
          </a:xfrm>
          <a:prstGeom prst="rect">
            <a:avLst/>
          </a:prstGeom>
          <a:solidFill>
            <a:schemeClr val="accent1">
              <a:lumMod val="90000"/>
            </a:schemeClr>
          </a:solidFill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 algn="l"/>
            <a:r>
              <a:rPr lang="es-ES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NORMAL</a:t>
            </a:r>
          </a:p>
        </p:txBody>
      </p:sp>
      <p:sp>
        <p:nvSpPr>
          <p:cNvPr id="250888" name="Text Box 8"/>
          <p:cNvSpPr txBox="1">
            <a:spLocks noChangeArrowheads="1"/>
          </p:cNvSpPr>
          <p:nvPr/>
        </p:nvSpPr>
        <p:spPr bwMode="auto">
          <a:xfrm>
            <a:off x="3525838" y="1968500"/>
            <a:ext cx="22383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 b="1"/>
              <a:t>Disfunción INTESTINO</a:t>
            </a:r>
          </a:p>
        </p:txBody>
      </p:sp>
      <p:sp>
        <p:nvSpPr>
          <p:cNvPr id="250889" name="Text Box 9"/>
          <p:cNvSpPr txBox="1">
            <a:spLocks noChangeArrowheads="1"/>
          </p:cNvSpPr>
          <p:nvPr/>
        </p:nvSpPr>
        <p:spPr bwMode="auto">
          <a:xfrm>
            <a:off x="6229350" y="1968500"/>
            <a:ext cx="176688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 b="1"/>
              <a:t>Disfunción COLON</a:t>
            </a:r>
          </a:p>
        </p:txBody>
      </p:sp>
      <p:sp>
        <p:nvSpPr>
          <p:cNvPr id="250890" name="Oval 10"/>
          <p:cNvSpPr>
            <a:spLocks noChangeArrowheads="1"/>
          </p:cNvSpPr>
          <p:nvPr/>
        </p:nvSpPr>
        <p:spPr bwMode="auto">
          <a:xfrm>
            <a:off x="3492500" y="3336925"/>
            <a:ext cx="431800" cy="287338"/>
          </a:xfrm>
          <a:prstGeom prst="ellipse">
            <a:avLst/>
          </a:prstGeom>
          <a:noFill/>
          <a:ln w="28575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0891" name="Oval 11"/>
          <p:cNvSpPr>
            <a:spLocks noChangeArrowheads="1"/>
          </p:cNvSpPr>
          <p:nvPr/>
        </p:nvSpPr>
        <p:spPr bwMode="auto">
          <a:xfrm>
            <a:off x="4284663" y="6216650"/>
            <a:ext cx="576262" cy="360363"/>
          </a:xfrm>
          <a:prstGeom prst="ellipse">
            <a:avLst/>
          </a:prstGeom>
          <a:noFill/>
          <a:ln w="28575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0892" name="Oval 12"/>
          <p:cNvSpPr>
            <a:spLocks noChangeArrowheads="1"/>
          </p:cNvSpPr>
          <p:nvPr/>
        </p:nvSpPr>
        <p:spPr bwMode="auto">
          <a:xfrm>
            <a:off x="8101013" y="4848225"/>
            <a:ext cx="360362" cy="360363"/>
          </a:xfrm>
          <a:prstGeom prst="ellipse">
            <a:avLst/>
          </a:prstGeom>
          <a:noFill/>
          <a:ln w="28575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0893" name="Oval 13"/>
          <p:cNvSpPr>
            <a:spLocks noChangeArrowheads="1"/>
          </p:cNvSpPr>
          <p:nvPr/>
        </p:nvSpPr>
        <p:spPr bwMode="auto">
          <a:xfrm>
            <a:off x="6877050" y="6288088"/>
            <a:ext cx="431800" cy="288925"/>
          </a:xfrm>
          <a:prstGeom prst="ellipse">
            <a:avLst/>
          </a:prstGeom>
          <a:noFill/>
          <a:ln w="28575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0894" name="Rectangle 14"/>
          <p:cNvSpPr>
            <a:spLocks noChangeArrowheads="1"/>
          </p:cNvSpPr>
          <p:nvPr/>
        </p:nvSpPr>
        <p:spPr bwMode="auto">
          <a:xfrm>
            <a:off x="3636963" y="455613"/>
            <a:ext cx="1728787" cy="13684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0895" name="Rectangle 15"/>
          <p:cNvSpPr>
            <a:spLocks noChangeArrowheads="1"/>
          </p:cNvSpPr>
          <p:nvPr/>
        </p:nvSpPr>
        <p:spPr bwMode="auto">
          <a:xfrm>
            <a:off x="684213" y="671513"/>
            <a:ext cx="360362" cy="48244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0896" name="Oval 16"/>
          <p:cNvSpPr>
            <a:spLocks noChangeArrowheads="1"/>
          </p:cNvSpPr>
          <p:nvPr/>
        </p:nvSpPr>
        <p:spPr bwMode="auto">
          <a:xfrm>
            <a:off x="5581650" y="2616200"/>
            <a:ext cx="360363" cy="287338"/>
          </a:xfrm>
          <a:prstGeom prst="ellipse">
            <a:avLst/>
          </a:prstGeom>
          <a:noFill/>
          <a:ln w="28575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 sz="180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250897" name="Rectangle 17"/>
          <p:cNvSpPr>
            <a:spLocks noChangeArrowheads="1"/>
          </p:cNvSpPr>
          <p:nvPr/>
        </p:nvSpPr>
        <p:spPr bwMode="auto">
          <a:xfrm>
            <a:off x="3419475" y="1700213"/>
            <a:ext cx="5464175" cy="515778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0898" name="Text Box 18"/>
          <p:cNvSpPr txBox="1">
            <a:spLocks noChangeArrowheads="1"/>
          </p:cNvSpPr>
          <p:nvPr/>
        </p:nvSpPr>
        <p:spPr bwMode="auto">
          <a:xfrm>
            <a:off x="611188" y="6207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50900" name="Text Box 20"/>
          <p:cNvSpPr txBox="1">
            <a:spLocks noChangeArrowheads="1"/>
          </p:cNvSpPr>
          <p:nvPr/>
        </p:nvSpPr>
        <p:spPr bwMode="auto">
          <a:xfrm>
            <a:off x="2555875" y="3092450"/>
            <a:ext cx="722313" cy="336550"/>
          </a:xfrm>
          <a:prstGeom prst="rect">
            <a:avLst/>
          </a:prstGeom>
          <a:solidFill>
            <a:srgbClr val="8BB3F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8.5 L</a:t>
            </a:r>
          </a:p>
        </p:txBody>
      </p:sp>
      <p:sp>
        <p:nvSpPr>
          <p:cNvPr id="250902" name="Oval 22"/>
          <p:cNvSpPr>
            <a:spLocks noChangeArrowheads="1"/>
          </p:cNvSpPr>
          <p:nvPr/>
        </p:nvSpPr>
        <p:spPr bwMode="auto">
          <a:xfrm>
            <a:off x="3059113" y="4868863"/>
            <a:ext cx="360362" cy="2889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0903" name="Oval 23"/>
          <p:cNvSpPr>
            <a:spLocks noChangeArrowheads="1"/>
          </p:cNvSpPr>
          <p:nvPr/>
        </p:nvSpPr>
        <p:spPr bwMode="auto">
          <a:xfrm>
            <a:off x="971550" y="3429000"/>
            <a:ext cx="431800" cy="1444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0904" name="Text Box 24"/>
          <p:cNvSpPr txBox="1">
            <a:spLocks noChangeArrowheads="1"/>
          </p:cNvSpPr>
          <p:nvPr/>
        </p:nvSpPr>
        <p:spPr bwMode="auto">
          <a:xfrm>
            <a:off x="684213" y="3429000"/>
            <a:ext cx="654050" cy="304800"/>
          </a:xfrm>
          <a:prstGeom prst="rect">
            <a:avLst/>
          </a:prstGeom>
          <a:solidFill>
            <a:srgbClr val="C1FF1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1.5 L</a:t>
            </a:r>
          </a:p>
        </p:txBody>
      </p:sp>
      <p:sp>
        <p:nvSpPr>
          <p:cNvPr id="250905" name="Oval 25"/>
          <p:cNvSpPr>
            <a:spLocks noChangeArrowheads="1"/>
          </p:cNvSpPr>
          <p:nvPr/>
        </p:nvSpPr>
        <p:spPr bwMode="auto">
          <a:xfrm>
            <a:off x="971550" y="2133600"/>
            <a:ext cx="360363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0906" name="Text Box 26"/>
          <p:cNvSpPr txBox="1">
            <a:spLocks noChangeArrowheads="1"/>
          </p:cNvSpPr>
          <p:nvPr/>
        </p:nvSpPr>
        <p:spPr bwMode="auto">
          <a:xfrm>
            <a:off x="684213" y="2133600"/>
            <a:ext cx="57626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10 L</a:t>
            </a:r>
          </a:p>
        </p:txBody>
      </p:sp>
      <p:sp>
        <p:nvSpPr>
          <p:cNvPr id="250907" name="Oval 27"/>
          <p:cNvSpPr>
            <a:spLocks noChangeArrowheads="1"/>
          </p:cNvSpPr>
          <p:nvPr/>
        </p:nvSpPr>
        <p:spPr bwMode="auto">
          <a:xfrm>
            <a:off x="611188" y="2060575"/>
            <a:ext cx="576262" cy="431800"/>
          </a:xfrm>
          <a:prstGeom prst="ellipse">
            <a:avLst/>
          </a:prstGeom>
          <a:noFill/>
          <a:ln w="38100">
            <a:solidFill>
              <a:srgbClr val="0000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0908" name="Oval 28"/>
          <p:cNvSpPr>
            <a:spLocks noChangeArrowheads="1"/>
          </p:cNvSpPr>
          <p:nvPr/>
        </p:nvSpPr>
        <p:spPr bwMode="auto">
          <a:xfrm>
            <a:off x="1979613" y="5013325"/>
            <a:ext cx="360362" cy="2873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0909" name="Text Box 29"/>
          <p:cNvSpPr txBox="1">
            <a:spLocks noChangeArrowheads="1"/>
          </p:cNvSpPr>
          <p:nvPr/>
        </p:nvSpPr>
        <p:spPr bwMode="auto">
          <a:xfrm>
            <a:off x="1619672" y="4868863"/>
            <a:ext cx="654050" cy="304800"/>
          </a:xfrm>
          <a:prstGeom prst="rect">
            <a:avLst/>
          </a:prstGeom>
          <a:solidFill>
            <a:srgbClr val="C1FF1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1.5 L</a:t>
            </a:r>
          </a:p>
        </p:txBody>
      </p:sp>
      <p:sp>
        <p:nvSpPr>
          <p:cNvPr id="250910" name="Oval 30"/>
          <p:cNvSpPr>
            <a:spLocks noChangeArrowheads="1"/>
          </p:cNvSpPr>
          <p:nvPr/>
        </p:nvSpPr>
        <p:spPr bwMode="auto">
          <a:xfrm>
            <a:off x="1908175" y="6237288"/>
            <a:ext cx="431800" cy="28733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0911" name="Text Box 31"/>
          <p:cNvSpPr txBox="1">
            <a:spLocks noChangeArrowheads="1"/>
          </p:cNvSpPr>
          <p:nvPr/>
        </p:nvSpPr>
        <p:spPr bwMode="auto">
          <a:xfrm>
            <a:off x="1619250" y="6364288"/>
            <a:ext cx="6540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0.1 L</a:t>
            </a:r>
          </a:p>
        </p:txBody>
      </p:sp>
      <p:sp>
        <p:nvSpPr>
          <p:cNvPr id="250912" name="Oval 32"/>
          <p:cNvSpPr>
            <a:spLocks noChangeArrowheads="1"/>
          </p:cNvSpPr>
          <p:nvPr/>
        </p:nvSpPr>
        <p:spPr bwMode="auto">
          <a:xfrm>
            <a:off x="1619250" y="6308725"/>
            <a:ext cx="647700" cy="360363"/>
          </a:xfrm>
          <a:prstGeom prst="ellipse">
            <a:avLst/>
          </a:prstGeom>
          <a:noFill/>
          <a:ln w="38100">
            <a:solidFill>
              <a:srgbClr val="0000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4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250901" name="Text Box 21"/>
          <p:cNvSpPr txBox="1">
            <a:spLocks noChangeArrowheads="1"/>
          </p:cNvSpPr>
          <p:nvPr/>
        </p:nvSpPr>
        <p:spPr bwMode="auto">
          <a:xfrm>
            <a:off x="2981846" y="5085184"/>
            <a:ext cx="654050" cy="304800"/>
          </a:xfrm>
          <a:prstGeom prst="rect">
            <a:avLst/>
          </a:prstGeom>
          <a:solidFill>
            <a:srgbClr val="8BB3F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1.4 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14" dur="2000" fill="hold"/>
                                        <p:tgtEl>
                                          <p:spTgt spid="25090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16" dur="2000" fill="hold"/>
                                        <p:tgtEl>
                                          <p:spTgt spid="2509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0907" grpId="0" animBg="1"/>
      <p:bldP spid="250907" grpId="1" animBg="1"/>
      <p:bldP spid="250912" grpId="0" animBg="1"/>
      <p:bldP spid="250912" grpId="1" animBg="1"/>
    </p:bld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1906" name="Picture 2" descr="movimiento de agua diarrea en int delg y grueso"/>
          <p:cNvPicPr>
            <a:picLocks noChangeAspect="1" noChangeArrowheads="1"/>
          </p:cNvPicPr>
          <p:nvPr/>
        </p:nvPicPr>
        <p:blipFill>
          <a:blip r:embed="rId2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" y="373063"/>
            <a:ext cx="7848600" cy="6253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1907" name="Text Box 3"/>
          <p:cNvSpPr txBox="1">
            <a:spLocks noChangeArrowheads="1"/>
          </p:cNvSpPr>
          <p:nvPr/>
        </p:nvSpPr>
        <p:spPr bwMode="auto">
          <a:xfrm>
            <a:off x="7111859" y="476250"/>
            <a:ext cx="1271502" cy="46166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Diarrea</a:t>
            </a:r>
          </a:p>
        </p:txBody>
      </p:sp>
      <p:sp>
        <p:nvSpPr>
          <p:cNvPr id="251908" name="Rectangle 4"/>
          <p:cNvSpPr>
            <a:spLocks noChangeArrowheads="1"/>
          </p:cNvSpPr>
          <p:nvPr/>
        </p:nvSpPr>
        <p:spPr bwMode="auto">
          <a:xfrm>
            <a:off x="1692275" y="2060575"/>
            <a:ext cx="935038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1909" name="Rectangle 5"/>
          <p:cNvSpPr>
            <a:spLocks noChangeArrowheads="1"/>
          </p:cNvSpPr>
          <p:nvPr/>
        </p:nvSpPr>
        <p:spPr bwMode="auto">
          <a:xfrm>
            <a:off x="3995738" y="2060575"/>
            <a:ext cx="1584325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1910" name="Rectangle 6"/>
          <p:cNvSpPr>
            <a:spLocks noChangeArrowheads="1"/>
          </p:cNvSpPr>
          <p:nvPr/>
        </p:nvSpPr>
        <p:spPr bwMode="auto">
          <a:xfrm>
            <a:off x="6588125" y="2060575"/>
            <a:ext cx="1223963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1911" name="Text Box 7"/>
          <p:cNvSpPr txBox="1">
            <a:spLocks noChangeArrowheads="1"/>
          </p:cNvSpPr>
          <p:nvPr/>
        </p:nvSpPr>
        <p:spPr bwMode="auto">
          <a:xfrm>
            <a:off x="6156325" y="1989138"/>
            <a:ext cx="176688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 b="1"/>
              <a:t>Disfunción COLON</a:t>
            </a:r>
          </a:p>
        </p:txBody>
      </p:sp>
      <p:sp>
        <p:nvSpPr>
          <p:cNvPr id="251912" name="Oval 8"/>
          <p:cNvSpPr>
            <a:spLocks noChangeArrowheads="1"/>
          </p:cNvSpPr>
          <p:nvPr/>
        </p:nvSpPr>
        <p:spPr bwMode="auto">
          <a:xfrm>
            <a:off x="8027988" y="4868863"/>
            <a:ext cx="360362" cy="360362"/>
          </a:xfrm>
          <a:prstGeom prst="ellipse">
            <a:avLst/>
          </a:prstGeom>
          <a:noFill/>
          <a:ln w="28575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1913" name="Oval 9"/>
          <p:cNvSpPr>
            <a:spLocks noChangeArrowheads="1"/>
          </p:cNvSpPr>
          <p:nvPr/>
        </p:nvSpPr>
        <p:spPr bwMode="auto">
          <a:xfrm>
            <a:off x="6804025" y="6308725"/>
            <a:ext cx="431800" cy="288925"/>
          </a:xfrm>
          <a:prstGeom prst="ellipse">
            <a:avLst/>
          </a:prstGeom>
          <a:noFill/>
          <a:ln w="28575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1914" name="Rectangle 10"/>
          <p:cNvSpPr>
            <a:spLocks noChangeArrowheads="1"/>
          </p:cNvSpPr>
          <p:nvPr/>
        </p:nvSpPr>
        <p:spPr bwMode="auto">
          <a:xfrm>
            <a:off x="3563938" y="476250"/>
            <a:ext cx="1728787" cy="15128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1915" name="Rectangle 11"/>
          <p:cNvSpPr>
            <a:spLocks noChangeArrowheads="1"/>
          </p:cNvSpPr>
          <p:nvPr/>
        </p:nvSpPr>
        <p:spPr bwMode="auto">
          <a:xfrm>
            <a:off x="611188" y="692150"/>
            <a:ext cx="360362" cy="48244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1916" name="Rectangle 12"/>
          <p:cNvSpPr>
            <a:spLocks noChangeArrowheads="1"/>
          </p:cNvSpPr>
          <p:nvPr/>
        </p:nvSpPr>
        <p:spPr bwMode="auto">
          <a:xfrm>
            <a:off x="6011863" y="1773238"/>
            <a:ext cx="2881312" cy="48958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1917" name="Oval 13"/>
          <p:cNvSpPr>
            <a:spLocks noChangeArrowheads="1"/>
          </p:cNvSpPr>
          <p:nvPr/>
        </p:nvSpPr>
        <p:spPr bwMode="auto">
          <a:xfrm>
            <a:off x="611188" y="3357563"/>
            <a:ext cx="647700" cy="431800"/>
          </a:xfrm>
          <a:prstGeom prst="ellipse">
            <a:avLst/>
          </a:prstGeom>
          <a:noFill/>
          <a:ln w="28575">
            <a:solidFill>
              <a:srgbClr val="0000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1918" name="Text Box 14"/>
          <p:cNvSpPr txBox="1">
            <a:spLocks noChangeArrowheads="1"/>
          </p:cNvSpPr>
          <p:nvPr/>
        </p:nvSpPr>
        <p:spPr bwMode="auto">
          <a:xfrm>
            <a:off x="611188" y="6207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51920" name="Text Box 16"/>
          <p:cNvSpPr txBox="1">
            <a:spLocks noChangeArrowheads="1"/>
          </p:cNvSpPr>
          <p:nvPr/>
        </p:nvSpPr>
        <p:spPr bwMode="auto">
          <a:xfrm>
            <a:off x="3529013" y="1844675"/>
            <a:ext cx="2266950" cy="333375"/>
          </a:xfrm>
          <a:prstGeom prst="rect">
            <a:avLst/>
          </a:prstGeom>
          <a:solidFill>
            <a:srgbClr val="FFA3D1"/>
          </a:solidFill>
          <a:ln w="28575">
            <a:solidFill>
              <a:srgbClr val="FF43A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 b="1"/>
              <a:t>Disfunción INTESTINO</a:t>
            </a:r>
          </a:p>
        </p:txBody>
      </p:sp>
      <p:sp>
        <p:nvSpPr>
          <p:cNvPr id="251921" name="Oval 17"/>
          <p:cNvSpPr>
            <a:spLocks noChangeArrowheads="1"/>
          </p:cNvSpPr>
          <p:nvPr/>
        </p:nvSpPr>
        <p:spPr bwMode="auto">
          <a:xfrm>
            <a:off x="827088" y="3429000"/>
            <a:ext cx="431800" cy="2873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1922" name="Text Box 18"/>
          <p:cNvSpPr txBox="1">
            <a:spLocks noChangeArrowheads="1"/>
          </p:cNvSpPr>
          <p:nvPr/>
        </p:nvSpPr>
        <p:spPr bwMode="auto">
          <a:xfrm>
            <a:off x="611188" y="3429000"/>
            <a:ext cx="7223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1.5 L</a:t>
            </a:r>
          </a:p>
        </p:txBody>
      </p:sp>
      <p:sp>
        <p:nvSpPr>
          <p:cNvPr id="251923" name="Oval 19"/>
          <p:cNvSpPr>
            <a:spLocks noChangeArrowheads="1"/>
          </p:cNvSpPr>
          <p:nvPr/>
        </p:nvSpPr>
        <p:spPr bwMode="auto">
          <a:xfrm>
            <a:off x="1619250" y="6381750"/>
            <a:ext cx="504825" cy="2889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1924" name="Text Box 20"/>
          <p:cNvSpPr txBox="1">
            <a:spLocks noChangeArrowheads="1"/>
          </p:cNvSpPr>
          <p:nvPr/>
        </p:nvSpPr>
        <p:spPr bwMode="auto">
          <a:xfrm>
            <a:off x="1547813" y="6308725"/>
            <a:ext cx="7223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0.1 L</a:t>
            </a:r>
          </a:p>
        </p:txBody>
      </p:sp>
      <p:sp>
        <p:nvSpPr>
          <p:cNvPr id="251925" name="Oval 21"/>
          <p:cNvSpPr>
            <a:spLocks noChangeArrowheads="1"/>
          </p:cNvSpPr>
          <p:nvPr/>
        </p:nvSpPr>
        <p:spPr bwMode="auto">
          <a:xfrm>
            <a:off x="1619250" y="6237288"/>
            <a:ext cx="649288" cy="431800"/>
          </a:xfrm>
          <a:prstGeom prst="ellipse">
            <a:avLst/>
          </a:prstGeom>
          <a:noFill/>
          <a:ln w="28575">
            <a:solidFill>
              <a:srgbClr val="0000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1926" name="Oval 22"/>
          <p:cNvSpPr>
            <a:spLocks noChangeArrowheads="1"/>
          </p:cNvSpPr>
          <p:nvPr/>
        </p:nvSpPr>
        <p:spPr bwMode="auto">
          <a:xfrm>
            <a:off x="900113" y="2133600"/>
            <a:ext cx="358775" cy="2873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1927" name="Text Box 23"/>
          <p:cNvSpPr txBox="1">
            <a:spLocks noChangeArrowheads="1"/>
          </p:cNvSpPr>
          <p:nvPr/>
        </p:nvSpPr>
        <p:spPr bwMode="auto">
          <a:xfrm>
            <a:off x="468313" y="1773238"/>
            <a:ext cx="1192212" cy="36671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sz="1800" b="1"/>
              <a:t>NORMAL</a:t>
            </a:r>
          </a:p>
        </p:txBody>
      </p:sp>
      <p:sp>
        <p:nvSpPr>
          <p:cNvPr id="251928" name="Oval 24"/>
          <p:cNvSpPr>
            <a:spLocks noChangeArrowheads="1"/>
          </p:cNvSpPr>
          <p:nvPr/>
        </p:nvSpPr>
        <p:spPr bwMode="auto">
          <a:xfrm>
            <a:off x="1908175" y="5084763"/>
            <a:ext cx="360363" cy="3603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1929" name="Text Box 25"/>
          <p:cNvSpPr txBox="1">
            <a:spLocks noChangeArrowheads="1"/>
          </p:cNvSpPr>
          <p:nvPr/>
        </p:nvSpPr>
        <p:spPr bwMode="auto">
          <a:xfrm>
            <a:off x="1692275" y="5013325"/>
            <a:ext cx="7223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1.5 L</a:t>
            </a:r>
          </a:p>
        </p:txBody>
      </p:sp>
      <p:sp>
        <p:nvSpPr>
          <p:cNvPr id="251930" name="Oval 26"/>
          <p:cNvSpPr>
            <a:spLocks noChangeArrowheads="1"/>
          </p:cNvSpPr>
          <p:nvPr/>
        </p:nvSpPr>
        <p:spPr bwMode="auto">
          <a:xfrm>
            <a:off x="3492500" y="2205038"/>
            <a:ext cx="287338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1931" name="Text Box 27"/>
          <p:cNvSpPr txBox="1">
            <a:spLocks noChangeArrowheads="1"/>
          </p:cNvSpPr>
          <p:nvPr/>
        </p:nvSpPr>
        <p:spPr bwMode="auto">
          <a:xfrm>
            <a:off x="3419475" y="2133600"/>
            <a:ext cx="57626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10 L</a:t>
            </a:r>
          </a:p>
        </p:txBody>
      </p:sp>
      <p:sp>
        <p:nvSpPr>
          <p:cNvPr id="251932" name="Oval 28"/>
          <p:cNvSpPr>
            <a:spLocks noChangeArrowheads="1"/>
          </p:cNvSpPr>
          <p:nvPr/>
        </p:nvSpPr>
        <p:spPr bwMode="auto">
          <a:xfrm>
            <a:off x="3419475" y="3429000"/>
            <a:ext cx="431800" cy="2873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1933" name="Text Box 29"/>
          <p:cNvSpPr txBox="1">
            <a:spLocks noChangeArrowheads="1"/>
          </p:cNvSpPr>
          <p:nvPr/>
        </p:nvSpPr>
        <p:spPr bwMode="auto">
          <a:xfrm>
            <a:off x="3419475" y="3429000"/>
            <a:ext cx="6540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5.5 L</a:t>
            </a:r>
          </a:p>
        </p:txBody>
      </p:sp>
      <p:sp>
        <p:nvSpPr>
          <p:cNvPr id="251934" name="Oval 30"/>
          <p:cNvSpPr>
            <a:spLocks noChangeArrowheads="1"/>
          </p:cNvSpPr>
          <p:nvPr/>
        </p:nvSpPr>
        <p:spPr bwMode="auto">
          <a:xfrm>
            <a:off x="3419475" y="3429000"/>
            <a:ext cx="574675" cy="358775"/>
          </a:xfrm>
          <a:prstGeom prst="ellipse">
            <a:avLst/>
          </a:prstGeom>
          <a:noFill/>
          <a:ln w="28575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1935" name="Text Box 31"/>
          <p:cNvSpPr txBox="1">
            <a:spLocks noChangeArrowheads="1"/>
          </p:cNvSpPr>
          <p:nvPr/>
        </p:nvSpPr>
        <p:spPr bwMode="auto">
          <a:xfrm>
            <a:off x="769938" y="2155825"/>
            <a:ext cx="6334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10 L</a:t>
            </a:r>
          </a:p>
        </p:txBody>
      </p:sp>
      <p:sp>
        <p:nvSpPr>
          <p:cNvPr id="251936" name="Oval 32"/>
          <p:cNvSpPr>
            <a:spLocks noChangeArrowheads="1"/>
          </p:cNvSpPr>
          <p:nvPr/>
        </p:nvSpPr>
        <p:spPr bwMode="auto">
          <a:xfrm>
            <a:off x="4572000" y="5084763"/>
            <a:ext cx="360363" cy="2889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1937" name="Text Box 33"/>
          <p:cNvSpPr txBox="1">
            <a:spLocks noChangeArrowheads="1"/>
          </p:cNvSpPr>
          <p:nvPr/>
        </p:nvSpPr>
        <p:spPr bwMode="auto">
          <a:xfrm>
            <a:off x="4244975" y="5013325"/>
            <a:ext cx="6540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5.5 L</a:t>
            </a:r>
          </a:p>
        </p:txBody>
      </p:sp>
      <p:sp>
        <p:nvSpPr>
          <p:cNvPr id="251938" name="Oval 34"/>
          <p:cNvSpPr>
            <a:spLocks noChangeArrowheads="1"/>
          </p:cNvSpPr>
          <p:nvPr/>
        </p:nvSpPr>
        <p:spPr bwMode="auto">
          <a:xfrm>
            <a:off x="4284663" y="6381750"/>
            <a:ext cx="503237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1939" name="Text Box 35"/>
          <p:cNvSpPr txBox="1">
            <a:spLocks noChangeArrowheads="1"/>
          </p:cNvSpPr>
          <p:nvPr/>
        </p:nvSpPr>
        <p:spPr bwMode="auto">
          <a:xfrm>
            <a:off x="4140200" y="6405563"/>
            <a:ext cx="7223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1.5 L</a:t>
            </a:r>
          </a:p>
        </p:txBody>
      </p:sp>
      <p:sp>
        <p:nvSpPr>
          <p:cNvPr id="251940" name="Oval 36"/>
          <p:cNvSpPr>
            <a:spLocks noChangeArrowheads="1"/>
          </p:cNvSpPr>
          <p:nvPr/>
        </p:nvSpPr>
        <p:spPr bwMode="auto">
          <a:xfrm>
            <a:off x="4140200" y="6381750"/>
            <a:ext cx="720725" cy="360363"/>
          </a:xfrm>
          <a:prstGeom prst="ellipse">
            <a:avLst/>
          </a:prstGeom>
          <a:noFill/>
          <a:ln w="38100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1941" name="Text Box 37"/>
          <p:cNvSpPr txBox="1">
            <a:spLocks noChangeArrowheads="1"/>
          </p:cNvSpPr>
          <p:nvPr/>
        </p:nvSpPr>
        <p:spPr bwMode="auto">
          <a:xfrm>
            <a:off x="2627313" y="3098800"/>
            <a:ext cx="7223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8.5 L</a:t>
            </a:r>
          </a:p>
        </p:txBody>
      </p:sp>
      <p:sp>
        <p:nvSpPr>
          <p:cNvPr id="251942" name="Text Box 38"/>
          <p:cNvSpPr txBox="1">
            <a:spLocks noChangeArrowheads="1"/>
          </p:cNvSpPr>
          <p:nvPr/>
        </p:nvSpPr>
        <p:spPr bwMode="auto">
          <a:xfrm>
            <a:off x="2765425" y="5157788"/>
            <a:ext cx="6540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1.4 L</a:t>
            </a:r>
          </a:p>
        </p:txBody>
      </p:sp>
      <p:sp>
        <p:nvSpPr>
          <p:cNvPr id="251943" name="Text Box 39"/>
          <p:cNvSpPr txBox="1">
            <a:spLocks noChangeArrowheads="1"/>
          </p:cNvSpPr>
          <p:nvPr/>
        </p:nvSpPr>
        <p:spPr bwMode="auto">
          <a:xfrm>
            <a:off x="5148263" y="3124200"/>
            <a:ext cx="6540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4.5 L</a:t>
            </a:r>
          </a:p>
        </p:txBody>
      </p:sp>
      <p:sp>
        <p:nvSpPr>
          <p:cNvPr id="251944" name="Oval 40"/>
          <p:cNvSpPr>
            <a:spLocks noChangeArrowheads="1"/>
          </p:cNvSpPr>
          <p:nvPr/>
        </p:nvSpPr>
        <p:spPr bwMode="auto">
          <a:xfrm>
            <a:off x="5508625" y="5013325"/>
            <a:ext cx="287338" cy="2873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1945" name="Text Box 41"/>
          <p:cNvSpPr txBox="1">
            <a:spLocks noChangeArrowheads="1"/>
          </p:cNvSpPr>
          <p:nvPr/>
        </p:nvSpPr>
        <p:spPr bwMode="auto">
          <a:xfrm>
            <a:off x="5472113" y="5013325"/>
            <a:ext cx="4683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4 L</a:t>
            </a:r>
          </a:p>
        </p:txBody>
      </p:sp>
      <p:sp>
        <p:nvSpPr>
          <p:cNvPr id="251946" name="Oval 42"/>
          <p:cNvSpPr>
            <a:spLocks noChangeArrowheads="1"/>
          </p:cNvSpPr>
          <p:nvPr/>
        </p:nvSpPr>
        <p:spPr bwMode="auto">
          <a:xfrm>
            <a:off x="2987675" y="5013325"/>
            <a:ext cx="288925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1947" name="Oval 43"/>
          <p:cNvSpPr>
            <a:spLocks noChangeArrowheads="1"/>
          </p:cNvSpPr>
          <p:nvPr/>
        </p:nvSpPr>
        <p:spPr bwMode="auto">
          <a:xfrm>
            <a:off x="5148263" y="3070225"/>
            <a:ext cx="574675" cy="358775"/>
          </a:xfrm>
          <a:prstGeom prst="ellipse">
            <a:avLst/>
          </a:prstGeom>
          <a:noFill/>
          <a:ln w="28575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6" name="Text Box 7"/>
          <p:cNvSpPr txBox="1">
            <a:spLocks noChangeArrowheads="1"/>
          </p:cNvSpPr>
          <p:nvPr/>
        </p:nvSpPr>
        <p:spPr bwMode="auto">
          <a:xfrm>
            <a:off x="6372200" y="6525344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18" dur="2000" fill="hold"/>
                                        <p:tgtEl>
                                          <p:spTgt spid="2519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20" dur="2000" fill="hold"/>
                                        <p:tgtEl>
                                          <p:spTgt spid="2519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1934" grpId="0" animBg="1"/>
      <p:bldP spid="251940" grpId="0" animBg="1"/>
      <p:bldP spid="251940" grpId="1" animBg="1"/>
      <p:bldP spid="251947" grpId="0" animBg="1"/>
      <p:bldP spid="251947" grpId="1" animBg="1"/>
    </p:bld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2930" name="Picture 2" descr="movimiento de agua diarrea en int delg y grueso"/>
          <p:cNvPicPr>
            <a:picLocks noChangeAspect="1" noChangeArrowheads="1"/>
          </p:cNvPicPr>
          <p:nvPr/>
        </p:nvPicPr>
        <p:blipFill>
          <a:blip r:embed="rId2">
            <a:lum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625" y="280988"/>
            <a:ext cx="7848600" cy="6253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2931" name="Text Box 3"/>
          <p:cNvSpPr txBox="1">
            <a:spLocks noChangeArrowheads="1"/>
          </p:cNvSpPr>
          <p:nvPr/>
        </p:nvSpPr>
        <p:spPr bwMode="auto">
          <a:xfrm>
            <a:off x="7019925" y="765175"/>
            <a:ext cx="1271502" cy="46166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sz="2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Diarrea</a:t>
            </a:r>
          </a:p>
        </p:txBody>
      </p:sp>
      <p:sp>
        <p:nvSpPr>
          <p:cNvPr id="252932" name="Rectangle 4"/>
          <p:cNvSpPr>
            <a:spLocks noChangeArrowheads="1"/>
          </p:cNvSpPr>
          <p:nvPr/>
        </p:nvSpPr>
        <p:spPr bwMode="auto">
          <a:xfrm>
            <a:off x="1854200" y="2039938"/>
            <a:ext cx="935038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2933" name="Rectangle 5"/>
          <p:cNvSpPr>
            <a:spLocks noChangeArrowheads="1"/>
          </p:cNvSpPr>
          <p:nvPr/>
        </p:nvSpPr>
        <p:spPr bwMode="auto">
          <a:xfrm>
            <a:off x="4157663" y="2039938"/>
            <a:ext cx="1584325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2934" name="Rectangle 6"/>
          <p:cNvSpPr>
            <a:spLocks noChangeArrowheads="1"/>
          </p:cNvSpPr>
          <p:nvPr/>
        </p:nvSpPr>
        <p:spPr bwMode="auto">
          <a:xfrm>
            <a:off x="6750050" y="2039938"/>
            <a:ext cx="1223963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2935" name="Text Box 7"/>
          <p:cNvSpPr txBox="1">
            <a:spLocks noChangeArrowheads="1"/>
          </p:cNvSpPr>
          <p:nvPr/>
        </p:nvSpPr>
        <p:spPr bwMode="auto">
          <a:xfrm>
            <a:off x="3781425" y="1828800"/>
            <a:ext cx="2238375" cy="304800"/>
          </a:xfrm>
          <a:prstGeom prst="rect">
            <a:avLst/>
          </a:prstGeom>
          <a:solidFill>
            <a:srgbClr val="FFA3D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 b="1"/>
              <a:t>Disfunción INTESTINO</a:t>
            </a:r>
          </a:p>
        </p:txBody>
      </p:sp>
      <p:sp>
        <p:nvSpPr>
          <p:cNvPr id="252936" name="Text Box 8"/>
          <p:cNvSpPr txBox="1">
            <a:spLocks noChangeArrowheads="1"/>
          </p:cNvSpPr>
          <p:nvPr/>
        </p:nvSpPr>
        <p:spPr bwMode="auto">
          <a:xfrm>
            <a:off x="6357938" y="1828800"/>
            <a:ext cx="1795462" cy="333375"/>
          </a:xfrm>
          <a:prstGeom prst="rect">
            <a:avLst/>
          </a:prstGeom>
          <a:solidFill>
            <a:srgbClr val="FF6FB7"/>
          </a:solidFill>
          <a:ln w="28575">
            <a:solidFill>
              <a:srgbClr val="DA006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 b="1"/>
              <a:t>Disfunción COLON</a:t>
            </a:r>
          </a:p>
        </p:txBody>
      </p:sp>
      <p:sp>
        <p:nvSpPr>
          <p:cNvPr id="252937" name="Oval 9"/>
          <p:cNvSpPr>
            <a:spLocks noChangeArrowheads="1"/>
          </p:cNvSpPr>
          <p:nvPr/>
        </p:nvSpPr>
        <p:spPr bwMode="auto">
          <a:xfrm>
            <a:off x="3563938" y="3213100"/>
            <a:ext cx="720725" cy="504825"/>
          </a:xfrm>
          <a:prstGeom prst="ellipse">
            <a:avLst/>
          </a:prstGeom>
          <a:noFill/>
          <a:ln w="28575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2938" name="Oval 10"/>
          <p:cNvSpPr>
            <a:spLocks noChangeArrowheads="1"/>
          </p:cNvSpPr>
          <p:nvPr/>
        </p:nvSpPr>
        <p:spPr bwMode="auto">
          <a:xfrm>
            <a:off x="4284663" y="6165850"/>
            <a:ext cx="647700" cy="503238"/>
          </a:xfrm>
          <a:prstGeom prst="ellipse">
            <a:avLst/>
          </a:prstGeom>
          <a:noFill/>
          <a:ln w="28575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2939" name="Oval 11"/>
          <p:cNvSpPr>
            <a:spLocks noChangeArrowheads="1"/>
          </p:cNvSpPr>
          <p:nvPr/>
        </p:nvSpPr>
        <p:spPr bwMode="auto">
          <a:xfrm>
            <a:off x="6804025" y="6092825"/>
            <a:ext cx="720725" cy="503238"/>
          </a:xfrm>
          <a:prstGeom prst="ellipse">
            <a:avLst/>
          </a:prstGeom>
          <a:noFill/>
          <a:ln w="28575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2940" name="Rectangle 12"/>
          <p:cNvSpPr>
            <a:spLocks noChangeArrowheads="1"/>
          </p:cNvSpPr>
          <p:nvPr/>
        </p:nvSpPr>
        <p:spPr bwMode="auto">
          <a:xfrm>
            <a:off x="3725863" y="455613"/>
            <a:ext cx="1728787" cy="13684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2941" name="Rectangle 13"/>
          <p:cNvSpPr>
            <a:spLocks noChangeArrowheads="1"/>
          </p:cNvSpPr>
          <p:nvPr/>
        </p:nvSpPr>
        <p:spPr bwMode="auto">
          <a:xfrm>
            <a:off x="773113" y="671513"/>
            <a:ext cx="360362" cy="48244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2942" name="Oval 14"/>
          <p:cNvSpPr>
            <a:spLocks noChangeArrowheads="1"/>
          </p:cNvSpPr>
          <p:nvPr/>
        </p:nvSpPr>
        <p:spPr bwMode="auto">
          <a:xfrm>
            <a:off x="827088" y="3103563"/>
            <a:ext cx="755650" cy="612775"/>
          </a:xfrm>
          <a:prstGeom prst="ellipse">
            <a:avLst/>
          </a:prstGeom>
          <a:noFill/>
          <a:ln w="28575">
            <a:solidFill>
              <a:srgbClr val="0000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2943" name="Oval 15"/>
          <p:cNvSpPr>
            <a:spLocks noChangeArrowheads="1"/>
          </p:cNvSpPr>
          <p:nvPr/>
        </p:nvSpPr>
        <p:spPr bwMode="auto">
          <a:xfrm>
            <a:off x="1619250" y="6165850"/>
            <a:ext cx="865188" cy="431800"/>
          </a:xfrm>
          <a:prstGeom prst="ellipse">
            <a:avLst/>
          </a:prstGeom>
          <a:noFill/>
          <a:ln w="28575">
            <a:solidFill>
              <a:srgbClr val="0000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2944" name="Oval 16"/>
          <p:cNvSpPr>
            <a:spLocks noChangeArrowheads="1"/>
          </p:cNvSpPr>
          <p:nvPr/>
        </p:nvSpPr>
        <p:spPr bwMode="auto">
          <a:xfrm>
            <a:off x="6084888" y="3140075"/>
            <a:ext cx="647700" cy="576263"/>
          </a:xfrm>
          <a:prstGeom prst="ellipse">
            <a:avLst/>
          </a:prstGeom>
          <a:noFill/>
          <a:ln w="28575">
            <a:solidFill>
              <a:srgbClr val="0000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2945" name="Text Box 17"/>
          <p:cNvSpPr txBox="1">
            <a:spLocks noChangeArrowheads="1"/>
          </p:cNvSpPr>
          <p:nvPr/>
        </p:nvSpPr>
        <p:spPr bwMode="auto">
          <a:xfrm>
            <a:off x="540108" y="481424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52947" name="Oval 19"/>
          <p:cNvSpPr>
            <a:spLocks noChangeArrowheads="1"/>
          </p:cNvSpPr>
          <p:nvPr/>
        </p:nvSpPr>
        <p:spPr bwMode="auto">
          <a:xfrm>
            <a:off x="1042988" y="3429000"/>
            <a:ext cx="433387" cy="1444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2948" name="Oval 20"/>
          <p:cNvSpPr>
            <a:spLocks noChangeArrowheads="1"/>
          </p:cNvSpPr>
          <p:nvPr/>
        </p:nvSpPr>
        <p:spPr bwMode="auto">
          <a:xfrm>
            <a:off x="3635375" y="3429000"/>
            <a:ext cx="288925" cy="1444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2949" name="Oval 21"/>
          <p:cNvSpPr>
            <a:spLocks noChangeArrowheads="1"/>
          </p:cNvSpPr>
          <p:nvPr/>
        </p:nvSpPr>
        <p:spPr bwMode="auto">
          <a:xfrm>
            <a:off x="6156325" y="3429000"/>
            <a:ext cx="360363" cy="1444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2950" name="Oval 22"/>
          <p:cNvSpPr>
            <a:spLocks noChangeArrowheads="1"/>
          </p:cNvSpPr>
          <p:nvPr/>
        </p:nvSpPr>
        <p:spPr bwMode="auto">
          <a:xfrm>
            <a:off x="1835150" y="6308725"/>
            <a:ext cx="504825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2951" name="Oval 23"/>
          <p:cNvSpPr>
            <a:spLocks noChangeArrowheads="1"/>
          </p:cNvSpPr>
          <p:nvPr/>
        </p:nvSpPr>
        <p:spPr bwMode="auto">
          <a:xfrm>
            <a:off x="4427538" y="6308725"/>
            <a:ext cx="4318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2952" name="Oval 24"/>
          <p:cNvSpPr>
            <a:spLocks noChangeArrowheads="1"/>
          </p:cNvSpPr>
          <p:nvPr/>
        </p:nvSpPr>
        <p:spPr bwMode="auto">
          <a:xfrm>
            <a:off x="6948488" y="6308725"/>
            <a:ext cx="360362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2953" name="Text Box 25"/>
          <p:cNvSpPr txBox="1">
            <a:spLocks noChangeArrowheads="1"/>
          </p:cNvSpPr>
          <p:nvPr/>
        </p:nvSpPr>
        <p:spPr bwMode="auto">
          <a:xfrm>
            <a:off x="827088" y="3260725"/>
            <a:ext cx="7223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1.5 L</a:t>
            </a:r>
          </a:p>
        </p:txBody>
      </p:sp>
      <p:sp>
        <p:nvSpPr>
          <p:cNvPr id="252954" name="Text Box 26"/>
          <p:cNvSpPr txBox="1">
            <a:spLocks noChangeArrowheads="1"/>
          </p:cNvSpPr>
          <p:nvPr/>
        </p:nvSpPr>
        <p:spPr bwMode="auto">
          <a:xfrm>
            <a:off x="3563938" y="3284538"/>
            <a:ext cx="7223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5.5 L</a:t>
            </a:r>
          </a:p>
        </p:txBody>
      </p:sp>
      <p:sp>
        <p:nvSpPr>
          <p:cNvPr id="252955" name="Text Box 27"/>
          <p:cNvSpPr txBox="1">
            <a:spLocks noChangeArrowheads="1"/>
          </p:cNvSpPr>
          <p:nvPr/>
        </p:nvSpPr>
        <p:spPr bwMode="auto">
          <a:xfrm>
            <a:off x="6011863" y="3260725"/>
            <a:ext cx="7223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1.5 L</a:t>
            </a:r>
          </a:p>
        </p:txBody>
      </p:sp>
      <p:sp>
        <p:nvSpPr>
          <p:cNvPr id="252956" name="Text Box 28"/>
          <p:cNvSpPr txBox="1">
            <a:spLocks noChangeArrowheads="1"/>
          </p:cNvSpPr>
          <p:nvPr/>
        </p:nvSpPr>
        <p:spPr bwMode="auto">
          <a:xfrm>
            <a:off x="1692275" y="6237288"/>
            <a:ext cx="7223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0.1 L</a:t>
            </a:r>
          </a:p>
        </p:txBody>
      </p:sp>
      <p:sp>
        <p:nvSpPr>
          <p:cNvPr id="252957" name="Text Box 29"/>
          <p:cNvSpPr txBox="1">
            <a:spLocks noChangeArrowheads="1"/>
          </p:cNvSpPr>
          <p:nvPr/>
        </p:nvSpPr>
        <p:spPr bwMode="auto">
          <a:xfrm>
            <a:off x="4281488" y="6237288"/>
            <a:ext cx="7223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1.5 L</a:t>
            </a:r>
          </a:p>
        </p:txBody>
      </p:sp>
      <p:sp>
        <p:nvSpPr>
          <p:cNvPr id="252958" name="Text Box 30"/>
          <p:cNvSpPr txBox="1">
            <a:spLocks noChangeArrowheads="1"/>
          </p:cNvSpPr>
          <p:nvPr/>
        </p:nvSpPr>
        <p:spPr bwMode="auto">
          <a:xfrm>
            <a:off x="6804025" y="6237288"/>
            <a:ext cx="7223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0.5 L</a:t>
            </a:r>
          </a:p>
        </p:txBody>
      </p:sp>
      <p:sp>
        <p:nvSpPr>
          <p:cNvPr id="252959" name="Oval 31"/>
          <p:cNvSpPr>
            <a:spLocks noChangeArrowheads="1"/>
          </p:cNvSpPr>
          <p:nvPr/>
        </p:nvSpPr>
        <p:spPr bwMode="auto">
          <a:xfrm>
            <a:off x="8243888" y="4868863"/>
            <a:ext cx="288925" cy="3603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2960" name="Text Box 32"/>
          <p:cNvSpPr txBox="1">
            <a:spLocks noChangeArrowheads="1"/>
          </p:cNvSpPr>
          <p:nvPr/>
        </p:nvSpPr>
        <p:spPr bwMode="auto">
          <a:xfrm>
            <a:off x="8170863" y="4868863"/>
            <a:ext cx="7223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1.0 L</a:t>
            </a:r>
          </a:p>
        </p:txBody>
      </p:sp>
      <p:sp>
        <p:nvSpPr>
          <p:cNvPr id="252961" name="Oval 33"/>
          <p:cNvSpPr>
            <a:spLocks noChangeArrowheads="1"/>
          </p:cNvSpPr>
          <p:nvPr/>
        </p:nvSpPr>
        <p:spPr bwMode="auto">
          <a:xfrm>
            <a:off x="8172400" y="4797970"/>
            <a:ext cx="649287" cy="503238"/>
          </a:xfrm>
          <a:prstGeom prst="ellipse">
            <a:avLst/>
          </a:prstGeom>
          <a:noFill/>
          <a:ln w="28575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2962" name="Text Box 34"/>
          <p:cNvSpPr txBox="1">
            <a:spLocks noChangeArrowheads="1"/>
          </p:cNvSpPr>
          <p:nvPr/>
        </p:nvSpPr>
        <p:spPr bwMode="auto">
          <a:xfrm>
            <a:off x="684213" y="1700213"/>
            <a:ext cx="1220787" cy="395287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b="1"/>
              <a:t>NORMAL</a:t>
            </a:r>
          </a:p>
        </p:txBody>
      </p:sp>
      <p:sp>
        <p:nvSpPr>
          <p:cNvPr id="252963" name="Oval 35"/>
          <p:cNvSpPr>
            <a:spLocks noChangeArrowheads="1"/>
          </p:cNvSpPr>
          <p:nvPr/>
        </p:nvSpPr>
        <p:spPr bwMode="auto">
          <a:xfrm>
            <a:off x="2051050" y="5013325"/>
            <a:ext cx="360363" cy="2873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2964" name="Oval 36"/>
          <p:cNvSpPr>
            <a:spLocks noChangeArrowheads="1"/>
          </p:cNvSpPr>
          <p:nvPr/>
        </p:nvSpPr>
        <p:spPr bwMode="auto">
          <a:xfrm>
            <a:off x="4716463" y="4941888"/>
            <a:ext cx="288925" cy="35877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2965" name="Text Box 37"/>
          <p:cNvSpPr txBox="1">
            <a:spLocks noChangeArrowheads="1"/>
          </p:cNvSpPr>
          <p:nvPr/>
        </p:nvSpPr>
        <p:spPr bwMode="auto">
          <a:xfrm>
            <a:off x="2838450" y="3124200"/>
            <a:ext cx="6540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8.5 L</a:t>
            </a:r>
          </a:p>
        </p:txBody>
      </p:sp>
      <p:sp>
        <p:nvSpPr>
          <p:cNvPr id="252966" name="Oval 38"/>
          <p:cNvSpPr>
            <a:spLocks noChangeArrowheads="1"/>
          </p:cNvSpPr>
          <p:nvPr/>
        </p:nvSpPr>
        <p:spPr bwMode="auto">
          <a:xfrm>
            <a:off x="3132138" y="4868863"/>
            <a:ext cx="360362" cy="2889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2967" name="Text Box 39"/>
          <p:cNvSpPr txBox="1">
            <a:spLocks noChangeArrowheads="1"/>
          </p:cNvSpPr>
          <p:nvPr/>
        </p:nvSpPr>
        <p:spPr bwMode="auto">
          <a:xfrm>
            <a:off x="2843213" y="4995863"/>
            <a:ext cx="6540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1.4 L</a:t>
            </a:r>
          </a:p>
        </p:txBody>
      </p:sp>
      <p:sp>
        <p:nvSpPr>
          <p:cNvPr id="252968" name="Text Box 40"/>
          <p:cNvSpPr txBox="1">
            <a:spLocks noChangeArrowheads="1"/>
          </p:cNvSpPr>
          <p:nvPr/>
        </p:nvSpPr>
        <p:spPr bwMode="auto">
          <a:xfrm>
            <a:off x="7956550" y="3141663"/>
            <a:ext cx="6540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8.5 L</a:t>
            </a:r>
          </a:p>
        </p:txBody>
      </p:sp>
      <p:sp>
        <p:nvSpPr>
          <p:cNvPr id="252969" name="Text Box 41"/>
          <p:cNvSpPr txBox="1">
            <a:spLocks noChangeArrowheads="1"/>
          </p:cNvSpPr>
          <p:nvPr/>
        </p:nvSpPr>
        <p:spPr bwMode="auto">
          <a:xfrm>
            <a:off x="5148263" y="3124200"/>
            <a:ext cx="6540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4.5 L</a:t>
            </a:r>
          </a:p>
        </p:txBody>
      </p:sp>
      <p:sp>
        <p:nvSpPr>
          <p:cNvPr id="252970" name="Text Box 42"/>
          <p:cNvSpPr txBox="1">
            <a:spLocks noChangeArrowheads="1"/>
          </p:cNvSpPr>
          <p:nvPr/>
        </p:nvSpPr>
        <p:spPr bwMode="auto">
          <a:xfrm>
            <a:off x="4244975" y="4941888"/>
            <a:ext cx="6540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5.5 L</a:t>
            </a:r>
          </a:p>
        </p:txBody>
      </p:sp>
      <p:sp>
        <p:nvSpPr>
          <p:cNvPr id="252971" name="Oval 43"/>
          <p:cNvSpPr>
            <a:spLocks noChangeArrowheads="1"/>
          </p:cNvSpPr>
          <p:nvPr/>
        </p:nvSpPr>
        <p:spPr bwMode="auto">
          <a:xfrm>
            <a:off x="5724525" y="4941888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2972" name="Text Box 44"/>
          <p:cNvSpPr txBox="1">
            <a:spLocks noChangeArrowheads="1"/>
          </p:cNvSpPr>
          <p:nvPr/>
        </p:nvSpPr>
        <p:spPr bwMode="auto">
          <a:xfrm>
            <a:off x="5616575" y="4868863"/>
            <a:ext cx="46831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4 L</a:t>
            </a:r>
          </a:p>
        </p:txBody>
      </p:sp>
      <p:sp>
        <p:nvSpPr>
          <p:cNvPr id="252973" name="Text Box 45"/>
          <p:cNvSpPr txBox="1">
            <a:spLocks noChangeArrowheads="1"/>
          </p:cNvSpPr>
          <p:nvPr/>
        </p:nvSpPr>
        <p:spPr bwMode="auto">
          <a:xfrm>
            <a:off x="1619250" y="4892675"/>
            <a:ext cx="7223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1.5 L</a:t>
            </a:r>
          </a:p>
        </p:txBody>
      </p:sp>
      <p:sp>
        <p:nvSpPr>
          <p:cNvPr id="252974" name="Oval 46"/>
          <p:cNvSpPr>
            <a:spLocks noChangeArrowheads="1"/>
          </p:cNvSpPr>
          <p:nvPr/>
        </p:nvSpPr>
        <p:spPr bwMode="auto">
          <a:xfrm>
            <a:off x="7235825" y="5013325"/>
            <a:ext cx="288925" cy="3603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2975" name="Text Box 47"/>
          <p:cNvSpPr txBox="1">
            <a:spLocks noChangeArrowheads="1"/>
          </p:cNvSpPr>
          <p:nvPr/>
        </p:nvSpPr>
        <p:spPr bwMode="auto">
          <a:xfrm>
            <a:off x="6877050" y="4892675"/>
            <a:ext cx="7223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1.5 L</a:t>
            </a:r>
          </a:p>
        </p:txBody>
      </p:sp>
      <p:sp>
        <p:nvSpPr>
          <p:cNvPr id="48" name="Text Box 7"/>
          <p:cNvSpPr txBox="1">
            <a:spLocks noChangeArrowheads="1"/>
          </p:cNvSpPr>
          <p:nvPr/>
        </p:nvSpPr>
        <p:spPr bwMode="auto">
          <a:xfrm>
            <a:off x="6372200" y="6525344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2014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18" dur="2000" fill="hold"/>
                                        <p:tgtEl>
                                          <p:spTgt spid="25296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20" dur="2000" fill="hold"/>
                                        <p:tgtEl>
                                          <p:spTgt spid="2529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2939" grpId="0" animBg="1"/>
      <p:bldP spid="252939" grpId="1" animBg="1"/>
      <p:bldP spid="252944" grpId="0" animBg="1"/>
      <p:bldP spid="252961" grpId="0" animBg="1"/>
      <p:bldP spid="252961" grpId="1" animBg="1"/>
    </p:bld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954" name="Text Box 2"/>
          <p:cNvSpPr txBox="1">
            <a:spLocks noChangeArrowheads="1"/>
          </p:cNvSpPr>
          <p:nvPr/>
        </p:nvSpPr>
        <p:spPr bwMode="auto">
          <a:xfrm>
            <a:off x="2917540" y="1916113"/>
            <a:ext cx="3308919" cy="523220"/>
          </a:xfrm>
          <a:prstGeom prst="rect">
            <a:avLst/>
          </a:prstGeom>
          <a:solidFill>
            <a:srgbClr val="CEFF4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Diarrea secretora</a:t>
            </a:r>
          </a:p>
        </p:txBody>
      </p:sp>
      <p:sp>
        <p:nvSpPr>
          <p:cNvPr id="253955" name="Text Box 3"/>
          <p:cNvSpPr txBox="1">
            <a:spLocks noChangeArrowheads="1"/>
          </p:cNvSpPr>
          <p:nvPr/>
        </p:nvSpPr>
        <p:spPr bwMode="auto">
          <a:xfrm>
            <a:off x="2228850" y="2564902"/>
            <a:ext cx="4686300" cy="2462213"/>
          </a:xfrm>
          <a:prstGeom prst="rect">
            <a:avLst/>
          </a:prstGeom>
          <a:noFill/>
          <a:ln w="28575">
            <a:solidFill>
              <a:schemeClr val="fol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s-ES_tradnl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Secreción excesiva de Cl</a:t>
            </a:r>
            <a:r>
              <a:rPr lang="es-ES_tradnl" sz="2400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  <a:r>
              <a:rPr lang="es-ES_tradnl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con pérdida de líquido que excede la capacidad de absorción intestinal</a:t>
            </a:r>
          </a:p>
          <a:p>
            <a:pPr algn="l"/>
            <a:endParaRPr lang="es-ES_tradnl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/>
            <a:r>
              <a:rPr lang="es-ES_tradnl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Causada por microorganismos que activan secreción de Cl</a:t>
            </a:r>
            <a:r>
              <a:rPr lang="es-ES_tradnl" sz="2400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</a:p>
        </p:txBody>
      </p:sp>
      <p:sp>
        <p:nvSpPr>
          <p:cNvPr id="253958" name="Text Box 6"/>
          <p:cNvSpPr txBox="1">
            <a:spLocks noChangeArrowheads="1"/>
          </p:cNvSpPr>
          <p:nvPr/>
        </p:nvSpPr>
        <p:spPr bwMode="auto">
          <a:xfrm>
            <a:off x="1979712" y="1005433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6372200" y="6525344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6219825" y="500063"/>
            <a:ext cx="2251075" cy="609600"/>
          </a:xfrm>
          <a:prstGeom prst="rect">
            <a:avLst/>
          </a:prstGeom>
          <a:solidFill>
            <a:srgbClr val="85C8CD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53882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II. SECRECIÓN </a:t>
            </a:r>
          </a:p>
          <a:p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  ELECTROLITOS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5395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5395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5395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3955" grpId="0" animBg="1"/>
    </p:bld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4966</TotalTime>
  <Words>6102</Words>
  <Application>Microsoft Office PowerPoint</Application>
  <PresentationFormat>Presentación en pantalla (4:3)</PresentationFormat>
  <Paragraphs>2529</Paragraphs>
  <Slides>141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141</vt:i4>
      </vt:variant>
    </vt:vector>
  </HeadingPairs>
  <TitlesOfParts>
    <vt:vector size="142" baseType="lpstr">
      <vt:lpstr>Diseño predeterminado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01/11/2004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CAROL</dc:creator>
  <cp:lastModifiedBy>ximena</cp:lastModifiedBy>
  <cp:revision>319</cp:revision>
  <dcterms:created xsi:type="dcterms:W3CDTF">2005-07-14T13:34:59Z</dcterms:created>
  <dcterms:modified xsi:type="dcterms:W3CDTF">2015-11-29T12:14:31Z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Undo10Write">
    <vt:lpwstr/>
  </property>
</Properties>
</file>