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6"/>
  </p:notesMasterIdLst>
  <p:sldIdLst>
    <p:sldId id="363" r:id="rId2"/>
    <p:sldId id="415" r:id="rId3"/>
    <p:sldId id="416" r:id="rId4"/>
    <p:sldId id="275" r:id="rId5"/>
    <p:sldId id="354" r:id="rId6"/>
    <p:sldId id="355" r:id="rId7"/>
    <p:sldId id="356" r:id="rId8"/>
    <p:sldId id="357" r:id="rId9"/>
    <p:sldId id="279" r:id="rId10"/>
    <p:sldId id="324" r:id="rId11"/>
    <p:sldId id="277" r:id="rId12"/>
    <p:sldId id="276" r:id="rId13"/>
    <p:sldId id="318" r:id="rId14"/>
    <p:sldId id="283" r:id="rId15"/>
    <p:sldId id="302" r:id="rId16"/>
    <p:sldId id="298" r:id="rId17"/>
    <p:sldId id="310" r:id="rId18"/>
    <p:sldId id="281" r:id="rId19"/>
    <p:sldId id="303" r:id="rId20"/>
    <p:sldId id="311" r:id="rId21"/>
    <p:sldId id="312" r:id="rId22"/>
    <p:sldId id="256" r:id="rId23"/>
    <p:sldId id="257" r:id="rId24"/>
    <p:sldId id="286" r:id="rId25"/>
    <p:sldId id="287" r:id="rId26"/>
    <p:sldId id="288" r:id="rId27"/>
    <p:sldId id="291" r:id="rId28"/>
    <p:sldId id="352" r:id="rId29"/>
    <p:sldId id="285" r:id="rId30"/>
    <p:sldId id="313" r:id="rId31"/>
    <p:sldId id="320" r:id="rId32"/>
    <p:sldId id="317" r:id="rId33"/>
    <p:sldId id="321" r:id="rId34"/>
    <p:sldId id="259" r:id="rId35"/>
    <p:sldId id="260" r:id="rId36"/>
    <p:sldId id="305" r:id="rId37"/>
    <p:sldId id="309" r:id="rId38"/>
    <p:sldId id="307" r:id="rId39"/>
    <p:sldId id="340" r:id="rId40"/>
    <p:sldId id="262" r:id="rId41"/>
    <p:sldId id="284" r:id="rId42"/>
    <p:sldId id="330" r:id="rId43"/>
    <p:sldId id="341" r:id="rId44"/>
    <p:sldId id="314" r:id="rId45"/>
    <p:sldId id="367" r:id="rId46"/>
    <p:sldId id="364" r:id="rId47"/>
    <p:sldId id="417" r:id="rId48"/>
    <p:sldId id="263" r:id="rId49"/>
    <p:sldId id="365" r:id="rId50"/>
    <p:sldId id="264" r:id="rId51"/>
    <p:sldId id="265" r:id="rId52"/>
    <p:sldId id="266" r:id="rId53"/>
    <p:sldId id="316" r:id="rId54"/>
    <p:sldId id="372" r:id="rId55"/>
    <p:sldId id="270" r:id="rId56"/>
    <p:sldId id="328" r:id="rId57"/>
    <p:sldId id="347" r:id="rId58"/>
    <p:sldId id="319" r:id="rId59"/>
    <p:sldId id="342" r:id="rId60"/>
    <p:sldId id="308" r:id="rId61"/>
    <p:sldId id="326" r:id="rId62"/>
    <p:sldId id="268" r:id="rId63"/>
    <p:sldId id="293" r:id="rId64"/>
    <p:sldId id="269" r:id="rId65"/>
    <p:sldId id="349" r:id="rId66"/>
    <p:sldId id="267" r:id="rId67"/>
    <p:sldId id="329" r:id="rId68"/>
    <p:sldId id="350" r:id="rId69"/>
    <p:sldId id="358" r:id="rId70"/>
    <p:sldId id="362" r:id="rId71"/>
    <p:sldId id="339" r:id="rId72"/>
    <p:sldId id="366" r:id="rId73"/>
    <p:sldId id="359" r:id="rId74"/>
    <p:sldId id="360" r:id="rId75"/>
    <p:sldId id="369" r:id="rId76"/>
    <p:sldId id="361" r:id="rId77"/>
    <p:sldId id="348" r:id="rId78"/>
    <p:sldId id="325" r:id="rId79"/>
    <p:sldId id="345" r:id="rId80"/>
    <p:sldId id="300" r:id="rId81"/>
    <p:sldId id="289" r:id="rId82"/>
    <p:sldId id="294" r:id="rId83"/>
    <p:sldId id="336" r:id="rId84"/>
    <p:sldId id="327" r:id="rId85"/>
    <p:sldId id="273" r:id="rId86"/>
    <p:sldId id="274" r:id="rId87"/>
    <p:sldId id="373" r:id="rId88"/>
    <p:sldId id="374" r:id="rId89"/>
    <p:sldId id="375" r:id="rId90"/>
    <p:sldId id="376" r:id="rId91"/>
    <p:sldId id="377" r:id="rId92"/>
    <p:sldId id="379" r:id="rId93"/>
    <p:sldId id="380" r:id="rId94"/>
    <p:sldId id="381" r:id="rId95"/>
    <p:sldId id="382" r:id="rId96"/>
    <p:sldId id="383" r:id="rId97"/>
    <p:sldId id="385" r:id="rId98"/>
    <p:sldId id="386" r:id="rId99"/>
    <p:sldId id="387" r:id="rId100"/>
    <p:sldId id="389" r:id="rId101"/>
    <p:sldId id="391" r:id="rId102"/>
    <p:sldId id="392" r:id="rId103"/>
    <p:sldId id="393" r:id="rId104"/>
    <p:sldId id="395" r:id="rId105"/>
    <p:sldId id="396" r:id="rId106"/>
    <p:sldId id="397" r:id="rId107"/>
    <p:sldId id="398" r:id="rId108"/>
    <p:sldId id="399" r:id="rId109"/>
    <p:sldId id="400" r:id="rId110"/>
    <p:sldId id="401" r:id="rId111"/>
    <p:sldId id="402" r:id="rId112"/>
    <p:sldId id="403" r:id="rId113"/>
    <p:sldId id="406" r:id="rId114"/>
    <p:sldId id="414" r:id="rId115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Comic Sans MS" pitchFamily="66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Comic Sans MS" pitchFamily="66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Comic Sans MS" pitchFamily="66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Comic Sans MS" pitchFamily="66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sz="1400" b="1" kern="1200">
        <a:solidFill>
          <a:schemeClr val="tx1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sz="1400" b="1" kern="1200">
        <a:solidFill>
          <a:schemeClr val="tx1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sz="1400" b="1" kern="1200">
        <a:solidFill>
          <a:schemeClr val="tx1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sz="1400" b="1" kern="1200">
        <a:solidFill>
          <a:schemeClr val="tx1"/>
        </a:solidFill>
        <a:latin typeface="Comic Sans MS" pitchFamily="66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6600CC"/>
    <a:srgbClr val="FFB7CF"/>
    <a:srgbClr val="D0EBEC"/>
    <a:srgbClr val="C6E6E8"/>
    <a:srgbClr val="93BFFF"/>
    <a:srgbClr val="BBD6F3"/>
    <a:srgbClr val="CC0000"/>
    <a:srgbClr val="D6ECEE"/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2770" autoAdjust="0"/>
    <p:restoredTop sz="94660"/>
  </p:normalViewPr>
  <p:slideViewPr>
    <p:cSldViewPr showGuides="1">
      <p:cViewPr>
        <p:scale>
          <a:sx n="68" d="100"/>
          <a:sy n="68" d="100"/>
        </p:scale>
        <p:origin x="-72" y="0"/>
      </p:cViewPr>
      <p:guideLst>
        <p:guide orient="horz" pos="2251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132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117" Type="http://schemas.openxmlformats.org/officeDocument/2006/relationships/presProps" Target="presProps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12" Type="http://schemas.openxmlformats.org/officeDocument/2006/relationships/slide" Target="slides/slide111.xml"/><Relationship Id="rId16" Type="http://schemas.openxmlformats.org/officeDocument/2006/relationships/slide" Target="slides/slide15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102" Type="http://schemas.openxmlformats.org/officeDocument/2006/relationships/slide" Target="slides/slide101.xml"/><Relationship Id="rId110" Type="http://schemas.openxmlformats.org/officeDocument/2006/relationships/slide" Target="slides/slide109.xml"/><Relationship Id="rId115" Type="http://schemas.openxmlformats.org/officeDocument/2006/relationships/slide" Target="slides/slide114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113" Type="http://schemas.openxmlformats.org/officeDocument/2006/relationships/slide" Target="slides/slide112.xml"/><Relationship Id="rId118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slide" Target="slides/slide102.xml"/><Relationship Id="rId108" Type="http://schemas.openxmlformats.org/officeDocument/2006/relationships/slide" Target="slides/slide107.xml"/><Relationship Id="rId116" Type="http://schemas.openxmlformats.org/officeDocument/2006/relationships/notesMaster" Target="notesMasters/notes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11" Type="http://schemas.openxmlformats.org/officeDocument/2006/relationships/slide" Target="slides/slide1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14" Type="http://schemas.openxmlformats.org/officeDocument/2006/relationships/slide" Target="slides/slide113.xml"/><Relationship Id="rId119" Type="http://schemas.openxmlformats.org/officeDocument/2006/relationships/theme" Target="theme/theme1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slide" Target="slides/slide10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120" Type="http://schemas.openxmlformats.org/officeDocument/2006/relationships/tableStyles" Target="tableStyle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latin typeface="Arial" charset="0"/>
              </a:defRPr>
            </a:lvl1pPr>
          </a:lstStyle>
          <a:p>
            <a:endParaRPr lang="es-ES"/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Arial" charset="0"/>
              </a:defRPr>
            </a:lvl1pPr>
          </a:lstStyle>
          <a:p>
            <a:endParaRPr lang="es-ES"/>
          </a:p>
        </p:txBody>
      </p:sp>
      <p:sp>
        <p:nvSpPr>
          <p:cNvPr id="542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542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542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latin typeface="Arial" charset="0"/>
              </a:defRPr>
            </a:lvl1pPr>
          </a:lstStyle>
          <a:p>
            <a:endParaRPr lang="es-ES"/>
          </a:p>
        </p:txBody>
      </p:sp>
      <p:sp>
        <p:nvSpPr>
          <p:cNvPr id="542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Arial" charset="0"/>
              </a:defRPr>
            </a:lvl1pPr>
          </a:lstStyle>
          <a:p>
            <a:fld id="{90217203-AAAF-40AE-931E-7918C4EF55AC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5574437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D58AF1F-6258-46B8-B039-E837C4CA641E}" type="slidenum">
              <a:rPr lang="es-ES"/>
              <a:pPr/>
              <a:t>18</a:t>
            </a:fld>
            <a:endParaRPr lang="es-ES"/>
          </a:p>
        </p:txBody>
      </p:sp>
      <p:sp>
        <p:nvSpPr>
          <p:cNvPr id="57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r>
              <a:rPr lang="en-US"/>
              <a:t>Permission to use this slide (a matter of academic integrity)</a:t>
            </a:r>
          </a:p>
          <a:p>
            <a:r>
              <a:rPr lang="en-US"/>
              <a:t>*If you are Kevin Patton's current student, you may use any slide for your own personal educational purpose. </a:t>
            </a:r>
          </a:p>
          <a:p>
            <a:r>
              <a:rPr lang="en-US"/>
              <a:t>**If you are a student not currently in Kevin's courses, you may use any slide for your own personal educational purpose and are also encouraged to feed the lions at </a:t>
            </a:r>
            <a:r>
              <a:rPr lang="en-US" b="1" i="1"/>
              <a:t>http://www.lionden.com/feed_the_lions.htm</a:t>
            </a:r>
            <a:r>
              <a:rPr lang="en-US"/>
              <a:t> </a:t>
            </a:r>
          </a:p>
          <a:p>
            <a:r>
              <a:rPr lang="en-US"/>
              <a:t>***If you are a teacher you may use any slide for your own nonprofit educational purpose and are also </a:t>
            </a:r>
            <a:r>
              <a:rPr lang="en-US" b="1"/>
              <a:t>expected</a:t>
            </a:r>
            <a:r>
              <a:rPr lang="en-US"/>
              <a:t> to feed the lions for each use of a slide. </a:t>
            </a:r>
            <a:r>
              <a:rPr lang="en-US" sz="1000" b="1" i="1"/>
              <a:t>http://www.lionden.com/feed_the_lions.htm</a:t>
            </a:r>
          </a:p>
          <a:p>
            <a:r>
              <a:rPr lang="en-US"/>
              <a:t>****Commercial use is available only with Kevin's express written permission.  </a:t>
            </a:r>
          </a:p>
          <a:p>
            <a:r>
              <a:rPr lang="en-US"/>
              <a:t>©  KPatton@lionden.com . All rights reserved. DO NOT REMOVE THIS COPYRIGHT NOTICE LINE.</a:t>
            </a:r>
            <a:br>
              <a:rPr lang="en-US"/>
            </a:br>
            <a:r>
              <a:rPr lang="en-US"/>
              <a:t>Feedback, suggestions, corrections are most welcome! </a:t>
            </a:r>
          </a:p>
          <a:p>
            <a:endParaRPr lang="en-US"/>
          </a:p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754A670-E017-4D08-B097-94BDF3F5837C}" type="slidenum">
              <a:rPr lang="es-ES"/>
              <a:pPr/>
              <a:t>20</a:t>
            </a:fld>
            <a:endParaRPr lang="es-ES"/>
          </a:p>
        </p:txBody>
      </p:sp>
      <p:sp>
        <p:nvSpPr>
          <p:cNvPr id="962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62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r>
              <a:rPr lang="en-US"/>
              <a:t>Permission to use this slide (a matter of academic integrity)</a:t>
            </a:r>
          </a:p>
          <a:p>
            <a:r>
              <a:rPr lang="en-US"/>
              <a:t>*If you are Kevin Patton's current student, you may use any slide for your own personal educational purpose. </a:t>
            </a:r>
          </a:p>
          <a:p>
            <a:r>
              <a:rPr lang="en-US"/>
              <a:t>**If you are a student not currently in Kevin's courses, you may use any slide for your own personal educational purpose and are also encouraged to feed the lions at </a:t>
            </a:r>
            <a:r>
              <a:rPr lang="en-US" b="1" i="1"/>
              <a:t>http://www.lionden.com/feed_the_lions.htm</a:t>
            </a:r>
            <a:r>
              <a:rPr lang="en-US"/>
              <a:t> </a:t>
            </a:r>
          </a:p>
          <a:p>
            <a:r>
              <a:rPr lang="en-US"/>
              <a:t>***If you are a teacher you may use any slide for your own nonprofit educational purpose and are also </a:t>
            </a:r>
            <a:r>
              <a:rPr lang="en-US" b="1"/>
              <a:t>expected</a:t>
            </a:r>
            <a:r>
              <a:rPr lang="en-US"/>
              <a:t> to feed the lions for each use of a slide. </a:t>
            </a:r>
            <a:r>
              <a:rPr lang="en-US" sz="1000" b="1" i="1"/>
              <a:t>http://www.lionden.com/feed_the_lions.htm</a:t>
            </a:r>
          </a:p>
          <a:p>
            <a:r>
              <a:rPr lang="en-US"/>
              <a:t>****Commercial use is available only with Kevin's express written permission.  </a:t>
            </a:r>
          </a:p>
          <a:p>
            <a:r>
              <a:rPr lang="en-US"/>
              <a:t>©  KPatton@lionden.com . All rights reserved. DO NOT REMOVE THIS COPYRIGHT NOTICE LINE.</a:t>
            </a:r>
            <a:br>
              <a:rPr lang="en-US"/>
            </a:br>
            <a:r>
              <a:rPr lang="en-US"/>
              <a:t>Feedback, suggestions, corrections are most welcome! </a:t>
            </a:r>
          </a:p>
          <a:p>
            <a:endParaRPr lang="en-US"/>
          </a:p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A4495C4-A595-4D26-9475-FB84DF54E45E}" type="slidenum">
              <a:rPr lang="es-ES"/>
              <a:pPr/>
              <a:t>21</a:t>
            </a:fld>
            <a:endParaRPr lang="es-ES"/>
          </a:p>
        </p:txBody>
      </p:sp>
      <p:sp>
        <p:nvSpPr>
          <p:cNvPr id="983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83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r>
              <a:rPr lang="en-US"/>
              <a:t>Permission to use this slide (a matter of academic integrity)</a:t>
            </a:r>
          </a:p>
          <a:p>
            <a:r>
              <a:rPr lang="en-US"/>
              <a:t>*If you are Kevin Patton's current student, you may use any slide for your own personal educational purpose. </a:t>
            </a:r>
          </a:p>
          <a:p>
            <a:r>
              <a:rPr lang="en-US"/>
              <a:t>**If you are a student not currently in Kevin's courses, you may use any slide for your own personal educational purpose and are also encouraged to feed the lions at </a:t>
            </a:r>
            <a:r>
              <a:rPr lang="en-US" b="1" i="1"/>
              <a:t>http://www.lionden.com/feed_the_lions.htm</a:t>
            </a:r>
            <a:r>
              <a:rPr lang="en-US"/>
              <a:t> </a:t>
            </a:r>
          </a:p>
          <a:p>
            <a:r>
              <a:rPr lang="en-US"/>
              <a:t>***If you are a teacher you may use any slide for your own nonprofit educational purpose and are also </a:t>
            </a:r>
            <a:r>
              <a:rPr lang="en-US" b="1"/>
              <a:t>expected</a:t>
            </a:r>
            <a:r>
              <a:rPr lang="en-US"/>
              <a:t> to feed the lions for each use of a slide. </a:t>
            </a:r>
            <a:r>
              <a:rPr lang="en-US" sz="1000" b="1" i="1"/>
              <a:t>http://www.lionden.com/feed_the_lions.htm</a:t>
            </a:r>
          </a:p>
          <a:p>
            <a:r>
              <a:rPr lang="en-US"/>
              <a:t>****Commercial use is available only with Kevin's express written permission.  </a:t>
            </a:r>
          </a:p>
          <a:p>
            <a:r>
              <a:rPr lang="en-US"/>
              <a:t>©  KPatton@lionden.com . All rights reserved. DO NOT REMOVE THIS COPYRIGHT NOTICE LINE.</a:t>
            </a:r>
            <a:br>
              <a:rPr lang="en-US"/>
            </a:br>
            <a:r>
              <a:rPr lang="en-US"/>
              <a:t>Feedback, suggestions, corrections are most welcome! </a:t>
            </a:r>
          </a:p>
          <a:p>
            <a:endParaRPr lang="en-US"/>
          </a:p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V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BC1EF8-7DB4-4248-A011-CD80E89F6A5F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461018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76E63C-3753-4654-99DC-B96A876F9AA3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316820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5D69EA-28DF-4FBA-99CC-65CA4CF5A4EC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819869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707FC937-1E4E-4C20-9CD6-663C37EF40BD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074058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EC4C6D-9EB9-435E-B10F-48BF78E8FCB4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679670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20D33E-54D1-4251-B830-A04CA065DA13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908122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A3B69D-1D4E-4772-95C3-B619C8BD251A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168073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9E7A60-399C-4776-8383-6C403B16CC9D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26606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3B2166-8F72-4516-9E7A-66DBE5898159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223743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4F1DDC-06B6-4288-A540-FBA8306789CE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152251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AAF56E-013A-4826-A68A-EADDBB772B0B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892016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VE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00E12A-8235-4F77-B52D-7B1A285CA8B9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57439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b="0">
                <a:latin typeface="+mn-lt"/>
              </a:defRPr>
            </a:lvl1pPr>
          </a:lstStyle>
          <a:p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b="0">
                <a:latin typeface="+mn-lt"/>
              </a:defRPr>
            </a:lvl1pPr>
          </a:lstStyle>
          <a:p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b="0">
                <a:latin typeface="+mn-lt"/>
              </a:defRPr>
            </a:lvl1pPr>
          </a:lstStyle>
          <a:p>
            <a:fld id="{4973D244-D626-4792-973F-C605A5F1CCDA}" type="slidenum">
              <a:rPr lang="es-ES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V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7.xml"/></Relationships>
</file>

<file path=ppt/slides/_rels/slide10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7.xml"/></Relationships>
</file>

<file path=ppt/slides/_rels/slide10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jpeg"/><Relationship Id="rId1" Type="http://schemas.openxmlformats.org/officeDocument/2006/relationships/slideLayout" Target="../slideLayouts/slideLayout7.xml"/></Relationships>
</file>

<file path=ppt/slides/_rels/slide10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7.xml"/></Relationships>
</file>

<file path=ppt/slides/_rels/slide10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jpeg"/><Relationship Id="rId1" Type="http://schemas.openxmlformats.org/officeDocument/2006/relationships/slideLayout" Target="../slideLayouts/slideLayout7.xml"/></Relationships>
</file>

<file path=ppt/slides/_rels/slide1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2.xml"/></Relationships>
</file>

<file path=ppt/slides/_rels/slide4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7" Type="http://schemas.microsoft.com/office/2007/relationships/hdphoto" Target="../media/hdphoto4.wdp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5.jpeg"/><Relationship Id="rId5" Type="http://schemas.microsoft.com/office/2007/relationships/hdphoto" Target="../media/hdphoto3.wdp"/><Relationship Id="rId4" Type="http://schemas.openxmlformats.org/officeDocument/2006/relationships/image" Target="../media/image34.jpeg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1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1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1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1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ciencemag.org/cgi/content/summary/sci;307/5717/1895" TargetMode="External"/><Relationship Id="rId2" Type="http://schemas.openxmlformats.org/officeDocument/2006/relationships/hyperlink" Target="http://arbl.cvmbs.colostate.edu/hbooks/pathphys/digestion/index.html" TargetMode="External"/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1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1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1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1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Relationship Id="rId4" Type="http://schemas.microsoft.com/office/2007/relationships/hdphoto" Target="../media/hdphoto5.wd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eidis.ula.ve/cursos/medicina/fisiologia_digestiva/" TargetMode="External"/><Relationship Id="rId2" Type="http://schemas.openxmlformats.org/officeDocument/2006/relationships/hyperlink" Target="http://www.saber.ula.ve/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7.xml"/></Relationships>
</file>

<file path=ppt/slides/_rels/slide71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7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7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7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7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7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7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12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9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7.xml"/></Relationships>
</file>

<file path=ppt/slides/_rels/slide91.xml.rels><?xml version="1.0" encoding="UTF-8" standalone="yes"?>
<Relationships xmlns="http://schemas.openxmlformats.org/package/2006/relationships"><Relationship Id="rId3" Type="http://schemas.microsoft.com/office/2007/relationships/hdphoto" Target="../media/hdphoto7.wdp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7.xml"/></Relationships>
</file>

<file path=ppt/slides/_rels/slide9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1.png"/><Relationship Id="rId4" Type="http://schemas.openxmlformats.org/officeDocument/2006/relationships/image" Target="../media/image60.jpeg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12.xml"/></Relationships>
</file>

<file path=ppt/slides/_rels/slide9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5.jpeg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04" name="Picture 4" descr="03f17080e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313" y="381000"/>
            <a:ext cx="8461375" cy="609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3605" name="Text Box 5"/>
          <p:cNvSpPr txBox="1">
            <a:spLocks noChangeArrowheads="1"/>
          </p:cNvSpPr>
          <p:nvPr/>
        </p:nvSpPr>
        <p:spPr bwMode="auto">
          <a:xfrm>
            <a:off x="952500" y="6461125"/>
            <a:ext cx="72199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b="0" i="1"/>
              <a:t>La visita de la madre</a:t>
            </a:r>
            <a:r>
              <a:rPr lang="es-ES" sz="1800" b="0"/>
              <a:t>.</a:t>
            </a:r>
            <a:r>
              <a:rPr lang="es-ES" sz="2000" b="0"/>
              <a:t> </a:t>
            </a:r>
            <a:r>
              <a:rPr lang="es-ES" sz="1600" b="0"/>
              <a:t>Enrique Paternina 1892</a:t>
            </a:r>
            <a:r>
              <a:rPr lang="es-ES" sz="1800" b="0"/>
              <a:t>. </a:t>
            </a:r>
            <a:r>
              <a:rPr lang="es-ES" sz="1600" b="0"/>
              <a:t>Museo del Prado, Madrid</a:t>
            </a:r>
            <a:r>
              <a:rPr lang="es-ES" sz="1800" b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Text Box 2"/>
          <p:cNvSpPr txBox="1">
            <a:spLocks noChangeArrowheads="1"/>
          </p:cNvSpPr>
          <p:nvPr/>
        </p:nvSpPr>
        <p:spPr bwMode="auto">
          <a:xfrm>
            <a:off x="930275" y="3078163"/>
            <a:ext cx="7281863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4000" b="0">
                <a:effectLst>
                  <a:outerShdw blurRad="38100" dist="38100" dir="2700000" algn="tl">
                    <a:srgbClr val="C0C0C0"/>
                  </a:outerShdw>
                </a:effectLst>
              </a:rPr>
              <a:t>¿ Por qué tenemos que comer?</a:t>
            </a:r>
          </a:p>
        </p:txBody>
      </p:sp>
      <p:sp>
        <p:nvSpPr>
          <p:cNvPr id="4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2015  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1105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0594" grpId="0"/>
    </p:bld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226" name="Text Box 2"/>
          <p:cNvSpPr txBox="1">
            <a:spLocks noChangeArrowheads="1"/>
          </p:cNvSpPr>
          <p:nvPr/>
        </p:nvSpPr>
        <p:spPr bwMode="auto">
          <a:xfrm>
            <a:off x="6227763" y="476250"/>
            <a:ext cx="2330450" cy="425450"/>
          </a:xfrm>
          <a:prstGeom prst="rect">
            <a:avLst/>
          </a:prstGeom>
          <a:solidFill>
            <a:srgbClr val="84C7CC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MX" sz="2000" b="0">
                <a:effectLst>
                  <a:outerShdw blurRad="38100" dist="38100" dir="2700000" algn="tl">
                    <a:srgbClr val="FFFFFF"/>
                  </a:outerShdw>
                </a:effectLst>
              </a:rPr>
              <a:t>V. CIRCULACIÓN</a:t>
            </a:r>
          </a:p>
        </p:txBody>
      </p:sp>
      <p:pic>
        <p:nvPicPr>
          <p:cNvPr id="180227" name="Picture 3" descr="IRRIGACION Y RETORNO VENOSO EN TRACTO GI"/>
          <p:cNvPicPr>
            <a:picLocks noChangeAspect="1" noChangeArrowheads="1"/>
          </p:cNvPicPr>
          <p:nvPr/>
        </p:nvPicPr>
        <p:blipFill>
          <a:blip r:embed="rId2">
            <a:lum bright="-6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19" r="3763" b="-1649"/>
          <a:stretch>
            <a:fillRect/>
          </a:stretch>
        </p:blipFill>
        <p:spPr bwMode="auto">
          <a:xfrm>
            <a:off x="684213" y="1820863"/>
            <a:ext cx="7632700" cy="3913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0228" name="Text Box 4"/>
          <p:cNvSpPr txBox="1">
            <a:spLocks noChangeArrowheads="1"/>
          </p:cNvSpPr>
          <p:nvPr/>
        </p:nvSpPr>
        <p:spPr bwMode="auto">
          <a:xfrm>
            <a:off x="6388744" y="1030883"/>
            <a:ext cx="2071688" cy="669925"/>
          </a:xfrm>
          <a:prstGeom prst="rect">
            <a:avLst/>
          </a:prstGeom>
          <a:solidFill>
            <a:schemeClr val="bg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/>
          <a:p>
            <a:pPr algn="ctr"/>
            <a:r>
              <a:rPr lang="es-MX" sz="1800" b="0">
                <a:effectLst>
                  <a:outerShdw blurRad="38100" dist="38100" dir="2700000" algn="tl">
                    <a:srgbClr val="FFFFFF"/>
                  </a:outerShdw>
                </a:effectLst>
              </a:rPr>
              <a:t>APORTE arterial </a:t>
            </a:r>
          </a:p>
          <a:p>
            <a:pPr algn="ctr"/>
            <a:r>
              <a:rPr lang="es-MX" sz="1800" b="0">
                <a:effectLst>
                  <a:outerShdw blurRad="38100" dist="38100" dir="2700000" algn="tl">
                    <a:srgbClr val="FFFFFF"/>
                  </a:outerShdw>
                </a:effectLst>
              </a:rPr>
              <a:t>25-30% GASTO</a:t>
            </a:r>
          </a:p>
        </p:txBody>
      </p:sp>
      <p:sp>
        <p:nvSpPr>
          <p:cNvPr id="180229" name="Rectangle 5"/>
          <p:cNvSpPr>
            <a:spLocks noChangeArrowheads="1"/>
          </p:cNvSpPr>
          <p:nvPr/>
        </p:nvSpPr>
        <p:spPr bwMode="auto">
          <a:xfrm>
            <a:off x="3113088" y="2060848"/>
            <a:ext cx="2374900" cy="3587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80230" name="Text Box 6"/>
          <p:cNvSpPr txBox="1">
            <a:spLocks noChangeArrowheads="1"/>
          </p:cNvSpPr>
          <p:nvPr/>
        </p:nvSpPr>
        <p:spPr bwMode="auto">
          <a:xfrm>
            <a:off x="3492500" y="2126183"/>
            <a:ext cx="1682750" cy="3667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/>
        </p:spPr>
        <p:txBody>
          <a:bodyPr wrap="none">
            <a:spAutoFit/>
          </a:bodyPr>
          <a:lstStyle/>
          <a:p>
            <a:r>
              <a:rPr lang="es-MX" sz="1800" dirty="0"/>
              <a:t>Gasto 5 l/min</a:t>
            </a:r>
          </a:p>
        </p:txBody>
      </p:sp>
      <p:sp>
        <p:nvSpPr>
          <p:cNvPr id="180231" name="Rectangle 7"/>
          <p:cNvSpPr>
            <a:spLocks noChangeArrowheads="1"/>
          </p:cNvSpPr>
          <p:nvPr/>
        </p:nvSpPr>
        <p:spPr bwMode="auto">
          <a:xfrm>
            <a:off x="2176463" y="2541588"/>
            <a:ext cx="1511300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80232" name="Rectangle 8"/>
          <p:cNvSpPr>
            <a:spLocks noChangeArrowheads="1"/>
          </p:cNvSpPr>
          <p:nvPr/>
        </p:nvSpPr>
        <p:spPr bwMode="auto">
          <a:xfrm>
            <a:off x="4840288" y="2541588"/>
            <a:ext cx="576262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80233" name="Rectangle 9"/>
          <p:cNvSpPr>
            <a:spLocks noChangeArrowheads="1"/>
          </p:cNvSpPr>
          <p:nvPr/>
        </p:nvSpPr>
        <p:spPr bwMode="auto">
          <a:xfrm>
            <a:off x="3471863" y="3189288"/>
            <a:ext cx="504825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80234" name="Text Box 10"/>
          <p:cNvSpPr txBox="1">
            <a:spLocks noChangeArrowheads="1"/>
          </p:cNvSpPr>
          <p:nvPr/>
        </p:nvSpPr>
        <p:spPr bwMode="auto">
          <a:xfrm>
            <a:off x="2268538" y="2492375"/>
            <a:ext cx="20764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sz="1800">
                <a:solidFill>
                  <a:srgbClr val="A5002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Mesentérica</a:t>
            </a:r>
            <a:r>
              <a:rPr lang="es-MX" sz="1800">
                <a:solidFill>
                  <a:srgbClr val="A50021"/>
                </a:solidFill>
              </a:rPr>
              <a:t> sup.</a:t>
            </a:r>
          </a:p>
        </p:txBody>
      </p:sp>
      <p:sp>
        <p:nvSpPr>
          <p:cNvPr id="180235" name="Text Box 11"/>
          <p:cNvSpPr txBox="1">
            <a:spLocks noChangeArrowheads="1"/>
          </p:cNvSpPr>
          <p:nvPr/>
        </p:nvSpPr>
        <p:spPr bwMode="auto">
          <a:xfrm>
            <a:off x="4787900" y="2492375"/>
            <a:ext cx="12763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sz="1800">
                <a:solidFill>
                  <a:srgbClr val="A5002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T. celíaco</a:t>
            </a:r>
          </a:p>
        </p:txBody>
      </p:sp>
      <p:sp>
        <p:nvSpPr>
          <p:cNvPr id="180236" name="Rectangle 12"/>
          <p:cNvSpPr>
            <a:spLocks noChangeArrowheads="1"/>
          </p:cNvSpPr>
          <p:nvPr/>
        </p:nvSpPr>
        <p:spPr bwMode="auto">
          <a:xfrm>
            <a:off x="3328988" y="3549650"/>
            <a:ext cx="792162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80237" name="Text Box 13"/>
          <p:cNvSpPr txBox="1">
            <a:spLocks noChangeArrowheads="1"/>
          </p:cNvSpPr>
          <p:nvPr/>
        </p:nvSpPr>
        <p:spPr bwMode="auto">
          <a:xfrm>
            <a:off x="2917825" y="3213100"/>
            <a:ext cx="1582738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MX" sz="1800">
                <a:solidFill>
                  <a:srgbClr val="A5002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Mesent. inf.</a:t>
            </a:r>
          </a:p>
        </p:txBody>
      </p:sp>
      <p:sp>
        <p:nvSpPr>
          <p:cNvPr id="180238" name="Rectangle 14"/>
          <p:cNvSpPr>
            <a:spLocks noChangeArrowheads="1"/>
          </p:cNvSpPr>
          <p:nvPr/>
        </p:nvSpPr>
        <p:spPr bwMode="auto">
          <a:xfrm>
            <a:off x="5992813" y="3260725"/>
            <a:ext cx="647700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80239" name="Rectangle 15"/>
          <p:cNvSpPr>
            <a:spLocks noChangeArrowheads="1"/>
          </p:cNvSpPr>
          <p:nvPr/>
        </p:nvSpPr>
        <p:spPr bwMode="auto">
          <a:xfrm>
            <a:off x="6713538" y="3189288"/>
            <a:ext cx="647700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80240" name="Text Box 16"/>
          <p:cNvSpPr txBox="1">
            <a:spLocks noChangeArrowheads="1"/>
          </p:cNvSpPr>
          <p:nvPr/>
        </p:nvSpPr>
        <p:spPr bwMode="auto">
          <a:xfrm>
            <a:off x="5632450" y="3297238"/>
            <a:ext cx="100171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sz="1600" dirty="0">
                <a:solidFill>
                  <a:srgbClr val="A5002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Gástrica</a:t>
            </a:r>
          </a:p>
        </p:txBody>
      </p:sp>
      <p:sp>
        <p:nvSpPr>
          <p:cNvPr id="180241" name="Text Box 17"/>
          <p:cNvSpPr txBox="1">
            <a:spLocks noChangeArrowheads="1"/>
          </p:cNvSpPr>
          <p:nvPr/>
        </p:nvSpPr>
        <p:spPr bwMode="auto">
          <a:xfrm>
            <a:off x="6588125" y="3290888"/>
            <a:ext cx="104457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sz="1600" dirty="0">
                <a:solidFill>
                  <a:srgbClr val="A5002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Hepática</a:t>
            </a:r>
          </a:p>
        </p:txBody>
      </p:sp>
      <p:sp>
        <p:nvSpPr>
          <p:cNvPr id="180242" name="Rectangle 18"/>
          <p:cNvSpPr>
            <a:spLocks noChangeArrowheads="1"/>
          </p:cNvSpPr>
          <p:nvPr/>
        </p:nvSpPr>
        <p:spPr bwMode="auto">
          <a:xfrm>
            <a:off x="1816100" y="5349875"/>
            <a:ext cx="863600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80244" name="Rectangle 20"/>
          <p:cNvSpPr>
            <a:spLocks noChangeArrowheads="1"/>
          </p:cNvSpPr>
          <p:nvPr/>
        </p:nvSpPr>
        <p:spPr bwMode="auto">
          <a:xfrm>
            <a:off x="6424613" y="3692525"/>
            <a:ext cx="647700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80245" name="Text Box 21"/>
          <p:cNvSpPr txBox="1">
            <a:spLocks noChangeArrowheads="1"/>
          </p:cNvSpPr>
          <p:nvPr/>
        </p:nvSpPr>
        <p:spPr bwMode="auto">
          <a:xfrm>
            <a:off x="6208713" y="3716338"/>
            <a:ext cx="10683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sz="1600">
                <a:solidFill>
                  <a:srgbClr val="A50021"/>
                </a:solidFill>
              </a:rPr>
              <a:t>Esplénica</a:t>
            </a:r>
          </a:p>
        </p:txBody>
      </p:sp>
      <p:sp>
        <p:nvSpPr>
          <p:cNvPr id="180246" name="Rectangle 22"/>
          <p:cNvSpPr>
            <a:spLocks noChangeArrowheads="1"/>
          </p:cNvSpPr>
          <p:nvPr/>
        </p:nvSpPr>
        <p:spPr bwMode="auto">
          <a:xfrm>
            <a:off x="1816100" y="4125913"/>
            <a:ext cx="792163" cy="503237"/>
          </a:xfrm>
          <a:prstGeom prst="rect">
            <a:avLst/>
          </a:prstGeom>
          <a:solidFill>
            <a:srgbClr val="FFE1F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80247" name="Rectangle 23"/>
          <p:cNvSpPr>
            <a:spLocks noChangeArrowheads="1"/>
          </p:cNvSpPr>
          <p:nvPr/>
        </p:nvSpPr>
        <p:spPr bwMode="auto">
          <a:xfrm>
            <a:off x="2679700" y="4845050"/>
            <a:ext cx="576263" cy="215900"/>
          </a:xfrm>
          <a:prstGeom prst="rect">
            <a:avLst/>
          </a:prstGeom>
          <a:solidFill>
            <a:srgbClr val="FFE1F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80248" name="Rectangle 24"/>
          <p:cNvSpPr>
            <a:spLocks noChangeArrowheads="1"/>
          </p:cNvSpPr>
          <p:nvPr/>
        </p:nvSpPr>
        <p:spPr bwMode="auto">
          <a:xfrm>
            <a:off x="5632450" y="4052888"/>
            <a:ext cx="720725" cy="288925"/>
          </a:xfrm>
          <a:prstGeom prst="rect">
            <a:avLst/>
          </a:prstGeom>
          <a:solidFill>
            <a:srgbClr val="FFEB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80249" name="Rectangle 25"/>
          <p:cNvSpPr>
            <a:spLocks noChangeArrowheads="1"/>
          </p:cNvSpPr>
          <p:nvPr/>
        </p:nvSpPr>
        <p:spPr bwMode="auto">
          <a:xfrm>
            <a:off x="6424613" y="4629150"/>
            <a:ext cx="576262" cy="215900"/>
          </a:xfrm>
          <a:prstGeom prst="rect">
            <a:avLst/>
          </a:prstGeom>
          <a:solidFill>
            <a:srgbClr val="FFEB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80250" name="Rectangle 26"/>
          <p:cNvSpPr>
            <a:spLocks noChangeArrowheads="1"/>
          </p:cNvSpPr>
          <p:nvPr/>
        </p:nvSpPr>
        <p:spPr bwMode="auto">
          <a:xfrm>
            <a:off x="7072313" y="5205413"/>
            <a:ext cx="504825" cy="215900"/>
          </a:xfrm>
          <a:prstGeom prst="rect">
            <a:avLst/>
          </a:prstGeom>
          <a:solidFill>
            <a:srgbClr val="FFEB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80251" name="Text Box 27"/>
          <p:cNvSpPr txBox="1">
            <a:spLocks noChangeArrowheads="1"/>
          </p:cNvSpPr>
          <p:nvPr/>
        </p:nvSpPr>
        <p:spPr bwMode="auto">
          <a:xfrm>
            <a:off x="1671638" y="4219575"/>
            <a:ext cx="107156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sz="1600"/>
              <a:t>Int.delg.</a:t>
            </a:r>
          </a:p>
        </p:txBody>
      </p:sp>
      <p:sp>
        <p:nvSpPr>
          <p:cNvPr id="180252" name="Text Box 28"/>
          <p:cNvSpPr txBox="1">
            <a:spLocks noChangeArrowheads="1"/>
          </p:cNvSpPr>
          <p:nvPr/>
        </p:nvSpPr>
        <p:spPr bwMode="auto">
          <a:xfrm>
            <a:off x="2679700" y="4795838"/>
            <a:ext cx="68421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sz="1600"/>
              <a:t>Colon</a:t>
            </a:r>
          </a:p>
        </p:txBody>
      </p:sp>
      <p:sp>
        <p:nvSpPr>
          <p:cNvPr id="180253" name="Text Box 29"/>
          <p:cNvSpPr txBox="1">
            <a:spLocks noChangeArrowheads="1"/>
          </p:cNvSpPr>
          <p:nvPr/>
        </p:nvSpPr>
        <p:spPr bwMode="auto">
          <a:xfrm>
            <a:off x="5487988" y="4003675"/>
            <a:ext cx="98901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sz="1600"/>
              <a:t>Estómag</a:t>
            </a:r>
          </a:p>
        </p:txBody>
      </p:sp>
      <p:sp>
        <p:nvSpPr>
          <p:cNvPr id="180254" name="Text Box 30"/>
          <p:cNvSpPr txBox="1">
            <a:spLocks noChangeArrowheads="1"/>
          </p:cNvSpPr>
          <p:nvPr/>
        </p:nvSpPr>
        <p:spPr bwMode="auto">
          <a:xfrm>
            <a:off x="6424613" y="4579938"/>
            <a:ext cx="6413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sz="1600"/>
              <a:t>Bazo</a:t>
            </a:r>
          </a:p>
        </p:txBody>
      </p:sp>
      <p:sp>
        <p:nvSpPr>
          <p:cNvPr id="180255" name="Text Box 31"/>
          <p:cNvSpPr txBox="1">
            <a:spLocks noChangeArrowheads="1"/>
          </p:cNvSpPr>
          <p:nvPr/>
        </p:nvSpPr>
        <p:spPr bwMode="auto">
          <a:xfrm>
            <a:off x="6929438" y="5156200"/>
            <a:ext cx="84296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sz="1600"/>
              <a:t>Hígado</a:t>
            </a:r>
          </a:p>
        </p:txBody>
      </p:sp>
      <p:sp>
        <p:nvSpPr>
          <p:cNvPr id="180258" name="Rectangle 34"/>
          <p:cNvSpPr>
            <a:spLocks noChangeArrowheads="1"/>
          </p:cNvSpPr>
          <p:nvPr/>
        </p:nvSpPr>
        <p:spPr bwMode="auto">
          <a:xfrm>
            <a:off x="3976688" y="1820863"/>
            <a:ext cx="719137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80259" name="Text Box 35"/>
          <p:cNvSpPr txBox="1">
            <a:spLocks noChangeArrowheads="1"/>
          </p:cNvSpPr>
          <p:nvPr/>
        </p:nvSpPr>
        <p:spPr bwMode="auto">
          <a:xfrm>
            <a:off x="3851275" y="1797050"/>
            <a:ext cx="109696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sz="2000" dirty="0">
                <a:solidFill>
                  <a:srgbClr val="A5002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AORTA</a:t>
            </a:r>
          </a:p>
        </p:txBody>
      </p:sp>
      <p:sp>
        <p:nvSpPr>
          <p:cNvPr id="180263" name="Line 39"/>
          <p:cNvSpPr>
            <a:spLocks noChangeShapeType="1"/>
          </p:cNvSpPr>
          <p:nvPr/>
        </p:nvSpPr>
        <p:spPr bwMode="auto">
          <a:xfrm>
            <a:off x="1258888" y="3286125"/>
            <a:ext cx="0" cy="287338"/>
          </a:xfrm>
          <a:prstGeom prst="line">
            <a:avLst/>
          </a:prstGeom>
          <a:noFill/>
          <a:ln w="28575">
            <a:solidFill>
              <a:srgbClr val="A50021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80264" name="Line 40"/>
          <p:cNvSpPr>
            <a:spLocks noChangeShapeType="1"/>
          </p:cNvSpPr>
          <p:nvPr/>
        </p:nvSpPr>
        <p:spPr bwMode="auto">
          <a:xfrm>
            <a:off x="2268538" y="3789363"/>
            <a:ext cx="0" cy="287337"/>
          </a:xfrm>
          <a:prstGeom prst="line">
            <a:avLst/>
          </a:prstGeom>
          <a:noFill/>
          <a:ln w="28575">
            <a:solidFill>
              <a:srgbClr val="A50021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80265" name="Line 41"/>
          <p:cNvSpPr>
            <a:spLocks noChangeShapeType="1"/>
          </p:cNvSpPr>
          <p:nvPr/>
        </p:nvSpPr>
        <p:spPr bwMode="auto">
          <a:xfrm>
            <a:off x="3203575" y="4510088"/>
            <a:ext cx="0" cy="287337"/>
          </a:xfrm>
          <a:prstGeom prst="line">
            <a:avLst/>
          </a:prstGeom>
          <a:noFill/>
          <a:ln w="28575">
            <a:solidFill>
              <a:srgbClr val="A50021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80266" name="Line 42"/>
          <p:cNvSpPr>
            <a:spLocks noChangeShapeType="1"/>
          </p:cNvSpPr>
          <p:nvPr/>
        </p:nvSpPr>
        <p:spPr bwMode="auto">
          <a:xfrm>
            <a:off x="5867400" y="3717925"/>
            <a:ext cx="0" cy="287338"/>
          </a:xfrm>
          <a:prstGeom prst="line">
            <a:avLst/>
          </a:prstGeom>
          <a:noFill/>
          <a:ln w="28575">
            <a:solidFill>
              <a:srgbClr val="A50021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80267" name="Line 43"/>
          <p:cNvSpPr>
            <a:spLocks noChangeShapeType="1"/>
          </p:cNvSpPr>
          <p:nvPr/>
        </p:nvSpPr>
        <p:spPr bwMode="auto">
          <a:xfrm>
            <a:off x="6804025" y="4294188"/>
            <a:ext cx="0" cy="287337"/>
          </a:xfrm>
          <a:prstGeom prst="line">
            <a:avLst/>
          </a:prstGeom>
          <a:noFill/>
          <a:ln w="28575">
            <a:solidFill>
              <a:srgbClr val="A50021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80268" name="Line 44"/>
          <p:cNvSpPr>
            <a:spLocks noChangeShapeType="1"/>
          </p:cNvSpPr>
          <p:nvPr/>
        </p:nvSpPr>
        <p:spPr bwMode="auto">
          <a:xfrm>
            <a:off x="7380288" y="4870450"/>
            <a:ext cx="0" cy="287338"/>
          </a:xfrm>
          <a:prstGeom prst="line">
            <a:avLst/>
          </a:prstGeom>
          <a:noFill/>
          <a:ln w="28575">
            <a:solidFill>
              <a:srgbClr val="A50021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80270" name="Rectangle 46"/>
          <p:cNvSpPr>
            <a:spLocks noChangeArrowheads="1"/>
          </p:cNvSpPr>
          <p:nvPr/>
        </p:nvSpPr>
        <p:spPr bwMode="auto">
          <a:xfrm>
            <a:off x="1042988" y="4076700"/>
            <a:ext cx="144462" cy="13684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80271" name="Rectangle 47"/>
          <p:cNvSpPr>
            <a:spLocks noChangeArrowheads="1"/>
          </p:cNvSpPr>
          <p:nvPr/>
        </p:nvSpPr>
        <p:spPr bwMode="auto">
          <a:xfrm>
            <a:off x="2051050" y="4724400"/>
            <a:ext cx="144463" cy="8651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80272" name="Rectangle 48"/>
          <p:cNvSpPr>
            <a:spLocks noChangeArrowheads="1"/>
          </p:cNvSpPr>
          <p:nvPr/>
        </p:nvSpPr>
        <p:spPr bwMode="auto">
          <a:xfrm>
            <a:off x="2843213" y="5157788"/>
            <a:ext cx="144462" cy="1428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80273" name="Rectangle 49"/>
          <p:cNvSpPr>
            <a:spLocks noChangeArrowheads="1"/>
          </p:cNvSpPr>
          <p:nvPr/>
        </p:nvSpPr>
        <p:spPr bwMode="auto">
          <a:xfrm>
            <a:off x="5940425" y="4437063"/>
            <a:ext cx="144463" cy="8651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80274" name="Rectangle 50"/>
          <p:cNvSpPr>
            <a:spLocks noChangeArrowheads="1"/>
          </p:cNvSpPr>
          <p:nvPr/>
        </p:nvSpPr>
        <p:spPr bwMode="auto">
          <a:xfrm>
            <a:off x="6588125" y="5013325"/>
            <a:ext cx="144463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80275" name="Rectangle 51"/>
          <p:cNvSpPr>
            <a:spLocks noChangeArrowheads="1"/>
          </p:cNvSpPr>
          <p:nvPr/>
        </p:nvSpPr>
        <p:spPr bwMode="auto">
          <a:xfrm>
            <a:off x="682402" y="5157192"/>
            <a:ext cx="6247036" cy="6492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80276" name="Rectangle 52"/>
          <p:cNvSpPr>
            <a:spLocks noChangeArrowheads="1"/>
          </p:cNvSpPr>
          <p:nvPr/>
        </p:nvSpPr>
        <p:spPr bwMode="auto">
          <a:xfrm>
            <a:off x="7812088" y="5084763"/>
            <a:ext cx="504825" cy="5048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80261" name="Oval 37"/>
          <p:cNvSpPr>
            <a:spLocks noChangeArrowheads="1"/>
          </p:cNvSpPr>
          <p:nvPr/>
        </p:nvSpPr>
        <p:spPr bwMode="auto">
          <a:xfrm>
            <a:off x="5364163" y="3789363"/>
            <a:ext cx="1223962" cy="792162"/>
          </a:xfrm>
          <a:prstGeom prst="ellipse">
            <a:avLst/>
          </a:prstGeom>
          <a:noFill/>
          <a:ln w="28575">
            <a:solidFill>
              <a:srgbClr val="CC00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80260" name="Oval 36"/>
          <p:cNvSpPr>
            <a:spLocks noChangeArrowheads="1"/>
          </p:cNvSpPr>
          <p:nvPr/>
        </p:nvSpPr>
        <p:spPr bwMode="auto">
          <a:xfrm>
            <a:off x="395288" y="3068638"/>
            <a:ext cx="3671887" cy="2447925"/>
          </a:xfrm>
          <a:prstGeom prst="ellipse">
            <a:avLst/>
          </a:prstGeom>
          <a:noFill/>
          <a:ln w="28575">
            <a:solidFill>
              <a:srgbClr val="CC00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49" name="Text Box 8"/>
          <p:cNvSpPr txBox="1">
            <a:spLocks noChangeArrowheads="1"/>
          </p:cNvSpPr>
          <p:nvPr/>
        </p:nvSpPr>
        <p:spPr bwMode="auto">
          <a:xfrm>
            <a:off x="6444208" y="6584776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2015 ULA</a:t>
            </a:r>
            <a:endParaRPr lang="es-ES" sz="900" dirty="0">
              <a:solidFill>
                <a:schemeClr val="bg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2000" fill="hold"/>
                                        <p:tgtEl>
                                          <p:spTgt spid="18026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0" dur="2000" fill="hold"/>
                                        <p:tgtEl>
                                          <p:spTgt spid="18026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0228" grpId="0" animBg="1"/>
      <p:bldP spid="180261" grpId="0" animBg="1"/>
      <p:bldP spid="180261" grpId="1" animBg="1"/>
      <p:bldP spid="180260" grpId="0" animBg="1"/>
      <p:bldP spid="180260" grpId="1" animBg="1"/>
    </p:bld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4" name="Rectangle 2"/>
          <p:cNvSpPr>
            <a:spLocks noChangeArrowheads="1"/>
          </p:cNvSpPr>
          <p:nvPr/>
        </p:nvSpPr>
        <p:spPr bwMode="auto">
          <a:xfrm>
            <a:off x="5865813" y="341313"/>
            <a:ext cx="2665412" cy="31686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s-MX" sz="1800" b="0">
              <a:latin typeface="Arial" charset="0"/>
            </a:endParaRPr>
          </a:p>
        </p:txBody>
      </p:sp>
      <p:pic>
        <p:nvPicPr>
          <p:cNvPr id="182275" name="Picture 3" descr="MUCOSA"/>
          <p:cNvPicPr>
            <a:picLocks noChangeAspect="1" noChangeArrowheads="1"/>
          </p:cNvPicPr>
          <p:nvPr/>
        </p:nvPicPr>
        <p:blipFill>
          <a:blip r:embed="rId2">
            <a:lum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336" t="4626"/>
          <a:stretch>
            <a:fillRect/>
          </a:stretch>
        </p:blipFill>
        <p:spPr bwMode="auto">
          <a:xfrm>
            <a:off x="2339975" y="1033463"/>
            <a:ext cx="5867400" cy="5203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2276" name="Rectangle 4"/>
          <p:cNvSpPr>
            <a:spLocks noChangeArrowheads="1"/>
          </p:cNvSpPr>
          <p:nvPr/>
        </p:nvSpPr>
        <p:spPr bwMode="auto">
          <a:xfrm>
            <a:off x="1617663" y="2546350"/>
            <a:ext cx="720725" cy="19446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s-MX" sz="1800" b="0">
              <a:latin typeface="Arial" charset="0"/>
            </a:endParaRPr>
          </a:p>
        </p:txBody>
      </p:sp>
      <p:sp>
        <p:nvSpPr>
          <p:cNvPr id="182277" name="Rectangle 5"/>
          <p:cNvSpPr>
            <a:spLocks noChangeArrowheads="1"/>
          </p:cNvSpPr>
          <p:nvPr/>
        </p:nvSpPr>
        <p:spPr bwMode="auto">
          <a:xfrm>
            <a:off x="7234238" y="5211763"/>
            <a:ext cx="936625" cy="10080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82278" name="Rectangle 6"/>
          <p:cNvSpPr>
            <a:spLocks noChangeArrowheads="1"/>
          </p:cNvSpPr>
          <p:nvPr/>
        </p:nvSpPr>
        <p:spPr bwMode="auto">
          <a:xfrm>
            <a:off x="1257300" y="5138738"/>
            <a:ext cx="1009650" cy="7921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82279" name="Rectangle 7"/>
          <p:cNvSpPr>
            <a:spLocks noChangeArrowheads="1"/>
          </p:cNvSpPr>
          <p:nvPr/>
        </p:nvSpPr>
        <p:spPr bwMode="auto">
          <a:xfrm>
            <a:off x="7378700" y="773113"/>
            <a:ext cx="576263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82280" name="Rectangle 8"/>
          <p:cNvSpPr>
            <a:spLocks noChangeArrowheads="1"/>
          </p:cNvSpPr>
          <p:nvPr/>
        </p:nvSpPr>
        <p:spPr bwMode="auto">
          <a:xfrm>
            <a:off x="1330325" y="917575"/>
            <a:ext cx="4103688" cy="5048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82281" name="Text Box 9"/>
          <p:cNvSpPr txBox="1">
            <a:spLocks noChangeArrowheads="1"/>
          </p:cNvSpPr>
          <p:nvPr/>
        </p:nvSpPr>
        <p:spPr bwMode="auto">
          <a:xfrm>
            <a:off x="684213" y="1052513"/>
            <a:ext cx="1068387" cy="944562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s-ES" sz="1800" b="0">
                <a:latin typeface="Comic Sans MS" pitchFamily="66" charset="0"/>
              </a:rPr>
              <a:t>Aporte </a:t>
            </a:r>
          </a:p>
          <a:p>
            <a:pPr algn="ctr"/>
            <a:r>
              <a:rPr lang="es-ES" sz="1800" b="0">
                <a:latin typeface="Comic Sans MS" pitchFamily="66" charset="0"/>
              </a:rPr>
              <a:t>arterial</a:t>
            </a:r>
          </a:p>
          <a:p>
            <a:pPr algn="ctr"/>
            <a:r>
              <a:rPr lang="es-ES" sz="1800" b="0">
                <a:latin typeface="Comic Sans MS" pitchFamily="66" charset="0"/>
              </a:rPr>
              <a:t> Mucosa</a:t>
            </a:r>
          </a:p>
        </p:txBody>
      </p:sp>
      <p:sp>
        <p:nvSpPr>
          <p:cNvPr id="182282" name="Rectangle 10"/>
          <p:cNvSpPr>
            <a:spLocks noChangeArrowheads="1"/>
          </p:cNvSpPr>
          <p:nvPr/>
        </p:nvSpPr>
        <p:spPr bwMode="auto">
          <a:xfrm>
            <a:off x="6083300" y="4275138"/>
            <a:ext cx="576263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82283" name="Text Box 11"/>
          <p:cNvSpPr txBox="1">
            <a:spLocks noChangeArrowheads="1"/>
          </p:cNvSpPr>
          <p:nvPr/>
        </p:nvSpPr>
        <p:spPr bwMode="auto">
          <a:xfrm>
            <a:off x="6011863" y="4418013"/>
            <a:ext cx="1760537" cy="549275"/>
          </a:xfrm>
          <a:prstGeom prst="rect">
            <a:avLst/>
          </a:prstGeom>
          <a:solidFill>
            <a:srgbClr val="D6ECE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" sz="1600" dirty="0"/>
              <a:t>Arteria y Vena</a:t>
            </a:r>
          </a:p>
          <a:p>
            <a:pPr algn="ctr"/>
            <a:r>
              <a:rPr lang="es-ES" dirty="0"/>
              <a:t>Plexos submucosos</a:t>
            </a:r>
            <a:endParaRPr lang="es-ES" sz="1600" dirty="0">
              <a:latin typeface="Arial" charset="0"/>
            </a:endParaRPr>
          </a:p>
        </p:txBody>
      </p:sp>
      <p:sp>
        <p:nvSpPr>
          <p:cNvPr id="182284" name="Text Box 12"/>
          <p:cNvSpPr txBox="1">
            <a:spLocks noChangeArrowheads="1"/>
          </p:cNvSpPr>
          <p:nvPr/>
        </p:nvSpPr>
        <p:spPr bwMode="auto">
          <a:xfrm>
            <a:off x="2409825" y="930275"/>
            <a:ext cx="3455988" cy="954107"/>
          </a:xfrm>
          <a:prstGeom prst="rect">
            <a:avLst/>
          </a:prstGeom>
          <a:solidFill>
            <a:srgbClr val="FFCDD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s-MX" sz="2800" b="0" dirty="0"/>
              <a:t>Aumenta 30-130% </a:t>
            </a:r>
          </a:p>
          <a:p>
            <a:pPr algn="ctr"/>
            <a:r>
              <a:rPr lang="es-MX" sz="2800" b="0" dirty="0"/>
              <a:t>con la Comida!!</a:t>
            </a:r>
          </a:p>
        </p:txBody>
      </p:sp>
      <p:sp>
        <p:nvSpPr>
          <p:cNvPr id="182285" name="Rectangle 13"/>
          <p:cNvSpPr>
            <a:spLocks noChangeArrowheads="1"/>
          </p:cNvSpPr>
          <p:nvPr/>
        </p:nvSpPr>
        <p:spPr bwMode="auto">
          <a:xfrm>
            <a:off x="5795963" y="5138738"/>
            <a:ext cx="2376487" cy="10795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82286" name="Rectangle 14"/>
          <p:cNvSpPr>
            <a:spLocks noChangeArrowheads="1"/>
          </p:cNvSpPr>
          <p:nvPr/>
        </p:nvSpPr>
        <p:spPr bwMode="auto">
          <a:xfrm>
            <a:off x="5507038" y="5857875"/>
            <a:ext cx="360362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82287" name="Rectangle 15"/>
          <p:cNvSpPr>
            <a:spLocks noChangeArrowheads="1"/>
          </p:cNvSpPr>
          <p:nvPr/>
        </p:nvSpPr>
        <p:spPr bwMode="auto">
          <a:xfrm>
            <a:off x="7019925" y="1177925"/>
            <a:ext cx="431800" cy="215900"/>
          </a:xfrm>
          <a:prstGeom prst="rect">
            <a:avLst/>
          </a:prstGeom>
          <a:solidFill>
            <a:srgbClr val="FFEB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D693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82288" name="Text Box 16"/>
          <p:cNvSpPr txBox="1">
            <a:spLocks noChangeArrowheads="1"/>
          </p:cNvSpPr>
          <p:nvPr/>
        </p:nvSpPr>
        <p:spPr bwMode="auto">
          <a:xfrm>
            <a:off x="6372225" y="1106488"/>
            <a:ext cx="1116013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/>
              <a:t>mesenterio</a:t>
            </a:r>
          </a:p>
        </p:txBody>
      </p:sp>
      <p:sp>
        <p:nvSpPr>
          <p:cNvPr id="182290" name="Text Box 18"/>
          <p:cNvSpPr txBox="1">
            <a:spLocks noChangeArrowheads="1"/>
          </p:cNvSpPr>
          <p:nvPr/>
        </p:nvSpPr>
        <p:spPr bwMode="auto">
          <a:xfrm>
            <a:off x="468313" y="2960688"/>
            <a:ext cx="1554162" cy="1187450"/>
          </a:xfrm>
          <a:prstGeom prst="rect">
            <a:avLst/>
          </a:prstGeom>
          <a:solidFill>
            <a:srgbClr val="FFCDD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MX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2/3 Flujo</a:t>
            </a:r>
          </a:p>
          <a:p>
            <a:pPr algn="ctr"/>
            <a:r>
              <a:rPr lang="es-MX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a la </a:t>
            </a:r>
          </a:p>
          <a:p>
            <a:pPr algn="ctr"/>
            <a:r>
              <a:rPr lang="es-MX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mucosa</a:t>
            </a:r>
          </a:p>
        </p:txBody>
      </p:sp>
      <p:sp>
        <p:nvSpPr>
          <p:cNvPr id="182291" name="Line 19"/>
          <p:cNvSpPr>
            <a:spLocks noChangeShapeType="1"/>
          </p:cNvSpPr>
          <p:nvPr/>
        </p:nvSpPr>
        <p:spPr bwMode="auto">
          <a:xfrm>
            <a:off x="2195513" y="2520950"/>
            <a:ext cx="0" cy="1944688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82292" name="Rectangle 20"/>
          <p:cNvSpPr>
            <a:spLocks noChangeArrowheads="1"/>
          </p:cNvSpPr>
          <p:nvPr/>
        </p:nvSpPr>
        <p:spPr bwMode="auto">
          <a:xfrm>
            <a:off x="5865813" y="1609725"/>
            <a:ext cx="506412" cy="15843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82293" name="Rectangle 21"/>
          <p:cNvSpPr>
            <a:spLocks noChangeArrowheads="1"/>
          </p:cNvSpPr>
          <p:nvPr/>
        </p:nvSpPr>
        <p:spPr bwMode="auto">
          <a:xfrm>
            <a:off x="6156325" y="2978150"/>
            <a:ext cx="1871663" cy="360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82294" name="Text Box 22"/>
          <p:cNvSpPr txBox="1">
            <a:spLocks noChangeArrowheads="1"/>
          </p:cNvSpPr>
          <p:nvPr/>
        </p:nvSpPr>
        <p:spPr bwMode="auto">
          <a:xfrm>
            <a:off x="5940425" y="3625850"/>
            <a:ext cx="2011363" cy="58102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" sz="1600"/>
              <a:t>Capilares</a:t>
            </a:r>
            <a:endParaRPr lang="es-ES"/>
          </a:p>
          <a:p>
            <a:pPr algn="ctr"/>
            <a:r>
              <a:rPr lang="es-ES" sz="1600"/>
              <a:t>Plexos</a:t>
            </a:r>
            <a:r>
              <a:rPr lang="es-ES"/>
              <a:t> subepiteliales</a:t>
            </a:r>
          </a:p>
        </p:txBody>
      </p:sp>
      <p:sp>
        <p:nvSpPr>
          <p:cNvPr id="182295" name="Line 23"/>
          <p:cNvSpPr>
            <a:spLocks noChangeShapeType="1"/>
          </p:cNvSpPr>
          <p:nvPr/>
        </p:nvSpPr>
        <p:spPr bwMode="auto">
          <a:xfrm flipH="1" flipV="1">
            <a:off x="5580063" y="2906713"/>
            <a:ext cx="360362" cy="863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82296" name="Line 24"/>
          <p:cNvSpPr>
            <a:spLocks noChangeShapeType="1"/>
          </p:cNvSpPr>
          <p:nvPr/>
        </p:nvSpPr>
        <p:spPr bwMode="auto">
          <a:xfrm flipH="1" flipV="1">
            <a:off x="5148263" y="3338513"/>
            <a:ext cx="792162" cy="43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82297" name="Text Box 25"/>
          <p:cNvSpPr txBox="1">
            <a:spLocks noChangeArrowheads="1"/>
          </p:cNvSpPr>
          <p:nvPr/>
        </p:nvSpPr>
        <p:spPr bwMode="auto">
          <a:xfrm>
            <a:off x="539750" y="549275"/>
            <a:ext cx="774700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MX" sz="44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182299" name="Text Box 27"/>
          <p:cNvSpPr txBox="1">
            <a:spLocks noChangeArrowheads="1"/>
          </p:cNvSpPr>
          <p:nvPr/>
        </p:nvSpPr>
        <p:spPr bwMode="auto">
          <a:xfrm>
            <a:off x="6900863" y="404813"/>
            <a:ext cx="1703387" cy="395287"/>
          </a:xfrm>
          <a:prstGeom prst="rect">
            <a:avLst/>
          </a:prstGeom>
          <a:solidFill>
            <a:srgbClr val="84C7CC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" sz="1800" b="0">
                <a:effectLst>
                  <a:outerShdw blurRad="38100" dist="38100" dir="2700000" algn="tl">
                    <a:srgbClr val="FFFFFF"/>
                  </a:outerShdw>
                </a:effectLst>
              </a:rPr>
              <a:t>V. Circulación </a:t>
            </a:r>
          </a:p>
        </p:txBody>
      </p:sp>
      <p:sp>
        <p:nvSpPr>
          <p:cNvPr id="182300" name="Text Box 28"/>
          <p:cNvSpPr txBox="1">
            <a:spLocks noChangeArrowheads="1"/>
          </p:cNvSpPr>
          <p:nvPr/>
        </p:nvSpPr>
        <p:spPr bwMode="auto">
          <a:xfrm>
            <a:off x="6443663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2014  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7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1822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1822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2284" grpId="0" animBg="1"/>
      <p:bldP spid="182290" grpId="0" animBg="1"/>
    </p:bld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299" name="Text Box 3"/>
          <p:cNvSpPr txBox="1">
            <a:spLocks noChangeArrowheads="1"/>
          </p:cNvSpPr>
          <p:nvPr/>
        </p:nvSpPr>
        <p:spPr bwMode="auto">
          <a:xfrm>
            <a:off x="6756400" y="476250"/>
            <a:ext cx="1703388" cy="395288"/>
          </a:xfrm>
          <a:prstGeom prst="rect">
            <a:avLst/>
          </a:prstGeom>
          <a:solidFill>
            <a:srgbClr val="89CAC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" sz="1800" b="0">
                <a:effectLst>
                  <a:outerShdw blurRad="38100" dist="38100" dir="2700000" algn="tl">
                    <a:srgbClr val="FFFFFF"/>
                  </a:outerShdw>
                </a:effectLst>
              </a:rPr>
              <a:t>V. Circulación </a:t>
            </a:r>
          </a:p>
        </p:txBody>
      </p:sp>
      <p:sp>
        <p:nvSpPr>
          <p:cNvPr id="183300" name="Text Box 4"/>
          <p:cNvSpPr txBox="1">
            <a:spLocks noChangeArrowheads="1"/>
          </p:cNvSpPr>
          <p:nvPr/>
        </p:nvSpPr>
        <p:spPr bwMode="auto">
          <a:xfrm>
            <a:off x="6227763" y="1052513"/>
            <a:ext cx="2254250" cy="66992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s-ES" sz="1800" b="0">
                <a:latin typeface="Comic Sans MS" pitchFamily="66" charset="0"/>
              </a:rPr>
              <a:t>Sistema </a:t>
            </a:r>
          </a:p>
          <a:p>
            <a:pPr algn="ctr"/>
            <a:r>
              <a:rPr lang="es-ES" sz="1800" b="0">
                <a:latin typeface="Comic Sans MS" pitchFamily="66" charset="0"/>
              </a:rPr>
              <a:t>PORTA HEPÁTICO</a:t>
            </a:r>
          </a:p>
        </p:txBody>
      </p:sp>
      <p:sp>
        <p:nvSpPr>
          <p:cNvPr id="183301" name="Text Box 5"/>
          <p:cNvSpPr txBox="1">
            <a:spLocks noChangeArrowheads="1"/>
          </p:cNvSpPr>
          <p:nvPr/>
        </p:nvSpPr>
        <p:spPr bwMode="auto">
          <a:xfrm>
            <a:off x="611188" y="692150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MX" sz="44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6444208" y="6584776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2015 ULA</a:t>
            </a:r>
            <a:endParaRPr lang="es-ES" sz="900" dirty="0">
              <a:solidFill>
                <a:schemeClr val="bg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22" name="Picture 2" descr="CIRCULACION ESPLACNIC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51" t="2599" r="7986" b="15970"/>
          <a:stretch>
            <a:fillRect/>
          </a:stretch>
        </p:blipFill>
        <p:spPr bwMode="auto">
          <a:xfrm>
            <a:off x="467544" y="765175"/>
            <a:ext cx="5178425" cy="5688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4323" name="Oval 3"/>
          <p:cNvSpPr>
            <a:spLocks noChangeArrowheads="1"/>
          </p:cNvSpPr>
          <p:nvPr/>
        </p:nvSpPr>
        <p:spPr bwMode="auto">
          <a:xfrm>
            <a:off x="2267769" y="4652963"/>
            <a:ext cx="865187" cy="792162"/>
          </a:xfrm>
          <a:prstGeom prst="ellips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84324" name="Oval 4"/>
          <p:cNvSpPr>
            <a:spLocks noChangeArrowheads="1"/>
          </p:cNvSpPr>
          <p:nvPr/>
        </p:nvSpPr>
        <p:spPr bwMode="auto">
          <a:xfrm>
            <a:off x="1259706" y="1557338"/>
            <a:ext cx="936625" cy="792162"/>
          </a:xfrm>
          <a:prstGeom prst="ellipse">
            <a:avLst/>
          </a:prstGeom>
          <a:noFill/>
          <a:ln w="28575">
            <a:solidFill>
              <a:srgbClr val="00009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84325" name="Oval 5"/>
          <p:cNvSpPr>
            <a:spLocks noChangeArrowheads="1"/>
          </p:cNvSpPr>
          <p:nvPr/>
        </p:nvSpPr>
        <p:spPr bwMode="auto">
          <a:xfrm>
            <a:off x="3996556" y="3068638"/>
            <a:ext cx="1584325" cy="431800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84326" name="Oval 6"/>
          <p:cNvSpPr>
            <a:spLocks noChangeArrowheads="1"/>
          </p:cNvSpPr>
          <p:nvPr/>
        </p:nvSpPr>
        <p:spPr bwMode="auto">
          <a:xfrm>
            <a:off x="1332731" y="2708275"/>
            <a:ext cx="1006475" cy="1042988"/>
          </a:xfrm>
          <a:prstGeom prst="ellipse">
            <a:avLst/>
          </a:prstGeom>
          <a:noFill/>
          <a:ln w="38100">
            <a:solidFill>
              <a:srgbClr val="8811FF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84327" name="Oval 7"/>
          <p:cNvSpPr>
            <a:spLocks noChangeArrowheads="1"/>
          </p:cNvSpPr>
          <p:nvPr/>
        </p:nvSpPr>
        <p:spPr bwMode="auto">
          <a:xfrm>
            <a:off x="3780656" y="4508500"/>
            <a:ext cx="936625" cy="1008063"/>
          </a:xfrm>
          <a:prstGeom prst="ellipse">
            <a:avLst/>
          </a:prstGeom>
          <a:noFill/>
          <a:ln w="38100">
            <a:solidFill>
              <a:srgbClr val="0000FF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84328" name="Text Box 8"/>
          <p:cNvSpPr txBox="1">
            <a:spLocks noChangeArrowheads="1"/>
          </p:cNvSpPr>
          <p:nvPr/>
        </p:nvSpPr>
        <p:spPr bwMode="auto">
          <a:xfrm>
            <a:off x="6464489" y="2861047"/>
            <a:ext cx="1819275" cy="1216025"/>
          </a:xfrm>
          <a:prstGeom prst="rect">
            <a:avLst/>
          </a:prstGeom>
          <a:solidFill>
            <a:srgbClr val="FFCCCC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s-ES" sz="2400" b="0">
                <a:latin typeface="Comic Sans MS" pitchFamily="66" charset="0"/>
              </a:rPr>
              <a:t>Sistema </a:t>
            </a:r>
          </a:p>
          <a:p>
            <a:pPr algn="ctr"/>
            <a:r>
              <a:rPr lang="es-ES" sz="2400" b="0">
                <a:latin typeface="Comic Sans MS" pitchFamily="66" charset="0"/>
              </a:rPr>
              <a:t>PORTA </a:t>
            </a:r>
          </a:p>
          <a:p>
            <a:pPr algn="ctr"/>
            <a:r>
              <a:rPr lang="es-ES" sz="2400" b="0">
                <a:latin typeface="Comic Sans MS" pitchFamily="66" charset="0"/>
              </a:rPr>
              <a:t>HEPÁTICO</a:t>
            </a:r>
          </a:p>
        </p:txBody>
      </p:sp>
      <p:sp>
        <p:nvSpPr>
          <p:cNvPr id="184329" name="Oval 9"/>
          <p:cNvSpPr>
            <a:spLocks noChangeArrowheads="1"/>
          </p:cNvSpPr>
          <p:nvPr/>
        </p:nvSpPr>
        <p:spPr bwMode="auto">
          <a:xfrm>
            <a:off x="1547044" y="2998788"/>
            <a:ext cx="577850" cy="57467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84330" name="Oval 10"/>
          <p:cNvSpPr>
            <a:spLocks noChangeArrowheads="1"/>
          </p:cNvSpPr>
          <p:nvPr/>
        </p:nvSpPr>
        <p:spPr bwMode="auto">
          <a:xfrm>
            <a:off x="1548631" y="2924175"/>
            <a:ext cx="576263" cy="6477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s-ES"/>
              <a:t>capilares</a:t>
            </a:r>
          </a:p>
        </p:txBody>
      </p:sp>
      <p:sp>
        <p:nvSpPr>
          <p:cNvPr id="184331" name="Line 11"/>
          <p:cNvSpPr>
            <a:spLocks noChangeShapeType="1"/>
          </p:cNvSpPr>
          <p:nvPr/>
        </p:nvSpPr>
        <p:spPr bwMode="auto">
          <a:xfrm flipH="1" flipV="1">
            <a:off x="3059931" y="3933825"/>
            <a:ext cx="288925" cy="719138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84333" name="Line 13"/>
          <p:cNvSpPr>
            <a:spLocks noChangeShapeType="1"/>
          </p:cNvSpPr>
          <p:nvPr/>
        </p:nvSpPr>
        <p:spPr bwMode="auto">
          <a:xfrm flipH="1">
            <a:off x="3275831" y="3573463"/>
            <a:ext cx="503238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84334" name="Text Box 14"/>
          <p:cNvSpPr txBox="1">
            <a:spLocks noChangeArrowheads="1"/>
          </p:cNvSpPr>
          <p:nvPr/>
        </p:nvSpPr>
        <p:spPr bwMode="auto">
          <a:xfrm>
            <a:off x="6877050" y="476250"/>
            <a:ext cx="1703388" cy="395288"/>
          </a:xfrm>
          <a:prstGeom prst="rect">
            <a:avLst/>
          </a:prstGeom>
          <a:solidFill>
            <a:srgbClr val="89CAC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" sz="1800" b="0">
                <a:effectLst>
                  <a:outerShdw blurRad="38100" dist="38100" dir="2700000" algn="tl">
                    <a:srgbClr val="FFFFFF"/>
                  </a:outerShdw>
                </a:effectLst>
              </a:rPr>
              <a:t>V. Circulación </a:t>
            </a:r>
          </a:p>
        </p:txBody>
      </p:sp>
      <p:sp>
        <p:nvSpPr>
          <p:cNvPr id="184336" name="Text Box 16"/>
          <p:cNvSpPr txBox="1">
            <a:spLocks noChangeArrowheads="1"/>
          </p:cNvSpPr>
          <p:nvPr/>
        </p:nvSpPr>
        <p:spPr bwMode="auto">
          <a:xfrm>
            <a:off x="4283894" y="2276475"/>
            <a:ext cx="1122362" cy="669925"/>
          </a:xfrm>
          <a:prstGeom prst="rect">
            <a:avLst/>
          </a:prstGeom>
          <a:solidFill>
            <a:srgbClr val="F2C4D3"/>
          </a:solidFill>
          <a:ln w="2857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b="0">
                <a:effectLst>
                  <a:outerShdw blurRad="38100" dist="38100" dir="2700000" algn="tl">
                    <a:srgbClr val="FFFFFF"/>
                  </a:outerShdw>
                </a:effectLst>
              </a:rPr>
              <a:t>APORTE</a:t>
            </a:r>
          </a:p>
          <a:p>
            <a:r>
              <a:rPr lang="es-ES" sz="1800" b="0">
                <a:effectLst>
                  <a:outerShdw blurRad="38100" dist="38100" dir="2700000" algn="tl">
                    <a:srgbClr val="FFFFFF"/>
                  </a:outerShdw>
                </a:effectLst>
              </a:rPr>
              <a:t>arterial</a:t>
            </a:r>
          </a:p>
        </p:txBody>
      </p:sp>
      <p:sp>
        <p:nvSpPr>
          <p:cNvPr id="184339" name="Rectangle 19"/>
          <p:cNvSpPr>
            <a:spLocks noChangeArrowheads="1"/>
          </p:cNvSpPr>
          <p:nvPr/>
        </p:nvSpPr>
        <p:spPr bwMode="auto">
          <a:xfrm>
            <a:off x="756469" y="5013325"/>
            <a:ext cx="936625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84337" name="AutoShape 17"/>
          <p:cNvSpPr>
            <a:spLocks noChangeArrowheads="1"/>
          </p:cNvSpPr>
          <p:nvPr/>
        </p:nvSpPr>
        <p:spPr bwMode="auto">
          <a:xfrm>
            <a:off x="612006" y="5084763"/>
            <a:ext cx="288925" cy="1223962"/>
          </a:xfrm>
          <a:prstGeom prst="upArrow">
            <a:avLst>
              <a:gd name="adj1" fmla="val 50000"/>
              <a:gd name="adj2" fmla="val 105907"/>
            </a:avLst>
          </a:prstGeom>
          <a:solidFill>
            <a:srgbClr val="0050C6"/>
          </a:solidFill>
          <a:ln w="9525">
            <a:solidFill>
              <a:srgbClr val="0066FF"/>
            </a:solidFill>
            <a:miter lim="800000"/>
            <a:headEnd/>
            <a:tailEnd/>
          </a:ln>
          <a:effectLst>
            <a:outerShdw dist="45791" dir="3378596" algn="ctr" rotWithShape="0">
              <a:schemeClr val="tx1"/>
            </a:outerShdw>
          </a:effectLst>
        </p:spPr>
        <p:txBody>
          <a:bodyPr wrap="none" anchor="ctr"/>
          <a:lstStyle/>
          <a:p>
            <a:endParaRPr lang="es-VE"/>
          </a:p>
        </p:txBody>
      </p:sp>
      <p:sp>
        <p:nvSpPr>
          <p:cNvPr id="184338" name="Text Box 18"/>
          <p:cNvSpPr txBox="1">
            <a:spLocks noChangeArrowheads="1"/>
          </p:cNvSpPr>
          <p:nvPr/>
        </p:nvSpPr>
        <p:spPr bwMode="auto">
          <a:xfrm>
            <a:off x="972369" y="5445125"/>
            <a:ext cx="1860550" cy="669925"/>
          </a:xfrm>
          <a:prstGeom prst="rect">
            <a:avLst/>
          </a:prstGeom>
          <a:solidFill>
            <a:srgbClr val="C6E6E8"/>
          </a:solidFill>
          <a:ln w="28575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b="0">
                <a:effectLst>
                  <a:outerShdw blurRad="38100" dist="38100" dir="2700000" algn="tl">
                    <a:srgbClr val="FFFFFF"/>
                  </a:outerShdw>
                </a:effectLst>
              </a:rPr>
              <a:t>SUSTANCIAS </a:t>
            </a:r>
          </a:p>
          <a:p>
            <a:r>
              <a:rPr lang="es-ES" sz="1800" b="0">
                <a:effectLst>
                  <a:outerShdw blurRad="38100" dist="38100" dir="2700000" algn="tl">
                    <a:srgbClr val="FFFFFF"/>
                  </a:outerShdw>
                </a:effectLst>
              </a:rPr>
              <a:t>ABSORBIDAS</a:t>
            </a:r>
          </a:p>
        </p:txBody>
      </p:sp>
      <p:sp>
        <p:nvSpPr>
          <p:cNvPr id="22" name="Text Box 2"/>
          <p:cNvSpPr txBox="1">
            <a:spLocks noChangeArrowheads="1"/>
          </p:cNvSpPr>
          <p:nvPr/>
        </p:nvSpPr>
        <p:spPr bwMode="auto">
          <a:xfrm>
            <a:off x="5868144" y="1415613"/>
            <a:ext cx="2972288" cy="1292662"/>
          </a:xfrm>
          <a:prstGeom prst="rect">
            <a:avLst/>
          </a:prstGeom>
          <a:solidFill>
            <a:srgbClr val="ABABFF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" sz="24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SISTEMA PORTA</a:t>
            </a:r>
          </a:p>
          <a:p>
            <a:pPr algn="ctr"/>
            <a:endParaRPr lang="es-ES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ctr"/>
            <a:r>
              <a:rPr lang="es-ES" sz="2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Empieza y termina en </a:t>
            </a:r>
          </a:p>
          <a:p>
            <a:pPr algn="ctr"/>
            <a:r>
              <a:rPr lang="es-ES" sz="2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CAPILARES</a:t>
            </a:r>
          </a:p>
        </p:txBody>
      </p:sp>
      <p:sp>
        <p:nvSpPr>
          <p:cNvPr id="20" name="Text Box 8"/>
          <p:cNvSpPr txBox="1">
            <a:spLocks noChangeArrowheads="1"/>
          </p:cNvSpPr>
          <p:nvPr/>
        </p:nvSpPr>
        <p:spPr bwMode="auto">
          <a:xfrm>
            <a:off x="6444208" y="6584776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2015 ULA</a:t>
            </a:r>
            <a:endParaRPr lang="es-ES" sz="900" dirty="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21" name="Text Box 8"/>
          <p:cNvSpPr txBox="1">
            <a:spLocks noChangeArrowheads="1"/>
          </p:cNvSpPr>
          <p:nvPr/>
        </p:nvSpPr>
        <p:spPr bwMode="auto">
          <a:xfrm>
            <a:off x="208220" y="6467935"/>
            <a:ext cx="5992346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 eaLnBrk="0" hangingPunct="0">
              <a:buClr>
                <a:schemeClr val="tx1"/>
              </a:buClr>
            </a:pPr>
            <a:r>
              <a:rPr lang="en-US" sz="1100" b="0" dirty="0" err="1" smtClean="0">
                <a:latin typeface="Times New Roman" pitchFamily="18" charset="0"/>
                <a:cs typeface="Times New Roman" pitchFamily="18" charset="0"/>
              </a:rPr>
              <a:t>Tomado</a:t>
            </a:r>
            <a:r>
              <a:rPr lang="en-US" sz="1100" b="0" dirty="0" smtClean="0">
                <a:latin typeface="Times New Roman" pitchFamily="18" charset="0"/>
                <a:cs typeface="Times New Roman" pitchFamily="18" charset="0"/>
              </a:rPr>
              <a:t> de: K</a:t>
            </a:r>
            <a:r>
              <a:rPr lang="en-US" sz="1100" b="0" dirty="0">
                <a:latin typeface="Times New Roman" pitchFamily="18" charset="0"/>
                <a:cs typeface="Times New Roman" pitchFamily="18" charset="0"/>
              </a:rPr>
              <a:t>. M. Barrett. </a:t>
            </a:r>
            <a:r>
              <a:rPr lang="en-US" sz="1100" b="0" i="1" dirty="0">
                <a:latin typeface="Times New Roman" pitchFamily="18" charset="0"/>
                <a:cs typeface="Times New Roman" pitchFamily="18" charset="0"/>
              </a:rPr>
              <a:t>Gastrointestinal Physiology</a:t>
            </a:r>
            <a:r>
              <a:rPr lang="en-US" sz="1100" b="0" dirty="0">
                <a:latin typeface="Times New Roman" pitchFamily="18" charset="0"/>
                <a:cs typeface="Times New Roman" pitchFamily="18" charset="0"/>
              </a:rPr>
              <a:t>. Lange Physiology Series. McGraw-Hill, </a:t>
            </a:r>
            <a:r>
              <a:rPr lang="en-US" sz="1100" dirty="0">
                <a:latin typeface="Times New Roman" pitchFamily="18" charset="0"/>
                <a:cs typeface="Times New Roman" pitchFamily="18" charset="0"/>
              </a:rPr>
              <a:t>2006</a:t>
            </a:r>
            <a:r>
              <a:rPr lang="en-US" sz="1100" b="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24" dur="2000" fill="hold"/>
                                        <p:tgtEl>
                                          <p:spTgt spid="1843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5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26" dur="2000" fill="hold"/>
                                        <p:tgtEl>
                                          <p:spTgt spid="1843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26" grpId="0" animBg="1"/>
      <p:bldP spid="184326" grpId="1" animBg="1"/>
      <p:bldP spid="184327" grpId="0" animBg="1"/>
      <p:bldP spid="184327" grpId="1" animBg="1"/>
      <p:bldP spid="184328" grpId="0" animBg="1"/>
      <p:bldP spid="184330" grpId="0" animBg="1"/>
      <p:bldP spid="184331" grpId="0" animBg="1"/>
      <p:bldP spid="184336" grpId="0" animBg="1"/>
      <p:bldP spid="184337" grpId="0" animBg="1"/>
      <p:bldP spid="184338" grpId="0" animBg="1"/>
    </p:bldLst>
  </p:timing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370" name="Text Box 2"/>
          <p:cNvSpPr txBox="1">
            <a:spLocks noChangeArrowheads="1"/>
          </p:cNvSpPr>
          <p:nvPr/>
        </p:nvSpPr>
        <p:spPr bwMode="auto">
          <a:xfrm>
            <a:off x="6824663" y="547688"/>
            <a:ext cx="1635125" cy="395287"/>
          </a:xfrm>
          <a:prstGeom prst="rect">
            <a:avLst/>
          </a:prstGeom>
          <a:solidFill>
            <a:srgbClr val="84C7CC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MX" sz="1800" b="0">
                <a:effectLst>
                  <a:outerShdw blurRad="38100" dist="38100" dir="2700000" algn="tl">
                    <a:srgbClr val="FFFFFF"/>
                  </a:outerShdw>
                </a:effectLst>
              </a:rPr>
              <a:t>V. Circulación</a:t>
            </a:r>
          </a:p>
        </p:txBody>
      </p:sp>
      <p:pic>
        <p:nvPicPr>
          <p:cNvPr id="186371" name="Picture 3" descr="IRRIGACION Y RETORNO VENOSO EN TRACTO GI"/>
          <p:cNvPicPr>
            <a:picLocks noChangeAspect="1" noChangeArrowheads="1"/>
          </p:cNvPicPr>
          <p:nvPr/>
        </p:nvPicPr>
        <p:blipFill>
          <a:blip r:embed="rId2">
            <a:lum bright="-6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700" y="1820863"/>
            <a:ext cx="8101013" cy="38496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6372" name="Rectangle 4"/>
          <p:cNvSpPr>
            <a:spLocks noChangeArrowheads="1"/>
          </p:cNvSpPr>
          <p:nvPr/>
        </p:nvSpPr>
        <p:spPr bwMode="auto">
          <a:xfrm>
            <a:off x="3113088" y="2109788"/>
            <a:ext cx="2374900" cy="3587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86373" name="Text Box 5"/>
          <p:cNvSpPr txBox="1">
            <a:spLocks noChangeArrowheads="1"/>
          </p:cNvSpPr>
          <p:nvPr/>
        </p:nvSpPr>
        <p:spPr bwMode="auto">
          <a:xfrm>
            <a:off x="3760788" y="2084388"/>
            <a:ext cx="15176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sz="1600"/>
              <a:t>Gasto 5 l/min</a:t>
            </a:r>
          </a:p>
        </p:txBody>
      </p:sp>
      <p:sp>
        <p:nvSpPr>
          <p:cNvPr id="186374" name="Rectangle 6"/>
          <p:cNvSpPr>
            <a:spLocks noChangeArrowheads="1"/>
          </p:cNvSpPr>
          <p:nvPr/>
        </p:nvSpPr>
        <p:spPr bwMode="auto">
          <a:xfrm>
            <a:off x="2176463" y="2541588"/>
            <a:ext cx="1511300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86375" name="Rectangle 7"/>
          <p:cNvSpPr>
            <a:spLocks noChangeArrowheads="1"/>
          </p:cNvSpPr>
          <p:nvPr/>
        </p:nvSpPr>
        <p:spPr bwMode="auto">
          <a:xfrm>
            <a:off x="4840288" y="2541588"/>
            <a:ext cx="576262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86376" name="Rectangle 8"/>
          <p:cNvSpPr>
            <a:spLocks noChangeArrowheads="1"/>
          </p:cNvSpPr>
          <p:nvPr/>
        </p:nvSpPr>
        <p:spPr bwMode="auto">
          <a:xfrm>
            <a:off x="3471863" y="3189288"/>
            <a:ext cx="504825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86377" name="Text Box 9"/>
          <p:cNvSpPr txBox="1">
            <a:spLocks noChangeArrowheads="1"/>
          </p:cNvSpPr>
          <p:nvPr/>
        </p:nvSpPr>
        <p:spPr bwMode="auto">
          <a:xfrm>
            <a:off x="2268538" y="2468563"/>
            <a:ext cx="228441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sz="2000">
                <a:solidFill>
                  <a:srgbClr val="A5002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Mesentérica</a:t>
            </a:r>
            <a:r>
              <a:rPr lang="es-MX" sz="2000">
                <a:solidFill>
                  <a:srgbClr val="A50021"/>
                </a:solidFill>
              </a:rPr>
              <a:t> sup.</a:t>
            </a:r>
          </a:p>
        </p:txBody>
      </p:sp>
      <p:sp>
        <p:nvSpPr>
          <p:cNvPr id="186378" name="Text Box 10"/>
          <p:cNvSpPr txBox="1">
            <a:spLocks noChangeArrowheads="1"/>
          </p:cNvSpPr>
          <p:nvPr/>
        </p:nvSpPr>
        <p:spPr bwMode="auto">
          <a:xfrm>
            <a:off x="4787900" y="2468563"/>
            <a:ext cx="1397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sz="2000">
                <a:solidFill>
                  <a:srgbClr val="A5002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T. celíaco</a:t>
            </a:r>
          </a:p>
        </p:txBody>
      </p:sp>
      <p:sp>
        <p:nvSpPr>
          <p:cNvPr id="186379" name="Rectangle 11"/>
          <p:cNvSpPr>
            <a:spLocks noChangeArrowheads="1"/>
          </p:cNvSpPr>
          <p:nvPr/>
        </p:nvSpPr>
        <p:spPr bwMode="auto">
          <a:xfrm>
            <a:off x="3328988" y="3549650"/>
            <a:ext cx="792162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86380" name="Text Box 12"/>
          <p:cNvSpPr txBox="1">
            <a:spLocks noChangeArrowheads="1"/>
          </p:cNvSpPr>
          <p:nvPr/>
        </p:nvSpPr>
        <p:spPr bwMode="auto">
          <a:xfrm>
            <a:off x="2844800" y="3213100"/>
            <a:ext cx="187166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MX" sz="2000">
                <a:solidFill>
                  <a:srgbClr val="A5002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Mesent. inf.</a:t>
            </a:r>
          </a:p>
        </p:txBody>
      </p:sp>
      <p:sp>
        <p:nvSpPr>
          <p:cNvPr id="186381" name="Rectangle 13"/>
          <p:cNvSpPr>
            <a:spLocks noChangeArrowheads="1"/>
          </p:cNvSpPr>
          <p:nvPr/>
        </p:nvSpPr>
        <p:spPr bwMode="auto">
          <a:xfrm>
            <a:off x="5992813" y="3260725"/>
            <a:ext cx="647700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86382" name="Rectangle 14"/>
          <p:cNvSpPr>
            <a:spLocks noChangeArrowheads="1"/>
          </p:cNvSpPr>
          <p:nvPr/>
        </p:nvSpPr>
        <p:spPr bwMode="auto">
          <a:xfrm>
            <a:off x="6713538" y="3189288"/>
            <a:ext cx="647700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86383" name="Text Box 15"/>
          <p:cNvSpPr txBox="1">
            <a:spLocks noChangeArrowheads="1"/>
          </p:cNvSpPr>
          <p:nvPr/>
        </p:nvSpPr>
        <p:spPr bwMode="auto">
          <a:xfrm>
            <a:off x="5632450" y="3297238"/>
            <a:ext cx="100171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sz="1600">
                <a:solidFill>
                  <a:srgbClr val="A5002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Gástrica</a:t>
            </a:r>
          </a:p>
        </p:txBody>
      </p:sp>
      <p:sp>
        <p:nvSpPr>
          <p:cNvPr id="186384" name="Text Box 16"/>
          <p:cNvSpPr txBox="1">
            <a:spLocks noChangeArrowheads="1"/>
          </p:cNvSpPr>
          <p:nvPr/>
        </p:nvSpPr>
        <p:spPr bwMode="auto">
          <a:xfrm>
            <a:off x="6588125" y="3243263"/>
            <a:ext cx="1630575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A. </a:t>
            </a:r>
            <a:r>
              <a:rPr lang="es-MX" sz="20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</a:t>
            </a:r>
            <a:r>
              <a:rPr lang="es-MX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epática</a:t>
            </a:r>
            <a:endParaRPr lang="es-MX" sz="2000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86385" name="Rectangle 17"/>
          <p:cNvSpPr>
            <a:spLocks noChangeArrowheads="1"/>
          </p:cNvSpPr>
          <p:nvPr/>
        </p:nvSpPr>
        <p:spPr bwMode="auto">
          <a:xfrm>
            <a:off x="1816100" y="5349875"/>
            <a:ext cx="863600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86386" name="Text Box 18"/>
          <p:cNvSpPr txBox="1">
            <a:spLocks noChangeArrowheads="1"/>
          </p:cNvSpPr>
          <p:nvPr/>
        </p:nvSpPr>
        <p:spPr bwMode="auto">
          <a:xfrm>
            <a:off x="1258888" y="5360988"/>
            <a:ext cx="1436687" cy="457200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MX" sz="2400">
                <a:solidFill>
                  <a:srgbClr val="005CE4"/>
                </a:solidFill>
              </a:rPr>
              <a:t>V. porta</a:t>
            </a:r>
          </a:p>
        </p:txBody>
      </p:sp>
      <p:sp>
        <p:nvSpPr>
          <p:cNvPr id="186387" name="Rectangle 19"/>
          <p:cNvSpPr>
            <a:spLocks noChangeArrowheads="1"/>
          </p:cNvSpPr>
          <p:nvPr/>
        </p:nvSpPr>
        <p:spPr bwMode="auto">
          <a:xfrm>
            <a:off x="6424613" y="3692525"/>
            <a:ext cx="647700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86388" name="Text Box 20"/>
          <p:cNvSpPr txBox="1">
            <a:spLocks noChangeArrowheads="1"/>
          </p:cNvSpPr>
          <p:nvPr/>
        </p:nvSpPr>
        <p:spPr bwMode="auto">
          <a:xfrm>
            <a:off x="6208713" y="3716338"/>
            <a:ext cx="10683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sz="1600">
                <a:solidFill>
                  <a:srgbClr val="A50021"/>
                </a:solidFill>
              </a:rPr>
              <a:t>Esplénica</a:t>
            </a:r>
          </a:p>
        </p:txBody>
      </p:sp>
      <p:sp>
        <p:nvSpPr>
          <p:cNvPr id="186389" name="Rectangle 21"/>
          <p:cNvSpPr>
            <a:spLocks noChangeArrowheads="1"/>
          </p:cNvSpPr>
          <p:nvPr/>
        </p:nvSpPr>
        <p:spPr bwMode="auto">
          <a:xfrm>
            <a:off x="1816100" y="4125913"/>
            <a:ext cx="792163" cy="503237"/>
          </a:xfrm>
          <a:prstGeom prst="rect">
            <a:avLst/>
          </a:prstGeom>
          <a:solidFill>
            <a:srgbClr val="FFE1F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86390" name="Rectangle 22"/>
          <p:cNvSpPr>
            <a:spLocks noChangeArrowheads="1"/>
          </p:cNvSpPr>
          <p:nvPr/>
        </p:nvSpPr>
        <p:spPr bwMode="auto">
          <a:xfrm>
            <a:off x="2679700" y="4845050"/>
            <a:ext cx="576263" cy="215900"/>
          </a:xfrm>
          <a:prstGeom prst="rect">
            <a:avLst/>
          </a:prstGeom>
          <a:solidFill>
            <a:srgbClr val="FFE1F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86391" name="Rectangle 23"/>
          <p:cNvSpPr>
            <a:spLocks noChangeArrowheads="1"/>
          </p:cNvSpPr>
          <p:nvPr/>
        </p:nvSpPr>
        <p:spPr bwMode="auto">
          <a:xfrm>
            <a:off x="5632450" y="4052888"/>
            <a:ext cx="720725" cy="288925"/>
          </a:xfrm>
          <a:prstGeom prst="rect">
            <a:avLst/>
          </a:prstGeom>
          <a:solidFill>
            <a:srgbClr val="FFEB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86392" name="Rectangle 24"/>
          <p:cNvSpPr>
            <a:spLocks noChangeArrowheads="1"/>
          </p:cNvSpPr>
          <p:nvPr/>
        </p:nvSpPr>
        <p:spPr bwMode="auto">
          <a:xfrm>
            <a:off x="6424613" y="4629150"/>
            <a:ext cx="576262" cy="215900"/>
          </a:xfrm>
          <a:prstGeom prst="rect">
            <a:avLst/>
          </a:prstGeom>
          <a:solidFill>
            <a:srgbClr val="FFEB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86393" name="Rectangle 25"/>
          <p:cNvSpPr>
            <a:spLocks noChangeArrowheads="1"/>
          </p:cNvSpPr>
          <p:nvPr/>
        </p:nvSpPr>
        <p:spPr bwMode="auto">
          <a:xfrm>
            <a:off x="7072313" y="5205413"/>
            <a:ext cx="504825" cy="215900"/>
          </a:xfrm>
          <a:prstGeom prst="rect">
            <a:avLst/>
          </a:prstGeom>
          <a:solidFill>
            <a:srgbClr val="FFEB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86394" name="Text Box 26"/>
          <p:cNvSpPr txBox="1">
            <a:spLocks noChangeArrowheads="1"/>
          </p:cNvSpPr>
          <p:nvPr/>
        </p:nvSpPr>
        <p:spPr bwMode="auto">
          <a:xfrm>
            <a:off x="1671638" y="4219575"/>
            <a:ext cx="107156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sz="1600"/>
              <a:t>Int.delg.</a:t>
            </a:r>
          </a:p>
        </p:txBody>
      </p:sp>
      <p:sp>
        <p:nvSpPr>
          <p:cNvPr id="186395" name="Text Box 27"/>
          <p:cNvSpPr txBox="1">
            <a:spLocks noChangeArrowheads="1"/>
          </p:cNvSpPr>
          <p:nvPr/>
        </p:nvSpPr>
        <p:spPr bwMode="auto">
          <a:xfrm>
            <a:off x="2679700" y="4795838"/>
            <a:ext cx="68421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sz="1600"/>
              <a:t>Colon</a:t>
            </a:r>
          </a:p>
        </p:txBody>
      </p:sp>
      <p:sp>
        <p:nvSpPr>
          <p:cNvPr id="186396" name="Text Box 28"/>
          <p:cNvSpPr txBox="1">
            <a:spLocks noChangeArrowheads="1"/>
          </p:cNvSpPr>
          <p:nvPr/>
        </p:nvSpPr>
        <p:spPr bwMode="auto">
          <a:xfrm>
            <a:off x="5487988" y="4003675"/>
            <a:ext cx="98901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sz="1600"/>
              <a:t>Estómag</a:t>
            </a:r>
          </a:p>
        </p:txBody>
      </p:sp>
      <p:sp>
        <p:nvSpPr>
          <p:cNvPr id="186397" name="Text Box 29"/>
          <p:cNvSpPr txBox="1">
            <a:spLocks noChangeArrowheads="1"/>
          </p:cNvSpPr>
          <p:nvPr/>
        </p:nvSpPr>
        <p:spPr bwMode="auto">
          <a:xfrm>
            <a:off x="6424613" y="4579938"/>
            <a:ext cx="6413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sz="1600"/>
              <a:t>Bazo</a:t>
            </a:r>
          </a:p>
        </p:txBody>
      </p:sp>
      <p:sp>
        <p:nvSpPr>
          <p:cNvPr id="186398" name="Text Box 30"/>
          <p:cNvSpPr txBox="1">
            <a:spLocks noChangeArrowheads="1"/>
          </p:cNvSpPr>
          <p:nvPr/>
        </p:nvSpPr>
        <p:spPr bwMode="auto">
          <a:xfrm>
            <a:off x="6929438" y="5156200"/>
            <a:ext cx="84296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sz="1600"/>
              <a:t>Hígado</a:t>
            </a:r>
          </a:p>
        </p:txBody>
      </p:sp>
      <p:sp>
        <p:nvSpPr>
          <p:cNvPr id="186399" name="Text Box 31"/>
          <p:cNvSpPr txBox="1">
            <a:spLocks noChangeArrowheads="1"/>
          </p:cNvSpPr>
          <p:nvPr/>
        </p:nvSpPr>
        <p:spPr bwMode="auto">
          <a:xfrm>
            <a:off x="6084888" y="5397500"/>
            <a:ext cx="806450" cy="457200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MX" sz="2400">
                <a:solidFill>
                  <a:srgbClr val="0066FF"/>
                </a:solidFill>
              </a:rPr>
              <a:t>75%</a:t>
            </a:r>
          </a:p>
        </p:txBody>
      </p:sp>
      <p:sp>
        <p:nvSpPr>
          <p:cNvPr id="186400" name="Text Box 32"/>
          <p:cNvSpPr txBox="1">
            <a:spLocks noChangeArrowheads="1"/>
          </p:cNvSpPr>
          <p:nvPr/>
        </p:nvSpPr>
        <p:spPr bwMode="auto">
          <a:xfrm>
            <a:off x="7469188" y="4784725"/>
            <a:ext cx="650875" cy="366713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MX" sz="1800">
                <a:solidFill>
                  <a:srgbClr val="FF0000"/>
                </a:solidFill>
              </a:rPr>
              <a:t>25%</a:t>
            </a:r>
          </a:p>
        </p:txBody>
      </p:sp>
      <p:sp>
        <p:nvSpPr>
          <p:cNvPr id="186401" name="Rectangle 33"/>
          <p:cNvSpPr>
            <a:spLocks noChangeArrowheads="1"/>
          </p:cNvSpPr>
          <p:nvPr/>
        </p:nvSpPr>
        <p:spPr bwMode="auto">
          <a:xfrm>
            <a:off x="3976688" y="1820863"/>
            <a:ext cx="719137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86402" name="Text Box 34"/>
          <p:cNvSpPr txBox="1">
            <a:spLocks noChangeArrowheads="1"/>
          </p:cNvSpPr>
          <p:nvPr/>
        </p:nvSpPr>
        <p:spPr bwMode="auto">
          <a:xfrm>
            <a:off x="3998913" y="1797050"/>
            <a:ext cx="109696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sz="2000">
                <a:solidFill>
                  <a:srgbClr val="A5002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AORTA</a:t>
            </a:r>
          </a:p>
        </p:txBody>
      </p:sp>
      <p:sp>
        <p:nvSpPr>
          <p:cNvPr id="186403" name="Line 35"/>
          <p:cNvSpPr>
            <a:spLocks noChangeShapeType="1"/>
          </p:cNvSpPr>
          <p:nvPr/>
        </p:nvSpPr>
        <p:spPr bwMode="auto">
          <a:xfrm>
            <a:off x="2627313" y="5661025"/>
            <a:ext cx="3457575" cy="0"/>
          </a:xfrm>
          <a:prstGeom prst="line">
            <a:avLst/>
          </a:prstGeom>
          <a:noFill/>
          <a:ln w="57150">
            <a:solidFill>
              <a:srgbClr val="0000FF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86404" name="Line 36"/>
          <p:cNvSpPr>
            <a:spLocks noChangeShapeType="1"/>
          </p:cNvSpPr>
          <p:nvPr/>
        </p:nvSpPr>
        <p:spPr bwMode="auto">
          <a:xfrm>
            <a:off x="7740650" y="3860800"/>
            <a:ext cx="0" cy="8636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86405" name="Oval 37"/>
          <p:cNvSpPr>
            <a:spLocks noChangeArrowheads="1"/>
          </p:cNvSpPr>
          <p:nvPr/>
        </p:nvSpPr>
        <p:spPr bwMode="auto">
          <a:xfrm>
            <a:off x="6877050" y="5013325"/>
            <a:ext cx="1008063" cy="720725"/>
          </a:xfrm>
          <a:prstGeom prst="ellips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86406" name="Text Box 38"/>
          <p:cNvSpPr txBox="1">
            <a:spLocks noChangeArrowheads="1"/>
          </p:cNvSpPr>
          <p:nvPr/>
        </p:nvSpPr>
        <p:spPr bwMode="auto">
          <a:xfrm>
            <a:off x="6372225" y="1052513"/>
            <a:ext cx="2071688" cy="60960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s-ES" sz="1600">
                <a:latin typeface="Comic Sans MS" pitchFamily="66" charset="0"/>
              </a:rPr>
              <a:t>Sistema </a:t>
            </a:r>
          </a:p>
          <a:p>
            <a:pPr algn="ctr"/>
            <a:r>
              <a:rPr lang="es-ES" sz="1600">
                <a:latin typeface="Comic Sans MS" pitchFamily="66" charset="0"/>
              </a:rPr>
              <a:t>PORTA HEPÁTICO</a:t>
            </a:r>
          </a:p>
        </p:txBody>
      </p:sp>
      <p:sp>
        <p:nvSpPr>
          <p:cNvPr id="186408" name="Line 40"/>
          <p:cNvSpPr>
            <a:spLocks noChangeShapeType="1"/>
          </p:cNvSpPr>
          <p:nvPr/>
        </p:nvSpPr>
        <p:spPr bwMode="auto">
          <a:xfrm>
            <a:off x="1187450" y="5013325"/>
            <a:ext cx="0" cy="287338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86409" name="Line 41"/>
          <p:cNvSpPr>
            <a:spLocks noChangeShapeType="1"/>
          </p:cNvSpPr>
          <p:nvPr/>
        </p:nvSpPr>
        <p:spPr bwMode="auto">
          <a:xfrm>
            <a:off x="2051050" y="5013325"/>
            <a:ext cx="0" cy="287338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86410" name="Line 42"/>
          <p:cNvSpPr>
            <a:spLocks noChangeShapeType="1"/>
          </p:cNvSpPr>
          <p:nvPr/>
        </p:nvSpPr>
        <p:spPr bwMode="auto">
          <a:xfrm>
            <a:off x="3059113" y="5013325"/>
            <a:ext cx="0" cy="2873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86411" name="Line 43"/>
          <p:cNvSpPr>
            <a:spLocks noChangeShapeType="1"/>
          </p:cNvSpPr>
          <p:nvPr/>
        </p:nvSpPr>
        <p:spPr bwMode="auto">
          <a:xfrm>
            <a:off x="5867400" y="5013325"/>
            <a:ext cx="0" cy="287338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86412" name="Line 44"/>
          <p:cNvSpPr>
            <a:spLocks noChangeShapeType="1"/>
          </p:cNvSpPr>
          <p:nvPr/>
        </p:nvSpPr>
        <p:spPr bwMode="auto">
          <a:xfrm>
            <a:off x="6516688" y="5013325"/>
            <a:ext cx="0" cy="287338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45" name="Text Box 8"/>
          <p:cNvSpPr txBox="1">
            <a:spLocks noChangeArrowheads="1"/>
          </p:cNvSpPr>
          <p:nvPr/>
        </p:nvSpPr>
        <p:spPr bwMode="auto">
          <a:xfrm>
            <a:off x="6444208" y="6584776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2015 ULA</a:t>
            </a:r>
            <a:endParaRPr lang="es-ES" sz="900" dirty="0">
              <a:solidFill>
                <a:schemeClr val="bg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864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864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86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86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2000"/>
                                        <p:tgtEl>
                                          <p:spTgt spid="1864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1864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46" dur="2000" fill="hold"/>
                                        <p:tgtEl>
                                          <p:spTgt spid="18640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6386" grpId="0"/>
      <p:bldP spid="186399" grpId="0"/>
      <p:bldP spid="186400" grpId="0"/>
      <p:bldP spid="186403" grpId="0" animBg="1"/>
      <p:bldP spid="186404" grpId="0" animBg="1"/>
      <p:bldP spid="186405" grpId="0" animBg="1"/>
      <p:bldP spid="186405" grpId="1" animBg="1"/>
      <p:bldP spid="186408" grpId="0" animBg="1"/>
      <p:bldP spid="186409" grpId="0" animBg="1"/>
      <p:bldP spid="186411" grpId="0" animBg="1"/>
      <p:bldP spid="186412" grpId="0" animBg="1"/>
    </p:bldLst>
  </p:timing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394" name="Text Box 2"/>
          <p:cNvSpPr txBox="1">
            <a:spLocks noChangeArrowheads="1"/>
          </p:cNvSpPr>
          <p:nvPr/>
        </p:nvSpPr>
        <p:spPr bwMode="auto">
          <a:xfrm>
            <a:off x="6372225" y="549275"/>
            <a:ext cx="2120900" cy="395288"/>
          </a:xfrm>
          <a:prstGeom prst="rect">
            <a:avLst/>
          </a:prstGeom>
          <a:solidFill>
            <a:srgbClr val="84C7CC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MX" sz="1800" b="0">
                <a:effectLst>
                  <a:outerShdw blurRad="38100" dist="38100" dir="2700000" algn="tl">
                    <a:srgbClr val="FFFFFF"/>
                  </a:outerShdw>
                </a:effectLst>
              </a:rPr>
              <a:t>V. CIRCULACIÓN</a:t>
            </a:r>
          </a:p>
        </p:txBody>
      </p:sp>
      <p:sp>
        <p:nvSpPr>
          <p:cNvPr id="187395" name="Text Box 3"/>
          <p:cNvSpPr txBox="1">
            <a:spLocks noChangeArrowheads="1"/>
          </p:cNvSpPr>
          <p:nvPr/>
        </p:nvSpPr>
        <p:spPr bwMode="auto">
          <a:xfrm>
            <a:off x="2662238" y="2508250"/>
            <a:ext cx="2922587" cy="1435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FontTx/>
              <a:buAutoNum type="arabicPeriod"/>
            </a:pPr>
            <a:r>
              <a:rPr lang="es-MX" sz="1600">
                <a:latin typeface="Comic Sans MS" pitchFamily="66" charset="0"/>
              </a:rPr>
              <a:t>Aporte arterial</a:t>
            </a:r>
          </a:p>
          <a:p>
            <a:pPr>
              <a:buFontTx/>
              <a:buAutoNum type="arabicPeriod"/>
            </a:pPr>
            <a:endParaRPr lang="es-MX" sz="1600" b="0">
              <a:latin typeface="Comic Sans MS" pitchFamily="66" charset="0"/>
            </a:endParaRPr>
          </a:p>
          <a:p>
            <a:pPr>
              <a:buFontTx/>
              <a:buAutoNum type="arabicPeriod"/>
            </a:pPr>
            <a:r>
              <a:rPr lang="es-MX" sz="1600">
                <a:latin typeface="Comic Sans MS" pitchFamily="66" charset="0"/>
              </a:rPr>
              <a:t>Sistema porta hepático</a:t>
            </a:r>
          </a:p>
          <a:p>
            <a:pPr>
              <a:buFontTx/>
              <a:buAutoNum type="arabicPeriod"/>
            </a:pPr>
            <a:endParaRPr lang="es-MX" sz="2000">
              <a:latin typeface="Comic Sans MS" pitchFamily="66" charset="0"/>
            </a:endParaRPr>
          </a:p>
          <a:p>
            <a:pPr>
              <a:buFontTx/>
              <a:buAutoNum type="arabicPeriod"/>
            </a:pPr>
            <a:r>
              <a:rPr lang="es-MX" sz="2000">
                <a:latin typeface="Comic Sans MS" pitchFamily="66" charset="0"/>
              </a:rPr>
              <a:t>Regulación del flujo</a:t>
            </a:r>
          </a:p>
        </p:txBody>
      </p:sp>
      <p:sp>
        <p:nvSpPr>
          <p:cNvPr id="187396" name="Rectangle 4"/>
          <p:cNvSpPr>
            <a:spLocks noChangeArrowheads="1"/>
          </p:cNvSpPr>
          <p:nvPr/>
        </p:nvSpPr>
        <p:spPr bwMode="auto">
          <a:xfrm>
            <a:off x="3059113" y="4005263"/>
            <a:ext cx="3455987" cy="1160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174625" indent="-174625">
              <a:buFontTx/>
              <a:buChar char="•"/>
            </a:pPr>
            <a:r>
              <a:rPr lang="es-MX" sz="1800" b="0" dirty="0"/>
              <a:t>Autorregulación  local</a:t>
            </a:r>
          </a:p>
          <a:p>
            <a:pPr marL="174625" indent="-174625">
              <a:buFontTx/>
              <a:buChar char="•"/>
            </a:pPr>
            <a:endParaRPr lang="es-MX" sz="800" b="0" dirty="0"/>
          </a:p>
          <a:p>
            <a:pPr marL="174625" indent="-174625">
              <a:buFontTx/>
              <a:buChar char="•"/>
            </a:pPr>
            <a:r>
              <a:rPr lang="es-MX" sz="1800" b="0" dirty="0"/>
              <a:t>Factores que afectan flujo</a:t>
            </a:r>
          </a:p>
          <a:p>
            <a:pPr marL="174625" indent="-174625">
              <a:buFontTx/>
              <a:buChar char="•"/>
            </a:pPr>
            <a:endParaRPr lang="es-MX" sz="800" b="0" dirty="0"/>
          </a:p>
          <a:p>
            <a:pPr marL="174625" indent="-174625">
              <a:buFontTx/>
              <a:buChar char="•"/>
            </a:pPr>
            <a:r>
              <a:rPr lang="es-MX" sz="1800" b="0" dirty="0"/>
              <a:t>Acción </a:t>
            </a:r>
            <a:r>
              <a:rPr lang="es-MX" sz="1800" b="0" dirty="0" smtClean="0"/>
              <a:t>SNA, SNE, </a:t>
            </a:r>
            <a:r>
              <a:rPr lang="es-MX" sz="1800" b="0" dirty="0"/>
              <a:t>SE</a:t>
            </a:r>
          </a:p>
        </p:txBody>
      </p:sp>
      <p:sp>
        <p:nvSpPr>
          <p:cNvPr id="187397" name="Rectangle 5"/>
          <p:cNvSpPr>
            <a:spLocks noChangeArrowheads="1"/>
          </p:cNvSpPr>
          <p:nvPr/>
        </p:nvSpPr>
        <p:spPr bwMode="auto">
          <a:xfrm>
            <a:off x="2536825" y="2347913"/>
            <a:ext cx="4051300" cy="2952750"/>
          </a:xfrm>
          <a:prstGeom prst="rect">
            <a:avLst/>
          </a:prstGeom>
          <a:noFill/>
          <a:ln w="28575">
            <a:solidFill>
              <a:srgbClr val="46A1A8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6444208" y="6584776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2015 ULA</a:t>
            </a:r>
            <a:endParaRPr lang="es-ES" sz="900" dirty="0">
              <a:solidFill>
                <a:schemeClr val="bg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418" name="Text Box 2"/>
          <p:cNvSpPr txBox="1">
            <a:spLocks noChangeArrowheads="1"/>
          </p:cNvSpPr>
          <p:nvPr/>
        </p:nvSpPr>
        <p:spPr bwMode="auto">
          <a:xfrm>
            <a:off x="6869113" y="404813"/>
            <a:ext cx="1703387" cy="395287"/>
          </a:xfrm>
          <a:prstGeom prst="rect">
            <a:avLst/>
          </a:prstGeom>
          <a:solidFill>
            <a:srgbClr val="89CAC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" sz="1800" b="0">
                <a:effectLst>
                  <a:outerShdw blurRad="38100" dist="38100" dir="2700000" algn="tl">
                    <a:srgbClr val="FFFFFF"/>
                  </a:outerShdw>
                </a:effectLst>
              </a:rPr>
              <a:t>V. Circulación </a:t>
            </a:r>
          </a:p>
        </p:txBody>
      </p:sp>
      <p:sp>
        <p:nvSpPr>
          <p:cNvPr id="188419" name="Text Box 3"/>
          <p:cNvSpPr txBox="1">
            <a:spLocks noChangeArrowheads="1"/>
          </p:cNvSpPr>
          <p:nvPr/>
        </p:nvSpPr>
        <p:spPr bwMode="auto">
          <a:xfrm>
            <a:off x="7019925" y="908050"/>
            <a:ext cx="1576388" cy="669925"/>
          </a:xfrm>
          <a:prstGeom prst="rect">
            <a:avLst/>
          </a:prstGeom>
          <a:solidFill>
            <a:srgbClr val="D6ECEE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s-ES" sz="1800" b="0">
                <a:latin typeface="Comic Sans MS" pitchFamily="66" charset="0"/>
              </a:rPr>
              <a:t>Regulación </a:t>
            </a:r>
          </a:p>
          <a:p>
            <a:pPr algn="ctr"/>
            <a:r>
              <a:rPr lang="es-ES" sz="1800" b="0">
                <a:latin typeface="Comic Sans MS" pitchFamily="66" charset="0"/>
              </a:rPr>
              <a:t>Flujo mucosa</a:t>
            </a:r>
          </a:p>
        </p:txBody>
      </p:sp>
      <p:sp>
        <p:nvSpPr>
          <p:cNvPr id="188420" name="Text Box 4"/>
          <p:cNvSpPr txBox="1">
            <a:spLocks noChangeArrowheads="1"/>
          </p:cNvSpPr>
          <p:nvPr/>
        </p:nvSpPr>
        <p:spPr bwMode="auto">
          <a:xfrm>
            <a:off x="2735263" y="2565400"/>
            <a:ext cx="3673475" cy="1263650"/>
          </a:xfrm>
          <a:prstGeom prst="rect">
            <a:avLst/>
          </a:prstGeom>
          <a:solidFill>
            <a:srgbClr val="F8E0E8"/>
          </a:solidFill>
          <a:ln w="28575">
            <a:solidFill>
              <a:srgbClr val="D2366A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>
              <a:buClr>
                <a:srgbClr val="FF0000"/>
              </a:buClr>
              <a:buSzPct val="150000"/>
            </a:pPr>
            <a:endParaRPr lang="es-ES" sz="900" dirty="0"/>
          </a:p>
          <a:p>
            <a:pPr>
              <a:buClr>
                <a:srgbClr val="D2366A"/>
              </a:buClr>
              <a:buSzPct val="150000"/>
              <a:buFontTx/>
              <a:buChar char="•"/>
            </a:pPr>
            <a:r>
              <a:rPr lang="es-ES" sz="1600" dirty="0"/>
              <a:t>  </a:t>
            </a:r>
            <a:r>
              <a:rPr lang="es-ES" sz="2000" dirty="0"/>
              <a:t>Dependiente actividad GI</a:t>
            </a:r>
          </a:p>
          <a:p>
            <a:pPr>
              <a:buClr>
                <a:srgbClr val="D2366A"/>
              </a:buClr>
              <a:buSzPct val="150000"/>
            </a:pPr>
            <a:endParaRPr lang="es-ES" sz="800" dirty="0"/>
          </a:p>
          <a:p>
            <a:pPr>
              <a:buClr>
                <a:srgbClr val="D2366A"/>
              </a:buClr>
              <a:buSzPct val="150000"/>
              <a:buFontTx/>
              <a:buChar char="•"/>
            </a:pPr>
            <a:r>
              <a:rPr lang="es-ES" sz="1600" b="0" dirty="0"/>
              <a:t>   </a:t>
            </a:r>
            <a:r>
              <a:rPr lang="es-ES" sz="1600" dirty="0"/>
              <a:t>Independiente de PA</a:t>
            </a:r>
            <a:r>
              <a:rPr lang="es-ES" sz="1600" b="0" dirty="0"/>
              <a:t> </a:t>
            </a:r>
            <a:r>
              <a:rPr lang="es-ES" sz="1600" dirty="0"/>
              <a:t>sistémica</a:t>
            </a:r>
          </a:p>
          <a:p>
            <a:pPr>
              <a:buClr>
                <a:srgbClr val="D2366A"/>
              </a:buClr>
              <a:buSzPct val="150000"/>
            </a:pPr>
            <a:r>
              <a:rPr lang="es-ES" b="0" dirty="0"/>
              <a:t>          </a:t>
            </a:r>
            <a:r>
              <a:rPr lang="es-ES" b="0" dirty="0" smtClean="0"/>
              <a:t>       </a:t>
            </a:r>
            <a:r>
              <a:rPr lang="es-ES" b="0" dirty="0"/>
              <a:t>(hasta cierto límite)</a:t>
            </a:r>
          </a:p>
          <a:p>
            <a:pPr>
              <a:buClr>
                <a:srgbClr val="D2366A"/>
              </a:buClr>
              <a:buSzPct val="150000"/>
            </a:pPr>
            <a:endParaRPr lang="es-ES" sz="800" b="0" dirty="0"/>
          </a:p>
        </p:txBody>
      </p:sp>
      <p:sp>
        <p:nvSpPr>
          <p:cNvPr id="188421" name="Rectangle 5"/>
          <p:cNvSpPr>
            <a:spLocks noChangeArrowheads="1"/>
          </p:cNvSpPr>
          <p:nvPr/>
        </p:nvSpPr>
        <p:spPr bwMode="auto">
          <a:xfrm>
            <a:off x="2084062" y="4076700"/>
            <a:ext cx="5052986" cy="1569660"/>
          </a:xfrm>
          <a:prstGeom prst="rect">
            <a:avLst/>
          </a:prstGeom>
          <a:solidFill>
            <a:srgbClr val="D6ECEE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es-ES" sz="2400" dirty="0"/>
              <a:t>AUMENTO de ACTIVIDAD GI</a:t>
            </a:r>
          </a:p>
          <a:p>
            <a:pPr algn="ctr"/>
            <a:endParaRPr lang="es-ES" sz="2400" dirty="0" smtClean="0"/>
          </a:p>
          <a:p>
            <a:pPr algn="ctr"/>
            <a:endParaRPr lang="es-ES" sz="2400" dirty="0"/>
          </a:p>
          <a:p>
            <a:pPr algn="ctr"/>
            <a:r>
              <a:rPr lang="es-ES" sz="2400" dirty="0" smtClean="0"/>
              <a:t>AUMENTO  </a:t>
            </a:r>
            <a:r>
              <a:rPr lang="es-ES" sz="2400" dirty="0"/>
              <a:t>FLUJO a </a:t>
            </a:r>
            <a:r>
              <a:rPr lang="es-ES" sz="2400" dirty="0" smtClean="0"/>
              <a:t>MUCOSA </a:t>
            </a:r>
            <a:endParaRPr lang="es-ES" sz="2400" dirty="0"/>
          </a:p>
        </p:txBody>
      </p:sp>
      <p:sp>
        <p:nvSpPr>
          <p:cNvPr id="188422" name="Rectangle 6"/>
          <p:cNvSpPr>
            <a:spLocks noChangeArrowheads="1"/>
          </p:cNvSpPr>
          <p:nvPr/>
        </p:nvSpPr>
        <p:spPr bwMode="auto">
          <a:xfrm>
            <a:off x="2691054" y="1863725"/>
            <a:ext cx="3717684" cy="52322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buClr>
                <a:schemeClr val="hlink"/>
              </a:buClr>
              <a:buSzPct val="150000"/>
            </a:pPr>
            <a:r>
              <a:rPr lang="es-ES" sz="2800" b="0"/>
              <a:t>Autorregulación local</a:t>
            </a:r>
          </a:p>
        </p:txBody>
      </p:sp>
      <p:sp>
        <p:nvSpPr>
          <p:cNvPr id="188423" name="Text Box 7"/>
          <p:cNvSpPr txBox="1">
            <a:spLocks noChangeArrowheads="1"/>
          </p:cNvSpPr>
          <p:nvPr/>
        </p:nvSpPr>
        <p:spPr bwMode="auto">
          <a:xfrm>
            <a:off x="1042988" y="1052513"/>
            <a:ext cx="774700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MX" sz="44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6444208" y="6584776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2015  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cxnSp>
        <p:nvCxnSpPr>
          <p:cNvPr id="3" name="2 Conector recto de flecha"/>
          <p:cNvCxnSpPr/>
          <p:nvPr/>
        </p:nvCxnSpPr>
        <p:spPr bwMode="auto">
          <a:xfrm>
            <a:off x="4571206" y="4581128"/>
            <a:ext cx="794" cy="576064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rgbClr val="CC0000"/>
            </a:solidFill>
            <a:prstDash val="solid"/>
            <a:round/>
            <a:headEnd type="none" w="med" len="med"/>
            <a:tailEnd type="arrow"/>
          </a:ln>
          <a:effectLst>
            <a:outerShdw dist="35921" dir="2700000" algn="ctr" rotWithShape="0">
              <a:schemeClr val="bg2"/>
            </a:outerShdw>
          </a:effectLst>
          <a:extLst/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8420" grpId="0" animBg="1"/>
    </p:bldLst>
  </p:timing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442" name="Text Box 2"/>
          <p:cNvSpPr txBox="1">
            <a:spLocks noChangeArrowheads="1"/>
          </p:cNvSpPr>
          <p:nvPr/>
        </p:nvSpPr>
        <p:spPr bwMode="auto">
          <a:xfrm>
            <a:off x="6684963" y="620713"/>
            <a:ext cx="1703387" cy="395287"/>
          </a:xfrm>
          <a:prstGeom prst="rect">
            <a:avLst/>
          </a:prstGeom>
          <a:solidFill>
            <a:srgbClr val="89CAC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" sz="1800" b="0">
                <a:effectLst>
                  <a:outerShdw blurRad="38100" dist="38100" dir="2700000" algn="tl">
                    <a:srgbClr val="FFFFFF"/>
                  </a:outerShdw>
                </a:effectLst>
              </a:rPr>
              <a:t>V. Circulación </a:t>
            </a:r>
          </a:p>
        </p:txBody>
      </p:sp>
      <p:sp>
        <p:nvSpPr>
          <p:cNvPr id="189443" name="Text Box 3"/>
          <p:cNvSpPr txBox="1">
            <a:spLocks noChangeArrowheads="1"/>
          </p:cNvSpPr>
          <p:nvPr/>
        </p:nvSpPr>
        <p:spPr bwMode="auto">
          <a:xfrm>
            <a:off x="1979613" y="3068638"/>
            <a:ext cx="2448106" cy="1384995"/>
          </a:xfrm>
          <a:prstGeom prst="rect">
            <a:avLst/>
          </a:prstGeom>
          <a:solidFill>
            <a:srgbClr val="F8E0E8"/>
          </a:solidFill>
          <a:ln w="28575">
            <a:solidFill>
              <a:srgbClr val="FF0066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r>
              <a:rPr lang="es-ES" sz="2000" b="0" dirty="0"/>
              <a:t>Aumenta motilidad</a:t>
            </a:r>
          </a:p>
          <a:p>
            <a:endParaRPr lang="es-ES" sz="1200" b="0" dirty="0"/>
          </a:p>
          <a:p>
            <a:r>
              <a:rPr lang="es-ES" sz="2000" b="0" dirty="0"/>
              <a:t>Aumenta secreción</a:t>
            </a:r>
          </a:p>
          <a:p>
            <a:endParaRPr lang="es-ES" sz="1200" b="0" dirty="0"/>
          </a:p>
          <a:p>
            <a:r>
              <a:rPr lang="es-ES" sz="2000" b="0" dirty="0"/>
              <a:t>Aumenta absorción</a:t>
            </a:r>
          </a:p>
        </p:txBody>
      </p:sp>
      <p:sp>
        <p:nvSpPr>
          <p:cNvPr id="189444" name="Text Box 4"/>
          <p:cNvSpPr txBox="1">
            <a:spLocks noChangeArrowheads="1"/>
          </p:cNvSpPr>
          <p:nvPr/>
        </p:nvSpPr>
        <p:spPr bwMode="auto">
          <a:xfrm>
            <a:off x="4932363" y="3052763"/>
            <a:ext cx="2864887" cy="400110"/>
          </a:xfrm>
          <a:prstGeom prst="rect">
            <a:avLst/>
          </a:prstGeom>
          <a:solidFill>
            <a:srgbClr val="FFBBD2"/>
          </a:solidFill>
          <a:ln w="28575">
            <a:solidFill>
              <a:srgbClr val="FF000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r>
              <a:rPr lang="es-ES" sz="2000" b="0" dirty="0"/>
              <a:t>Aumenta  metabolismo</a:t>
            </a:r>
          </a:p>
        </p:txBody>
      </p:sp>
      <p:sp>
        <p:nvSpPr>
          <p:cNvPr id="189445" name="Text Box 5"/>
          <p:cNvSpPr txBox="1">
            <a:spLocks noChangeArrowheads="1"/>
          </p:cNvSpPr>
          <p:nvPr/>
        </p:nvSpPr>
        <p:spPr bwMode="auto">
          <a:xfrm>
            <a:off x="5416550" y="4438650"/>
            <a:ext cx="1546225" cy="1216025"/>
          </a:xfrm>
          <a:prstGeom prst="rect">
            <a:avLst/>
          </a:prstGeom>
          <a:solidFill>
            <a:srgbClr val="FFBBD2"/>
          </a:solidFill>
          <a:ln w="28575">
            <a:solidFill>
              <a:srgbClr val="FF000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es-ES" sz="2400" b="0" dirty="0"/>
              <a:t>Aumenta </a:t>
            </a:r>
          </a:p>
          <a:p>
            <a:pPr algn="ctr"/>
            <a:r>
              <a:rPr lang="es-ES" sz="2400" b="0" dirty="0"/>
              <a:t>flujo </a:t>
            </a:r>
          </a:p>
          <a:p>
            <a:pPr algn="ctr"/>
            <a:r>
              <a:rPr lang="es-ES" sz="2400" b="0" dirty="0"/>
              <a:t>LOCAL</a:t>
            </a:r>
          </a:p>
        </p:txBody>
      </p:sp>
      <p:sp>
        <p:nvSpPr>
          <p:cNvPr id="189446" name="Rectangle 6"/>
          <p:cNvSpPr>
            <a:spLocks noChangeArrowheads="1"/>
          </p:cNvSpPr>
          <p:nvPr/>
        </p:nvSpPr>
        <p:spPr bwMode="auto">
          <a:xfrm>
            <a:off x="2484438" y="2012950"/>
            <a:ext cx="4141787" cy="485775"/>
          </a:xfrm>
          <a:prstGeom prst="rect">
            <a:avLst/>
          </a:prstGeom>
          <a:solidFill>
            <a:srgbClr val="FFEBCC"/>
          </a:solidFill>
          <a:ln w="28575">
            <a:solidFill>
              <a:srgbClr val="FFA74F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" sz="2400" b="0"/>
              <a:t>DESPUÉS DE LA INGESTA</a:t>
            </a:r>
          </a:p>
        </p:txBody>
      </p:sp>
      <p:sp>
        <p:nvSpPr>
          <p:cNvPr id="189447" name="Line 7"/>
          <p:cNvSpPr>
            <a:spLocks noChangeShapeType="1"/>
          </p:cNvSpPr>
          <p:nvPr/>
        </p:nvSpPr>
        <p:spPr bwMode="auto">
          <a:xfrm>
            <a:off x="3419475" y="2493963"/>
            <a:ext cx="0" cy="576262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89448" name="Line 8"/>
          <p:cNvSpPr>
            <a:spLocks noChangeShapeType="1"/>
          </p:cNvSpPr>
          <p:nvPr/>
        </p:nvSpPr>
        <p:spPr bwMode="auto">
          <a:xfrm>
            <a:off x="5435600" y="2493963"/>
            <a:ext cx="0" cy="576262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89449" name="Line 9"/>
          <p:cNvSpPr>
            <a:spLocks noChangeShapeType="1"/>
          </p:cNvSpPr>
          <p:nvPr/>
        </p:nvSpPr>
        <p:spPr bwMode="auto">
          <a:xfrm>
            <a:off x="6156325" y="3430588"/>
            <a:ext cx="0" cy="1008062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89450" name="Rectangle 10"/>
          <p:cNvSpPr>
            <a:spLocks noChangeArrowheads="1"/>
          </p:cNvSpPr>
          <p:nvPr/>
        </p:nvSpPr>
        <p:spPr bwMode="auto">
          <a:xfrm>
            <a:off x="5220072" y="3723630"/>
            <a:ext cx="1903413" cy="425450"/>
          </a:xfrm>
          <a:prstGeom prst="rect">
            <a:avLst/>
          </a:prstGeom>
          <a:solidFill>
            <a:srgbClr val="FFBBD2"/>
          </a:solidFill>
          <a:ln w="28575">
            <a:solidFill>
              <a:srgbClr val="FF000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r>
              <a:rPr lang="es-ES" sz="2000" b="0" dirty="0"/>
              <a:t>Vasodilatación</a:t>
            </a:r>
          </a:p>
        </p:txBody>
      </p:sp>
      <p:sp>
        <p:nvSpPr>
          <p:cNvPr id="189451" name="Text Box 11"/>
          <p:cNvSpPr txBox="1">
            <a:spLocks noChangeArrowheads="1"/>
          </p:cNvSpPr>
          <p:nvPr/>
        </p:nvSpPr>
        <p:spPr bwMode="auto">
          <a:xfrm>
            <a:off x="6804025" y="1125538"/>
            <a:ext cx="1576388" cy="669925"/>
          </a:xfrm>
          <a:prstGeom prst="rect">
            <a:avLst/>
          </a:prstGeom>
          <a:solidFill>
            <a:srgbClr val="E1F1F3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s-ES" sz="1800" b="0">
                <a:latin typeface="Comic Sans MS" pitchFamily="66" charset="0"/>
              </a:rPr>
              <a:t>Regulación </a:t>
            </a:r>
          </a:p>
          <a:p>
            <a:pPr algn="ctr"/>
            <a:r>
              <a:rPr lang="es-ES" sz="1800" b="0">
                <a:latin typeface="Comic Sans MS" pitchFamily="66" charset="0"/>
              </a:rPr>
              <a:t>Flujo mucosa</a:t>
            </a:r>
          </a:p>
        </p:txBody>
      </p:sp>
      <p:sp>
        <p:nvSpPr>
          <p:cNvPr id="189452" name="Text Box 12"/>
          <p:cNvSpPr txBox="1">
            <a:spLocks noChangeArrowheads="1"/>
          </p:cNvSpPr>
          <p:nvPr/>
        </p:nvSpPr>
        <p:spPr bwMode="auto">
          <a:xfrm>
            <a:off x="827088" y="908050"/>
            <a:ext cx="106997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MX" sz="44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  <p:sp>
        <p:nvSpPr>
          <p:cNvPr id="14" name="Text Box 8"/>
          <p:cNvSpPr txBox="1">
            <a:spLocks noChangeArrowheads="1"/>
          </p:cNvSpPr>
          <p:nvPr/>
        </p:nvSpPr>
        <p:spPr bwMode="auto">
          <a:xfrm>
            <a:off x="6444208" y="6584776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2015 ULA</a:t>
            </a:r>
            <a:endParaRPr lang="es-ES" sz="900" dirty="0">
              <a:solidFill>
                <a:schemeClr val="bg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3000"/>
                                        <p:tgtEl>
                                          <p:spTgt spid="1894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9443" grpId="0" animBg="1"/>
      <p:bldP spid="189444" grpId="0" animBg="1"/>
      <p:bldP spid="189445" grpId="0" animBg="1"/>
      <p:bldP spid="189446" grpId="0" animBg="1"/>
      <p:bldP spid="189447" grpId="0" animBg="1"/>
      <p:bldP spid="189448" grpId="0" animBg="1"/>
      <p:bldP spid="189449" grpId="0" animBg="1"/>
      <p:bldP spid="189450" grpId="0" animBg="1"/>
    </p:bldLst>
  </p:timing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66" name="Text Box 2"/>
          <p:cNvSpPr txBox="1">
            <a:spLocks noChangeArrowheads="1"/>
          </p:cNvSpPr>
          <p:nvPr/>
        </p:nvSpPr>
        <p:spPr bwMode="auto">
          <a:xfrm>
            <a:off x="6756400" y="620713"/>
            <a:ext cx="1703388" cy="395287"/>
          </a:xfrm>
          <a:prstGeom prst="rect">
            <a:avLst/>
          </a:prstGeom>
          <a:solidFill>
            <a:srgbClr val="89CAC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" sz="1800" b="0">
                <a:effectLst>
                  <a:outerShdw blurRad="38100" dist="38100" dir="2700000" algn="tl">
                    <a:srgbClr val="FFFFFF"/>
                  </a:outerShdw>
                </a:effectLst>
              </a:rPr>
              <a:t>V. Circulación </a:t>
            </a:r>
          </a:p>
        </p:txBody>
      </p:sp>
      <p:sp>
        <p:nvSpPr>
          <p:cNvPr id="190467" name="Text Box 3"/>
          <p:cNvSpPr txBox="1">
            <a:spLocks noChangeArrowheads="1"/>
          </p:cNvSpPr>
          <p:nvPr/>
        </p:nvSpPr>
        <p:spPr bwMode="auto">
          <a:xfrm>
            <a:off x="2841024" y="3212976"/>
            <a:ext cx="3425825" cy="1095375"/>
          </a:xfrm>
          <a:prstGeom prst="rect">
            <a:avLst/>
          </a:prstGeom>
          <a:solidFill>
            <a:srgbClr val="FFCDDE"/>
          </a:solidFill>
          <a:ln w="28575">
            <a:solidFill>
              <a:srgbClr val="FF216B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es-ES" sz="2400" b="0"/>
              <a:t>Aumenta Flujo al TGI</a:t>
            </a:r>
            <a:r>
              <a:rPr lang="es-ES" sz="2000" b="0"/>
              <a:t> </a:t>
            </a:r>
          </a:p>
          <a:p>
            <a:pPr algn="ctr"/>
            <a:r>
              <a:rPr lang="es-ES" sz="2000" b="0"/>
              <a:t>derivado de otras áreas</a:t>
            </a:r>
          </a:p>
          <a:p>
            <a:pPr algn="ctr"/>
            <a:r>
              <a:rPr lang="es-ES" sz="2000" b="0"/>
              <a:t>que quedan con menor flujo</a:t>
            </a:r>
          </a:p>
        </p:txBody>
      </p:sp>
      <p:sp>
        <p:nvSpPr>
          <p:cNvPr id="190468" name="Text Box 4"/>
          <p:cNvSpPr txBox="1">
            <a:spLocks noChangeArrowheads="1"/>
          </p:cNvSpPr>
          <p:nvPr/>
        </p:nvSpPr>
        <p:spPr bwMode="auto">
          <a:xfrm>
            <a:off x="6877050" y="1125538"/>
            <a:ext cx="1576388" cy="669925"/>
          </a:xfrm>
          <a:prstGeom prst="rect">
            <a:avLst/>
          </a:prstGeom>
          <a:solidFill>
            <a:srgbClr val="E1F1F3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s-ES" sz="1800" b="0">
                <a:latin typeface="Comic Sans MS" pitchFamily="66" charset="0"/>
              </a:rPr>
              <a:t>Regulación </a:t>
            </a:r>
          </a:p>
          <a:p>
            <a:pPr algn="ctr"/>
            <a:r>
              <a:rPr lang="es-ES" sz="1800" b="0">
                <a:latin typeface="Comic Sans MS" pitchFamily="66" charset="0"/>
              </a:rPr>
              <a:t>Flujo mucosa</a:t>
            </a:r>
          </a:p>
        </p:txBody>
      </p:sp>
      <p:sp>
        <p:nvSpPr>
          <p:cNvPr id="190469" name="Text Box 5"/>
          <p:cNvSpPr txBox="1">
            <a:spLocks noChangeArrowheads="1"/>
          </p:cNvSpPr>
          <p:nvPr/>
        </p:nvSpPr>
        <p:spPr bwMode="auto">
          <a:xfrm>
            <a:off x="3419475" y="4941888"/>
            <a:ext cx="373063" cy="519112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MX" sz="28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190470" name="Text Box 6"/>
          <p:cNvSpPr txBox="1">
            <a:spLocks noChangeArrowheads="1"/>
          </p:cNvSpPr>
          <p:nvPr/>
        </p:nvSpPr>
        <p:spPr bwMode="auto">
          <a:xfrm>
            <a:off x="3563937" y="5201444"/>
            <a:ext cx="194468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s-ES_tradnl" sz="2000" b="0" dirty="0"/>
              <a:t>“No bañarse” “No leer”</a:t>
            </a:r>
          </a:p>
          <a:p>
            <a:pPr algn="ctr"/>
            <a:r>
              <a:rPr lang="es-ES_tradnl" sz="2000" b="0" dirty="0"/>
              <a:t>“No nadar”</a:t>
            </a:r>
          </a:p>
        </p:txBody>
      </p:sp>
      <p:sp>
        <p:nvSpPr>
          <p:cNvPr id="190471" name="Rectangle 7"/>
          <p:cNvSpPr>
            <a:spLocks noChangeArrowheads="1"/>
          </p:cNvSpPr>
          <p:nvPr/>
        </p:nvSpPr>
        <p:spPr bwMode="auto">
          <a:xfrm>
            <a:off x="3199606" y="1530474"/>
            <a:ext cx="2673350" cy="425450"/>
          </a:xfrm>
          <a:prstGeom prst="rect">
            <a:avLst/>
          </a:prstGeom>
          <a:solidFill>
            <a:srgbClr val="FFEBCC"/>
          </a:solidFill>
          <a:ln w="28575">
            <a:solidFill>
              <a:srgbClr val="FFA74F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" sz="2000"/>
              <a:t>CON LA INGESTA</a:t>
            </a:r>
            <a:r>
              <a:rPr lang="es-ES" sz="2000">
                <a:solidFill>
                  <a:srgbClr val="CC0000"/>
                </a:solidFill>
              </a:rPr>
              <a:t>*</a:t>
            </a:r>
          </a:p>
        </p:txBody>
      </p:sp>
      <p:sp>
        <p:nvSpPr>
          <p:cNvPr id="190472" name="Rectangle 8"/>
          <p:cNvSpPr>
            <a:spLocks noChangeArrowheads="1"/>
          </p:cNvSpPr>
          <p:nvPr/>
        </p:nvSpPr>
        <p:spPr bwMode="auto">
          <a:xfrm>
            <a:off x="2664248" y="4590420"/>
            <a:ext cx="389731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ES_tradnl" sz="1800" dirty="0"/>
              <a:t>Advertencias después de comer:</a:t>
            </a:r>
          </a:p>
        </p:txBody>
      </p:sp>
      <p:sp>
        <p:nvSpPr>
          <p:cNvPr id="190473" name="Text Box 9"/>
          <p:cNvSpPr txBox="1">
            <a:spLocks noChangeArrowheads="1"/>
          </p:cNvSpPr>
          <p:nvPr/>
        </p:nvSpPr>
        <p:spPr bwMode="auto">
          <a:xfrm>
            <a:off x="755650" y="765175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MX" sz="44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190476" name="Text Box 12"/>
          <p:cNvSpPr txBox="1">
            <a:spLocks noChangeArrowheads="1"/>
          </p:cNvSpPr>
          <p:nvPr/>
        </p:nvSpPr>
        <p:spPr bwMode="auto">
          <a:xfrm>
            <a:off x="3381180" y="2093947"/>
            <a:ext cx="2345514" cy="830997"/>
          </a:xfrm>
          <a:prstGeom prst="rect">
            <a:avLst/>
          </a:prstGeom>
          <a:solidFill>
            <a:schemeClr val="accent1"/>
          </a:solidFill>
          <a:ln w="28575">
            <a:solidFill>
              <a:srgbClr val="00808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 algn="ctr"/>
            <a:r>
              <a:rPr lang="es-ES" sz="2400" b="0">
                <a:effectLst>
                  <a:outerShdw blurRad="38100" dist="38100" dir="2700000" algn="tl">
                    <a:srgbClr val="FFFFFF"/>
                  </a:outerShdw>
                </a:effectLst>
              </a:rPr>
              <a:t>Redistribución </a:t>
            </a:r>
          </a:p>
          <a:p>
            <a:pPr algn="ctr"/>
            <a:r>
              <a:rPr lang="es-ES" sz="2400" b="0">
                <a:effectLst>
                  <a:outerShdw blurRad="38100" dist="38100" dir="2700000" algn="tl">
                    <a:srgbClr val="FFFFFF"/>
                  </a:outerShdw>
                </a:effectLst>
              </a:rPr>
              <a:t>del flujo</a:t>
            </a:r>
          </a:p>
        </p:txBody>
      </p:sp>
      <p:sp>
        <p:nvSpPr>
          <p:cNvPr id="12" name="Text Box 8"/>
          <p:cNvSpPr txBox="1">
            <a:spLocks noChangeArrowheads="1"/>
          </p:cNvSpPr>
          <p:nvPr/>
        </p:nvSpPr>
        <p:spPr bwMode="auto">
          <a:xfrm>
            <a:off x="6444208" y="6584776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2015 ULA</a:t>
            </a:r>
            <a:endParaRPr lang="es-ES" sz="900" dirty="0">
              <a:solidFill>
                <a:schemeClr val="bg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3000"/>
                                        <p:tgtEl>
                                          <p:spTgt spid="1904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0467" grpId="0" animBg="1"/>
      <p:bldP spid="190470" grpId="0"/>
      <p:bldP spid="190471" grpId="0" animBg="1"/>
      <p:bldP spid="190472" grpId="0"/>
      <p:bldP spid="190476" grpId="0" animBg="1"/>
    </p:bldLst>
  </p:timing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490" name="Rectangle 2"/>
          <p:cNvSpPr>
            <a:spLocks noChangeArrowheads="1"/>
          </p:cNvSpPr>
          <p:nvPr/>
        </p:nvSpPr>
        <p:spPr bwMode="auto">
          <a:xfrm>
            <a:off x="2072860" y="1586606"/>
            <a:ext cx="4998279" cy="3216265"/>
          </a:xfrm>
          <a:prstGeom prst="rect">
            <a:avLst/>
          </a:prstGeom>
          <a:solidFill>
            <a:srgbClr val="E1F1F3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square">
            <a:spAutoFit/>
          </a:bodyPr>
          <a:lstStyle/>
          <a:p>
            <a:pPr marL="342900" indent="-342900"/>
            <a:r>
              <a:rPr lang="es-ES" sz="1800" b="0" dirty="0"/>
              <a:t>1</a:t>
            </a:r>
            <a:r>
              <a:rPr lang="es-ES" sz="1800" dirty="0"/>
              <a:t>. </a:t>
            </a:r>
            <a:r>
              <a:rPr lang="es-ES" sz="2000" b="0" dirty="0"/>
              <a:t>Acción de bomba</a:t>
            </a:r>
            <a:r>
              <a:rPr lang="es-ES" sz="1600" dirty="0"/>
              <a:t> de músculos</a:t>
            </a:r>
            <a:r>
              <a:rPr lang="es-ES" sz="1600" b="0" dirty="0"/>
              <a:t> sobre vasos</a:t>
            </a:r>
            <a:endParaRPr lang="es-ES" sz="1600" dirty="0"/>
          </a:p>
          <a:p>
            <a:pPr marL="342900" indent="-342900">
              <a:spcBef>
                <a:spcPct val="50000"/>
              </a:spcBef>
            </a:pPr>
            <a:r>
              <a:rPr lang="es-ES" sz="1600" dirty="0"/>
              <a:t>2. </a:t>
            </a:r>
            <a:r>
              <a:rPr lang="es-ES" sz="2000" b="0" dirty="0"/>
              <a:t>Vasodilatadores</a:t>
            </a:r>
            <a:r>
              <a:rPr lang="es-ES" sz="1600" dirty="0"/>
              <a:t> </a:t>
            </a:r>
          </a:p>
          <a:p>
            <a:pPr marL="342900" indent="-342900">
              <a:spcBef>
                <a:spcPct val="50000"/>
              </a:spcBef>
            </a:pPr>
            <a:r>
              <a:rPr lang="es-ES" sz="1600" dirty="0"/>
              <a:t>      Hormonales:</a:t>
            </a:r>
            <a:r>
              <a:rPr lang="es-ES" sz="1600" b="0" dirty="0"/>
              <a:t> VIP </a:t>
            </a:r>
          </a:p>
          <a:p>
            <a:pPr marL="342900" indent="-342900">
              <a:spcBef>
                <a:spcPct val="50000"/>
              </a:spcBef>
            </a:pPr>
            <a:r>
              <a:rPr lang="es-ES" sz="1600" b="0" dirty="0"/>
              <a:t>         </a:t>
            </a:r>
            <a:r>
              <a:rPr lang="es-ES" sz="1600" dirty="0" err="1"/>
              <a:t>Paracrinos</a:t>
            </a:r>
            <a:r>
              <a:rPr lang="es-ES" sz="1600" dirty="0"/>
              <a:t>:</a:t>
            </a:r>
            <a:r>
              <a:rPr lang="es-ES" sz="1600" b="0" dirty="0"/>
              <a:t> </a:t>
            </a:r>
            <a:r>
              <a:rPr lang="es-ES" sz="1600" b="0" dirty="0" err="1"/>
              <a:t>bradikinina</a:t>
            </a:r>
            <a:r>
              <a:rPr lang="es-ES" sz="1600" b="0" dirty="0"/>
              <a:t>, </a:t>
            </a:r>
            <a:r>
              <a:rPr lang="es-ES" sz="1600" b="0" dirty="0" err="1"/>
              <a:t>calicreína</a:t>
            </a:r>
            <a:endParaRPr lang="es-ES" sz="1000" dirty="0"/>
          </a:p>
          <a:p>
            <a:pPr marL="342900" indent="-342900">
              <a:spcBef>
                <a:spcPct val="50000"/>
              </a:spcBef>
            </a:pPr>
            <a:r>
              <a:rPr lang="es-ES" sz="1600" dirty="0"/>
              <a:t>3. </a:t>
            </a:r>
            <a:r>
              <a:rPr lang="es-ES" sz="2000" b="0" dirty="0"/>
              <a:t>Disminución de oxígeno </a:t>
            </a:r>
            <a:r>
              <a:rPr lang="es-ES" sz="1800" b="0" dirty="0"/>
              <a:t>en la pared GI</a:t>
            </a:r>
          </a:p>
          <a:p>
            <a:pPr marL="342900" indent="-342900">
              <a:spcBef>
                <a:spcPct val="50000"/>
              </a:spcBef>
            </a:pPr>
            <a:r>
              <a:rPr lang="es-ES" sz="1600" dirty="0"/>
              <a:t>      </a:t>
            </a:r>
            <a:r>
              <a:rPr lang="es-ES" sz="1600" b="0" dirty="0"/>
              <a:t>Actividad GI reduce [</a:t>
            </a:r>
            <a:r>
              <a:rPr lang="es-ES" sz="1600" dirty="0"/>
              <a:t>O</a:t>
            </a:r>
            <a:r>
              <a:rPr lang="es-ES" sz="1600" baseline="-25000" dirty="0"/>
              <a:t>2</a:t>
            </a:r>
            <a:r>
              <a:rPr lang="es-ES" sz="1600" b="0" dirty="0"/>
              <a:t>]</a:t>
            </a:r>
          </a:p>
          <a:p>
            <a:pPr marL="342900" indent="-342900">
              <a:spcBef>
                <a:spcPct val="50000"/>
              </a:spcBef>
            </a:pPr>
            <a:r>
              <a:rPr lang="es-ES" sz="1800" b="0" dirty="0" smtClean="0"/>
              <a:t>     </a:t>
            </a:r>
            <a:r>
              <a:rPr lang="es-ES" sz="1800" b="0" dirty="0" smtClean="0">
                <a:solidFill>
                  <a:srgbClr val="A50021"/>
                </a:solidFill>
              </a:rPr>
              <a:t>* </a:t>
            </a:r>
            <a:r>
              <a:rPr lang="es-ES" sz="1600" b="0" dirty="0" smtClean="0"/>
              <a:t>Aumento </a:t>
            </a:r>
            <a:r>
              <a:rPr lang="es-ES" sz="1600" dirty="0"/>
              <a:t>ADENOSINA</a:t>
            </a:r>
            <a:r>
              <a:rPr lang="es-ES" sz="1600" b="0" dirty="0"/>
              <a:t> local produce   </a:t>
            </a:r>
          </a:p>
          <a:p>
            <a:pPr marL="342900" indent="-342900">
              <a:spcBef>
                <a:spcPct val="50000"/>
              </a:spcBef>
            </a:pPr>
            <a:r>
              <a:rPr lang="es-ES" sz="1600" b="0" dirty="0"/>
              <a:t>        </a:t>
            </a:r>
            <a:r>
              <a:rPr lang="es-ES" sz="1600" b="0" dirty="0" smtClean="0"/>
              <a:t> </a:t>
            </a:r>
            <a:r>
              <a:rPr lang="es-ES" sz="1600" dirty="0"/>
              <a:t>vasodilatación</a:t>
            </a:r>
          </a:p>
        </p:txBody>
      </p:sp>
      <p:sp>
        <p:nvSpPr>
          <p:cNvPr id="191491" name="Text Box 3"/>
          <p:cNvSpPr txBox="1">
            <a:spLocks noChangeArrowheads="1"/>
          </p:cNvSpPr>
          <p:nvPr/>
        </p:nvSpPr>
        <p:spPr bwMode="auto">
          <a:xfrm>
            <a:off x="6948488" y="404813"/>
            <a:ext cx="1703387" cy="395287"/>
          </a:xfrm>
          <a:prstGeom prst="rect">
            <a:avLst/>
          </a:prstGeom>
          <a:solidFill>
            <a:srgbClr val="89CAC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" sz="1800" b="0">
                <a:effectLst>
                  <a:outerShdw blurRad="38100" dist="38100" dir="2700000" algn="tl">
                    <a:srgbClr val="FFFFFF"/>
                  </a:outerShdw>
                </a:effectLst>
              </a:rPr>
              <a:t>V. Circulación </a:t>
            </a:r>
          </a:p>
        </p:txBody>
      </p:sp>
      <p:sp>
        <p:nvSpPr>
          <p:cNvPr id="191492" name="Text Box 4"/>
          <p:cNvSpPr txBox="1">
            <a:spLocks noChangeArrowheads="1"/>
          </p:cNvSpPr>
          <p:nvPr/>
        </p:nvSpPr>
        <p:spPr bwMode="auto">
          <a:xfrm>
            <a:off x="7235825" y="908050"/>
            <a:ext cx="1389063" cy="669925"/>
          </a:xfrm>
          <a:prstGeom prst="rect">
            <a:avLst/>
          </a:prstGeom>
          <a:solidFill>
            <a:srgbClr val="D8EEF0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s-ES" sz="1800" b="0">
                <a:latin typeface="Comic Sans MS" pitchFamily="66" charset="0"/>
              </a:rPr>
              <a:t>Regulación </a:t>
            </a:r>
          </a:p>
          <a:p>
            <a:pPr algn="ctr"/>
            <a:r>
              <a:rPr lang="es-ES" sz="1800" b="0">
                <a:latin typeface="Comic Sans MS" pitchFamily="66" charset="0"/>
              </a:rPr>
              <a:t>flujo</a:t>
            </a:r>
          </a:p>
        </p:txBody>
      </p:sp>
      <p:sp>
        <p:nvSpPr>
          <p:cNvPr id="191493" name="Rectangle 5"/>
          <p:cNvSpPr>
            <a:spLocks noChangeArrowheads="1"/>
          </p:cNvSpPr>
          <p:nvPr/>
        </p:nvSpPr>
        <p:spPr bwMode="auto">
          <a:xfrm>
            <a:off x="2564880" y="941334"/>
            <a:ext cx="4014240" cy="46166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>
              <a:buClr>
                <a:schemeClr val="hlink"/>
              </a:buClr>
              <a:buSzPct val="150000"/>
            </a:pPr>
            <a:r>
              <a:rPr lang="es-ES" sz="2400" b="0" dirty="0" smtClean="0"/>
              <a:t>Factores </a:t>
            </a:r>
            <a:r>
              <a:rPr lang="es-ES" sz="2400" b="0" dirty="0"/>
              <a:t>que afectan flujo</a:t>
            </a:r>
            <a:endParaRPr lang="es-MX" sz="2400" b="0" dirty="0"/>
          </a:p>
        </p:txBody>
      </p:sp>
      <p:sp>
        <p:nvSpPr>
          <p:cNvPr id="191494" name="Rectangle 6"/>
          <p:cNvSpPr>
            <a:spLocks noChangeArrowheads="1"/>
          </p:cNvSpPr>
          <p:nvPr/>
        </p:nvSpPr>
        <p:spPr bwMode="auto">
          <a:xfrm>
            <a:off x="1752600" y="5084763"/>
            <a:ext cx="5637213" cy="495300"/>
          </a:xfrm>
          <a:prstGeom prst="rect">
            <a:avLst/>
          </a:prstGeom>
          <a:solidFill>
            <a:srgbClr val="F8BECF"/>
          </a:solidFill>
          <a:ln w="38100">
            <a:solidFill>
              <a:srgbClr val="CC0000"/>
            </a:solidFill>
            <a:miter lim="800000"/>
            <a:headEnd/>
            <a:tailEnd/>
          </a:ln>
          <a:effectLst>
            <a:outerShdw dist="35921" dir="2700000" algn="ctr" rotWithShape="0">
              <a:srgbClr val="EEB4C7"/>
            </a:outerShdw>
          </a:effec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400" b="0">
                <a:effectLst>
                  <a:outerShdw blurRad="38100" dist="38100" dir="2700000" algn="tl">
                    <a:srgbClr val="FFFFFF"/>
                  </a:outerShdw>
                </a:effectLst>
              </a:rPr>
              <a:t>Vasodilatación aumenta flujo 50-100%</a:t>
            </a:r>
          </a:p>
        </p:txBody>
      </p:sp>
      <p:sp>
        <p:nvSpPr>
          <p:cNvPr id="191495" name="Text Box 7"/>
          <p:cNvSpPr txBox="1">
            <a:spLocks noChangeArrowheads="1"/>
          </p:cNvSpPr>
          <p:nvPr/>
        </p:nvSpPr>
        <p:spPr bwMode="auto">
          <a:xfrm>
            <a:off x="1116013" y="4941888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MX" sz="44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191497" name="Text Box 9"/>
          <p:cNvSpPr txBox="1">
            <a:spLocks noChangeArrowheads="1"/>
          </p:cNvSpPr>
          <p:nvPr/>
        </p:nvSpPr>
        <p:spPr bwMode="auto">
          <a:xfrm>
            <a:off x="7330635" y="3429000"/>
            <a:ext cx="1401762" cy="915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b="0" dirty="0">
                <a:solidFill>
                  <a:srgbClr val="A50021"/>
                </a:solidFill>
              </a:rPr>
              <a:t>*</a:t>
            </a:r>
            <a:r>
              <a:rPr lang="es-ES" dirty="0"/>
              <a:t> </a:t>
            </a:r>
            <a:r>
              <a:rPr lang="es-ES" sz="1800" b="0" dirty="0">
                <a:solidFill>
                  <a:srgbClr val="A5002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¿Sueño </a:t>
            </a:r>
          </a:p>
          <a:p>
            <a:r>
              <a:rPr lang="es-ES" sz="1800" b="0" dirty="0">
                <a:solidFill>
                  <a:srgbClr val="A5002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después</a:t>
            </a:r>
          </a:p>
          <a:p>
            <a:r>
              <a:rPr lang="es-ES" sz="1800" b="0" dirty="0">
                <a:solidFill>
                  <a:srgbClr val="A5002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de comer??</a:t>
            </a:r>
          </a:p>
        </p:txBody>
      </p:sp>
      <p:sp>
        <p:nvSpPr>
          <p:cNvPr id="191499" name="Text Box 11"/>
          <p:cNvSpPr txBox="1">
            <a:spLocks noChangeArrowheads="1"/>
          </p:cNvSpPr>
          <p:nvPr/>
        </p:nvSpPr>
        <p:spPr bwMode="auto">
          <a:xfrm>
            <a:off x="2432050" y="5734050"/>
            <a:ext cx="3597275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/>
              <a:t>Adenosina, mensajero inhibidor en SNC</a:t>
            </a:r>
          </a:p>
          <a:p>
            <a:r>
              <a:rPr lang="es-ES"/>
              <a:t>Cafeína, antagonista del receptor A2</a:t>
            </a:r>
          </a:p>
        </p:txBody>
      </p:sp>
      <p:sp>
        <p:nvSpPr>
          <p:cNvPr id="191500" name="Text Box 12"/>
          <p:cNvSpPr txBox="1">
            <a:spLocks noChangeArrowheads="1"/>
          </p:cNvSpPr>
          <p:nvPr/>
        </p:nvSpPr>
        <p:spPr bwMode="auto">
          <a:xfrm>
            <a:off x="7389813" y="4344988"/>
            <a:ext cx="1243013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/>
              <a:t>¿Por qué </a:t>
            </a:r>
          </a:p>
          <a:p>
            <a:r>
              <a:rPr lang="es-ES"/>
              <a:t>tomar café?</a:t>
            </a:r>
          </a:p>
        </p:txBody>
      </p:sp>
      <p:sp>
        <p:nvSpPr>
          <p:cNvPr id="191501" name="Rectangle 13"/>
          <p:cNvSpPr>
            <a:spLocks noChangeArrowheads="1"/>
          </p:cNvSpPr>
          <p:nvPr/>
        </p:nvSpPr>
        <p:spPr bwMode="auto">
          <a:xfrm>
            <a:off x="2425755" y="5734050"/>
            <a:ext cx="4248150" cy="5746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" name="Text Box 8"/>
          <p:cNvSpPr txBox="1">
            <a:spLocks noChangeArrowheads="1"/>
          </p:cNvSpPr>
          <p:nvPr/>
        </p:nvSpPr>
        <p:spPr bwMode="auto">
          <a:xfrm>
            <a:off x="6444208" y="6584776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2015 ULA</a:t>
            </a:r>
            <a:endParaRPr lang="es-ES" sz="900" dirty="0">
              <a:solidFill>
                <a:schemeClr val="bg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191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1914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0" fill="hold"/>
                                        <p:tgtEl>
                                          <p:spTgt spid="1914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0" fill="hold"/>
                                        <p:tgtEl>
                                          <p:spTgt spid="1914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2000"/>
                                        <p:tgtEl>
                                          <p:spTgt spid="19150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91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1490" grpId="0" animBg="1"/>
      <p:bldP spid="191494" grpId="0" animBg="1"/>
      <p:bldP spid="191497" grpId="0"/>
      <p:bldP spid="191500" grpId="0"/>
      <p:bldP spid="19150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Text Box 2"/>
          <p:cNvSpPr txBox="1">
            <a:spLocks noChangeArrowheads="1"/>
          </p:cNvSpPr>
          <p:nvPr/>
        </p:nvSpPr>
        <p:spPr bwMode="auto">
          <a:xfrm>
            <a:off x="3276600" y="1628775"/>
            <a:ext cx="2560638" cy="1249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" sz="2000"/>
              <a:t>El cuerpo necesita</a:t>
            </a:r>
            <a:r>
              <a:rPr lang="es-ES" sz="2400"/>
              <a:t> </a:t>
            </a:r>
          </a:p>
          <a:p>
            <a:pPr algn="ctr"/>
            <a:r>
              <a:rPr lang="es-ES" sz="32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ENERGÍA</a:t>
            </a:r>
          </a:p>
          <a:p>
            <a:pPr algn="ctr"/>
            <a:r>
              <a:rPr lang="es-ES" sz="2000"/>
              <a:t>para sobrevivir</a:t>
            </a:r>
            <a:endParaRPr lang="es-ES" sz="2400"/>
          </a:p>
        </p:txBody>
      </p:sp>
      <p:sp>
        <p:nvSpPr>
          <p:cNvPr id="51203" name="Text Box 3"/>
          <p:cNvSpPr txBox="1">
            <a:spLocks noChangeArrowheads="1"/>
          </p:cNvSpPr>
          <p:nvPr/>
        </p:nvSpPr>
        <p:spPr bwMode="auto">
          <a:xfrm>
            <a:off x="5724525" y="692150"/>
            <a:ext cx="2687638" cy="425450"/>
          </a:xfrm>
          <a:prstGeom prst="rect">
            <a:avLst/>
          </a:prstGeom>
          <a:solidFill>
            <a:srgbClr val="73BFC5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I. INTRODUCCIÓN</a:t>
            </a:r>
          </a:p>
        </p:txBody>
      </p:sp>
      <p:sp>
        <p:nvSpPr>
          <p:cNvPr id="51204" name="Line 4"/>
          <p:cNvSpPr>
            <a:spLocks noChangeShapeType="1"/>
          </p:cNvSpPr>
          <p:nvPr/>
        </p:nvSpPr>
        <p:spPr bwMode="auto">
          <a:xfrm>
            <a:off x="4514850" y="2887663"/>
            <a:ext cx="0" cy="360362"/>
          </a:xfrm>
          <a:prstGeom prst="line">
            <a:avLst/>
          </a:prstGeom>
          <a:noFill/>
          <a:ln w="57150">
            <a:solidFill>
              <a:srgbClr val="0066FF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51205" name="Line 5"/>
          <p:cNvSpPr>
            <a:spLocks noChangeShapeType="1"/>
          </p:cNvSpPr>
          <p:nvPr/>
        </p:nvSpPr>
        <p:spPr bwMode="auto">
          <a:xfrm>
            <a:off x="4471988" y="4148138"/>
            <a:ext cx="0" cy="360362"/>
          </a:xfrm>
          <a:prstGeom prst="line">
            <a:avLst/>
          </a:prstGeom>
          <a:noFill/>
          <a:ln w="57150">
            <a:solidFill>
              <a:srgbClr val="0066FF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51207" name="Text Box 7"/>
          <p:cNvSpPr txBox="1">
            <a:spLocks noChangeArrowheads="1"/>
          </p:cNvSpPr>
          <p:nvPr/>
        </p:nvSpPr>
        <p:spPr bwMode="auto">
          <a:xfrm>
            <a:off x="2640013" y="3325813"/>
            <a:ext cx="3803650" cy="944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" sz="2000"/>
              <a:t>La energía se obtiene de los</a:t>
            </a:r>
            <a:r>
              <a:rPr lang="es-ES" sz="2400"/>
              <a:t> </a:t>
            </a:r>
          </a:p>
          <a:p>
            <a:pPr algn="ctr"/>
            <a:r>
              <a:rPr lang="es-ES" sz="32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ALIMENTOS </a:t>
            </a:r>
            <a:endParaRPr lang="es-ES" sz="3200">
              <a:solidFill>
                <a:schemeClr val="accent2"/>
              </a:solidFill>
            </a:endParaRPr>
          </a:p>
        </p:txBody>
      </p:sp>
      <p:sp>
        <p:nvSpPr>
          <p:cNvPr id="51208" name="Text Box 8"/>
          <p:cNvSpPr txBox="1">
            <a:spLocks noChangeArrowheads="1"/>
          </p:cNvSpPr>
          <p:nvPr/>
        </p:nvSpPr>
        <p:spPr bwMode="auto">
          <a:xfrm>
            <a:off x="1497013" y="4508500"/>
            <a:ext cx="6027737" cy="1431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" sz="2000"/>
              <a:t>Los alimentos tienen que ser</a:t>
            </a:r>
            <a:r>
              <a:rPr lang="es-ES" sz="2400"/>
              <a:t> </a:t>
            </a:r>
          </a:p>
          <a:p>
            <a:pPr algn="ctr"/>
            <a:r>
              <a:rPr lang="es-ES" sz="32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INGERIDOS, </a:t>
            </a:r>
          </a:p>
          <a:p>
            <a:pPr algn="ctr"/>
            <a:r>
              <a:rPr lang="es-ES" sz="32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DIGERIDOS Y ASIMILADOS</a:t>
            </a:r>
          </a:p>
        </p:txBody>
      </p:sp>
      <p:sp>
        <p:nvSpPr>
          <p:cNvPr id="51209" name="Text Box 9"/>
          <p:cNvSpPr txBox="1">
            <a:spLocks noChangeArrowheads="1"/>
          </p:cNvSpPr>
          <p:nvPr/>
        </p:nvSpPr>
        <p:spPr bwMode="auto">
          <a:xfrm>
            <a:off x="1187450" y="1052513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MX" sz="44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2015  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02" grpId="0"/>
      <p:bldP spid="51204" grpId="0" animBg="1"/>
      <p:bldP spid="51205" grpId="0" animBg="1"/>
      <p:bldP spid="51207" grpId="0"/>
      <p:bldP spid="51208" grpId="0"/>
    </p:bldLst>
  </p:timing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514" name="Text Box 2"/>
          <p:cNvSpPr txBox="1">
            <a:spLocks noChangeArrowheads="1"/>
          </p:cNvSpPr>
          <p:nvPr/>
        </p:nvSpPr>
        <p:spPr bwMode="auto">
          <a:xfrm>
            <a:off x="1404045" y="3213100"/>
            <a:ext cx="2951931" cy="954107"/>
          </a:xfrm>
          <a:prstGeom prst="rect">
            <a:avLst/>
          </a:prstGeom>
          <a:solidFill>
            <a:srgbClr val="93BFF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53882" dir="2700000" algn="ctr" rotWithShape="0">
              <a:schemeClr val="bg2"/>
            </a:outerShdw>
          </a:effectLst>
        </p:spPr>
        <p:txBody>
          <a:bodyPr wrap="squar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" sz="2400">
                <a:solidFill>
                  <a:srgbClr val="0000FF"/>
                </a:solidFill>
                <a:latin typeface="Comic Sans MS" pitchFamily="66" charset="0"/>
              </a:rPr>
              <a:t>PARASIMPÁTICO</a:t>
            </a:r>
          </a:p>
          <a:p>
            <a:endParaRPr lang="es-ES" sz="800">
              <a:solidFill>
                <a:srgbClr val="0000FF"/>
              </a:solidFill>
              <a:latin typeface="Comic Sans MS" pitchFamily="66" charset="0"/>
            </a:endParaRPr>
          </a:p>
          <a:p>
            <a:r>
              <a:rPr lang="es-ES" sz="2400">
                <a:latin typeface="Comic Sans MS" pitchFamily="66" charset="0"/>
              </a:rPr>
              <a:t>Aumenta</a:t>
            </a:r>
            <a:r>
              <a:rPr lang="es-ES" sz="2400" b="0">
                <a:latin typeface="Comic Sans MS" pitchFamily="66" charset="0"/>
              </a:rPr>
              <a:t> el flujo</a:t>
            </a:r>
          </a:p>
        </p:txBody>
      </p:sp>
      <p:sp>
        <p:nvSpPr>
          <p:cNvPr id="192515" name="Text Box 3"/>
          <p:cNvSpPr txBox="1">
            <a:spLocks noChangeArrowheads="1"/>
          </p:cNvSpPr>
          <p:nvPr/>
        </p:nvSpPr>
        <p:spPr bwMode="auto">
          <a:xfrm>
            <a:off x="6829425" y="441325"/>
            <a:ext cx="1703388" cy="395288"/>
          </a:xfrm>
          <a:prstGeom prst="rect">
            <a:avLst/>
          </a:prstGeom>
          <a:solidFill>
            <a:srgbClr val="8ACDD0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" sz="1800" b="0">
                <a:effectLst>
                  <a:outerShdw blurRad="38100" dist="38100" dir="2700000" algn="tl">
                    <a:srgbClr val="FFFFFF"/>
                  </a:outerShdw>
                </a:effectLst>
              </a:rPr>
              <a:t>V. Circulación </a:t>
            </a:r>
          </a:p>
        </p:txBody>
      </p:sp>
      <p:sp>
        <p:nvSpPr>
          <p:cNvPr id="192516" name="Text Box 4"/>
          <p:cNvSpPr txBox="1">
            <a:spLocks noChangeArrowheads="1"/>
          </p:cNvSpPr>
          <p:nvPr/>
        </p:nvSpPr>
        <p:spPr bwMode="auto">
          <a:xfrm>
            <a:off x="7019925" y="981075"/>
            <a:ext cx="1389063" cy="669925"/>
          </a:xfrm>
          <a:prstGeom prst="rect">
            <a:avLst/>
          </a:prstGeom>
          <a:solidFill>
            <a:srgbClr val="E1F1F3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s-ES" sz="1800" b="0">
                <a:latin typeface="Comic Sans MS" pitchFamily="66" charset="0"/>
              </a:rPr>
              <a:t>Regulación </a:t>
            </a:r>
          </a:p>
          <a:p>
            <a:pPr algn="ctr"/>
            <a:r>
              <a:rPr lang="es-ES" sz="1800" b="0">
                <a:latin typeface="Comic Sans MS" pitchFamily="66" charset="0"/>
              </a:rPr>
              <a:t>flujo</a:t>
            </a:r>
          </a:p>
        </p:txBody>
      </p:sp>
      <p:sp>
        <p:nvSpPr>
          <p:cNvPr id="192518" name="Text Box 6"/>
          <p:cNvSpPr txBox="1">
            <a:spLocks noChangeArrowheads="1"/>
          </p:cNvSpPr>
          <p:nvPr/>
        </p:nvSpPr>
        <p:spPr bwMode="auto">
          <a:xfrm>
            <a:off x="4694936" y="3213100"/>
            <a:ext cx="2952328" cy="2068513"/>
          </a:xfrm>
          <a:prstGeom prst="rect">
            <a:avLst/>
          </a:prstGeom>
          <a:solidFill>
            <a:srgbClr val="FFB7C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53882" dir="2700000" algn="ctr" rotWithShape="0">
              <a:schemeClr val="bg2"/>
            </a:outerShdw>
          </a:effec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charset="0"/>
              </a:defRPr>
            </a:lvl2pPr>
            <a:lvl3pPr marL="1306513" indent="-342900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342900">
              <a:defRPr>
                <a:solidFill>
                  <a:schemeClr val="tx1"/>
                </a:solidFill>
                <a:latin typeface="Arial" charset="0"/>
              </a:defRPr>
            </a:lvl4pPr>
            <a:lvl5pPr marL="2351088" indent="-342900">
              <a:defRPr>
                <a:solidFill>
                  <a:schemeClr val="tx1"/>
                </a:solidFill>
                <a:latin typeface="Arial" charset="0"/>
              </a:defRPr>
            </a:lvl5pPr>
            <a:lvl6pPr marL="2808288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65488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722688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79888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" sz="2400" dirty="0">
                <a:solidFill>
                  <a:srgbClr val="CC0000"/>
                </a:solidFill>
                <a:latin typeface="Comic Sans MS" pitchFamily="66" charset="0"/>
              </a:rPr>
              <a:t>SIMPÁTICO</a:t>
            </a:r>
          </a:p>
          <a:p>
            <a:r>
              <a:rPr lang="es-ES" sz="800" b="0" dirty="0">
                <a:latin typeface="Comic Sans MS" pitchFamily="66" charset="0"/>
              </a:rPr>
              <a:t> </a:t>
            </a:r>
          </a:p>
          <a:p>
            <a:r>
              <a:rPr lang="es-ES" sz="2400" dirty="0">
                <a:latin typeface="Comic Sans MS" pitchFamily="66" charset="0"/>
              </a:rPr>
              <a:t>Disminuye </a:t>
            </a:r>
            <a:r>
              <a:rPr lang="es-ES" sz="2400" b="0" dirty="0">
                <a:latin typeface="Comic Sans MS" pitchFamily="66" charset="0"/>
              </a:rPr>
              <a:t>el flujo, </a:t>
            </a:r>
          </a:p>
          <a:p>
            <a:r>
              <a:rPr lang="es-ES" sz="2400" b="0" dirty="0">
                <a:latin typeface="Comic Sans MS" pitchFamily="66" charset="0"/>
              </a:rPr>
              <a:t>pero después hay “escape” </a:t>
            </a:r>
            <a:r>
              <a:rPr lang="es-ES" sz="2400" b="0" dirty="0" err="1">
                <a:latin typeface="Comic Sans MS" pitchFamily="66" charset="0"/>
              </a:rPr>
              <a:t>autorregulador</a:t>
            </a:r>
            <a:endParaRPr lang="es-ES" sz="2400" b="0" dirty="0">
              <a:latin typeface="Comic Sans MS" pitchFamily="66" charset="0"/>
            </a:endParaRPr>
          </a:p>
        </p:txBody>
      </p:sp>
      <p:sp>
        <p:nvSpPr>
          <p:cNvPr id="192519" name="Text Box 7"/>
          <p:cNvSpPr txBox="1">
            <a:spLocks noChangeArrowheads="1"/>
          </p:cNvSpPr>
          <p:nvPr/>
        </p:nvSpPr>
        <p:spPr bwMode="auto">
          <a:xfrm>
            <a:off x="1835696" y="1825723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MX" sz="44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192521" name="Rectangle 9"/>
          <p:cNvSpPr>
            <a:spLocks noChangeArrowheads="1"/>
          </p:cNvSpPr>
          <p:nvPr/>
        </p:nvSpPr>
        <p:spPr bwMode="auto">
          <a:xfrm>
            <a:off x="2633548" y="1945113"/>
            <a:ext cx="3810660" cy="52322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 algn="ctr">
              <a:buClr>
                <a:schemeClr val="hlink"/>
              </a:buClr>
              <a:buSzPct val="150000"/>
            </a:pPr>
            <a:r>
              <a:rPr lang="es-ES" sz="2800" b="0" dirty="0"/>
              <a:t>Control SN Autónomo</a:t>
            </a:r>
            <a:endParaRPr lang="es-MX" sz="2800" b="0" dirty="0"/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6444208" y="6584776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2015 ULA</a:t>
            </a:r>
            <a:endParaRPr lang="es-ES" sz="900" dirty="0">
              <a:solidFill>
                <a:schemeClr val="bg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2514" grpId="0" animBg="1"/>
      <p:bldP spid="192518" grpId="0" animBg="1"/>
    </p:bldLst>
  </p:timing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8" name="Rectangle 2"/>
          <p:cNvSpPr>
            <a:spLocks noChangeArrowheads="1"/>
          </p:cNvSpPr>
          <p:nvPr/>
        </p:nvSpPr>
        <p:spPr bwMode="auto">
          <a:xfrm>
            <a:off x="2876369" y="981799"/>
            <a:ext cx="3358612" cy="461665"/>
          </a:xfrm>
          <a:prstGeom prst="rect">
            <a:avLst/>
          </a:prstGeom>
          <a:solidFill>
            <a:srgbClr val="96D0D4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400" b="0"/>
              <a:t>ACCIÓN SIMPÁTICA</a:t>
            </a:r>
          </a:p>
        </p:txBody>
      </p:sp>
      <p:pic>
        <p:nvPicPr>
          <p:cNvPr id="193539" name="Picture 3" descr="MEC ESCAP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4706" y="1916113"/>
            <a:ext cx="5461000" cy="420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3540" name="Rectangle 4"/>
          <p:cNvSpPr>
            <a:spLocks noChangeArrowheads="1"/>
          </p:cNvSpPr>
          <p:nvPr/>
        </p:nvSpPr>
        <p:spPr bwMode="auto">
          <a:xfrm>
            <a:off x="2490069" y="2060575"/>
            <a:ext cx="3889375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93541" name="Rectangle 5"/>
          <p:cNvSpPr>
            <a:spLocks noChangeArrowheads="1"/>
          </p:cNvSpPr>
          <p:nvPr/>
        </p:nvSpPr>
        <p:spPr bwMode="auto">
          <a:xfrm>
            <a:off x="3787056" y="5805488"/>
            <a:ext cx="1223963" cy="2873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93542" name="Text Box 6"/>
          <p:cNvSpPr txBox="1">
            <a:spLocks noChangeArrowheads="1"/>
          </p:cNvSpPr>
          <p:nvPr/>
        </p:nvSpPr>
        <p:spPr bwMode="auto">
          <a:xfrm>
            <a:off x="3598144" y="5756275"/>
            <a:ext cx="1582737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sz="1800" dirty="0"/>
              <a:t>Tiempo (min)</a:t>
            </a:r>
          </a:p>
        </p:txBody>
      </p:sp>
      <p:sp>
        <p:nvSpPr>
          <p:cNvPr id="193543" name="Text Box 7"/>
          <p:cNvSpPr txBox="1">
            <a:spLocks noChangeArrowheads="1"/>
          </p:cNvSpPr>
          <p:nvPr/>
        </p:nvSpPr>
        <p:spPr bwMode="auto">
          <a:xfrm>
            <a:off x="3237037" y="1549401"/>
            <a:ext cx="270986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sz="1800" dirty="0">
                <a:solidFill>
                  <a:srgbClr val="CC0000"/>
                </a:solidFill>
              </a:rPr>
              <a:t>Estimulación </a:t>
            </a:r>
            <a:r>
              <a:rPr lang="es-MX" sz="1800" dirty="0" err="1">
                <a:solidFill>
                  <a:srgbClr val="CC0000"/>
                </a:solidFill>
              </a:rPr>
              <a:t>esplácnica</a:t>
            </a:r>
            <a:endParaRPr lang="es-MX" sz="1800" dirty="0">
              <a:solidFill>
                <a:srgbClr val="CC0000"/>
              </a:solidFill>
            </a:endParaRPr>
          </a:p>
        </p:txBody>
      </p:sp>
      <p:sp>
        <p:nvSpPr>
          <p:cNvPr id="193544" name="Rectangle 8"/>
          <p:cNvSpPr>
            <a:spLocks noChangeArrowheads="1"/>
          </p:cNvSpPr>
          <p:nvPr/>
        </p:nvSpPr>
        <p:spPr bwMode="auto">
          <a:xfrm>
            <a:off x="2923456" y="2924175"/>
            <a:ext cx="574675" cy="2174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93545" name="Rectangle 9"/>
          <p:cNvSpPr>
            <a:spLocks noChangeArrowheads="1"/>
          </p:cNvSpPr>
          <p:nvPr/>
        </p:nvSpPr>
        <p:spPr bwMode="auto">
          <a:xfrm>
            <a:off x="2705969" y="3141663"/>
            <a:ext cx="1081087" cy="2873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93546" name="Text Box 10"/>
          <p:cNvSpPr txBox="1">
            <a:spLocks noChangeArrowheads="1"/>
          </p:cNvSpPr>
          <p:nvPr/>
        </p:nvSpPr>
        <p:spPr bwMode="auto">
          <a:xfrm>
            <a:off x="2634531" y="2767013"/>
            <a:ext cx="1222375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s-MX"/>
              <a:t>Baja </a:t>
            </a:r>
          </a:p>
          <a:p>
            <a:pPr algn="ctr"/>
            <a:r>
              <a:rPr lang="es-MX"/>
              <a:t>frecuencia</a:t>
            </a:r>
          </a:p>
        </p:txBody>
      </p:sp>
      <p:sp>
        <p:nvSpPr>
          <p:cNvPr id="193547" name="Rectangle 11"/>
          <p:cNvSpPr>
            <a:spLocks noChangeArrowheads="1"/>
          </p:cNvSpPr>
          <p:nvPr/>
        </p:nvSpPr>
        <p:spPr bwMode="auto">
          <a:xfrm>
            <a:off x="5298356" y="2852738"/>
            <a:ext cx="576263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93548" name="Rectangle 12"/>
          <p:cNvSpPr>
            <a:spLocks noChangeArrowheads="1"/>
          </p:cNvSpPr>
          <p:nvPr/>
        </p:nvSpPr>
        <p:spPr bwMode="auto">
          <a:xfrm>
            <a:off x="5011019" y="3141663"/>
            <a:ext cx="1223962" cy="2873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93549" name="Text Box 13"/>
          <p:cNvSpPr txBox="1">
            <a:spLocks noChangeArrowheads="1"/>
          </p:cNvSpPr>
          <p:nvPr/>
        </p:nvSpPr>
        <p:spPr bwMode="auto">
          <a:xfrm>
            <a:off x="5034831" y="2781300"/>
            <a:ext cx="1206500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s-MX"/>
              <a:t>Alta </a:t>
            </a:r>
          </a:p>
          <a:p>
            <a:pPr algn="ctr"/>
            <a:r>
              <a:rPr lang="es-MX"/>
              <a:t>frecuencia</a:t>
            </a:r>
          </a:p>
        </p:txBody>
      </p:sp>
      <p:sp>
        <p:nvSpPr>
          <p:cNvPr id="193550" name="Rectangle 14"/>
          <p:cNvSpPr>
            <a:spLocks noChangeArrowheads="1"/>
          </p:cNvSpPr>
          <p:nvPr/>
        </p:nvSpPr>
        <p:spPr bwMode="auto">
          <a:xfrm>
            <a:off x="1482006" y="2205038"/>
            <a:ext cx="360363" cy="33845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93551" name="Text Box 15"/>
          <p:cNvSpPr txBox="1">
            <a:spLocks noChangeArrowheads="1"/>
          </p:cNvSpPr>
          <p:nvPr/>
        </p:nvSpPr>
        <p:spPr bwMode="auto">
          <a:xfrm rot="16200000">
            <a:off x="183431" y="3641725"/>
            <a:ext cx="29511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sz="1800" dirty="0"/>
              <a:t>Flujo sanguíneo intestinal</a:t>
            </a:r>
          </a:p>
        </p:txBody>
      </p:sp>
      <p:sp>
        <p:nvSpPr>
          <p:cNvPr id="193552" name="Text Box 16"/>
          <p:cNvSpPr txBox="1">
            <a:spLocks noChangeArrowheads="1"/>
          </p:cNvSpPr>
          <p:nvPr/>
        </p:nvSpPr>
        <p:spPr bwMode="auto">
          <a:xfrm>
            <a:off x="3148881" y="4221163"/>
            <a:ext cx="1266693" cy="369332"/>
          </a:xfrm>
          <a:prstGeom prst="rect">
            <a:avLst/>
          </a:prstGeom>
          <a:solidFill>
            <a:srgbClr val="FFCC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sz="1800" dirty="0"/>
              <a:t>“ESCAPE”</a:t>
            </a:r>
          </a:p>
        </p:txBody>
      </p:sp>
      <p:sp>
        <p:nvSpPr>
          <p:cNvPr id="193553" name="Text Box 17"/>
          <p:cNvSpPr txBox="1">
            <a:spLocks noChangeArrowheads="1"/>
          </p:cNvSpPr>
          <p:nvPr/>
        </p:nvSpPr>
        <p:spPr bwMode="auto">
          <a:xfrm>
            <a:off x="5947644" y="4221163"/>
            <a:ext cx="1266693" cy="369332"/>
          </a:xfrm>
          <a:prstGeom prst="rect">
            <a:avLst/>
          </a:prstGeom>
          <a:solidFill>
            <a:srgbClr val="FFCC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sz="1800"/>
              <a:t>“ESCAPE”</a:t>
            </a:r>
          </a:p>
        </p:txBody>
      </p:sp>
      <p:sp>
        <p:nvSpPr>
          <p:cNvPr id="193554" name="Text Box 18"/>
          <p:cNvSpPr txBox="1">
            <a:spLocks noChangeArrowheads="1"/>
          </p:cNvSpPr>
          <p:nvPr/>
        </p:nvSpPr>
        <p:spPr bwMode="auto">
          <a:xfrm>
            <a:off x="5537356" y="4624823"/>
            <a:ext cx="2164375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_tradnl" sz="1600" dirty="0" smtClean="0"/>
              <a:t>Mecanismos locales </a:t>
            </a:r>
          </a:p>
          <a:p>
            <a:pPr algn="ctr"/>
            <a:r>
              <a:rPr lang="es-ES_tradnl" sz="1600" dirty="0" smtClean="0"/>
              <a:t>vasodilatadores</a:t>
            </a:r>
            <a:endParaRPr lang="es-ES_tradnl" sz="1600" dirty="0"/>
          </a:p>
        </p:txBody>
      </p:sp>
      <p:sp>
        <p:nvSpPr>
          <p:cNvPr id="193555" name="Text Box 19"/>
          <p:cNvSpPr txBox="1">
            <a:spLocks noChangeArrowheads="1"/>
          </p:cNvSpPr>
          <p:nvPr/>
        </p:nvSpPr>
        <p:spPr bwMode="auto">
          <a:xfrm>
            <a:off x="3564084" y="1909762"/>
            <a:ext cx="1970087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800" b="0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Vasoconstricción</a:t>
            </a:r>
          </a:p>
        </p:txBody>
      </p:sp>
      <p:sp>
        <p:nvSpPr>
          <p:cNvPr id="193557" name="Text Box 21"/>
          <p:cNvSpPr txBox="1">
            <a:spLocks noChangeArrowheads="1"/>
          </p:cNvSpPr>
          <p:nvPr/>
        </p:nvSpPr>
        <p:spPr bwMode="auto">
          <a:xfrm>
            <a:off x="6752406" y="909489"/>
            <a:ext cx="1898650" cy="395288"/>
          </a:xfrm>
          <a:prstGeom prst="rect">
            <a:avLst/>
          </a:prstGeom>
          <a:solidFill>
            <a:srgbClr val="E1F1F3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s-ES" sz="1800" b="0">
                <a:latin typeface="Comic Sans MS" pitchFamily="66" charset="0"/>
              </a:rPr>
              <a:t>Regulación flujo</a:t>
            </a:r>
          </a:p>
        </p:txBody>
      </p:sp>
      <p:sp>
        <p:nvSpPr>
          <p:cNvPr id="193558" name="Text Box 22"/>
          <p:cNvSpPr txBox="1">
            <a:spLocks noChangeArrowheads="1"/>
          </p:cNvSpPr>
          <p:nvPr/>
        </p:nvSpPr>
        <p:spPr bwMode="auto">
          <a:xfrm>
            <a:off x="6973068" y="404664"/>
            <a:ext cx="1703388" cy="395288"/>
          </a:xfrm>
          <a:prstGeom prst="rect">
            <a:avLst/>
          </a:prstGeom>
          <a:solidFill>
            <a:srgbClr val="8ACDD0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" sz="1800" b="0">
                <a:effectLst>
                  <a:outerShdw blurRad="38100" dist="38100" dir="2700000" algn="tl">
                    <a:srgbClr val="FFFFFF"/>
                  </a:outerShdw>
                </a:effectLst>
              </a:rPr>
              <a:t>V. Circulación </a:t>
            </a:r>
          </a:p>
        </p:txBody>
      </p:sp>
      <p:sp>
        <p:nvSpPr>
          <p:cNvPr id="23" name="Text Box 8"/>
          <p:cNvSpPr txBox="1">
            <a:spLocks noChangeArrowheads="1"/>
          </p:cNvSpPr>
          <p:nvPr/>
        </p:nvSpPr>
        <p:spPr bwMode="auto">
          <a:xfrm>
            <a:off x="6444208" y="6584776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2015 ULA</a:t>
            </a:r>
            <a:endParaRPr lang="es-ES" sz="900" dirty="0">
              <a:solidFill>
                <a:schemeClr val="bg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3543" grpId="0"/>
      <p:bldP spid="193552" grpId="0" animBg="1"/>
      <p:bldP spid="193553" grpId="0" animBg="1"/>
      <p:bldP spid="193554" grpId="0"/>
      <p:bldP spid="193555" grpId="0"/>
    </p:bldLst>
  </p:timing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62" name="Text Box 2"/>
          <p:cNvSpPr txBox="1">
            <a:spLocks noChangeArrowheads="1"/>
          </p:cNvSpPr>
          <p:nvPr/>
        </p:nvSpPr>
        <p:spPr bwMode="auto">
          <a:xfrm>
            <a:off x="2881887" y="1387763"/>
            <a:ext cx="3328154" cy="2292935"/>
          </a:xfrm>
          <a:prstGeom prst="rect">
            <a:avLst/>
          </a:prstGeom>
          <a:noFill/>
          <a:ln w="28575">
            <a:solidFill>
              <a:srgbClr val="CC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MX" sz="2400" dirty="0">
                <a:solidFill>
                  <a:srgbClr val="CC0000"/>
                </a:solidFill>
              </a:rPr>
              <a:t>Simpático</a:t>
            </a:r>
            <a:r>
              <a:rPr lang="es-MX" sz="2000" dirty="0">
                <a:solidFill>
                  <a:srgbClr val="CC0000"/>
                </a:solidFill>
              </a:rPr>
              <a:t> </a:t>
            </a:r>
          </a:p>
          <a:p>
            <a:pPr algn="ctr"/>
            <a:r>
              <a:rPr lang="es-MX" sz="1800" b="0" dirty="0"/>
              <a:t>DISMINUYE </a:t>
            </a:r>
          </a:p>
          <a:p>
            <a:pPr algn="ctr"/>
            <a:r>
              <a:rPr lang="es-MX" sz="1800" b="0" dirty="0"/>
              <a:t>flujo </a:t>
            </a:r>
            <a:r>
              <a:rPr lang="es-MX" sz="1800" b="0" dirty="0" err="1"/>
              <a:t>esplácnico</a:t>
            </a:r>
            <a:endParaRPr lang="es-MX" sz="1800" b="0" dirty="0"/>
          </a:p>
          <a:p>
            <a:pPr algn="ctr"/>
            <a:endParaRPr lang="es-MX" sz="900" b="0" dirty="0"/>
          </a:p>
          <a:p>
            <a:pPr algn="ctr"/>
            <a:r>
              <a:rPr lang="es-MX" sz="1800" b="0" dirty="0"/>
              <a:t>en </a:t>
            </a:r>
          </a:p>
          <a:p>
            <a:pPr algn="ctr"/>
            <a:r>
              <a:rPr lang="es-MX" sz="2000" b="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“Reacción correr o pelear”</a:t>
            </a:r>
          </a:p>
          <a:p>
            <a:pPr algn="ctr"/>
            <a:r>
              <a:rPr lang="es-MX" sz="1800" b="0" dirty="0"/>
              <a:t>Ejercicio músculo esquelético</a:t>
            </a:r>
          </a:p>
          <a:p>
            <a:pPr algn="ctr"/>
            <a:r>
              <a:rPr lang="es-MX" sz="1800" b="0" dirty="0"/>
              <a:t>Choque circulatorio</a:t>
            </a:r>
          </a:p>
        </p:txBody>
      </p:sp>
      <p:sp>
        <p:nvSpPr>
          <p:cNvPr id="194563" name="Rectangle 3"/>
          <p:cNvSpPr>
            <a:spLocks noChangeArrowheads="1"/>
          </p:cNvSpPr>
          <p:nvPr/>
        </p:nvSpPr>
        <p:spPr bwMode="auto">
          <a:xfrm>
            <a:off x="2828501" y="3861048"/>
            <a:ext cx="3486998" cy="97472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square">
            <a:spAutoFit/>
          </a:bodyPr>
          <a:lstStyle/>
          <a:p>
            <a:pPr algn="ctr"/>
            <a:r>
              <a:rPr lang="es-MX" sz="28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¡Protección </a:t>
            </a:r>
          </a:p>
          <a:p>
            <a:pPr algn="ctr"/>
            <a:r>
              <a:rPr lang="es-MX" sz="28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corazón y cerebro!</a:t>
            </a:r>
            <a:endParaRPr lang="es-ES" sz="2800" b="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94564" name="Text Box 4"/>
          <p:cNvSpPr txBox="1">
            <a:spLocks noChangeArrowheads="1"/>
          </p:cNvSpPr>
          <p:nvPr/>
        </p:nvSpPr>
        <p:spPr bwMode="auto">
          <a:xfrm>
            <a:off x="6372224" y="2035488"/>
            <a:ext cx="1814513" cy="669925"/>
          </a:xfrm>
          <a:prstGeom prst="rect">
            <a:avLst/>
          </a:prstGeom>
          <a:solidFill>
            <a:srgbClr val="C6E6E8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s-ES" sz="1800" b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Redistribución </a:t>
            </a:r>
          </a:p>
          <a:p>
            <a:pPr algn="ctr"/>
            <a:r>
              <a:rPr lang="es-ES" sz="1800" b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del flujo</a:t>
            </a:r>
          </a:p>
        </p:txBody>
      </p:sp>
      <p:sp>
        <p:nvSpPr>
          <p:cNvPr id="194566" name="Text Box 6"/>
          <p:cNvSpPr txBox="1">
            <a:spLocks noChangeArrowheads="1"/>
          </p:cNvSpPr>
          <p:nvPr/>
        </p:nvSpPr>
        <p:spPr bwMode="auto">
          <a:xfrm>
            <a:off x="539552" y="596354"/>
            <a:ext cx="1079142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MX" sz="44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MX" sz="44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94568" name="Text Box 8"/>
          <p:cNvSpPr txBox="1">
            <a:spLocks noChangeArrowheads="1"/>
          </p:cNvSpPr>
          <p:nvPr/>
        </p:nvSpPr>
        <p:spPr bwMode="auto">
          <a:xfrm>
            <a:off x="6709541" y="981075"/>
            <a:ext cx="1898650" cy="395288"/>
          </a:xfrm>
          <a:prstGeom prst="rect">
            <a:avLst/>
          </a:prstGeom>
          <a:solidFill>
            <a:srgbClr val="E1F1F3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s-ES" sz="1800" b="0">
                <a:latin typeface="Comic Sans MS" pitchFamily="66" charset="0"/>
              </a:rPr>
              <a:t>Regulación flujo</a:t>
            </a:r>
          </a:p>
        </p:txBody>
      </p:sp>
      <p:sp>
        <p:nvSpPr>
          <p:cNvPr id="194569" name="Text Box 9"/>
          <p:cNvSpPr txBox="1">
            <a:spLocks noChangeArrowheads="1"/>
          </p:cNvSpPr>
          <p:nvPr/>
        </p:nvSpPr>
        <p:spPr bwMode="auto">
          <a:xfrm>
            <a:off x="6880225" y="476250"/>
            <a:ext cx="1703388" cy="395288"/>
          </a:xfrm>
          <a:prstGeom prst="rect">
            <a:avLst/>
          </a:prstGeom>
          <a:solidFill>
            <a:srgbClr val="8ACDD0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" sz="1800" b="0">
                <a:effectLst>
                  <a:outerShdw blurRad="38100" dist="38100" dir="2700000" algn="tl">
                    <a:srgbClr val="FFFFFF"/>
                  </a:outerShdw>
                </a:effectLst>
              </a:rPr>
              <a:t>V. Circulación </a:t>
            </a:r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6444208" y="6584776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2015 ULA</a:t>
            </a:r>
            <a:endParaRPr lang="es-ES" sz="900" dirty="0">
              <a:solidFill>
                <a:schemeClr val="bg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945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62" grpId="0" animBg="1"/>
      <p:bldP spid="194563" grpId="0" animBg="1"/>
      <p:bldP spid="194564" grpId="0" animBg="1"/>
    </p:bldLst>
  </p:timing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634" name="Text Box 2"/>
          <p:cNvSpPr txBox="1">
            <a:spLocks noChangeArrowheads="1"/>
          </p:cNvSpPr>
          <p:nvPr/>
        </p:nvSpPr>
        <p:spPr bwMode="auto">
          <a:xfrm>
            <a:off x="4859338" y="3213100"/>
            <a:ext cx="2736850" cy="1690688"/>
          </a:xfrm>
          <a:prstGeom prst="rect">
            <a:avLst/>
          </a:prstGeom>
          <a:solidFill>
            <a:srgbClr val="E8DAC2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charset="0"/>
              </a:defRPr>
            </a:lvl2pPr>
            <a:lvl3pPr marL="1306513" indent="-342900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342900">
              <a:defRPr>
                <a:solidFill>
                  <a:schemeClr val="tx1"/>
                </a:solidFill>
                <a:latin typeface="Arial" charset="0"/>
              </a:defRPr>
            </a:lvl4pPr>
            <a:lvl5pPr marL="2351088" indent="-342900">
              <a:defRPr>
                <a:solidFill>
                  <a:schemeClr val="tx1"/>
                </a:solidFill>
                <a:latin typeface="Arial" charset="0"/>
              </a:defRPr>
            </a:lvl5pPr>
            <a:lvl6pPr marL="2808288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65488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722688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79888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es-ES" sz="900">
              <a:latin typeface="Comic Sans MS" pitchFamily="66" charset="0"/>
            </a:endParaRPr>
          </a:p>
          <a:p>
            <a:r>
              <a:rPr lang="es-ES" sz="1800" b="0">
                <a:latin typeface="Comic Sans MS" pitchFamily="66" charset="0"/>
              </a:rPr>
              <a:t>Vasodilatación </a:t>
            </a:r>
          </a:p>
          <a:p>
            <a:endParaRPr lang="es-ES" sz="1000" b="0">
              <a:latin typeface="Comic Sans MS" pitchFamily="66" charset="0"/>
            </a:endParaRPr>
          </a:p>
          <a:p>
            <a:r>
              <a:rPr lang="es-ES" sz="200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Gastrina y secretina</a:t>
            </a:r>
          </a:p>
          <a:p>
            <a:endParaRPr lang="es-ES" sz="80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  <a:p>
            <a:r>
              <a:rPr lang="es-ES" sz="200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Adenosina</a:t>
            </a:r>
            <a:r>
              <a:rPr lang="es-ES" sz="1800" b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liberada por disminución pO</a:t>
            </a:r>
            <a:r>
              <a:rPr lang="es-ES" sz="1800" b="0" baseline="-2500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2</a:t>
            </a:r>
            <a:endParaRPr lang="es-ES" sz="1800" b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</p:txBody>
      </p:sp>
      <p:sp>
        <p:nvSpPr>
          <p:cNvPr id="197635" name="Text Box 3"/>
          <p:cNvSpPr txBox="1">
            <a:spLocks noChangeArrowheads="1"/>
          </p:cNvSpPr>
          <p:nvPr/>
        </p:nvSpPr>
        <p:spPr bwMode="auto">
          <a:xfrm>
            <a:off x="6732588" y="476250"/>
            <a:ext cx="1870075" cy="425450"/>
          </a:xfrm>
          <a:prstGeom prst="rect">
            <a:avLst/>
          </a:prstGeom>
          <a:solidFill>
            <a:srgbClr val="89CAC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" sz="2000" b="0">
                <a:effectLst>
                  <a:outerShdw blurRad="38100" dist="38100" dir="2700000" algn="tl">
                    <a:srgbClr val="FFFFFF"/>
                  </a:outerShdw>
                </a:effectLst>
              </a:rPr>
              <a:t>V. Circulación </a:t>
            </a:r>
          </a:p>
        </p:txBody>
      </p:sp>
      <p:sp>
        <p:nvSpPr>
          <p:cNvPr id="197636" name="Text Box 4"/>
          <p:cNvSpPr txBox="1">
            <a:spLocks noChangeArrowheads="1"/>
          </p:cNvSpPr>
          <p:nvPr/>
        </p:nvSpPr>
        <p:spPr bwMode="auto">
          <a:xfrm>
            <a:off x="7164388" y="981075"/>
            <a:ext cx="1389062" cy="669925"/>
          </a:xfrm>
          <a:prstGeom prst="rect">
            <a:avLst/>
          </a:prstGeom>
          <a:solidFill>
            <a:srgbClr val="C6E6E8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s-ES" sz="1800" b="0">
                <a:latin typeface="Comic Sans MS" pitchFamily="66" charset="0"/>
              </a:rPr>
              <a:t>Regulación </a:t>
            </a:r>
          </a:p>
          <a:p>
            <a:pPr algn="ctr"/>
            <a:r>
              <a:rPr lang="es-ES" sz="1800" b="0">
                <a:latin typeface="Comic Sans MS" pitchFamily="66" charset="0"/>
              </a:rPr>
              <a:t>flujo</a:t>
            </a:r>
          </a:p>
        </p:txBody>
      </p:sp>
      <p:sp>
        <p:nvSpPr>
          <p:cNvPr id="197637" name="Text Box 5"/>
          <p:cNvSpPr txBox="1">
            <a:spLocks noChangeArrowheads="1"/>
          </p:cNvSpPr>
          <p:nvPr/>
        </p:nvSpPr>
        <p:spPr bwMode="auto">
          <a:xfrm>
            <a:off x="1619250" y="3213100"/>
            <a:ext cx="1871663" cy="1096963"/>
          </a:xfrm>
          <a:prstGeom prst="rect">
            <a:avLst/>
          </a:prstGeom>
          <a:solidFill>
            <a:srgbClr val="D9B3F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endParaRPr lang="es-ES" sz="800" b="0">
              <a:latin typeface="Comic Sans MS" pitchFamily="66" charset="0"/>
            </a:endParaRPr>
          </a:p>
          <a:p>
            <a:pPr algn="ctr"/>
            <a:r>
              <a:rPr lang="es-ES" sz="1800" b="0">
                <a:latin typeface="Comic Sans MS" pitchFamily="66" charset="0"/>
              </a:rPr>
              <a:t>Vasodilatación</a:t>
            </a:r>
          </a:p>
          <a:p>
            <a:pPr algn="ctr"/>
            <a:r>
              <a:rPr lang="es-ES" sz="1000" b="0">
                <a:latin typeface="Comic Sans MS" pitchFamily="66" charset="0"/>
              </a:rPr>
              <a:t> </a:t>
            </a:r>
          </a:p>
          <a:p>
            <a:pPr algn="ctr"/>
            <a:r>
              <a:rPr lang="es-ES" sz="2800">
                <a:latin typeface="Comic Sans MS" pitchFamily="66" charset="0"/>
              </a:rPr>
              <a:t>VIP</a:t>
            </a:r>
          </a:p>
        </p:txBody>
      </p:sp>
      <p:sp>
        <p:nvSpPr>
          <p:cNvPr id="197638" name="Rectangle 6"/>
          <p:cNvSpPr>
            <a:spLocks noChangeArrowheads="1"/>
          </p:cNvSpPr>
          <p:nvPr/>
        </p:nvSpPr>
        <p:spPr bwMode="auto">
          <a:xfrm>
            <a:off x="1619250" y="2686050"/>
            <a:ext cx="1676400" cy="42545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" sz="2000" b="0">
                <a:effectLst>
                  <a:outerShdw blurRad="38100" dist="38100" dir="2700000" algn="tl">
                    <a:srgbClr val="FFFFFF"/>
                  </a:outerShdw>
                </a:effectLst>
              </a:rPr>
              <a:t>SN Entérico</a:t>
            </a:r>
            <a:endParaRPr lang="es-ES_tradnl" sz="2000" b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197639" name="Rectangle 7"/>
          <p:cNvSpPr>
            <a:spLocks noChangeArrowheads="1"/>
          </p:cNvSpPr>
          <p:nvPr/>
        </p:nvSpPr>
        <p:spPr bwMode="auto">
          <a:xfrm>
            <a:off x="4868863" y="2695575"/>
            <a:ext cx="2775119" cy="40011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" sz="2000" b="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S. </a:t>
            </a:r>
            <a:r>
              <a:rPr lang="es-ES" sz="2000" b="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Endocrino </a:t>
            </a:r>
            <a:r>
              <a:rPr lang="es-ES" sz="2000" b="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Entérico</a:t>
            </a:r>
            <a:endParaRPr lang="es-ES_tradnl" sz="2000" b="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197641" name="Text Box 9"/>
          <p:cNvSpPr txBox="1">
            <a:spLocks noChangeArrowheads="1"/>
          </p:cNvSpPr>
          <p:nvPr/>
        </p:nvSpPr>
        <p:spPr bwMode="auto">
          <a:xfrm>
            <a:off x="900113" y="2674938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MX" sz="44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197642" name="Rectangle 10"/>
          <p:cNvSpPr>
            <a:spLocks noChangeArrowheads="1"/>
          </p:cNvSpPr>
          <p:nvPr/>
        </p:nvSpPr>
        <p:spPr bwMode="auto">
          <a:xfrm>
            <a:off x="3309938" y="1844675"/>
            <a:ext cx="2524125" cy="42545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>
              <a:buClr>
                <a:schemeClr val="hlink"/>
              </a:buClr>
              <a:buSzPct val="150000"/>
            </a:pPr>
            <a:r>
              <a:rPr lang="es-ES" sz="2000" b="0"/>
              <a:t> Control HUMORAL</a:t>
            </a:r>
            <a:endParaRPr lang="es-MX" sz="2000" b="0"/>
          </a:p>
        </p:txBody>
      </p:sp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6444208" y="6584776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2015 ULA</a:t>
            </a:r>
            <a:endParaRPr lang="es-ES" sz="900" dirty="0">
              <a:solidFill>
                <a:schemeClr val="bg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7634" grpId="0" animBg="1"/>
      <p:bldP spid="197637" grpId="0" animBg="1"/>
      <p:bldP spid="197638" grpId="0" animBg="1"/>
      <p:bldP spid="197639" grpId="0" animBg="1"/>
    </p:bldLst>
  </p:timing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826" name="Text Box 2"/>
          <p:cNvSpPr txBox="1">
            <a:spLocks noChangeArrowheads="1"/>
          </p:cNvSpPr>
          <p:nvPr/>
        </p:nvSpPr>
        <p:spPr bwMode="auto">
          <a:xfrm>
            <a:off x="2225675" y="620688"/>
            <a:ext cx="4692650" cy="48577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_tradnl" sz="2400" b="0">
                <a:solidFill>
                  <a:srgbClr val="0066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Fisiología del Aparato Digestivo</a:t>
            </a:r>
          </a:p>
        </p:txBody>
      </p:sp>
      <p:sp>
        <p:nvSpPr>
          <p:cNvPr id="205827" name="Text Box 3"/>
          <p:cNvSpPr txBox="1">
            <a:spLocks noChangeArrowheads="1"/>
          </p:cNvSpPr>
          <p:nvPr/>
        </p:nvSpPr>
        <p:spPr bwMode="auto">
          <a:xfrm>
            <a:off x="2090254" y="1258352"/>
            <a:ext cx="4843561" cy="460126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1240B29-F687-4F45-9708-019B960494DF}">
              <a14:hiddenLine xmlns:a14="http://schemas.microsoft.com/office/drawing/2010/main" w="28575">
                <a:solidFill>
                  <a:srgbClr val="006666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Clr>
                <a:srgbClr val="006666"/>
              </a:buClr>
              <a:buSzPct val="150000"/>
            </a:pPr>
            <a:endParaRPr lang="es-ES_tradnl" sz="1000" dirty="0">
              <a:latin typeface="Comic Sans MS" pitchFamily="66" charset="0"/>
            </a:endParaRP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r>
              <a:rPr lang="es-ES_tradnl" sz="1600" dirty="0" smtClean="0">
                <a:latin typeface="Comic Sans MS" pitchFamily="66" charset="0"/>
              </a:rPr>
              <a:t>Introducción</a:t>
            </a:r>
            <a:endParaRPr lang="es-ES_tradnl" sz="1600" dirty="0">
              <a:latin typeface="Comic Sans MS" pitchFamily="66" charset="0"/>
            </a:endParaRPr>
          </a:p>
          <a:p>
            <a:pPr>
              <a:buClr>
                <a:srgbClr val="006666"/>
              </a:buClr>
              <a:buSzPct val="150000"/>
            </a:pPr>
            <a:endParaRPr lang="es-ES_tradnl" sz="900" dirty="0">
              <a:latin typeface="Comic Sans MS" pitchFamily="66" charset="0"/>
            </a:endParaRP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r>
              <a:rPr lang="es-ES_tradnl" sz="2800" dirty="0" smtClean="0">
                <a:solidFill>
                  <a:srgbClr val="0066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Regulación </a:t>
            </a:r>
            <a:r>
              <a:rPr lang="es-ES_tradnl" sz="2800" dirty="0" err="1">
                <a:solidFill>
                  <a:srgbClr val="0066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neurohumoral</a:t>
            </a:r>
            <a:endParaRPr lang="es-ES_tradnl" sz="2800" dirty="0">
              <a:solidFill>
                <a:srgbClr val="006666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endParaRPr lang="es-ES_tradnl" sz="800" b="0" dirty="0">
              <a:solidFill>
                <a:srgbClr val="006666"/>
              </a:solidFill>
              <a:latin typeface="Comic Sans MS" pitchFamily="66" charset="0"/>
            </a:endParaRP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r>
              <a:rPr lang="es-ES_tradnl" sz="2000" b="0" dirty="0" smtClean="0">
                <a:latin typeface="Comic Sans MS" pitchFamily="66" charset="0"/>
              </a:rPr>
              <a:t>Boca-esófago</a:t>
            </a:r>
            <a:endParaRPr lang="es-ES_tradnl" sz="2000" b="0" dirty="0">
              <a:latin typeface="Comic Sans MS" pitchFamily="66" charset="0"/>
            </a:endParaRP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endParaRPr lang="es-ES_tradnl" sz="800" b="0" dirty="0" smtClean="0">
              <a:latin typeface="Comic Sans MS" pitchFamily="66" charset="0"/>
            </a:endParaRP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r>
              <a:rPr lang="es-ES_tradnl" sz="2000" b="0" dirty="0" smtClean="0">
                <a:latin typeface="Comic Sans MS" pitchFamily="66" charset="0"/>
              </a:rPr>
              <a:t>Estómago</a:t>
            </a:r>
            <a:endParaRPr lang="es-ES_tradnl" sz="2000" b="0" dirty="0">
              <a:latin typeface="Comic Sans MS" pitchFamily="66" charset="0"/>
            </a:endParaRP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endParaRPr lang="es-ES_tradnl" sz="900" b="0" dirty="0">
              <a:latin typeface="Comic Sans MS" pitchFamily="66" charset="0"/>
            </a:endParaRP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r>
              <a:rPr lang="es-ES_tradnl" sz="2000" b="0" dirty="0" smtClean="0">
                <a:latin typeface="Comic Sans MS" pitchFamily="66" charset="0"/>
              </a:rPr>
              <a:t>Páncreas, hígado</a:t>
            </a:r>
            <a:endParaRPr lang="es-ES_tradnl" sz="2000" b="0" dirty="0">
              <a:latin typeface="Comic Sans MS" pitchFamily="66" charset="0"/>
            </a:endParaRP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endParaRPr lang="es-ES_tradnl" sz="900" b="0" dirty="0">
              <a:latin typeface="Comic Sans MS" pitchFamily="66" charset="0"/>
            </a:endParaRP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r>
              <a:rPr lang="es-ES_tradnl" sz="2000" b="0" dirty="0">
                <a:latin typeface="Comic Sans MS" pitchFamily="66" charset="0"/>
              </a:rPr>
              <a:t>Intestino delgado</a:t>
            </a: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endParaRPr lang="es-ES_tradnl" sz="900" b="0" dirty="0">
              <a:latin typeface="Comic Sans MS" pitchFamily="66" charset="0"/>
            </a:endParaRP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r>
              <a:rPr lang="es-ES_tradnl" sz="2000" b="0" dirty="0">
                <a:latin typeface="Comic Sans MS" pitchFamily="66" charset="0"/>
              </a:rPr>
              <a:t>Digestión</a:t>
            </a: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endParaRPr lang="es-ES_tradnl" sz="900" b="0" dirty="0">
              <a:latin typeface="Comic Sans MS" pitchFamily="66" charset="0"/>
            </a:endParaRP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r>
              <a:rPr lang="es-ES_tradnl" sz="2000" b="0" dirty="0">
                <a:latin typeface="Comic Sans MS" pitchFamily="66" charset="0"/>
              </a:rPr>
              <a:t>Absorción de nutrientes, agua, electrolitos </a:t>
            </a:r>
            <a:r>
              <a:rPr lang="es-ES_tradnl" sz="2000" b="0" dirty="0" smtClean="0">
                <a:latin typeface="Comic Sans MS" pitchFamily="66" charset="0"/>
              </a:rPr>
              <a:t>y </a:t>
            </a:r>
            <a:r>
              <a:rPr lang="es-ES_tradnl" sz="2000" b="0" dirty="0">
                <a:latin typeface="Comic Sans MS" pitchFamily="66" charset="0"/>
              </a:rPr>
              <a:t>vitaminas</a:t>
            </a: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endParaRPr lang="es-ES_tradnl" sz="900" b="0" dirty="0">
              <a:latin typeface="Comic Sans MS" pitchFamily="66" charset="0"/>
            </a:endParaRP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r>
              <a:rPr lang="es-ES_tradnl" sz="2000" b="0" dirty="0">
                <a:latin typeface="Comic Sans MS" pitchFamily="66" charset="0"/>
              </a:rPr>
              <a:t>Colon</a:t>
            </a:r>
          </a:p>
          <a:p>
            <a:pPr>
              <a:buClr>
                <a:srgbClr val="006666"/>
              </a:buClr>
              <a:buSzPct val="150000"/>
            </a:pPr>
            <a:endParaRPr lang="es-ES_tradnl" sz="900" b="0" dirty="0">
              <a:latin typeface="Comic Sans MS" pitchFamily="66" charset="0"/>
            </a:endParaRPr>
          </a:p>
        </p:txBody>
      </p:sp>
      <p:sp>
        <p:nvSpPr>
          <p:cNvPr id="5" name="Text Box 8"/>
          <p:cNvSpPr txBox="1">
            <a:spLocks noChangeArrowheads="1"/>
          </p:cNvSpPr>
          <p:nvPr/>
        </p:nvSpPr>
        <p:spPr bwMode="auto">
          <a:xfrm>
            <a:off x="6444208" y="6584776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2015 ULA</a:t>
            </a:r>
            <a:endParaRPr lang="es-ES" sz="900" dirty="0">
              <a:solidFill>
                <a:schemeClr val="bg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79" name="Line 27"/>
          <p:cNvSpPr>
            <a:spLocks noChangeShapeType="1"/>
          </p:cNvSpPr>
          <p:nvPr/>
        </p:nvSpPr>
        <p:spPr bwMode="auto">
          <a:xfrm>
            <a:off x="6346328" y="2079030"/>
            <a:ext cx="0" cy="2663825"/>
          </a:xfrm>
          <a:prstGeom prst="line">
            <a:avLst/>
          </a:prstGeom>
          <a:noFill/>
          <a:ln w="76200">
            <a:solidFill>
              <a:srgbClr val="CC0000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49157" name="Oval 5"/>
          <p:cNvSpPr>
            <a:spLocks noChangeArrowheads="1"/>
          </p:cNvSpPr>
          <p:nvPr/>
        </p:nvSpPr>
        <p:spPr bwMode="auto">
          <a:xfrm>
            <a:off x="2241053" y="856655"/>
            <a:ext cx="2305050" cy="3095625"/>
          </a:xfrm>
          <a:prstGeom prst="ellips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49160" name="Text Box 8"/>
          <p:cNvSpPr txBox="1">
            <a:spLocks noChangeArrowheads="1"/>
          </p:cNvSpPr>
          <p:nvPr/>
        </p:nvSpPr>
        <p:spPr bwMode="auto">
          <a:xfrm>
            <a:off x="2314078" y="2152055"/>
            <a:ext cx="2184400" cy="3968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000">
                <a:solidFill>
                  <a:srgbClr val="FF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AMINOÁCIDOS</a:t>
            </a:r>
          </a:p>
        </p:txBody>
      </p:sp>
      <p:sp>
        <p:nvSpPr>
          <p:cNvPr id="49162" name="Text Box 10"/>
          <p:cNvSpPr txBox="1">
            <a:spLocks noChangeArrowheads="1"/>
          </p:cNvSpPr>
          <p:nvPr/>
        </p:nvSpPr>
        <p:spPr bwMode="auto">
          <a:xfrm>
            <a:off x="5211266" y="1575792"/>
            <a:ext cx="2449512" cy="52863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45791" dir="2021404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2800"/>
              <a:t>Metabolismo</a:t>
            </a:r>
          </a:p>
        </p:txBody>
      </p:sp>
      <p:sp>
        <p:nvSpPr>
          <p:cNvPr id="49166" name="Line 14"/>
          <p:cNvSpPr>
            <a:spLocks noChangeShapeType="1"/>
          </p:cNvSpPr>
          <p:nvPr/>
        </p:nvSpPr>
        <p:spPr bwMode="auto">
          <a:xfrm>
            <a:off x="1882278" y="1143992"/>
            <a:ext cx="287338" cy="504825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49169" name="Rectangle 17"/>
          <p:cNvSpPr>
            <a:spLocks noChangeArrowheads="1"/>
          </p:cNvSpPr>
          <p:nvPr/>
        </p:nvSpPr>
        <p:spPr bwMode="auto">
          <a:xfrm>
            <a:off x="2745878" y="1504355"/>
            <a:ext cx="1584325" cy="2873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49170" name="Rectangle 18"/>
          <p:cNvSpPr>
            <a:spLocks noChangeArrowheads="1"/>
          </p:cNvSpPr>
          <p:nvPr/>
        </p:nvSpPr>
        <p:spPr bwMode="auto">
          <a:xfrm>
            <a:off x="3466603" y="3015655"/>
            <a:ext cx="863600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49171" name="Rectangle 19"/>
          <p:cNvSpPr>
            <a:spLocks noChangeArrowheads="1"/>
          </p:cNvSpPr>
          <p:nvPr/>
        </p:nvSpPr>
        <p:spPr bwMode="auto">
          <a:xfrm>
            <a:off x="2745878" y="3088680"/>
            <a:ext cx="1079500" cy="5032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49161" name="Text Box 9"/>
          <p:cNvSpPr txBox="1">
            <a:spLocks noChangeArrowheads="1"/>
          </p:cNvSpPr>
          <p:nvPr/>
        </p:nvSpPr>
        <p:spPr bwMode="auto">
          <a:xfrm>
            <a:off x="2674441" y="2761655"/>
            <a:ext cx="1368425" cy="7016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" sz="2000">
                <a:solidFill>
                  <a:srgbClr val="FF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ÁCIDOS GRASOS</a:t>
            </a:r>
          </a:p>
        </p:txBody>
      </p:sp>
      <p:sp>
        <p:nvSpPr>
          <p:cNvPr id="49158" name="Text Box 6"/>
          <p:cNvSpPr txBox="1">
            <a:spLocks noChangeArrowheads="1"/>
          </p:cNvSpPr>
          <p:nvPr/>
        </p:nvSpPr>
        <p:spPr bwMode="auto">
          <a:xfrm>
            <a:off x="2745878" y="1359892"/>
            <a:ext cx="1406525" cy="3968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000">
                <a:solidFill>
                  <a:srgbClr val="FF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GLUCOSA</a:t>
            </a:r>
          </a:p>
        </p:txBody>
      </p:sp>
      <p:sp>
        <p:nvSpPr>
          <p:cNvPr id="49172" name="Rectangle 20"/>
          <p:cNvSpPr>
            <a:spLocks noChangeArrowheads="1"/>
          </p:cNvSpPr>
          <p:nvPr/>
        </p:nvSpPr>
        <p:spPr bwMode="auto">
          <a:xfrm>
            <a:off x="2745878" y="1215430"/>
            <a:ext cx="1079500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49167" name="Text Box 15"/>
          <p:cNvSpPr txBox="1">
            <a:spLocks noChangeArrowheads="1"/>
          </p:cNvSpPr>
          <p:nvPr/>
        </p:nvSpPr>
        <p:spPr bwMode="auto">
          <a:xfrm>
            <a:off x="802778" y="548680"/>
            <a:ext cx="1752600" cy="557212"/>
          </a:xfrm>
          <a:prstGeom prst="rect">
            <a:avLst/>
          </a:prstGeom>
          <a:solidFill>
            <a:schemeClr val="accent1"/>
          </a:solidFill>
          <a:ln w="38100">
            <a:solidFill>
              <a:srgbClr val="FF0066"/>
            </a:solidFill>
            <a:miter lim="800000"/>
            <a:headEnd/>
            <a:tailEnd/>
          </a:ln>
          <a:effectLst>
            <a:outerShdw dist="81320" dir="2319588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r>
              <a:rPr lang="es-ES" sz="2800"/>
              <a:t>COMIDA</a:t>
            </a:r>
          </a:p>
        </p:txBody>
      </p:sp>
      <p:sp>
        <p:nvSpPr>
          <p:cNvPr id="49163" name="Text Box 11"/>
          <p:cNvSpPr txBox="1">
            <a:spLocks noChangeArrowheads="1"/>
          </p:cNvSpPr>
          <p:nvPr/>
        </p:nvSpPr>
        <p:spPr bwMode="auto">
          <a:xfrm>
            <a:off x="5643066" y="2583855"/>
            <a:ext cx="1439862" cy="4667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45791" dir="3378596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es-ES" sz="2400"/>
              <a:t>Glicolisis</a:t>
            </a:r>
            <a:endParaRPr lang="es-ES" sz="1600"/>
          </a:p>
        </p:txBody>
      </p:sp>
      <p:sp>
        <p:nvSpPr>
          <p:cNvPr id="49164" name="Text Box 12"/>
          <p:cNvSpPr txBox="1">
            <a:spLocks noChangeArrowheads="1"/>
          </p:cNvSpPr>
          <p:nvPr/>
        </p:nvSpPr>
        <p:spPr bwMode="auto">
          <a:xfrm>
            <a:off x="4932150" y="3447455"/>
            <a:ext cx="2863284" cy="83099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es-ES" sz="2400" dirty="0"/>
              <a:t>Ciclo del ácido </a:t>
            </a:r>
          </a:p>
          <a:p>
            <a:pPr algn="ctr"/>
            <a:r>
              <a:rPr lang="es-ES" sz="2400" dirty="0"/>
              <a:t>cítrico o </a:t>
            </a:r>
            <a:r>
              <a:rPr lang="es-ES" sz="2400" dirty="0" smtClean="0"/>
              <a:t>de </a:t>
            </a:r>
            <a:r>
              <a:rPr lang="es-ES" sz="2000" dirty="0" smtClean="0"/>
              <a:t>KREBS</a:t>
            </a:r>
            <a:endParaRPr lang="es-ES" sz="1200" dirty="0"/>
          </a:p>
        </p:txBody>
      </p:sp>
      <p:sp>
        <p:nvSpPr>
          <p:cNvPr id="49165" name="Text Box 13"/>
          <p:cNvSpPr txBox="1">
            <a:spLocks noChangeArrowheads="1"/>
          </p:cNvSpPr>
          <p:nvPr/>
        </p:nvSpPr>
        <p:spPr bwMode="auto">
          <a:xfrm>
            <a:off x="4466728" y="4719042"/>
            <a:ext cx="3849688" cy="5889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53882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es-ES" sz="3200" dirty="0"/>
              <a:t>Respiración celular</a:t>
            </a:r>
          </a:p>
        </p:txBody>
      </p:sp>
      <p:sp>
        <p:nvSpPr>
          <p:cNvPr id="49180" name="Freeform 28"/>
          <p:cNvSpPr>
            <a:spLocks/>
          </p:cNvSpPr>
          <p:nvPr/>
        </p:nvSpPr>
        <p:spPr bwMode="auto">
          <a:xfrm>
            <a:off x="4330203" y="615355"/>
            <a:ext cx="2016125" cy="960437"/>
          </a:xfrm>
          <a:custGeom>
            <a:avLst/>
            <a:gdLst>
              <a:gd name="T0" fmla="*/ 0 w 1225"/>
              <a:gd name="T1" fmla="*/ 423 h 514"/>
              <a:gd name="T2" fmla="*/ 862 w 1225"/>
              <a:gd name="T3" fmla="*/ 15 h 514"/>
              <a:gd name="T4" fmla="*/ 1225 w 1225"/>
              <a:gd name="T5" fmla="*/ 514 h 5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225" h="514">
                <a:moveTo>
                  <a:pt x="0" y="423"/>
                </a:moveTo>
                <a:cubicBezTo>
                  <a:pt x="329" y="211"/>
                  <a:pt x="658" y="0"/>
                  <a:pt x="862" y="15"/>
                </a:cubicBezTo>
                <a:cubicBezTo>
                  <a:pt x="1066" y="30"/>
                  <a:pt x="1145" y="272"/>
                  <a:pt x="1225" y="514"/>
                </a:cubicBezTo>
              </a:path>
            </a:pathLst>
          </a:custGeom>
          <a:noFill/>
          <a:ln w="57150" cmpd="sng">
            <a:solidFill>
              <a:srgbClr val="CC0000"/>
            </a:solidFill>
            <a:round/>
            <a:headEnd type="none" w="med" len="med"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49182" name="Text Box 30"/>
          <p:cNvSpPr txBox="1">
            <a:spLocks noChangeArrowheads="1"/>
          </p:cNvSpPr>
          <p:nvPr/>
        </p:nvSpPr>
        <p:spPr bwMode="auto">
          <a:xfrm>
            <a:off x="802778" y="1537692"/>
            <a:ext cx="1377300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MX" sz="44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****</a:t>
            </a:r>
            <a:endParaRPr lang="es-MX" sz="44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1" name="Text Box 8"/>
          <p:cNvSpPr txBox="1">
            <a:spLocks noChangeArrowheads="1"/>
          </p:cNvSpPr>
          <p:nvPr/>
        </p:nvSpPr>
        <p:spPr bwMode="auto">
          <a:xfrm>
            <a:off x="6086" y="6519427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2015  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2" name="1 CuadroTexto"/>
          <p:cNvSpPr txBox="1"/>
          <p:nvPr/>
        </p:nvSpPr>
        <p:spPr>
          <a:xfrm>
            <a:off x="7101019" y="2583855"/>
            <a:ext cx="121539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smtClean="0"/>
              <a:t>Ac. Pirúvico</a:t>
            </a:r>
          </a:p>
          <a:p>
            <a:r>
              <a:rPr lang="es-VE" dirty="0" smtClean="0"/>
              <a:t>Acetil </a:t>
            </a:r>
            <a:r>
              <a:rPr lang="es-VE" dirty="0" err="1" smtClean="0"/>
              <a:t>CoA</a:t>
            </a:r>
            <a:endParaRPr lang="es-VE" dirty="0"/>
          </a:p>
        </p:txBody>
      </p:sp>
      <p:sp>
        <p:nvSpPr>
          <p:cNvPr id="3" name="2 CuadroTexto"/>
          <p:cNvSpPr txBox="1"/>
          <p:nvPr/>
        </p:nvSpPr>
        <p:spPr>
          <a:xfrm>
            <a:off x="4749811" y="5395491"/>
            <a:ext cx="3049232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dirty="0"/>
              <a:t>Cadena transporte de electrones</a:t>
            </a:r>
          </a:p>
          <a:p>
            <a:pPr algn="ctr"/>
            <a:r>
              <a:rPr lang="es-VE" dirty="0" smtClean="0"/>
              <a:t>Fosforilación </a:t>
            </a:r>
            <a:r>
              <a:rPr lang="es-VE" sz="1600" dirty="0" smtClean="0"/>
              <a:t>oxidativa</a:t>
            </a:r>
          </a:p>
          <a:p>
            <a:pPr algn="ctr"/>
            <a:r>
              <a:rPr lang="es-VE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Síntesis ATP</a:t>
            </a:r>
            <a:endParaRPr lang="es-VE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49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2000"/>
                                        <p:tgtEl>
                                          <p:spTgt spid="49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49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79" grpId="0" animBg="1"/>
      <p:bldP spid="49157" grpId="0" animBg="1"/>
      <p:bldP spid="49160" grpId="0" animBg="1"/>
      <p:bldP spid="49162" grpId="0" animBg="1"/>
      <p:bldP spid="49166" grpId="0" animBg="1"/>
      <p:bldP spid="49161" grpId="0" animBg="1"/>
      <p:bldP spid="49158" grpId="0" animBg="1"/>
      <p:bldP spid="49167" grpId="0" animBg="1"/>
      <p:bldP spid="49163" grpId="0" animBg="1"/>
      <p:bldP spid="49164" grpId="0" animBg="1"/>
      <p:bldP spid="49165" grpId="0" animBg="1"/>
      <p:bldP spid="49180" grpId="0" animBg="1"/>
      <p:bldP spid="2" grpId="0"/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2" name="Text Box 4"/>
          <p:cNvSpPr txBox="1">
            <a:spLocks noChangeArrowheads="1"/>
          </p:cNvSpPr>
          <p:nvPr/>
        </p:nvSpPr>
        <p:spPr bwMode="auto">
          <a:xfrm>
            <a:off x="3711575" y="1341438"/>
            <a:ext cx="1724025" cy="528637"/>
          </a:xfrm>
          <a:prstGeom prst="rect">
            <a:avLst/>
          </a:prstGeom>
          <a:solidFill>
            <a:srgbClr val="FFB691"/>
          </a:solidFill>
          <a:ln w="9525">
            <a:solidFill>
              <a:srgbClr val="CC3300"/>
            </a:solidFill>
            <a:miter lim="800000"/>
            <a:headEnd/>
            <a:tailEnd/>
          </a:ln>
          <a:effectLst>
            <a:outerShdw dist="45791" dir="2021404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r>
              <a:rPr lang="es-MX" sz="2800"/>
              <a:t>COMIDA</a:t>
            </a:r>
          </a:p>
        </p:txBody>
      </p:sp>
      <p:sp>
        <p:nvSpPr>
          <p:cNvPr id="104454" name="Text Box 6"/>
          <p:cNvSpPr txBox="1">
            <a:spLocks noChangeArrowheads="1"/>
          </p:cNvSpPr>
          <p:nvPr/>
        </p:nvSpPr>
        <p:spPr bwMode="auto">
          <a:xfrm>
            <a:off x="1692275" y="3898900"/>
            <a:ext cx="5745163" cy="466725"/>
          </a:xfrm>
          <a:prstGeom prst="rect">
            <a:avLst/>
          </a:prstGeom>
          <a:solidFill>
            <a:srgbClr val="FFA3FF"/>
          </a:solidFill>
          <a:ln w="9525">
            <a:solidFill>
              <a:srgbClr val="CC0099"/>
            </a:solidFill>
            <a:miter lim="800000"/>
            <a:headEnd/>
            <a:tailEnd/>
          </a:ln>
          <a:effectLst>
            <a:outerShdw dist="45791" dir="3378596" algn="ctr" rotWithShape="0">
              <a:schemeClr val="tx2"/>
            </a:outerShdw>
          </a:effectLst>
        </p:spPr>
        <p:txBody>
          <a:bodyPr wrap="none">
            <a:spAutoFit/>
          </a:bodyPr>
          <a:lstStyle/>
          <a:p>
            <a:r>
              <a:rPr lang="es-MX" sz="2400"/>
              <a:t>DIVERSAS FUNCIONES CELULARES</a:t>
            </a:r>
          </a:p>
        </p:txBody>
      </p:sp>
      <p:sp>
        <p:nvSpPr>
          <p:cNvPr id="104455" name="Text Box 7"/>
          <p:cNvSpPr txBox="1">
            <a:spLocks noChangeArrowheads="1"/>
          </p:cNvSpPr>
          <p:nvPr/>
        </p:nvSpPr>
        <p:spPr bwMode="auto">
          <a:xfrm>
            <a:off x="2051050" y="5280025"/>
            <a:ext cx="5081588" cy="669925"/>
          </a:xfrm>
          <a:prstGeom prst="rect">
            <a:avLst/>
          </a:prstGeom>
          <a:solidFill>
            <a:srgbClr val="8BD0F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 wrap="none">
            <a:spAutoFit/>
          </a:bodyPr>
          <a:lstStyle/>
          <a:p>
            <a:r>
              <a:rPr lang="es-MX" sz="3600"/>
              <a:t>MANTENER LA VIDA</a:t>
            </a:r>
          </a:p>
        </p:txBody>
      </p:sp>
      <p:sp>
        <p:nvSpPr>
          <p:cNvPr id="104456" name="AutoShape 8"/>
          <p:cNvSpPr>
            <a:spLocks noChangeArrowheads="1"/>
          </p:cNvSpPr>
          <p:nvPr/>
        </p:nvSpPr>
        <p:spPr bwMode="auto">
          <a:xfrm>
            <a:off x="4500563" y="1916112"/>
            <a:ext cx="215900" cy="750887"/>
          </a:xfrm>
          <a:prstGeom prst="downArrow">
            <a:avLst>
              <a:gd name="adj1" fmla="val 50000"/>
              <a:gd name="adj2" fmla="val 7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4457" name="AutoShape 9"/>
          <p:cNvSpPr>
            <a:spLocks noChangeArrowheads="1"/>
          </p:cNvSpPr>
          <p:nvPr/>
        </p:nvSpPr>
        <p:spPr bwMode="auto">
          <a:xfrm>
            <a:off x="4500563" y="4437063"/>
            <a:ext cx="215900" cy="842962"/>
          </a:xfrm>
          <a:prstGeom prst="downArrow">
            <a:avLst>
              <a:gd name="adj1" fmla="val 50000"/>
              <a:gd name="adj2" fmla="val 83456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4458" name="Line 10"/>
          <p:cNvSpPr>
            <a:spLocks noChangeShapeType="1"/>
          </p:cNvSpPr>
          <p:nvPr/>
        </p:nvSpPr>
        <p:spPr bwMode="auto">
          <a:xfrm flipH="1">
            <a:off x="3635375" y="3500438"/>
            <a:ext cx="504825" cy="360362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04459" name="Line 11"/>
          <p:cNvSpPr>
            <a:spLocks noChangeShapeType="1"/>
          </p:cNvSpPr>
          <p:nvPr/>
        </p:nvSpPr>
        <p:spPr bwMode="auto">
          <a:xfrm>
            <a:off x="4572000" y="3500438"/>
            <a:ext cx="0" cy="360362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04460" name="Line 12"/>
          <p:cNvSpPr>
            <a:spLocks noChangeShapeType="1"/>
          </p:cNvSpPr>
          <p:nvPr/>
        </p:nvSpPr>
        <p:spPr bwMode="auto">
          <a:xfrm>
            <a:off x="5076825" y="3500438"/>
            <a:ext cx="431800" cy="360362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04461" name="Text Box 13"/>
          <p:cNvSpPr txBox="1">
            <a:spLocks noChangeArrowheads="1"/>
          </p:cNvSpPr>
          <p:nvPr/>
        </p:nvSpPr>
        <p:spPr bwMode="auto">
          <a:xfrm>
            <a:off x="4787900" y="1938112"/>
            <a:ext cx="225895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sz="28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metabolismo</a:t>
            </a:r>
          </a:p>
        </p:txBody>
      </p:sp>
      <p:sp>
        <p:nvSpPr>
          <p:cNvPr id="104464" name="Text Box 16"/>
          <p:cNvSpPr txBox="1">
            <a:spLocks noChangeArrowheads="1"/>
          </p:cNvSpPr>
          <p:nvPr/>
        </p:nvSpPr>
        <p:spPr bwMode="auto">
          <a:xfrm>
            <a:off x="913920" y="836315"/>
            <a:ext cx="1377300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MX" sz="44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****</a:t>
            </a:r>
            <a:endParaRPr lang="es-MX" sz="44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5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2015  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104453" name="Text Box 5"/>
          <p:cNvSpPr txBox="1">
            <a:spLocks noChangeArrowheads="1"/>
          </p:cNvSpPr>
          <p:nvPr/>
        </p:nvSpPr>
        <p:spPr bwMode="auto">
          <a:xfrm>
            <a:off x="3878263" y="2667000"/>
            <a:ext cx="1389062" cy="833438"/>
          </a:xfrm>
          <a:prstGeom prst="rect">
            <a:avLst/>
          </a:prstGeom>
          <a:solidFill>
            <a:srgbClr val="DBDF3B"/>
          </a:solidFill>
          <a:ln w="38100">
            <a:solidFill>
              <a:schemeClr val="hlink"/>
            </a:solidFill>
            <a:miter lim="800000"/>
            <a:headEnd/>
            <a:tailEnd/>
          </a:ln>
          <a:effectLst>
            <a:glow rad="1016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es-MX" sz="4800" dirty="0"/>
              <a:t>ATP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452" grpId="0" animBg="1"/>
      <p:bldP spid="104454" grpId="0" animBg="1"/>
      <p:bldP spid="104455" grpId="0" animBg="1"/>
      <p:bldP spid="104456" grpId="0" animBg="1"/>
      <p:bldP spid="104457" grpId="0" animBg="1"/>
      <p:bldP spid="104458" grpId="0" animBg="1"/>
      <p:bldP spid="104459" grpId="0" animBg="1"/>
      <p:bldP spid="104460" grpId="0" animBg="1"/>
      <p:bldP spid="104461" grpId="0"/>
      <p:bldP spid="104461" grpId="1"/>
      <p:bldP spid="10445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6" name="Text Box 4"/>
          <p:cNvSpPr txBox="1">
            <a:spLocks noChangeArrowheads="1"/>
          </p:cNvSpPr>
          <p:nvPr/>
        </p:nvSpPr>
        <p:spPr bwMode="auto">
          <a:xfrm>
            <a:off x="1938338" y="1889125"/>
            <a:ext cx="5265737" cy="3351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s-ES" sz="3200" b="0"/>
              <a:t>¿Cómo se</a:t>
            </a:r>
            <a:r>
              <a:rPr lang="es-ES" sz="2800" b="0"/>
              <a:t> </a:t>
            </a:r>
          </a:p>
          <a:p>
            <a:pPr algn="ctr"/>
            <a:r>
              <a:rPr lang="es-ES" sz="5400">
                <a:solidFill>
                  <a:srgbClr val="CC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transforman</a:t>
            </a:r>
            <a:r>
              <a:rPr lang="es-ES" sz="2800" b="0">
                <a:solidFill>
                  <a:schemeClr val="accent2"/>
                </a:solidFill>
              </a:rPr>
              <a:t> </a:t>
            </a:r>
          </a:p>
          <a:p>
            <a:pPr algn="ctr"/>
            <a:r>
              <a:rPr lang="es-ES" sz="3200" b="0"/>
              <a:t>los alimentos ingeridos en elementos que se utilizan en el metabolismo para obtener energía?</a:t>
            </a:r>
          </a:p>
        </p:txBody>
      </p:sp>
      <p:sp>
        <p:nvSpPr>
          <p:cNvPr id="4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2015  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5" name="Text Box 15"/>
          <p:cNvSpPr txBox="1">
            <a:spLocks noChangeArrowheads="1"/>
          </p:cNvSpPr>
          <p:nvPr/>
        </p:nvSpPr>
        <p:spPr bwMode="auto">
          <a:xfrm>
            <a:off x="1187450" y="1052513"/>
            <a:ext cx="1079142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MX" sz="44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MX" sz="44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3000"/>
                                        <p:tgtEl>
                                          <p:spTgt spid="593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39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Text Box 2"/>
          <p:cNvSpPr txBox="1">
            <a:spLocks noChangeArrowheads="1"/>
          </p:cNvSpPr>
          <p:nvPr/>
        </p:nvSpPr>
        <p:spPr bwMode="auto">
          <a:xfrm>
            <a:off x="5940425" y="620713"/>
            <a:ext cx="2687638" cy="425450"/>
          </a:xfrm>
          <a:prstGeom prst="rect">
            <a:avLst/>
          </a:prstGeom>
          <a:solidFill>
            <a:srgbClr val="73BFC5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45791" dir="2021404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I. INTRODUCCIÓN</a:t>
            </a:r>
          </a:p>
        </p:txBody>
      </p:sp>
      <p:sp>
        <p:nvSpPr>
          <p:cNvPr id="82947" name="Text Box 3"/>
          <p:cNvSpPr txBox="1">
            <a:spLocks noChangeArrowheads="1"/>
          </p:cNvSpPr>
          <p:nvPr/>
        </p:nvSpPr>
        <p:spPr bwMode="auto">
          <a:xfrm>
            <a:off x="2987675" y="2760663"/>
            <a:ext cx="3957638" cy="2540000"/>
          </a:xfrm>
          <a:prstGeom prst="rect">
            <a:avLst/>
          </a:prstGeom>
          <a:solidFill>
            <a:srgbClr val="D6ECEE"/>
          </a:solidFill>
          <a:ln w="952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endParaRPr lang="es-MX" sz="800"/>
          </a:p>
          <a:p>
            <a:r>
              <a:rPr lang="es-MX" sz="2400"/>
              <a:t>¿En QUÉ consiste?</a:t>
            </a:r>
          </a:p>
          <a:p>
            <a:endParaRPr lang="es-MX" sz="1600"/>
          </a:p>
          <a:p>
            <a:r>
              <a:rPr lang="es-MX" sz="2400"/>
              <a:t>¿QUÉ hace?</a:t>
            </a:r>
          </a:p>
          <a:p>
            <a:endParaRPr lang="es-MX" sz="1600"/>
          </a:p>
          <a:p>
            <a:r>
              <a:rPr lang="es-MX" sz="2400"/>
              <a:t>¿QUÉ entra y QUÉ sale?</a:t>
            </a:r>
          </a:p>
          <a:p>
            <a:endParaRPr lang="es-MX" sz="1600"/>
          </a:p>
          <a:p>
            <a:r>
              <a:rPr lang="es-MX" sz="2400"/>
              <a:t>¿CÓMO hace esto?</a:t>
            </a:r>
            <a:endParaRPr lang="es-MX" sz="800"/>
          </a:p>
          <a:p>
            <a:endParaRPr lang="es-MX" sz="800"/>
          </a:p>
        </p:txBody>
      </p:sp>
      <p:sp>
        <p:nvSpPr>
          <p:cNvPr id="82948" name="Rectangle 4"/>
          <p:cNvSpPr>
            <a:spLocks noChangeArrowheads="1"/>
          </p:cNvSpPr>
          <p:nvPr/>
        </p:nvSpPr>
        <p:spPr bwMode="auto">
          <a:xfrm>
            <a:off x="3141662" y="2151063"/>
            <a:ext cx="3649663" cy="485775"/>
          </a:xfrm>
          <a:prstGeom prst="rect">
            <a:avLst/>
          </a:prstGeom>
          <a:solidFill>
            <a:srgbClr val="82C5CC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r>
              <a:rPr lang="es-MX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APARATO DIGESTIVO</a:t>
            </a:r>
          </a:p>
        </p:txBody>
      </p:sp>
      <p:sp>
        <p:nvSpPr>
          <p:cNvPr id="82950" name="Text Box 6"/>
          <p:cNvSpPr txBox="1">
            <a:spLocks noChangeArrowheads="1"/>
          </p:cNvSpPr>
          <p:nvPr/>
        </p:nvSpPr>
        <p:spPr bwMode="auto">
          <a:xfrm>
            <a:off x="1116013" y="3429000"/>
            <a:ext cx="1614487" cy="711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_tradnl" sz="2000" b="0"/>
              <a:t>Aparato vs. </a:t>
            </a:r>
          </a:p>
          <a:p>
            <a:pPr algn="ctr"/>
            <a:r>
              <a:rPr lang="es-ES_tradnl" sz="2000" b="0"/>
              <a:t>Sistema</a:t>
            </a:r>
          </a:p>
        </p:txBody>
      </p:sp>
      <p:sp>
        <p:nvSpPr>
          <p:cNvPr id="9" name="Text Box 8"/>
          <p:cNvSpPr txBox="1">
            <a:spLocks noChangeArrowheads="1"/>
          </p:cNvSpPr>
          <p:nvPr/>
        </p:nvSpPr>
        <p:spPr bwMode="auto">
          <a:xfrm>
            <a:off x="6444208" y="6584776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2014  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828" name="Picture 4" descr="GIT-TRANSPARETN-GLASS-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571500"/>
            <a:ext cx="3924300" cy="5715000"/>
          </a:xfrm>
          <a:prstGeom prst="rect">
            <a:avLst/>
          </a:prstGeom>
          <a:noFill/>
          <a:ln w="5715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7829" name="Text Box 5"/>
          <p:cNvSpPr txBox="1">
            <a:spLocks noChangeArrowheads="1"/>
          </p:cNvSpPr>
          <p:nvPr/>
        </p:nvSpPr>
        <p:spPr bwMode="auto">
          <a:xfrm>
            <a:off x="1037761" y="2096155"/>
            <a:ext cx="1212191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2800" dirty="0"/>
              <a:t>TUBO</a:t>
            </a:r>
          </a:p>
        </p:txBody>
      </p:sp>
      <p:sp>
        <p:nvSpPr>
          <p:cNvPr id="77830" name="Text Box 6"/>
          <p:cNvSpPr txBox="1">
            <a:spLocks noChangeArrowheads="1"/>
          </p:cNvSpPr>
          <p:nvPr/>
        </p:nvSpPr>
        <p:spPr bwMode="auto">
          <a:xfrm>
            <a:off x="395288" y="3105150"/>
            <a:ext cx="2303462" cy="118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2400" b="0"/>
              <a:t>una sola vía </a:t>
            </a:r>
          </a:p>
          <a:p>
            <a:pPr algn="ctr"/>
            <a:r>
              <a:rPr lang="en-US" sz="2400" b="0"/>
              <a:t>a lo largo del cuerpo</a:t>
            </a:r>
          </a:p>
        </p:txBody>
      </p:sp>
      <p:sp>
        <p:nvSpPr>
          <p:cNvPr id="77831" name="Line 7"/>
          <p:cNvSpPr>
            <a:spLocks noChangeShapeType="1"/>
          </p:cNvSpPr>
          <p:nvPr/>
        </p:nvSpPr>
        <p:spPr bwMode="auto">
          <a:xfrm>
            <a:off x="6443663" y="765175"/>
            <a:ext cx="0" cy="4608513"/>
          </a:xfrm>
          <a:prstGeom prst="line">
            <a:avLst/>
          </a:prstGeom>
          <a:noFill/>
          <a:ln w="76200">
            <a:solidFill>
              <a:srgbClr val="00FFFF"/>
            </a:solidFill>
            <a:prstDash val="dash"/>
            <a:round/>
            <a:headEnd/>
            <a:tailEnd type="stealth" w="med" len="med"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77832" name="Text Box 8"/>
          <p:cNvSpPr txBox="1">
            <a:spLocks noChangeArrowheads="1"/>
          </p:cNvSpPr>
          <p:nvPr/>
        </p:nvSpPr>
        <p:spPr bwMode="auto">
          <a:xfrm>
            <a:off x="684213" y="2619375"/>
            <a:ext cx="18605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sz="2000" dirty="0"/>
              <a:t>BOCA - ANO</a:t>
            </a:r>
          </a:p>
        </p:txBody>
      </p:sp>
      <p:sp>
        <p:nvSpPr>
          <p:cNvPr id="77834" name="Rectangle 10"/>
          <p:cNvSpPr>
            <a:spLocks noChangeArrowheads="1"/>
          </p:cNvSpPr>
          <p:nvPr/>
        </p:nvSpPr>
        <p:spPr bwMode="auto">
          <a:xfrm>
            <a:off x="827088" y="715963"/>
            <a:ext cx="1925637" cy="97472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r>
              <a:rPr lang="es-MX" sz="2800"/>
              <a:t>¿En QUÉ </a:t>
            </a:r>
          </a:p>
          <a:p>
            <a:r>
              <a:rPr lang="es-MX" sz="2800"/>
              <a:t>consiste?</a:t>
            </a:r>
            <a:endParaRPr lang="es-ES_tradnl" sz="2800"/>
          </a:p>
        </p:txBody>
      </p:sp>
      <p:sp>
        <p:nvSpPr>
          <p:cNvPr id="77835" name="Text Box 11"/>
          <p:cNvSpPr txBox="1">
            <a:spLocks noChangeArrowheads="1"/>
          </p:cNvSpPr>
          <p:nvPr/>
        </p:nvSpPr>
        <p:spPr bwMode="auto">
          <a:xfrm>
            <a:off x="6877050" y="2554288"/>
            <a:ext cx="1439366" cy="193899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sz="2000" b="0">
                <a:effectLst>
                  <a:outerShdw blurRad="38100" dist="38100" dir="2700000" algn="tl">
                    <a:srgbClr val="FFFFFF"/>
                  </a:outerShdw>
                </a:effectLst>
              </a:rPr>
              <a:t>Flujo </a:t>
            </a:r>
          </a:p>
          <a:p>
            <a:pPr algn="ctr"/>
            <a:r>
              <a:rPr lang="en-US" sz="2000" b="0">
                <a:effectLst>
                  <a:outerShdw blurRad="38100" dist="38100" dir="2700000" algn="tl">
                    <a:srgbClr val="FFFFFF"/>
                  </a:outerShdw>
                </a:effectLst>
              </a:rPr>
              <a:t>altamente </a:t>
            </a:r>
          </a:p>
          <a:p>
            <a:pPr algn="ctr"/>
            <a:r>
              <a:rPr lang="en-US" sz="2000" b="0">
                <a:effectLst>
                  <a:outerShdw blurRad="38100" dist="38100" dir="2700000" algn="tl">
                    <a:srgbClr val="FFFFFF"/>
                  </a:outerShdw>
                </a:effectLst>
              </a:rPr>
              <a:t>eficiente </a:t>
            </a:r>
          </a:p>
          <a:p>
            <a:pPr algn="ctr"/>
            <a:r>
              <a:rPr lang="en-US" sz="2000" b="0">
                <a:effectLst>
                  <a:outerShdw blurRad="38100" dist="38100" dir="2700000" algn="tl">
                    <a:srgbClr val="FFFFFF"/>
                  </a:outerShdw>
                </a:effectLst>
              </a:rPr>
              <a:t>en un </a:t>
            </a:r>
          </a:p>
          <a:p>
            <a:pPr algn="ctr"/>
            <a:r>
              <a:rPr lang="en-US" sz="2000" b="0">
                <a:effectLst>
                  <a:outerShdw blurRad="38100" dist="38100" dir="2700000" algn="tl">
                    <a:srgbClr val="FFFFFF"/>
                  </a:outerShdw>
                </a:effectLst>
              </a:rPr>
              <a:t>sólo </a:t>
            </a:r>
          </a:p>
          <a:p>
            <a:pPr algn="ctr"/>
            <a:r>
              <a:rPr lang="en-US" sz="2000" b="0">
                <a:effectLst>
                  <a:outerShdw blurRad="38100" dist="38100" dir="2700000" algn="tl">
                    <a:srgbClr val="FFFFFF"/>
                  </a:outerShdw>
                </a:effectLst>
              </a:rPr>
              <a:t>sentido </a:t>
            </a:r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2015  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778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778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78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78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831" grpId="0" animBg="1"/>
      <p:bldP spid="7783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90" name="Text Box 6"/>
          <p:cNvSpPr txBox="1">
            <a:spLocks noChangeArrowheads="1"/>
          </p:cNvSpPr>
          <p:nvPr/>
        </p:nvSpPr>
        <p:spPr bwMode="auto">
          <a:xfrm>
            <a:off x="5940425" y="620713"/>
            <a:ext cx="2659063" cy="396875"/>
          </a:xfrm>
          <a:prstGeom prst="rect">
            <a:avLst/>
          </a:prstGeom>
          <a:solidFill>
            <a:srgbClr val="85C8CD"/>
          </a:solidFill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I. INTRODUCCIÓN</a:t>
            </a:r>
          </a:p>
        </p:txBody>
      </p:sp>
      <p:sp>
        <p:nvSpPr>
          <p:cNvPr id="93191" name="Text Box 7"/>
          <p:cNvSpPr txBox="1">
            <a:spLocks noChangeArrowheads="1"/>
          </p:cNvSpPr>
          <p:nvPr/>
        </p:nvSpPr>
        <p:spPr bwMode="auto">
          <a:xfrm>
            <a:off x="3462338" y="2276475"/>
            <a:ext cx="2347912" cy="547688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MX" sz="2800"/>
              <a:t>¿QUÉ hace?</a:t>
            </a:r>
          </a:p>
        </p:txBody>
      </p:sp>
      <p:sp>
        <p:nvSpPr>
          <p:cNvPr id="93192" name="Text Box 8"/>
          <p:cNvSpPr txBox="1">
            <a:spLocks noChangeArrowheads="1"/>
          </p:cNvSpPr>
          <p:nvPr/>
        </p:nvSpPr>
        <p:spPr bwMode="auto">
          <a:xfrm>
            <a:off x="2384425" y="3213100"/>
            <a:ext cx="4373563" cy="1703388"/>
          </a:xfrm>
          <a:prstGeom prst="rect">
            <a:avLst/>
          </a:prstGeom>
          <a:solidFill>
            <a:srgbClr val="E4F2F4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es-MX" sz="2400" b="0"/>
              <a:t>Sirve de</a:t>
            </a:r>
            <a:r>
              <a:rPr lang="es-MX" sz="2800" b="0"/>
              <a:t> </a:t>
            </a:r>
            <a:r>
              <a:rPr lang="es-MX" sz="3200" b="0">
                <a:effectLst>
                  <a:outerShdw blurRad="38100" dist="38100" dir="2700000" algn="tl">
                    <a:srgbClr val="FFFFFF"/>
                  </a:outerShdw>
                </a:effectLst>
              </a:rPr>
              <a:t>portal</a:t>
            </a:r>
            <a:r>
              <a:rPr lang="es-MX" sz="2800"/>
              <a:t> </a:t>
            </a:r>
            <a:r>
              <a:rPr lang="es-MX" sz="2400" b="0"/>
              <a:t>de </a:t>
            </a:r>
          </a:p>
          <a:p>
            <a:pPr algn="ctr"/>
            <a:r>
              <a:rPr lang="es-MX" sz="2400" b="0"/>
              <a:t>entrada de nutrientes </a:t>
            </a:r>
          </a:p>
          <a:p>
            <a:pPr algn="ctr"/>
            <a:r>
              <a:rPr lang="es-MX" sz="2400" b="0"/>
              <a:t>desde el exterior a la sangre </a:t>
            </a:r>
          </a:p>
          <a:p>
            <a:pPr algn="ctr"/>
            <a:r>
              <a:rPr lang="es-MX" sz="2400" b="0"/>
              <a:t>para su asimilación </a:t>
            </a:r>
          </a:p>
        </p:txBody>
      </p:sp>
      <p:sp>
        <p:nvSpPr>
          <p:cNvPr id="93194" name="Text Box 10"/>
          <p:cNvSpPr txBox="1">
            <a:spLocks noChangeArrowheads="1"/>
          </p:cNvSpPr>
          <p:nvPr/>
        </p:nvSpPr>
        <p:spPr bwMode="auto">
          <a:xfrm>
            <a:off x="611188" y="836613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s-MX" sz="4400">
                <a:solidFill>
                  <a:srgbClr val="CC3300"/>
                </a:solidFill>
              </a:rPr>
              <a:t>*</a:t>
            </a:r>
          </a:p>
        </p:txBody>
      </p:sp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2015  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9319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9319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9319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192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2" name="Picture 2" descr="flush_hg_wht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3625" y="4752975"/>
            <a:ext cx="1638300" cy="1638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6323" name="Text Box 3"/>
          <p:cNvSpPr txBox="1">
            <a:spLocks noChangeArrowheads="1"/>
          </p:cNvSpPr>
          <p:nvPr/>
        </p:nvSpPr>
        <p:spPr bwMode="auto">
          <a:xfrm>
            <a:off x="1187450" y="1747838"/>
            <a:ext cx="1711325" cy="113823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2800"/>
              <a:t>LUZ</a:t>
            </a:r>
            <a:r>
              <a:rPr lang="en-US" sz="2000"/>
              <a:t> </a:t>
            </a:r>
          </a:p>
          <a:p>
            <a:pPr algn="ctr"/>
            <a:r>
              <a:rPr lang="en-US" sz="2000"/>
              <a:t>AMBIENTE </a:t>
            </a:r>
          </a:p>
          <a:p>
            <a:pPr algn="ctr"/>
            <a:r>
              <a:rPr lang="en-US" sz="2000"/>
              <a:t>EXTERNO</a:t>
            </a:r>
          </a:p>
        </p:txBody>
      </p:sp>
      <p:sp>
        <p:nvSpPr>
          <p:cNvPr id="56325" name="AutoShape 5"/>
          <p:cNvSpPr>
            <a:spLocks noChangeArrowheads="1"/>
          </p:cNvSpPr>
          <p:nvPr/>
        </p:nvSpPr>
        <p:spPr bwMode="auto">
          <a:xfrm>
            <a:off x="4130675" y="2352675"/>
            <a:ext cx="838200" cy="2819400"/>
          </a:xfrm>
          <a:prstGeom prst="can">
            <a:avLst>
              <a:gd name="adj" fmla="val 41002"/>
            </a:avLst>
          </a:prstGeom>
          <a:solidFill>
            <a:srgbClr val="FF99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s-MX" sz="4000" b="0">
              <a:solidFill>
                <a:srgbClr val="CC3300"/>
              </a:solidFill>
            </a:endParaRPr>
          </a:p>
        </p:txBody>
      </p:sp>
      <p:sp>
        <p:nvSpPr>
          <p:cNvPr id="56326" name="AutoShape 6"/>
          <p:cNvSpPr>
            <a:spLocks noChangeArrowheads="1"/>
          </p:cNvSpPr>
          <p:nvPr/>
        </p:nvSpPr>
        <p:spPr bwMode="auto">
          <a:xfrm>
            <a:off x="3603625" y="2170113"/>
            <a:ext cx="1873250" cy="3240087"/>
          </a:xfrm>
          <a:prstGeom prst="can">
            <a:avLst>
              <a:gd name="adj" fmla="val 33897"/>
            </a:avLst>
          </a:prstGeom>
          <a:solidFill>
            <a:srgbClr val="FFCC00">
              <a:alpha val="52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56327" name="Oval 7"/>
          <p:cNvSpPr>
            <a:spLocks noChangeArrowheads="1"/>
          </p:cNvSpPr>
          <p:nvPr/>
        </p:nvSpPr>
        <p:spPr bwMode="auto">
          <a:xfrm>
            <a:off x="4130675" y="2352675"/>
            <a:ext cx="838200" cy="304800"/>
          </a:xfrm>
          <a:prstGeom prst="ellipse">
            <a:avLst/>
          </a:prstGeom>
          <a:solidFill>
            <a:srgbClr val="FF9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56328" name="Oval 8"/>
          <p:cNvSpPr>
            <a:spLocks noChangeArrowheads="1"/>
          </p:cNvSpPr>
          <p:nvPr/>
        </p:nvSpPr>
        <p:spPr bwMode="auto">
          <a:xfrm>
            <a:off x="4206875" y="2428875"/>
            <a:ext cx="685800" cy="152400"/>
          </a:xfrm>
          <a:prstGeom prst="ellipse">
            <a:avLst/>
          </a:prstGeom>
          <a:solidFill>
            <a:srgbClr val="FFCCCC"/>
          </a:solidFill>
          <a:ln w="9525">
            <a:solidFill>
              <a:schemeClr val="bg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56329" name="AutoShape 9"/>
          <p:cNvSpPr>
            <a:spLocks noChangeArrowheads="1"/>
          </p:cNvSpPr>
          <p:nvPr/>
        </p:nvSpPr>
        <p:spPr bwMode="auto">
          <a:xfrm>
            <a:off x="4468813" y="1593850"/>
            <a:ext cx="228600" cy="685800"/>
          </a:xfrm>
          <a:prstGeom prst="downArrow">
            <a:avLst>
              <a:gd name="adj1" fmla="val 50000"/>
              <a:gd name="adj2" fmla="val 75000"/>
            </a:avLst>
          </a:prstGeom>
          <a:solidFill>
            <a:srgbClr val="A50021">
              <a:alpha val="49001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anchor="ctr"/>
          <a:lstStyle/>
          <a:p>
            <a:endParaRPr lang="es-VE"/>
          </a:p>
        </p:txBody>
      </p:sp>
      <p:sp>
        <p:nvSpPr>
          <p:cNvPr id="56330" name="Text Box 10"/>
          <p:cNvSpPr txBox="1">
            <a:spLocks noChangeArrowheads="1"/>
          </p:cNvSpPr>
          <p:nvPr/>
        </p:nvSpPr>
        <p:spPr bwMode="auto">
          <a:xfrm>
            <a:off x="5507038" y="2366963"/>
            <a:ext cx="1871662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endParaRPr lang="en-US" sz="2000"/>
          </a:p>
          <a:p>
            <a:pPr algn="ctr"/>
            <a:endParaRPr lang="en-US" sz="2000"/>
          </a:p>
        </p:txBody>
      </p:sp>
      <p:sp>
        <p:nvSpPr>
          <p:cNvPr id="56332" name="Text Box 12"/>
          <p:cNvSpPr txBox="1">
            <a:spLocks noChangeArrowheads="1"/>
          </p:cNvSpPr>
          <p:nvPr/>
        </p:nvSpPr>
        <p:spPr bwMode="auto">
          <a:xfrm>
            <a:off x="2195513" y="4076700"/>
            <a:ext cx="11144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CUERPO</a:t>
            </a:r>
          </a:p>
        </p:txBody>
      </p:sp>
      <p:sp>
        <p:nvSpPr>
          <p:cNvPr id="56334" name="Line 14"/>
          <p:cNvSpPr>
            <a:spLocks noChangeShapeType="1"/>
          </p:cNvSpPr>
          <p:nvPr/>
        </p:nvSpPr>
        <p:spPr bwMode="auto">
          <a:xfrm flipV="1">
            <a:off x="3346450" y="4221163"/>
            <a:ext cx="503238" cy="0"/>
          </a:xfrm>
          <a:prstGeom prst="line">
            <a:avLst/>
          </a:prstGeom>
          <a:noFill/>
          <a:ln w="38100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56335" name="Line 15"/>
          <p:cNvSpPr>
            <a:spLocks noChangeShapeType="1"/>
          </p:cNvSpPr>
          <p:nvPr/>
        </p:nvSpPr>
        <p:spPr bwMode="auto">
          <a:xfrm flipV="1">
            <a:off x="2843213" y="2276475"/>
            <a:ext cx="1152525" cy="0"/>
          </a:xfrm>
          <a:prstGeom prst="line">
            <a:avLst/>
          </a:prstGeom>
          <a:noFill/>
          <a:ln w="38100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pic>
        <p:nvPicPr>
          <p:cNvPr id="56336" name="Picture 16" descr="double_cheeseburger_l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7013" y="765175"/>
            <a:ext cx="1150937" cy="842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6337" name="Text Box 17"/>
          <p:cNvSpPr txBox="1">
            <a:spLocks noChangeArrowheads="1"/>
          </p:cNvSpPr>
          <p:nvPr/>
        </p:nvSpPr>
        <p:spPr bwMode="auto">
          <a:xfrm>
            <a:off x="6011863" y="476250"/>
            <a:ext cx="2587625" cy="425450"/>
          </a:xfrm>
          <a:prstGeom prst="rect">
            <a:avLst/>
          </a:prstGeom>
          <a:solidFill>
            <a:srgbClr val="85C8CD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" sz="2000" b="0">
                <a:effectLst>
                  <a:outerShdw blurRad="38100" dist="38100" dir="2700000" algn="tl">
                    <a:srgbClr val="FFFFFF"/>
                  </a:outerShdw>
                </a:effectLst>
              </a:rPr>
              <a:t>I. INTRODUCCIÓN</a:t>
            </a:r>
          </a:p>
        </p:txBody>
      </p:sp>
      <p:sp>
        <p:nvSpPr>
          <p:cNvPr id="56338" name="Text Box 18"/>
          <p:cNvSpPr txBox="1">
            <a:spLocks noChangeArrowheads="1"/>
          </p:cNvSpPr>
          <p:nvPr/>
        </p:nvSpPr>
        <p:spPr bwMode="auto">
          <a:xfrm>
            <a:off x="5213350" y="1666875"/>
            <a:ext cx="1158875" cy="406400"/>
          </a:xfrm>
          <a:prstGeom prst="rect">
            <a:avLst/>
          </a:prstGeom>
          <a:solidFill>
            <a:schemeClr val="accent1"/>
          </a:solidFill>
          <a:ln w="9525">
            <a:solidFill>
              <a:srgbClr val="85C8C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sz="2000"/>
              <a:t>Entrada</a:t>
            </a:r>
          </a:p>
        </p:txBody>
      </p:sp>
      <p:sp>
        <p:nvSpPr>
          <p:cNvPr id="56339" name="Text Box 19"/>
          <p:cNvSpPr txBox="1">
            <a:spLocks noChangeArrowheads="1"/>
          </p:cNvSpPr>
          <p:nvPr/>
        </p:nvSpPr>
        <p:spPr bwMode="auto">
          <a:xfrm>
            <a:off x="5187950" y="5338763"/>
            <a:ext cx="942975" cy="406400"/>
          </a:xfrm>
          <a:prstGeom prst="rect">
            <a:avLst/>
          </a:prstGeom>
          <a:solidFill>
            <a:schemeClr val="accent1"/>
          </a:solidFill>
          <a:ln w="9525">
            <a:solidFill>
              <a:srgbClr val="85C8C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sz="2000"/>
              <a:t>Salida</a:t>
            </a:r>
          </a:p>
        </p:txBody>
      </p:sp>
      <p:sp>
        <p:nvSpPr>
          <p:cNvPr id="56341" name="Line 21"/>
          <p:cNvSpPr>
            <a:spLocks noChangeShapeType="1"/>
          </p:cNvSpPr>
          <p:nvPr/>
        </p:nvSpPr>
        <p:spPr bwMode="auto">
          <a:xfrm>
            <a:off x="3995738" y="2276475"/>
            <a:ext cx="431800" cy="215900"/>
          </a:xfrm>
          <a:prstGeom prst="line">
            <a:avLst/>
          </a:prstGeom>
          <a:noFill/>
          <a:ln w="38100">
            <a:solidFill>
              <a:srgbClr val="CC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56342" name="Text Box 22"/>
          <p:cNvSpPr txBox="1">
            <a:spLocks noChangeArrowheads="1"/>
          </p:cNvSpPr>
          <p:nvPr/>
        </p:nvSpPr>
        <p:spPr bwMode="auto">
          <a:xfrm>
            <a:off x="5651500" y="3644900"/>
            <a:ext cx="136842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_tradnl" sz="1800" b="0">
                <a:effectLst>
                  <a:outerShdw blurRad="38100" dist="38100" dir="2700000" algn="tl">
                    <a:srgbClr val="C0C0C0"/>
                  </a:outerShdw>
                </a:effectLst>
              </a:rPr>
              <a:t>Canal </a:t>
            </a:r>
          </a:p>
          <a:p>
            <a:pPr algn="ctr"/>
            <a:r>
              <a:rPr lang="es-ES_tradnl" sz="1800" b="0">
                <a:effectLst>
                  <a:outerShdw blurRad="38100" dist="38100" dir="2700000" algn="tl">
                    <a:srgbClr val="C0C0C0"/>
                  </a:outerShdw>
                </a:effectLst>
              </a:rPr>
              <a:t>alimentario</a:t>
            </a:r>
          </a:p>
        </p:txBody>
      </p:sp>
      <p:sp>
        <p:nvSpPr>
          <p:cNvPr id="56343" name="Line 23"/>
          <p:cNvSpPr>
            <a:spLocks noChangeShapeType="1"/>
          </p:cNvSpPr>
          <p:nvPr/>
        </p:nvSpPr>
        <p:spPr bwMode="auto">
          <a:xfrm flipH="1">
            <a:off x="4643438" y="4005263"/>
            <a:ext cx="1079500" cy="0"/>
          </a:xfrm>
          <a:prstGeom prst="line">
            <a:avLst/>
          </a:prstGeom>
          <a:noFill/>
          <a:ln w="38100">
            <a:solidFill>
              <a:srgbClr val="CC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1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2015  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63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path" presetSubtype="0" repeatCount="indefinite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2.22222E-6 L 0.00416 0.58333 " pathEditMode="relative" rAng="0" ptsTypes="AA">
                                      <p:cBhvr>
                                        <p:cTn id="10" dur="8000" fill="hold"/>
                                        <p:tgtEl>
                                          <p:spTgt spid="563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8" y="29167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000"/>
                                        <p:tgtEl>
                                          <p:spTgt spid="56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15" presetID="53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63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63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63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29" grpId="0" animBg="1"/>
      <p:bldP spid="5633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2" name="Text Box 4"/>
          <p:cNvSpPr txBox="1">
            <a:spLocks noChangeArrowheads="1"/>
          </p:cNvSpPr>
          <p:nvPr/>
        </p:nvSpPr>
        <p:spPr bwMode="auto">
          <a:xfrm>
            <a:off x="5508625" y="812800"/>
            <a:ext cx="2587625" cy="425450"/>
          </a:xfrm>
          <a:prstGeom prst="rect">
            <a:avLst/>
          </a:prstGeom>
          <a:solidFill>
            <a:srgbClr val="7DC4C9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" sz="2000" b="0">
                <a:effectLst>
                  <a:outerShdw blurRad="38100" dist="38100" dir="2700000" algn="tl">
                    <a:srgbClr val="FFFFFF"/>
                  </a:outerShdw>
                </a:effectLst>
              </a:rPr>
              <a:t>I. INTRODUCCIÓN</a:t>
            </a:r>
          </a:p>
        </p:txBody>
      </p:sp>
      <p:sp>
        <p:nvSpPr>
          <p:cNvPr id="83976" name="Rectangle 8"/>
          <p:cNvSpPr>
            <a:spLocks noChangeArrowheads="1"/>
          </p:cNvSpPr>
          <p:nvPr/>
        </p:nvSpPr>
        <p:spPr bwMode="auto">
          <a:xfrm>
            <a:off x="3224213" y="2401888"/>
            <a:ext cx="2695575" cy="2071687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MX" sz="3200"/>
              <a:t>¿QUÉ entra </a:t>
            </a:r>
          </a:p>
          <a:p>
            <a:pPr algn="ctr">
              <a:spcBef>
                <a:spcPct val="50000"/>
              </a:spcBef>
            </a:pPr>
            <a:r>
              <a:rPr lang="es-MX" sz="3200"/>
              <a:t>y </a:t>
            </a:r>
          </a:p>
          <a:p>
            <a:pPr algn="ctr">
              <a:spcBef>
                <a:spcPct val="50000"/>
              </a:spcBef>
            </a:pPr>
            <a:r>
              <a:rPr lang="es-MX" sz="3200"/>
              <a:t>QUÉ sale?</a:t>
            </a:r>
          </a:p>
        </p:txBody>
      </p:sp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6444208" y="6584776"/>
            <a:ext cx="273664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2015  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2144091" y="1834525"/>
            <a:ext cx="4855816" cy="34778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44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 paciente </a:t>
            </a:r>
          </a:p>
          <a:p>
            <a:pPr algn="ctr"/>
            <a:r>
              <a:rPr lang="es-VE" sz="44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</a:t>
            </a:r>
            <a:r>
              <a:rPr lang="es-VE" sz="44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iempre primero </a:t>
            </a:r>
          </a:p>
          <a:p>
            <a:pPr algn="ctr"/>
            <a:r>
              <a:rPr lang="es-VE" sz="44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aun por encima de</a:t>
            </a:r>
          </a:p>
          <a:p>
            <a:pPr algn="ctr"/>
            <a:r>
              <a:rPr lang="es-VE" sz="44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nuestros propios </a:t>
            </a:r>
          </a:p>
          <a:p>
            <a:pPr algn="ctr"/>
            <a:r>
              <a:rPr lang="es-VE" sz="44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intereses</a:t>
            </a:r>
            <a:endParaRPr lang="es-VE" sz="4400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2015  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  <p:extLst>
      <p:ext uri="{BB962C8B-B14F-4D97-AF65-F5344CB8AC3E}">
        <p14:creationId xmlns:p14="http://schemas.microsoft.com/office/powerpoint/2010/main" val="15025450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48" name="Text Box 16"/>
          <p:cNvSpPr txBox="1">
            <a:spLocks noChangeArrowheads="1"/>
          </p:cNvSpPr>
          <p:nvPr/>
        </p:nvSpPr>
        <p:spPr bwMode="auto">
          <a:xfrm>
            <a:off x="6156325" y="476250"/>
            <a:ext cx="2352675" cy="395288"/>
          </a:xfrm>
          <a:prstGeom prst="rect">
            <a:avLst/>
          </a:prstGeom>
          <a:solidFill>
            <a:srgbClr val="7DC4C9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" sz="1800" b="0">
                <a:effectLst>
                  <a:outerShdw blurRad="38100" dist="38100" dir="2700000" algn="tl">
                    <a:srgbClr val="FFFFFF"/>
                  </a:outerShdw>
                </a:effectLst>
              </a:rPr>
              <a:t>I. INTRODUCCIÓN</a:t>
            </a:r>
          </a:p>
        </p:txBody>
      </p:sp>
      <p:sp>
        <p:nvSpPr>
          <p:cNvPr id="95252" name="Text Box 20"/>
          <p:cNvSpPr txBox="1">
            <a:spLocks noChangeArrowheads="1"/>
          </p:cNvSpPr>
          <p:nvPr/>
        </p:nvSpPr>
        <p:spPr bwMode="auto">
          <a:xfrm>
            <a:off x="6443663" y="1242218"/>
            <a:ext cx="1058862" cy="485775"/>
          </a:xfrm>
          <a:prstGeom prst="rect">
            <a:avLst/>
          </a:prstGeom>
          <a:solidFill>
            <a:srgbClr val="D6ECEE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sz="2400"/>
              <a:t>BOCA</a:t>
            </a:r>
          </a:p>
        </p:txBody>
      </p:sp>
      <p:sp>
        <p:nvSpPr>
          <p:cNvPr id="95253" name="Text Box 21"/>
          <p:cNvSpPr txBox="1">
            <a:spLocks noChangeArrowheads="1"/>
          </p:cNvSpPr>
          <p:nvPr/>
        </p:nvSpPr>
        <p:spPr bwMode="auto">
          <a:xfrm>
            <a:off x="6521450" y="5229225"/>
            <a:ext cx="925513" cy="485775"/>
          </a:xfrm>
          <a:prstGeom prst="rect">
            <a:avLst/>
          </a:prstGeom>
          <a:solidFill>
            <a:srgbClr val="D6ECEE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sz="2400"/>
              <a:t>ANO</a:t>
            </a:r>
          </a:p>
        </p:txBody>
      </p:sp>
      <p:sp>
        <p:nvSpPr>
          <p:cNvPr id="95254" name="Line 22"/>
          <p:cNvSpPr>
            <a:spLocks noChangeShapeType="1"/>
          </p:cNvSpPr>
          <p:nvPr/>
        </p:nvSpPr>
        <p:spPr bwMode="auto">
          <a:xfrm>
            <a:off x="6953250" y="1727993"/>
            <a:ext cx="0" cy="3404395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95259" name="Text Box 27"/>
          <p:cNvSpPr txBox="1">
            <a:spLocks noChangeArrowheads="1"/>
          </p:cNvSpPr>
          <p:nvPr/>
        </p:nvSpPr>
        <p:spPr bwMode="auto">
          <a:xfrm>
            <a:off x="7096125" y="2562225"/>
            <a:ext cx="815975" cy="1433513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BBBB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MX" sz="8800">
                <a:solidFill>
                  <a:srgbClr val="CC0000"/>
                </a:solidFill>
              </a:rPr>
              <a:t>?</a:t>
            </a:r>
          </a:p>
        </p:txBody>
      </p:sp>
      <p:sp>
        <p:nvSpPr>
          <p:cNvPr id="95260" name="AutoShape 28"/>
          <p:cNvSpPr>
            <a:spLocks noChangeArrowheads="1"/>
          </p:cNvSpPr>
          <p:nvPr/>
        </p:nvSpPr>
        <p:spPr bwMode="auto">
          <a:xfrm>
            <a:off x="4916488" y="1341438"/>
            <a:ext cx="1152525" cy="287337"/>
          </a:xfrm>
          <a:prstGeom prst="rightArrow">
            <a:avLst>
              <a:gd name="adj1" fmla="val 50000"/>
              <a:gd name="adj2" fmla="val 100276"/>
            </a:avLst>
          </a:prstGeom>
          <a:solidFill>
            <a:srgbClr val="F5C2A9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/>
          <a:p>
            <a:endParaRPr lang="es-VE"/>
          </a:p>
        </p:txBody>
      </p:sp>
      <p:sp>
        <p:nvSpPr>
          <p:cNvPr id="95261" name="AutoShape 29"/>
          <p:cNvSpPr>
            <a:spLocks noChangeArrowheads="1"/>
          </p:cNvSpPr>
          <p:nvPr/>
        </p:nvSpPr>
        <p:spPr bwMode="auto">
          <a:xfrm>
            <a:off x="4937125" y="5373688"/>
            <a:ext cx="1152525" cy="287337"/>
          </a:xfrm>
          <a:prstGeom prst="rightArrow">
            <a:avLst>
              <a:gd name="adj1" fmla="val 50000"/>
              <a:gd name="adj2" fmla="val 100276"/>
            </a:avLst>
          </a:prstGeom>
          <a:solidFill>
            <a:srgbClr val="996600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/>
          <a:p>
            <a:endParaRPr lang="es-VE"/>
          </a:p>
        </p:txBody>
      </p:sp>
      <p:sp>
        <p:nvSpPr>
          <p:cNvPr id="95262" name="Rectangle 30"/>
          <p:cNvSpPr>
            <a:spLocks noChangeArrowheads="1"/>
          </p:cNvSpPr>
          <p:nvPr/>
        </p:nvSpPr>
        <p:spPr bwMode="auto">
          <a:xfrm>
            <a:off x="1495425" y="1592263"/>
            <a:ext cx="1295400" cy="10795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5265" name="Rectangle 33"/>
          <p:cNvSpPr>
            <a:spLocks noChangeArrowheads="1"/>
          </p:cNvSpPr>
          <p:nvPr/>
        </p:nvSpPr>
        <p:spPr bwMode="auto">
          <a:xfrm>
            <a:off x="1403350" y="1519238"/>
            <a:ext cx="1439863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5266" name="Rectangle 34"/>
          <p:cNvSpPr>
            <a:spLocks noChangeArrowheads="1"/>
          </p:cNvSpPr>
          <p:nvPr/>
        </p:nvSpPr>
        <p:spPr bwMode="auto">
          <a:xfrm>
            <a:off x="3130550" y="2382838"/>
            <a:ext cx="1223963" cy="1444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5267" name="Line 35"/>
          <p:cNvSpPr>
            <a:spLocks noChangeShapeType="1"/>
          </p:cNvSpPr>
          <p:nvPr/>
        </p:nvSpPr>
        <p:spPr bwMode="auto">
          <a:xfrm>
            <a:off x="1546225" y="2024063"/>
            <a:ext cx="12239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95268" name="Oval 36" descr="Papel seda rosa"/>
          <p:cNvSpPr>
            <a:spLocks noChangeArrowheads="1"/>
          </p:cNvSpPr>
          <p:nvPr/>
        </p:nvSpPr>
        <p:spPr bwMode="auto">
          <a:xfrm>
            <a:off x="3222625" y="2384425"/>
            <a:ext cx="936625" cy="539750"/>
          </a:xfrm>
          <a:prstGeom prst="ellipse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5271" name="Rectangle 39"/>
          <p:cNvSpPr>
            <a:spLocks noChangeArrowheads="1"/>
          </p:cNvSpPr>
          <p:nvPr/>
        </p:nvSpPr>
        <p:spPr bwMode="auto">
          <a:xfrm>
            <a:off x="3260725" y="5384800"/>
            <a:ext cx="936625" cy="2159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5272" name="Rectangle 40"/>
          <p:cNvSpPr>
            <a:spLocks noChangeArrowheads="1"/>
          </p:cNvSpPr>
          <p:nvPr/>
        </p:nvSpPr>
        <p:spPr bwMode="auto">
          <a:xfrm>
            <a:off x="3044825" y="5311775"/>
            <a:ext cx="1223963" cy="1444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5273" name="Oval 41"/>
          <p:cNvSpPr>
            <a:spLocks noChangeArrowheads="1"/>
          </p:cNvSpPr>
          <p:nvPr/>
        </p:nvSpPr>
        <p:spPr bwMode="auto">
          <a:xfrm>
            <a:off x="3692525" y="5383213"/>
            <a:ext cx="144463" cy="215900"/>
          </a:xfrm>
          <a:prstGeom prst="ellipse">
            <a:avLst/>
          </a:prstGeom>
          <a:solidFill>
            <a:srgbClr val="9966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5274" name="Rectangle 42"/>
          <p:cNvSpPr>
            <a:spLocks noChangeArrowheads="1"/>
          </p:cNvSpPr>
          <p:nvPr/>
        </p:nvSpPr>
        <p:spPr bwMode="auto">
          <a:xfrm>
            <a:off x="3222625" y="2671763"/>
            <a:ext cx="936625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5275" name="Rectangle 43"/>
          <p:cNvSpPr>
            <a:spLocks noChangeArrowheads="1"/>
          </p:cNvSpPr>
          <p:nvPr/>
        </p:nvSpPr>
        <p:spPr bwMode="auto">
          <a:xfrm>
            <a:off x="1498600" y="4519613"/>
            <a:ext cx="1223963" cy="10795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5276" name="Rectangle 44"/>
          <p:cNvSpPr>
            <a:spLocks noChangeArrowheads="1"/>
          </p:cNvSpPr>
          <p:nvPr/>
        </p:nvSpPr>
        <p:spPr bwMode="auto">
          <a:xfrm>
            <a:off x="1408113" y="4448175"/>
            <a:ext cx="1439862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5277" name="Line 45"/>
          <p:cNvSpPr>
            <a:spLocks noChangeShapeType="1"/>
          </p:cNvSpPr>
          <p:nvPr/>
        </p:nvSpPr>
        <p:spPr bwMode="auto">
          <a:xfrm>
            <a:off x="1479550" y="5527675"/>
            <a:ext cx="12239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95278" name="Text Box 46"/>
          <p:cNvSpPr txBox="1">
            <a:spLocks noChangeArrowheads="1"/>
          </p:cNvSpPr>
          <p:nvPr/>
        </p:nvSpPr>
        <p:spPr bwMode="auto">
          <a:xfrm>
            <a:off x="4211638" y="3252788"/>
            <a:ext cx="2447925" cy="641350"/>
          </a:xfrm>
          <a:prstGeom prst="rect">
            <a:avLst/>
          </a:prstGeom>
          <a:solidFill>
            <a:srgbClr val="F6A8B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sz="3600"/>
              <a:t>24-48 HS</a:t>
            </a:r>
          </a:p>
        </p:txBody>
      </p:sp>
      <p:sp>
        <p:nvSpPr>
          <p:cNvPr id="95279" name="Line 47"/>
          <p:cNvSpPr>
            <a:spLocks noChangeShapeType="1"/>
          </p:cNvSpPr>
          <p:nvPr/>
        </p:nvSpPr>
        <p:spPr bwMode="auto">
          <a:xfrm>
            <a:off x="3222625" y="2671763"/>
            <a:ext cx="93662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95281" name="Line 49"/>
          <p:cNvSpPr>
            <a:spLocks noChangeShapeType="1"/>
          </p:cNvSpPr>
          <p:nvPr/>
        </p:nvSpPr>
        <p:spPr bwMode="auto">
          <a:xfrm flipV="1">
            <a:off x="4159250" y="2455863"/>
            <a:ext cx="0" cy="2159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95283" name="Line 51"/>
          <p:cNvSpPr>
            <a:spLocks noChangeShapeType="1"/>
          </p:cNvSpPr>
          <p:nvPr/>
        </p:nvSpPr>
        <p:spPr bwMode="auto">
          <a:xfrm flipV="1">
            <a:off x="3222625" y="2455863"/>
            <a:ext cx="0" cy="2159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95284" name="Text Box 52"/>
          <p:cNvSpPr txBox="1">
            <a:spLocks noChangeArrowheads="1"/>
          </p:cNvSpPr>
          <p:nvPr/>
        </p:nvSpPr>
        <p:spPr bwMode="auto">
          <a:xfrm>
            <a:off x="1422400" y="2641600"/>
            <a:ext cx="133826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000"/>
              <a:t>2-2.5 lts</a:t>
            </a:r>
          </a:p>
        </p:txBody>
      </p:sp>
      <p:sp>
        <p:nvSpPr>
          <p:cNvPr id="95285" name="Text Box 53"/>
          <p:cNvSpPr txBox="1">
            <a:spLocks noChangeArrowheads="1"/>
          </p:cNvSpPr>
          <p:nvPr/>
        </p:nvSpPr>
        <p:spPr bwMode="auto">
          <a:xfrm>
            <a:off x="3222625" y="2671763"/>
            <a:ext cx="8953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000"/>
              <a:t>500 g</a:t>
            </a:r>
          </a:p>
        </p:txBody>
      </p:sp>
      <p:sp>
        <p:nvSpPr>
          <p:cNvPr id="95286" name="Text Box 54"/>
          <p:cNvSpPr txBox="1">
            <a:spLocks noChangeArrowheads="1"/>
          </p:cNvSpPr>
          <p:nvPr/>
        </p:nvSpPr>
        <p:spPr bwMode="auto">
          <a:xfrm>
            <a:off x="1571625" y="5600700"/>
            <a:ext cx="102711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000"/>
              <a:t>0.2 lts</a:t>
            </a:r>
          </a:p>
        </p:txBody>
      </p:sp>
      <p:sp>
        <p:nvSpPr>
          <p:cNvPr id="95287" name="Text Box 55"/>
          <p:cNvSpPr txBox="1">
            <a:spLocks noChangeArrowheads="1"/>
          </p:cNvSpPr>
          <p:nvPr/>
        </p:nvSpPr>
        <p:spPr bwMode="auto">
          <a:xfrm>
            <a:off x="3352800" y="5695950"/>
            <a:ext cx="7397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000"/>
              <a:t>25 g</a:t>
            </a:r>
          </a:p>
        </p:txBody>
      </p:sp>
      <p:sp>
        <p:nvSpPr>
          <p:cNvPr id="95290" name="Rectangle 58" descr="Papel seda azul"/>
          <p:cNvSpPr>
            <a:spLocks noChangeArrowheads="1"/>
          </p:cNvSpPr>
          <p:nvPr/>
        </p:nvSpPr>
        <p:spPr bwMode="auto">
          <a:xfrm>
            <a:off x="1495425" y="2024063"/>
            <a:ext cx="1295400" cy="647700"/>
          </a:xfrm>
          <a:prstGeom prst="rect">
            <a:avLst/>
          </a:prstGeom>
          <a:blipFill dpi="0" rotWithShape="1">
            <a:blip r:embed="rId4"/>
            <a:srcRect/>
            <a:tile tx="0" ty="0" sx="100000" sy="100000" flip="none" algn="tl"/>
          </a:blip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5291" name="Rectangle 59"/>
          <p:cNvSpPr>
            <a:spLocks noChangeArrowheads="1"/>
          </p:cNvSpPr>
          <p:nvPr/>
        </p:nvSpPr>
        <p:spPr bwMode="auto">
          <a:xfrm>
            <a:off x="1498600" y="5529263"/>
            <a:ext cx="1225550" cy="71437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5292" name="Text Box 60"/>
          <p:cNvSpPr txBox="1">
            <a:spLocks noChangeArrowheads="1"/>
          </p:cNvSpPr>
          <p:nvPr/>
        </p:nvSpPr>
        <p:spPr bwMode="auto">
          <a:xfrm>
            <a:off x="1427163" y="4184650"/>
            <a:ext cx="1439862" cy="425450"/>
          </a:xfrm>
          <a:prstGeom prst="rect">
            <a:avLst/>
          </a:prstGeom>
          <a:solidFill>
            <a:srgbClr val="CCECF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r>
              <a:rPr lang="es-MX" sz="2000" b="0">
                <a:solidFill>
                  <a:srgbClr val="99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DESECHO</a:t>
            </a:r>
          </a:p>
        </p:txBody>
      </p:sp>
      <p:sp>
        <p:nvSpPr>
          <p:cNvPr id="95293" name="Text Box 61"/>
          <p:cNvSpPr txBox="1">
            <a:spLocks noChangeArrowheads="1"/>
          </p:cNvSpPr>
          <p:nvPr/>
        </p:nvSpPr>
        <p:spPr bwMode="auto">
          <a:xfrm>
            <a:off x="1473200" y="1158875"/>
            <a:ext cx="1225550" cy="425450"/>
          </a:xfrm>
          <a:prstGeom prst="rect">
            <a:avLst/>
          </a:prstGeom>
          <a:solidFill>
            <a:srgbClr val="CCECF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r>
              <a:rPr lang="es-MX" sz="2000" b="0">
                <a:solidFill>
                  <a:srgbClr val="CC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APORTE</a:t>
            </a:r>
          </a:p>
        </p:txBody>
      </p:sp>
      <p:sp>
        <p:nvSpPr>
          <p:cNvPr id="95257" name="Text Box 25"/>
          <p:cNvSpPr txBox="1">
            <a:spLocks noChangeArrowheads="1"/>
          </p:cNvSpPr>
          <p:nvPr/>
        </p:nvSpPr>
        <p:spPr bwMode="auto">
          <a:xfrm>
            <a:off x="2854325" y="1158875"/>
            <a:ext cx="14954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sz="24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COMIDA</a:t>
            </a:r>
          </a:p>
        </p:txBody>
      </p:sp>
      <p:sp>
        <p:nvSpPr>
          <p:cNvPr id="95258" name="Text Box 26"/>
          <p:cNvSpPr txBox="1">
            <a:spLocks noChangeArrowheads="1"/>
          </p:cNvSpPr>
          <p:nvPr/>
        </p:nvSpPr>
        <p:spPr bwMode="auto">
          <a:xfrm>
            <a:off x="3059113" y="4184650"/>
            <a:ext cx="119856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sz="2400"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HECES</a:t>
            </a:r>
          </a:p>
        </p:txBody>
      </p:sp>
      <p:sp>
        <p:nvSpPr>
          <p:cNvPr id="36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2015  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000"/>
                                        <p:tgtEl>
                                          <p:spTgt spid="95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2" dur="2000"/>
                                        <p:tgtEl>
                                          <p:spTgt spid="95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 nodeType="clickPar">
                      <p:stCondLst>
                        <p:cond delay="indefinite"/>
                      </p:stCondLst>
                      <p:childTnLst>
                        <p:par>
                          <p:cTn id="7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1000"/>
                                        <p:tgtEl>
                                          <p:spTgt spid="95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 nodeType="clickPar">
                      <p:stCondLst>
                        <p:cond delay="indefinite"/>
                      </p:stCondLst>
                      <p:childTnLst>
                        <p:par>
                          <p:cTn id="7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8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80" dur="2000"/>
                                        <p:tgtEl>
                                          <p:spTgt spid="95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 nodeType="clickPar">
                      <p:stCondLst>
                        <p:cond delay="indefinite"/>
                      </p:stCondLst>
                      <p:childTnLst>
                        <p:par>
                          <p:cTn id="8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5" dur="500"/>
                                        <p:tgtEl>
                                          <p:spTgt spid="95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 nodeType="clickPar">
                      <p:stCondLst>
                        <p:cond delay="indefinite"/>
                      </p:stCondLst>
                      <p:childTnLst>
                        <p:par>
                          <p:cTn id="8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8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0" fill="hold"/>
                                        <p:tgtEl>
                                          <p:spTgt spid="952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0" fill="hold"/>
                                        <p:tgtEl>
                                          <p:spTgt spid="952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 nodeType="clickPar">
                      <p:stCondLst>
                        <p:cond delay="indefinite"/>
                      </p:stCondLst>
                      <p:childTnLst>
                        <p:par>
                          <p:cTn id="9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4" presetID="3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2000" fill="hold"/>
                                        <p:tgtEl>
                                          <p:spTgt spid="952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2000" fill="hold"/>
                                        <p:tgtEl>
                                          <p:spTgt spid="952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2000" fill="hold"/>
                                        <p:tgtEl>
                                          <p:spTgt spid="9527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2000"/>
                                        <p:tgtEl>
                                          <p:spTgt spid="95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5252" grpId="0" animBg="1"/>
      <p:bldP spid="95253" grpId="0" animBg="1"/>
      <p:bldP spid="95254" grpId="0" animBg="1"/>
      <p:bldP spid="95259" grpId="0"/>
      <p:bldP spid="95260" grpId="0" animBg="1"/>
      <p:bldP spid="95261" grpId="0" animBg="1"/>
      <p:bldP spid="95262" grpId="0" animBg="1"/>
      <p:bldP spid="95265" grpId="0" animBg="1"/>
      <p:bldP spid="95266" grpId="0" animBg="1"/>
      <p:bldP spid="95267" grpId="0" animBg="1"/>
      <p:bldP spid="95268" grpId="0" animBg="1"/>
      <p:bldP spid="95271" grpId="0" animBg="1"/>
      <p:bldP spid="95272" grpId="0" animBg="1"/>
      <p:bldP spid="95273" grpId="0" animBg="1"/>
      <p:bldP spid="95274" grpId="0" animBg="1"/>
      <p:bldP spid="95275" grpId="0" animBg="1"/>
      <p:bldP spid="95276" grpId="0" animBg="1"/>
      <p:bldP spid="95277" grpId="0" animBg="1"/>
      <p:bldP spid="95278" grpId="0" animBg="1"/>
      <p:bldP spid="95278" grpId="1" animBg="1"/>
      <p:bldP spid="95279" grpId="0" animBg="1"/>
      <p:bldP spid="95281" grpId="0" animBg="1"/>
      <p:bldP spid="95283" grpId="0" animBg="1"/>
      <p:bldP spid="95284" grpId="0"/>
      <p:bldP spid="95285" grpId="0"/>
      <p:bldP spid="95286" grpId="0"/>
      <p:bldP spid="95287" grpId="0"/>
      <p:bldP spid="95290" grpId="0" animBg="1"/>
      <p:bldP spid="95291" grpId="0" animBg="1"/>
      <p:bldP spid="95292" grpId="0" animBg="1"/>
      <p:bldP spid="95293" grpId="0" animBg="1"/>
      <p:bldP spid="95257" grpId="0"/>
      <p:bldP spid="9525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3" name="Text Box 3"/>
          <p:cNvSpPr txBox="1">
            <a:spLocks noChangeArrowheads="1"/>
          </p:cNvSpPr>
          <p:nvPr/>
        </p:nvSpPr>
        <p:spPr bwMode="auto">
          <a:xfrm>
            <a:off x="6011863" y="549275"/>
            <a:ext cx="2587625" cy="425450"/>
          </a:xfrm>
          <a:prstGeom prst="rect">
            <a:avLst/>
          </a:prstGeom>
          <a:solidFill>
            <a:srgbClr val="73BFC5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" sz="2000" b="0">
                <a:effectLst>
                  <a:outerShdw blurRad="38100" dist="38100" dir="2700000" algn="tl">
                    <a:srgbClr val="FFFFFF"/>
                  </a:outerShdw>
                </a:effectLst>
              </a:rPr>
              <a:t>I. INTRODUCCIÓN</a:t>
            </a:r>
          </a:p>
        </p:txBody>
      </p:sp>
      <p:sp>
        <p:nvSpPr>
          <p:cNvPr id="97290" name="Text Box 10"/>
          <p:cNvSpPr txBox="1">
            <a:spLocks noChangeArrowheads="1"/>
          </p:cNvSpPr>
          <p:nvPr/>
        </p:nvSpPr>
        <p:spPr bwMode="auto">
          <a:xfrm>
            <a:off x="4643438" y="3213100"/>
            <a:ext cx="571500" cy="1311275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s-MX" sz="8000">
                <a:solidFill>
                  <a:srgbClr val="A50021"/>
                </a:solidFill>
              </a:rPr>
              <a:t>?</a:t>
            </a:r>
          </a:p>
        </p:txBody>
      </p:sp>
      <p:sp>
        <p:nvSpPr>
          <p:cNvPr id="97307" name="Text Box 27"/>
          <p:cNvSpPr txBox="1">
            <a:spLocks noChangeArrowheads="1"/>
          </p:cNvSpPr>
          <p:nvPr/>
        </p:nvSpPr>
        <p:spPr bwMode="auto">
          <a:xfrm>
            <a:off x="3156070" y="1844675"/>
            <a:ext cx="3717684" cy="1015663"/>
          </a:xfrm>
          <a:prstGeom prst="rect">
            <a:avLst/>
          </a:prstGeom>
          <a:solidFill>
            <a:srgbClr val="D6ECEE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56796" dir="3806097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es-MX" sz="2400" dirty="0">
                <a:solidFill>
                  <a:srgbClr val="CC0000"/>
                </a:solidFill>
              </a:rPr>
              <a:t>APORTE </a:t>
            </a:r>
            <a:r>
              <a:rPr lang="es-MX" sz="2400" dirty="0"/>
              <a:t>– </a:t>
            </a:r>
            <a:r>
              <a:rPr lang="es-MX" sz="2400" dirty="0">
                <a:solidFill>
                  <a:srgbClr val="996600"/>
                </a:solidFill>
              </a:rPr>
              <a:t>DESECHO</a:t>
            </a:r>
            <a:r>
              <a:rPr lang="es-MX" sz="2400" dirty="0"/>
              <a:t> </a:t>
            </a:r>
            <a:r>
              <a:rPr lang="es-MX" sz="2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= </a:t>
            </a:r>
          </a:p>
          <a:p>
            <a:pPr algn="ctr"/>
            <a:endParaRPr lang="es-MX" sz="12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ctr"/>
            <a:r>
              <a:rPr lang="es-MX" sz="24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COMIDA ABSORBIDA</a:t>
            </a:r>
          </a:p>
        </p:txBody>
      </p:sp>
      <p:sp>
        <p:nvSpPr>
          <p:cNvPr id="97309" name="AutoShape 29"/>
          <p:cNvSpPr>
            <a:spLocks noChangeArrowheads="1"/>
          </p:cNvSpPr>
          <p:nvPr/>
        </p:nvSpPr>
        <p:spPr bwMode="auto">
          <a:xfrm>
            <a:off x="4822825" y="4508500"/>
            <a:ext cx="287338" cy="792163"/>
          </a:xfrm>
          <a:prstGeom prst="downArrow">
            <a:avLst>
              <a:gd name="adj1" fmla="val 50000"/>
              <a:gd name="adj2" fmla="val 68923"/>
            </a:avLst>
          </a:prstGeom>
          <a:solidFill>
            <a:srgbClr val="FF5050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/>
          <a:p>
            <a:endParaRPr lang="es-VE"/>
          </a:p>
        </p:txBody>
      </p:sp>
      <p:sp>
        <p:nvSpPr>
          <p:cNvPr id="97310" name="Text Box 30"/>
          <p:cNvSpPr txBox="1">
            <a:spLocks noChangeArrowheads="1"/>
          </p:cNvSpPr>
          <p:nvPr/>
        </p:nvSpPr>
        <p:spPr bwMode="auto">
          <a:xfrm>
            <a:off x="3563938" y="5373688"/>
            <a:ext cx="2873375" cy="557212"/>
          </a:xfrm>
          <a:prstGeom prst="rect">
            <a:avLst/>
          </a:prstGeom>
          <a:noFill/>
          <a:ln w="38100">
            <a:solidFill>
              <a:srgbClr val="FF505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sz="2800">
                <a:effectLst>
                  <a:outerShdw blurRad="38100" dist="38100" dir="2700000" algn="tl">
                    <a:srgbClr val="C0C0C0"/>
                  </a:outerShdw>
                </a:effectLst>
              </a:rPr>
              <a:t>ASIMILACIÓN</a:t>
            </a:r>
          </a:p>
        </p:txBody>
      </p:sp>
      <p:sp>
        <p:nvSpPr>
          <p:cNvPr id="97311" name="Text Box 31"/>
          <p:cNvSpPr txBox="1">
            <a:spLocks noChangeArrowheads="1"/>
          </p:cNvSpPr>
          <p:nvPr/>
        </p:nvSpPr>
        <p:spPr bwMode="auto">
          <a:xfrm>
            <a:off x="923292" y="2160588"/>
            <a:ext cx="1739579" cy="3046988"/>
          </a:xfrm>
          <a:prstGeom prst="rect">
            <a:avLst/>
          </a:prstGeom>
          <a:solidFill>
            <a:srgbClr val="FFCCCC"/>
          </a:solidFill>
          <a:ln w="28575">
            <a:solidFill>
              <a:srgbClr val="CC33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" sz="2000" dirty="0" smtClean="0"/>
              <a:t>Nutrientes:</a:t>
            </a:r>
            <a:endParaRPr lang="es-ES" sz="2000" dirty="0"/>
          </a:p>
          <a:p>
            <a:pPr algn="ctr"/>
            <a:r>
              <a:rPr lang="es-ES" sz="1800" dirty="0" smtClean="0"/>
              <a:t>Carbohidratos</a:t>
            </a:r>
            <a:endParaRPr lang="es-ES" sz="1800" dirty="0"/>
          </a:p>
          <a:p>
            <a:pPr algn="ctr"/>
            <a:r>
              <a:rPr lang="es-ES" sz="1800" dirty="0"/>
              <a:t>Proteínas</a:t>
            </a:r>
          </a:p>
          <a:p>
            <a:pPr algn="ctr"/>
            <a:r>
              <a:rPr lang="es-ES" sz="1800" dirty="0" smtClean="0"/>
              <a:t>Grasas</a:t>
            </a:r>
            <a:endParaRPr lang="es-ES" sz="1800" dirty="0"/>
          </a:p>
          <a:p>
            <a:pPr algn="ctr"/>
            <a:r>
              <a:rPr lang="es-E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</a:t>
            </a:r>
          </a:p>
          <a:p>
            <a:pPr algn="ctr"/>
            <a:r>
              <a:rPr lang="es-ES" sz="1800" dirty="0"/>
              <a:t>Agua</a:t>
            </a:r>
          </a:p>
          <a:p>
            <a:pPr algn="ctr"/>
            <a:r>
              <a:rPr lang="es-ES" sz="1800" dirty="0"/>
              <a:t>Electrolitos</a:t>
            </a:r>
          </a:p>
          <a:p>
            <a:pPr algn="ctr"/>
            <a:r>
              <a:rPr lang="es-ES" sz="1800" dirty="0" smtClean="0"/>
              <a:t>Vitaminas </a:t>
            </a:r>
          </a:p>
          <a:p>
            <a:pPr algn="ctr"/>
            <a:r>
              <a:rPr lang="es-ES" sz="1800" dirty="0" smtClean="0"/>
              <a:t>Minerales</a:t>
            </a:r>
            <a:endParaRPr lang="es-ES" sz="1800" dirty="0"/>
          </a:p>
          <a:p>
            <a:pPr algn="ctr"/>
            <a:r>
              <a:rPr lang="es-ES" sz="1800" dirty="0"/>
              <a:t>Celulosa</a:t>
            </a:r>
          </a:p>
        </p:txBody>
      </p:sp>
      <p:sp>
        <p:nvSpPr>
          <p:cNvPr id="97312" name="Text Box 32"/>
          <p:cNvSpPr txBox="1">
            <a:spLocks noChangeArrowheads="1"/>
          </p:cNvSpPr>
          <p:nvPr/>
        </p:nvSpPr>
        <p:spPr bwMode="auto">
          <a:xfrm>
            <a:off x="7235825" y="2349500"/>
            <a:ext cx="1079500" cy="425450"/>
          </a:xfrm>
          <a:prstGeom prst="rect">
            <a:avLst/>
          </a:prstGeom>
          <a:solidFill>
            <a:srgbClr val="E6AA00"/>
          </a:solidFill>
          <a:ln w="28575">
            <a:solidFill>
              <a:srgbClr val="9966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s-ES" sz="2000"/>
              <a:t>Heces </a:t>
            </a:r>
          </a:p>
        </p:txBody>
      </p:sp>
      <p:sp>
        <p:nvSpPr>
          <p:cNvPr id="97314" name="Text Box 34"/>
          <p:cNvSpPr txBox="1">
            <a:spLocks noChangeArrowheads="1"/>
          </p:cNvSpPr>
          <p:nvPr/>
        </p:nvSpPr>
        <p:spPr bwMode="auto">
          <a:xfrm>
            <a:off x="611188" y="549275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MX" sz="4400">
                <a:solidFill>
                  <a:srgbClr val="CC3300"/>
                </a:solidFill>
              </a:rPr>
              <a:t>*</a:t>
            </a:r>
          </a:p>
        </p:txBody>
      </p:sp>
      <p:sp>
        <p:nvSpPr>
          <p:cNvPr id="97315" name="Text Box 35"/>
          <p:cNvSpPr txBox="1">
            <a:spLocks noChangeArrowheads="1"/>
          </p:cNvSpPr>
          <p:nvPr/>
        </p:nvSpPr>
        <p:spPr bwMode="auto">
          <a:xfrm>
            <a:off x="827584" y="1628800"/>
            <a:ext cx="1834156" cy="584775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CC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3200" dirty="0">
                <a:solidFill>
                  <a:srgbClr val="CC0000"/>
                </a:solidFill>
              </a:rPr>
              <a:t>APORTE</a:t>
            </a:r>
          </a:p>
        </p:txBody>
      </p:sp>
      <p:sp>
        <p:nvSpPr>
          <p:cNvPr id="97316" name="Text Box 36"/>
          <p:cNvSpPr txBox="1">
            <a:spLocks noChangeArrowheads="1"/>
          </p:cNvSpPr>
          <p:nvPr/>
        </p:nvSpPr>
        <p:spPr bwMode="auto">
          <a:xfrm>
            <a:off x="7092950" y="1965325"/>
            <a:ext cx="1416050" cy="396875"/>
          </a:xfrm>
          <a:prstGeom prst="rect">
            <a:avLst/>
          </a:prstGeom>
          <a:noFill/>
          <a:ln>
            <a:noFill/>
          </a:ln>
          <a:effectLst>
            <a:outerShdw dist="28398" dir="1593903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2000" dirty="0">
                <a:solidFill>
                  <a:srgbClr val="996600"/>
                </a:solidFill>
              </a:rPr>
              <a:t>DESECHO</a:t>
            </a:r>
          </a:p>
        </p:txBody>
      </p:sp>
      <p:sp>
        <p:nvSpPr>
          <p:cNvPr id="13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2015  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000"/>
                                        <p:tgtEl>
                                          <p:spTgt spid="973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2000"/>
                                        <p:tgtEl>
                                          <p:spTgt spid="973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2000"/>
                                        <p:tgtEl>
                                          <p:spTgt spid="973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290" grpId="0"/>
      <p:bldP spid="97307" grpId="0" animBg="1"/>
      <p:bldP spid="97309" grpId="0" animBg="1"/>
      <p:bldP spid="97310" grpId="0" animBg="1"/>
      <p:bldP spid="97311" grpId="0" animBg="1"/>
      <p:bldP spid="97312" grpId="0" animBg="1"/>
      <p:bldP spid="97315" grpId="0"/>
      <p:bldP spid="9731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 descr="img1"/>
          <p:cNvPicPr>
            <a:picLocks noGrp="1" noChangeAspect="1" noChangeArrowheads="1"/>
          </p:cNvPicPr>
          <p:nvPr>
            <p:ph/>
          </p:nvPr>
        </p:nvPicPr>
        <p:blipFill>
          <a:blip r:embed="rId2">
            <a:lum bright="-12000" contrast="4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258888" y="660400"/>
            <a:ext cx="6205537" cy="579278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055" name="Text Box 7"/>
          <p:cNvSpPr txBox="1">
            <a:spLocks noChangeArrowheads="1"/>
          </p:cNvSpPr>
          <p:nvPr/>
        </p:nvSpPr>
        <p:spPr bwMode="auto">
          <a:xfrm>
            <a:off x="5508625" y="549275"/>
            <a:ext cx="2524125" cy="425450"/>
          </a:xfrm>
          <a:prstGeom prst="rect">
            <a:avLst/>
          </a:prstGeom>
          <a:solidFill>
            <a:srgbClr val="85C8CD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" sz="2000" b="0">
                <a:effectLst>
                  <a:outerShdw blurRad="38100" dist="38100" dir="2700000" algn="tl">
                    <a:srgbClr val="FFFFFF"/>
                  </a:outerShdw>
                </a:effectLst>
              </a:rPr>
              <a:t>I INTRODUCCIÓN</a:t>
            </a:r>
          </a:p>
        </p:txBody>
      </p:sp>
      <p:sp>
        <p:nvSpPr>
          <p:cNvPr id="2056" name="Text Box 8"/>
          <p:cNvSpPr txBox="1">
            <a:spLocks noChangeArrowheads="1"/>
          </p:cNvSpPr>
          <p:nvPr/>
        </p:nvSpPr>
        <p:spPr bwMode="auto">
          <a:xfrm>
            <a:off x="5940425" y="1125538"/>
            <a:ext cx="1746250" cy="406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DIGESTIÓN</a:t>
            </a:r>
          </a:p>
        </p:txBody>
      </p:sp>
      <p:sp>
        <p:nvSpPr>
          <p:cNvPr id="2057" name="Text Box 9"/>
          <p:cNvSpPr txBox="1">
            <a:spLocks noChangeArrowheads="1"/>
          </p:cNvSpPr>
          <p:nvPr/>
        </p:nvSpPr>
        <p:spPr bwMode="auto">
          <a:xfrm>
            <a:off x="3333750" y="4581525"/>
            <a:ext cx="2474913" cy="406400"/>
          </a:xfrm>
          <a:prstGeom prst="rect">
            <a:avLst/>
          </a:prstGeom>
          <a:solidFill>
            <a:srgbClr val="FF9B9B"/>
          </a:solidFill>
          <a:ln w="952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r>
              <a:rPr lang="es-MX" sz="2000"/>
              <a:t>DESENSAMBLAJE</a:t>
            </a:r>
          </a:p>
        </p:txBody>
      </p:sp>
      <p:sp>
        <p:nvSpPr>
          <p:cNvPr id="2059" name="Text Box 11"/>
          <p:cNvSpPr txBox="1">
            <a:spLocks noChangeArrowheads="1"/>
          </p:cNvSpPr>
          <p:nvPr/>
        </p:nvSpPr>
        <p:spPr bwMode="auto">
          <a:xfrm>
            <a:off x="468313" y="476250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MX" sz="44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2060" name="Text Box 12"/>
          <p:cNvSpPr txBox="1">
            <a:spLocks noChangeArrowheads="1"/>
          </p:cNvSpPr>
          <p:nvPr/>
        </p:nvSpPr>
        <p:spPr bwMode="auto">
          <a:xfrm>
            <a:off x="611188" y="1196975"/>
            <a:ext cx="2303462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s-MX" sz="4400" dirty="0">
                <a:solidFill>
                  <a:srgbClr val="A50021"/>
                </a:solidFill>
              </a:rPr>
              <a:t>¿Cómo?</a:t>
            </a:r>
          </a:p>
        </p:txBody>
      </p:sp>
      <p:sp>
        <p:nvSpPr>
          <p:cNvPr id="2061" name="Text Box 13"/>
          <p:cNvSpPr txBox="1">
            <a:spLocks noChangeArrowheads="1"/>
          </p:cNvSpPr>
          <p:nvPr/>
        </p:nvSpPr>
        <p:spPr bwMode="auto">
          <a:xfrm>
            <a:off x="5867400" y="5300663"/>
            <a:ext cx="2466975" cy="466725"/>
          </a:xfrm>
          <a:prstGeom prst="rect">
            <a:avLst/>
          </a:prstGeom>
          <a:solidFill>
            <a:srgbClr val="FF8BBA"/>
          </a:solidFill>
          <a:ln w="952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r>
              <a:rPr lang="es-MX" sz="2400"/>
              <a:t>ASIMILACIÓN</a:t>
            </a:r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2015  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7" grpId="0" animBg="1"/>
      <p:bldP spid="2061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3492500" y="0"/>
            <a:ext cx="5651500" cy="544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pic>
        <p:nvPicPr>
          <p:cNvPr id="3077" name="Picture 5" descr="img2"/>
          <p:cNvPicPr>
            <a:picLocks noGrp="1" noChangeAspect="1" noChangeArrowheads="1"/>
          </p:cNvPicPr>
          <p:nvPr>
            <p:ph/>
          </p:nvPr>
        </p:nvPicPr>
        <p:blipFill>
          <a:blip r:embed="rId2">
            <a:lum bright="-12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060450" y="503238"/>
            <a:ext cx="7023100" cy="58515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081" name="Rectangle 9"/>
          <p:cNvSpPr>
            <a:spLocks noChangeArrowheads="1"/>
          </p:cNvSpPr>
          <p:nvPr/>
        </p:nvSpPr>
        <p:spPr bwMode="auto">
          <a:xfrm>
            <a:off x="3492500" y="765175"/>
            <a:ext cx="4824413" cy="48958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s-MX" sz="1800" b="0"/>
          </a:p>
        </p:txBody>
      </p:sp>
      <p:sp>
        <p:nvSpPr>
          <p:cNvPr id="3082" name="Rectangle 10"/>
          <p:cNvSpPr>
            <a:spLocks noChangeArrowheads="1"/>
          </p:cNvSpPr>
          <p:nvPr/>
        </p:nvSpPr>
        <p:spPr bwMode="auto">
          <a:xfrm>
            <a:off x="5724525" y="5516563"/>
            <a:ext cx="2735263" cy="6492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84" name="Text Box 12"/>
          <p:cNvSpPr txBox="1">
            <a:spLocks noChangeArrowheads="1"/>
          </p:cNvSpPr>
          <p:nvPr/>
        </p:nvSpPr>
        <p:spPr bwMode="auto">
          <a:xfrm>
            <a:off x="5867400" y="1303338"/>
            <a:ext cx="2074863" cy="406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s-ES" sz="2000"/>
              <a:t>FUNCIONES</a:t>
            </a:r>
          </a:p>
        </p:txBody>
      </p:sp>
      <p:sp>
        <p:nvSpPr>
          <p:cNvPr id="3085" name="Text Box 13"/>
          <p:cNvSpPr txBox="1">
            <a:spLocks noChangeArrowheads="1"/>
          </p:cNvSpPr>
          <p:nvPr/>
        </p:nvSpPr>
        <p:spPr bwMode="auto">
          <a:xfrm>
            <a:off x="5724525" y="727075"/>
            <a:ext cx="2549525" cy="396875"/>
          </a:xfrm>
          <a:prstGeom prst="rect">
            <a:avLst/>
          </a:prstGeom>
          <a:solidFill>
            <a:srgbClr val="85C8C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I INTRODUCCIÓN</a:t>
            </a:r>
          </a:p>
        </p:txBody>
      </p:sp>
      <p:sp>
        <p:nvSpPr>
          <p:cNvPr id="3086" name="Oval 14"/>
          <p:cNvSpPr>
            <a:spLocks noChangeArrowheads="1"/>
          </p:cNvSpPr>
          <p:nvPr/>
        </p:nvSpPr>
        <p:spPr bwMode="auto">
          <a:xfrm>
            <a:off x="2411413" y="4437063"/>
            <a:ext cx="1008062" cy="1223962"/>
          </a:xfrm>
          <a:prstGeom prst="ellips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088" name="Text Box 16"/>
          <p:cNvSpPr txBox="1">
            <a:spLocks noChangeArrowheads="1"/>
          </p:cNvSpPr>
          <p:nvPr/>
        </p:nvSpPr>
        <p:spPr bwMode="auto">
          <a:xfrm>
            <a:off x="885825" y="1628775"/>
            <a:ext cx="977900" cy="73025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MX" sz="2000"/>
              <a:t>TODO</a:t>
            </a:r>
          </a:p>
          <a:p>
            <a:pPr algn="ctr"/>
            <a:r>
              <a:rPr lang="es-MX" sz="2000"/>
              <a:t>TGI</a:t>
            </a:r>
          </a:p>
        </p:txBody>
      </p:sp>
      <p:sp>
        <p:nvSpPr>
          <p:cNvPr id="3091" name="Text Box 19"/>
          <p:cNvSpPr txBox="1">
            <a:spLocks noChangeArrowheads="1"/>
          </p:cNvSpPr>
          <p:nvPr/>
        </p:nvSpPr>
        <p:spPr bwMode="auto">
          <a:xfrm>
            <a:off x="395288" y="476250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MX" sz="44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3092" name="Text Box 20"/>
          <p:cNvSpPr txBox="1">
            <a:spLocks noChangeArrowheads="1"/>
          </p:cNvSpPr>
          <p:nvPr/>
        </p:nvSpPr>
        <p:spPr bwMode="auto">
          <a:xfrm>
            <a:off x="755650" y="476250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MX" sz="44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13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2015  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30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0" fill="hold"/>
                                        <p:tgtEl>
                                          <p:spTgt spid="30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0" fill="hold"/>
                                        <p:tgtEl>
                                          <p:spTgt spid="30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86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90" name="Picture 2" descr="img2"/>
          <p:cNvPicPr>
            <a:picLocks noGrp="1" noChangeAspect="1" noChangeArrowheads="1"/>
          </p:cNvPicPr>
          <p:nvPr>
            <p:ph/>
          </p:nvPr>
        </p:nvPicPr>
        <p:blipFill>
          <a:blip r:embed="rId2">
            <a:lum bright="-6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060450" y="503238"/>
            <a:ext cx="7023100" cy="58515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63491" name="Rectangle 3"/>
          <p:cNvSpPr>
            <a:spLocks noChangeArrowheads="1"/>
          </p:cNvSpPr>
          <p:nvPr/>
        </p:nvSpPr>
        <p:spPr bwMode="auto">
          <a:xfrm>
            <a:off x="4572000" y="1557338"/>
            <a:ext cx="4176713" cy="460851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63493" name="Text Box 5"/>
          <p:cNvSpPr txBox="1">
            <a:spLocks noChangeArrowheads="1"/>
          </p:cNvSpPr>
          <p:nvPr/>
        </p:nvSpPr>
        <p:spPr bwMode="auto">
          <a:xfrm>
            <a:off x="5910263" y="944563"/>
            <a:ext cx="2074862" cy="406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s-ES" sz="2000"/>
              <a:t>FUNCIONES</a:t>
            </a:r>
          </a:p>
        </p:txBody>
      </p:sp>
      <p:sp>
        <p:nvSpPr>
          <p:cNvPr id="63494" name="Text Box 6"/>
          <p:cNvSpPr txBox="1">
            <a:spLocks noChangeArrowheads="1"/>
          </p:cNvSpPr>
          <p:nvPr/>
        </p:nvSpPr>
        <p:spPr bwMode="auto">
          <a:xfrm>
            <a:off x="5767388" y="368300"/>
            <a:ext cx="2549525" cy="396875"/>
          </a:xfrm>
          <a:prstGeom prst="rect">
            <a:avLst/>
          </a:prstGeom>
          <a:solidFill>
            <a:srgbClr val="73BFC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I INTRODUCCIÓN</a:t>
            </a:r>
          </a:p>
        </p:txBody>
      </p:sp>
      <p:sp>
        <p:nvSpPr>
          <p:cNvPr id="63495" name="Oval 7"/>
          <p:cNvSpPr>
            <a:spLocks noChangeArrowheads="1"/>
          </p:cNvSpPr>
          <p:nvPr/>
        </p:nvSpPr>
        <p:spPr bwMode="auto">
          <a:xfrm>
            <a:off x="3419475" y="3716338"/>
            <a:ext cx="1152525" cy="865187"/>
          </a:xfrm>
          <a:prstGeom prst="ellips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63496" name="Text Box 8"/>
          <p:cNvSpPr txBox="1">
            <a:spLocks noChangeArrowheads="1"/>
          </p:cNvSpPr>
          <p:nvPr/>
        </p:nvSpPr>
        <p:spPr bwMode="auto">
          <a:xfrm>
            <a:off x="3502025" y="1052513"/>
            <a:ext cx="1069975" cy="73025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s-MX" sz="2000"/>
              <a:t>PARTE </a:t>
            </a:r>
          </a:p>
          <a:p>
            <a:pPr algn="ctr"/>
            <a:r>
              <a:rPr lang="es-MX" sz="2000"/>
              <a:t>SUP.</a:t>
            </a:r>
          </a:p>
        </p:txBody>
      </p:sp>
      <p:sp>
        <p:nvSpPr>
          <p:cNvPr id="63499" name="Text Box 11"/>
          <p:cNvSpPr txBox="1">
            <a:spLocks noChangeArrowheads="1"/>
          </p:cNvSpPr>
          <p:nvPr/>
        </p:nvSpPr>
        <p:spPr bwMode="auto">
          <a:xfrm>
            <a:off x="395288" y="476250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MX" sz="44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63500" name="Text Box 12"/>
          <p:cNvSpPr txBox="1">
            <a:spLocks noChangeArrowheads="1"/>
          </p:cNvSpPr>
          <p:nvPr/>
        </p:nvSpPr>
        <p:spPr bwMode="auto">
          <a:xfrm>
            <a:off x="755650" y="476250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MX" sz="44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2015  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634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634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495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14" name="Picture 2" descr="img2"/>
          <p:cNvPicPr>
            <a:picLocks noGrp="1" noChangeAspect="1" noChangeArrowheads="1"/>
          </p:cNvPicPr>
          <p:nvPr>
            <p:ph/>
          </p:nvPr>
        </p:nvPicPr>
        <p:blipFill>
          <a:blip r:embed="rId2">
            <a:lum bright="-6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060450" y="503238"/>
            <a:ext cx="7023100" cy="58515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64515" name="Rectangle 3"/>
          <p:cNvSpPr>
            <a:spLocks noChangeArrowheads="1"/>
          </p:cNvSpPr>
          <p:nvPr/>
        </p:nvSpPr>
        <p:spPr bwMode="auto">
          <a:xfrm>
            <a:off x="6659563" y="836613"/>
            <a:ext cx="2016125" cy="51847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64517" name="Rectangle 5"/>
          <p:cNvSpPr>
            <a:spLocks noChangeArrowheads="1"/>
          </p:cNvSpPr>
          <p:nvPr/>
        </p:nvSpPr>
        <p:spPr bwMode="auto">
          <a:xfrm>
            <a:off x="6156325" y="4437063"/>
            <a:ext cx="863600" cy="16557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64518" name="Rectangle 6"/>
          <p:cNvSpPr>
            <a:spLocks noChangeArrowheads="1"/>
          </p:cNvSpPr>
          <p:nvPr/>
        </p:nvSpPr>
        <p:spPr bwMode="auto">
          <a:xfrm>
            <a:off x="6443663" y="2565400"/>
            <a:ext cx="360362" cy="863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64520" name="Text Box 8"/>
          <p:cNvSpPr txBox="1">
            <a:spLocks noChangeArrowheads="1"/>
          </p:cNvSpPr>
          <p:nvPr/>
        </p:nvSpPr>
        <p:spPr bwMode="auto">
          <a:xfrm>
            <a:off x="5867400" y="1160463"/>
            <a:ext cx="2074863" cy="406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s-ES" sz="2000"/>
              <a:t>FUNCIONES</a:t>
            </a:r>
          </a:p>
        </p:txBody>
      </p:sp>
      <p:sp>
        <p:nvSpPr>
          <p:cNvPr id="64521" name="Text Box 9"/>
          <p:cNvSpPr txBox="1">
            <a:spLocks noChangeArrowheads="1"/>
          </p:cNvSpPr>
          <p:nvPr/>
        </p:nvSpPr>
        <p:spPr bwMode="auto">
          <a:xfrm>
            <a:off x="5724525" y="584200"/>
            <a:ext cx="2549525" cy="396875"/>
          </a:xfrm>
          <a:prstGeom prst="rect">
            <a:avLst/>
          </a:prstGeom>
          <a:solidFill>
            <a:srgbClr val="73BFC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I INTRODUCCIÓN</a:t>
            </a:r>
          </a:p>
        </p:txBody>
      </p:sp>
      <p:sp>
        <p:nvSpPr>
          <p:cNvPr id="64522" name="Oval 10"/>
          <p:cNvSpPr>
            <a:spLocks noChangeArrowheads="1"/>
          </p:cNvSpPr>
          <p:nvPr/>
        </p:nvSpPr>
        <p:spPr bwMode="auto">
          <a:xfrm>
            <a:off x="4572000" y="3500438"/>
            <a:ext cx="1152525" cy="863600"/>
          </a:xfrm>
          <a:prstGeom prst="ellips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64524" name="Text Box 12"/>
          <p:cNvSpPr txBox="1">
            <a:spLocks noChangeArrowheads="1"/>
          </p:cNvSpPr>
          <p:nvPr/>
        </p:nvSpPr>
        <p:spPr bwMode="auto">
          <a:xfrm>
            <a:off x="4540250" y="2133600"/>
            <a:ext cx="2084388" cy="73025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MX" sz="2000"/>
              <a:t>PARTE</a:t>
            </a:r>
          </a:p>
          <a:p>
            <a:pPr algn="ctr"/>
            <a:r>
              <a:rPr lang="es-MX" sz="2000"/>
              <a:t>SUP. - MEDIA</a:t>
            </a:r>
          </a:p>
        </p:txBody>
      </p:sp>
      <p:sp>
        <p:nvSpPr>
          <p:cNvPr id="64527" name="Text Box 15"/>
          <p:cNvSpPr txBox="1">
            <a:spLocks noChangeArrowheads="1"/>
          </p:cNvSpPr>
          <p:nvPr/>
        </p:nvSpPr>
        <p:spPr bwMode="auto">
          <a:xfrm>
            <a:off x="395288" y="476250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MX" sz="44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64528" name="Text Box 16"/>
          <p:cNvSpPr txBox="1">
            <a:spLocks noChangeArrowheads="1"/>
          </p:cNvSpPr>
          <p:nvPr/>
        </p:nvSpPr>
        <p:spPr bwMode="auto">
          <a:xfrm>
            <a:off x="755650" y="476250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MX" sz="44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15" name="Text Box 8"/>
          <p:cNvSpPr txBox="1">
            <a:spLocks noChangeArrowheads="1"/>
          </p:cNvSpPr>
          <p:nvPr/>
        </p:nvSpPr>
        <p:spPr bwMode="auto">
          <a:xfrm>
            <a:off x="6444208" y="6584776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2015  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645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645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522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538" name="Picture 2" descr="img2"/>
          <p:cNvPicPr>
            <a:picLocks noGrp="1" noChangeAspect="1" noChangeArrowheads="1"/>
          </p:cNvPicPr>
          <p:nvPr>
            <p:ph/>
          </p:nvPr>
        </p:nvPicPr>
        <p:blipFill>
          <a:blip r:embed="rId2">
            <a:lum bright="-6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68375" y="503238"/>
            <a:ext cx="7016750" cy="58515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65540" name="Text Box 4"/>
          <p:cNvSpPr txBox="1">
            <a:spLocks noChangeArrowheads="1"/>
          </p:cNvSpPr>
          <p:nvPr/>
        </p:nvSpPr>
        <p:spPr bwMode="auto">
          <a:xfrm>
            <a:off x="5770563" y="1231900"/>
            <a:ext cx="2073275" cy="42545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s-ES" sz="2000" b="0"/>
              <a:t>FUNCIONES</a:t>
            </a:r>
          </a:p>
        </p:txBody>
      </p:sp>
      <p:sp>
        <p:nvSpPr>
          <p:cNvPr id="65541" name="Text Box 5"/>
          <p:cNvSpPr txBox="1">
            <a:spLocks noChangeArrowheads="1"/>
          </p:cNvSpPr>
          <p:nvPr/>
        </p:nvSpPr>
        <p:spPr bwMode="auto">
          <a:xfrm>
            <a:off x="5627688" y="655638"/>
            <a:ext cx="2578100" cy="425450"/>
          </a:xfrm>
          <a:prstGeom prst="rect">
            <a:avLst/>
          </a:prstGeom>
          <a:solidFill>
            <a:srgbClr val="73BFC5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I INTRODUCCIÓN</a:t>
            </a:r>
          </a:p>
        </p:txBody>
      </p:sp>
      <p:sp>
        <p:nvSpPr>
          <p:cNvPr id="65542" name="Oval 6"/>
          <p:cNvSpPr>
            <a:spLocks noChangeArrowheads="1"/>
          </p:cNvSpPr>
          <p:nvPr/>
        </p:nvSpPr>
        <p:spPr bwMode="auto">
          <a:xfrm>
            <a:off x="5988050" y="5084763"/>
            <a:ext cx="1438275" cy="1008062"/>
          </a:xfrm>
          <a:prstGeom prst="ellips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65544" name="Text Box 8"/>
          <p:cNvSpPr txBox="1">
            <a:spLocks noChangeArrowheads="1"/>
          </p:cNvSpPr>
          <p:nvPr/>
        </p:nvSpPr>
        <p:spPr bwMode="auto">
          <a:xfrm>
            <a:off x="6935788" y="2116138"/>
            <a:ext cx="1139825" cy="73025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MX" sz="2000"/>
              <a:t>PARTE </a:t>
            </a:r>
          </a:p>
          <a:p>
            <a:pPr algn="ctr"/>
            <a:r>
              <a:rPr lang="es-MX" sz="2000"/>
              <a:t>MEDIA</a:t>
            </a:r>
          </a:p>
        </p:txBody>
      </p:sp>
      <p:sp>
        <p:nvSpPr>
          <p:cNvPr id="65547" name="Text Box 11"/>
          <p:cNvSpPr txBox="1">
            <a:spLocks noChangeArrowheads="1"/>
          </p:cNvSpPr>
          <p:nvPr/>
        </p:nvSpPr>
        <p:spPr bwMode="auto">
          <a:xfrm>
            <a:off x="395288" y="476250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MX" sz="44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65548" name="Text Box 12"/>
          <p:cNvSpPr txBox="1">
            <a:spLocks noChangeArrowheads="1"/>
          </p:cNvSpPr>
          <p:nvPr/>
        </p:nvSpPr>
        <p:spPr bwMode="auto">
          <a:xfrm>
            <a:off x="755650" y="476250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MX" sz="44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2015  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655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655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542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660" name="Picture 4" descr="ESTRATEGIA DE DIGESTI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806" t="19104" r="19167" b="2499"/>
          <a:stretch>
            <a:fillRect/>
          </a:stretch>
        </p:blipFill>
        <p:spPr bwMode="auto">
          <a:xfrm>
            <a:off x="3006725" y="1412875"/>
            <a:ext cx="4391025" cy="403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0663" name="Text Box 7"/>
          <p:cNvSpPr txBox="1">
            <a:spLocks noChangeArrowheads="1"/>
          </p:cNvSpPr>
          <p:nvPr/>
        </p:nvSpPr>
        <p:spPr bwMode="auto">
          <a:xfrm>
            <a:off x="3923928" y="5229200"/>
            <a:ext cx="998991" cy="58477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3200" dirty="0"/>
              <a:t>LUZ</a:t>
            </a:r>
          </a:p>
        </p:txBody>
      </p:sp>
      <p:sp>
        <p:nvSpPr>
          <p:cNvPr id="70664" name="Text Box 8"/>
          <p:cNvSpPr txBox="1">
            <a:spLocks noChangeArrowheads="1"/>
          </p:cNvSpPr>
          <p:nvPr/>
        </p:nvSpPr>
        <p:spPr bwMode="auto">
          <a:xfrm>
            <a:off x="2986088" y="4900613"/>
            <a:ext cx="668337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>
                <a:effectLst>
                  <a:outerShdw blurRad="38100" dist="38100" dir="2700000" algn="tl">
                    <a:srgbClr val="C0C0C0"/>
                  </a:outerShdw>
                </a:effectLst>
              </a:rPr>
              <a:t>pared</a:t>
            </a:r>
          </a:p>
        </p:txBody>
      </p:sp>
      <p:sp>
        <p:nvSpPr>
          <p:cNvPr id="70665" name="Text Box 9"/>
          <p:cNvSpPr txBox="1">
            <a:spLocks noChangeArrowheads="1"/>
          </p:cNvSpPr>
          <p:nvPr/>
        </p:nvSpPr>
        <p:spPr bwMode="auto">
          <a:xfrm>
            <a:off x="5741988" y="5661025"/>
            <a:ext cx="1174750" cy="336550"/>
          </a:xfrm>
          <a:prstGeom prst="rect">
            <a:avLst/>
          </a:prstGeom>
          <a:solidFill>
            <a:srgbClr val="FFCC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600"/>
              <a:t>intersticio</a:t>
            </a:r>
          </a:p>
        </p:txBody>
      </p:sp>
      <p:sp>
        <p:nvSpPr>
          <p:cNvPr id="70680" name="Oval 24"/>
          <p:cNvSpPr>
            <a:spLocks noChangeArrowheads="1"/>
          </p:cNvSpPr>
          <p:nvPr/>
        </p:nvSpPr>
        <p:spPr bwMode="auto">
          <a:xfrm>
            <a:off x="3852863" y="1589088"/>
            <a:ext cx="647700" cy="574675"/>
          </a:xfrm>
          <a:prstGeom prst="ellipse">
            <a:avLst/>
          </a:prstGeom>
          <a:solidFill>
            <a:srgbClr val="CC66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70681" name="Text Box 25"/>
          <p:cNvSpPr txBox="1">
            <a:spLocks noChangeArrowheads="1"/>
          </p:cNvSpPr>
          <p:nvPr/>
        </p:nvSpPr>
        <p:spPr bwMode="auto">
          <a:xfrm>
            <a:off x="3781425" y="1731963"/>
            <a:ext cx="8382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200">
                <a:effectLst>
                  <a:outerShdw blurRad="38100" dist="38100" dir="2700000" algn="tl">
                    <a:srgbClr val="C0C0C0"/>
                  </a:outerShdw>
                </a:effectLst>
              </a:rPr>
              <a:t>COMIDA</a:t>
            </a:r>
          </a:p>
        </p:txBody>
      </p:sp>
      <p:sp>
        <p:nvSpPr>
          <p:cNvPr id="70682" name="Text Box 26"/>
          <p:cNvSpPr txBox="1">
            <a:spLocks noChangeArrowheads="1"/>
          </p:cNvSpPr>
          <p:nvPr/>
        </p:nvSpPr>
        <p:spPr bwMode="auto">
          <a:xfrm>
            <a:off x="3563938" y="3860800"/>
            <a:ext cx="450850" cy="395288"/>
          </a:xfrm>
          <a:prstGeom prst="rect">
            <a:avLst/>
          </a:prstGeom>
          <a:solidFill>
            <a:srgbClr val="9FFF9F"/>
          </a:solidFill>
          <a:ln w="28575">
            <a:solidFill>
              <a:srgbClr val="CC99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1.</a:t>
            </a:r>
          </a:p>
        </p:txBody>
      </p:sp>
      <p:sp>
        <p:nvSpPr>
          <p:cNvPr id="70683" name="Text Box 27"/>
          <p:cNvSpPr txBox="1">
            <a:spLocks noChangeArrowheads="1"/>
          </p:cNvSpPr>
          <p:nvPr/>
        </p:nvSpPr>
        <p:spPr bwMode="auto">
          <a:xfrm>
            <a:off x="5310188" y="1484313"/>
            <a:ext cx="450850" cy="395287"/>
          </a:xfrm>
          <a:prstGeom prst="rect">
            <a:avLst/>
          </a:prstGeom>
          <a:solidFill>
            <a:srgbClr val="79BCFF"/>
          </a:solidFill>
          <a:ln w="28575">
            <a:solidFill>
              <a:srgbClr val="CC99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2.</a:t>
            </a:r>
          </a:p>
        </p:txBody>
      </p:sp>
      <p:sp>
        <p:nvSpPr>
          <p:cNvPr id="70684" name="Text Box 28"/>
          <p:cNvSpPr txBox="1">
            <a:spLocks noChangeArrowheads="1"/>
          </p:cNvSpPr>
          <p:nvPr/>
        </p:nvSpPr>
        <p:spPr bwMode="auto">
          <a:xfrm>
            <a:off x="3492500" y="2133600"/>
            <a:ext cx="450850" cy="395288"/>
          </a:xfrm>
          <a:prstGeom prst="rect">
            <a:avLst/>
          </a:prstGeom>
          <a:solidFill>
            <a:srgbClr val="FFB3B3"/>
          </a:solidFill>
          <a:ln w="28575">
            <a:solidFill>
              <a:srgbClr val="CC99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3.</a:t>
            </a:r>
          </a:p>
        </p:txBody>
      </p:sp>
      <p:sp>
        <p:nvSpPr>
          <p:cNvPr id="70688" name="Line 32"/>
          <p:cNvSpPr>
            <a:spLocks noChangeShapeType="1"/>
          </p:cNvSpPr>
          <p:nvPr/>
        </p:nvSpPr>
        <p:spPr bwMode="auto">
          <a:xfrm flipV="1">
            <a:off x="6318250" y="5157788"/>
            <a:ext cx="19050" cy="54451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70661" name="Text Box 5"/>
          <p:cNvSpPr txBox="1">
            <a:spLocks noChangeArrowheads="1"/>
          </p:cNvSpPr>
          <p:nvPr/>
        </p:nvSpPr>
        <p:spPr bwMode="auto">
          <a:xfrm>
            <a:off x="6665913" y="260350"/>
            <a:ext cx="1985962" cy="831850"/>
          </a:xfrm>
          <a:prstGeom prst="rect">
            <a:avLst/>
          </a:prstGeom>
          <a:solidFill>
            <a:srgbClr val="85C8CD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" sz="2400" b="0">
                <a:effectLst>
                  <a:outerShdw blurRad="38100" dist="38100" dir="2700000" algn="tl">
                    <a:srgbClr val="FFFFFF"/>
                  </a:outerShdw>
                </a:effectLst>
              </a:rPr>
              <a:t>FUNCIÓN </a:t>
            </a:r>
          </a:p>
          <a:p>
            <a:pPr algn="ctr"/>
            <a:r>
              <a:rPr lang="es-ES" sz="2400" b="0">
                <a:effectLst>
                  <a:outerShdw blurRad="38100" dist="38100" dir="2700000" algn="tl">
                    <a:srgbClr val="FFFFFF"/>
                  </a:outerShdw>
                </a:effectLst>
              </a:rPr>
              <a:t>DIGESTIVA</a:t>
            </a:r>
          </a:p>
        </p:txBody>
      </p:sp>
      <p:sp>
        <p:nvSpPr>
          <p:cNvPr id="70697" name="Text Box 41"/>
          <p:cNvSpPr txBox="1">
            <a:spLocks noChangeArrowheads="1"/>
          </p:cNvSpPr>
          <p:nvPr/>
        </p:nvSpPr>
        <p:spPr bwMode="auto">
          <a:xfrm>
            <a:off x="5149850" y="4829175"/>
            <a:ext cx="7366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600"/>
              <a:t>pared</a:t>
            </a:r>
          </a:p>
        </p:txBody>
      </p:sp>
      <p:sp>
        <p:nvSpPr>
          <p:cNvPr id="70698" name="AutoShape 42"/>
          <p:cNvSpPr>
            <a:spLocks/>
          </p:cNvSpPr>
          <p:nvPr/>
        </p:nvSpPr>
        <p:spPr bwMode="auto">
          <a:xfrm rot="16200000">
            <a:off x="4265613" y="4402137"/>
            <a:ext cx="361950" cy="2879725"/>
          </a:xfrm>
          <a:prstGeom prst="leftBrace">
            <a:avLst>
              <a:gd name="adj1" fmla="val 187227"/>
              <a:gd name="adj2" fmla="val 49005"/>
            </a:avLst>
          </a:prstGeom>
          <a:noFill/>
          <a:ln w="38100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70700" name="Rectangle 44"/>
          <p:cNvSpPr>
            <a:spLocks noChangeArrowheads="1"/>
          </p:cNvSpPr>
          <p:nvPr/>
        </p:nvSpPr>
        <p:spPr bwMode="auto">
          <a:xfrm>
            <a:off x="5310188" y="1916113"/>
            <a:ext cx="1223962" cy="43338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70701" name="Rectangle 45"/>
          <p:cNvSpPr>
            <a:spLocks noChangeArrowheads="1"/>
          </p:cNvSpPr>
          <p:nvPr/>
        </p:nvSpPr>
        <p:spPr bwMode="auto">
          <a:xfrm>
            <a:off x="3635375" y="4292600"/>
            <a:ext cx="1081088" cy="360363"/>
          </a:xfrm>
          <a:prstGeom prst="rect">
            <a:avLst/>
          </a:prstGeom>
          <a:solidFill>
            <a:srgbClr val="E8DBC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70675" name="Text Box 19"/>
          <p:cNvSpPr txBox="1">
            <a:spLocks noChangeArrowheads="1"/>
          </p:cNvSpPr>
          <p:nvPr/>
        </p:nvSpPr>
        <p:spPr bwMode="auto">
          <a:xfrm>
            <a:off x="3563938" y="4292600"/>
            <a:ext cx="1095375" cy="346075"/>
          </a:xfrm>
          <a:prstGeom prst="rect">
            <a:avLst/>
          </a:prstGeom>
          <a:solidFill>
            <a:srgbClr val="97FF97"/>
          </a:solidFill>
          <a:ln w="9525">
            <a:solidFill>
              <a:srgbClr val="CC99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600"/>
              <a:t>Motilidad</a:t>
            </a:r>
          </a:p>
        </p:txBody>
      </p:sp>
      <p:sp>
        <p:nvSpPr>
          <p:cNvPr id="70702" name="Rectangle 46"/>
          <p:cNvSpPr>
            <a:spLocks noChangeArrowheads="1"/>
          </p:cNvSpPr>
          <p:nvPr/>
        </p:nvSpPr>
        <p:spPr bwMode="auto">
          <a:xfrm>
            <a:off x="4859338" y="3429000"/>
            <a:ext cx="1225550" cy="28733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70703" name="Rectangle 47"/>
          <p:cNvSpPr>
            <a:spLocks noChangeArrowheads="1"/>
          </p:cNvSpPr>
          <p:nvPr/>
        </p:nvSpPr>
        <p:spPr bwMode="auto">
          <a:xfrm>
            <a:off x="3636963" y="2565400"/>
            <a:ext cx="1366837" cy="431800"/>
          </a:xfrm>
          <a:prstGeom prst="rect">
            <a:avLst/>
          </a:prstGeom>
          <a:solidFill>
            <a:srgbClr val="E8DBC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70676" name="Text Box 20"/>
          <p:cNvSpPr txBox="1">
            <a:spLocks noChangeArrowheads="1"/>
          </p:cNvSpPr>
          <p:nvPr/>
        </p:nvSpPr>
        <p:spPr bwMode="auto">
          <a:xfrm>
            <a:off x="3492500" y="2565400"/>
            <a:ext cx="1223963" cy="346075"/>
          </a:xfrm>
          <a:prstGeom prst="rect">
            <a:avLst/>
          </a:prstGeom>
          <a:solidFill>
            <a:srgbClr val="FFABAB"/>
          </a:solidFill>
          <a:ln w="9525">
            <a:solidFill>
              <a:srgbClr val="CC99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" sz="1600"/>
              <a:t>Digestión</a:t>
            </a:r>
          </a:p>
        </p:txBody>
      </p:sp>
      <p:sp>
        <p:nvSpPr>
          <p:cNvPr id="70704" name="Line 48"/>
          <p:cNvSpPr>
            <a:spLocks noChangeShapeType="1"/>
          </p:cNvSpPr>
          <p:nvPr/>
        </p:nvSpPr>
        <p:spPr bwMode="auto">
          <a:xfrm>
            <a:off x="5957888" y="1341438"/>
            <a:ext cx="0" cy="4103687"/>
          </a:xfrm>
          <a:prstGeom prst="line">
            <a:avLst/>
          </a:prstGeom>
          <a:noFill/>
          <a:ln w="57150">
            <a:solidFill>
              <a:srgbClr val="F68689"/>
            </a:solidFill>
            <a:round/>
            <a:headEnd/>
            <a:tailEnd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70678" name="Text Box 22"/>
          <p:cNvSpPr txBox="1">
            <a:spLocks noChangeArrowheads="1"/>
          </p:cNvSpPr>
          <p:nvPr/>
        </p:nvSpPr>
        <p:spPr bwMode="auto">
          <a:xfrm>
            <a:off x="5365750" y="1930400"/>
            <a:ext cx="1150938" cy="346075"/>
          </a:xfrm>
          <a:prstGeom prst="rect">
            <a:avLst/>
          </a:prstGeom>
          <a:solidFill>
            <a:srgbClr val="79BCFF"/>
          </a:solidFill>
          <a:ln w="9525">
            <a:solidFill>
              <a:srgbClr val="CC99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" sz="1600"/>
              <a:t>Secreción</a:t>
            </a:r>
          </a:p>
        </p:txBody>
      </p:sp>
      <p:sp>
        <p:nvSpPr>
          <p:cNvPr id="70677" name="Text Box 21"/>
          <p:cNvSpPr txBox="1">
            <a:spLocks noChangeArrowheads="1"/>
          </p:cNvSpPr>
          <p:nvPr/>
        </p:nvSpPr>
        <p:spPr bwMode="auto">
          <a:xfrm>
            <a:off x="4932363" y="3400425"/>
            <a:ext cx="1225550" cy="346075"/>
          </a:xfrm>
          <a:prstGeom prst="rect">
            <a:avLst/>
          </a:prstGeom>
          <a:solidFill>
            <a:srgbClr val="ABABFF"/>
          </a:solidFill>
          <a:ln w="9525">
            <a:solidFill>
              <a:srgbClr val="CC99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" sz="1600"/>
              <a:t>Absorción</a:t>
            </a:r>
          </a:p>
        </p:txBody>
      </p:sp>
      <p:sp>
        <p:nvSpPr>
          <p:cNvPr id="70707" name="Rectangle 51"/>
          <p:cNvSpPr>
            <a:spLocks noChangeArrowheads="1"/>
          </p:cNvSpPr>
          <p:nvPr/>
        </p:nvSpPr>
        <p:spPr bwMode="auto">
          <a:xfrm>
            <a:off x="7397750" y="1412875"/>
            <a:ext cx="720725" cy="4032250"/>
          </a:xfrm>
          <a:prstGeom prst="rect">
            <a:avLst/>
          </a:prstGeom>
          <a:solidFill>
            <a:srgbClr val="F9B1B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70666" name="Text Box 10"/>
          <p:cNvSpPr txBox="1">
            <a:spLocks noChangeArrowheads="1"/>
          </p:cNvSpPr>
          <p:nvPr/>
        </p:nvSpPr>
        <p:spPr bwMode="auto">
          <a:xfrm>
            <a:off x="6965950" y="4581525"/>
            <a:ext cx="11398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7C8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>
                <a:solidFill>
                  <a:srgbClr val="CC0000"/>
                </a:solidFill>
              </a:rPr>
              <a:t>SANGRE</a:t>
            </a:r>
          </a:p>
        </p:txBody>
      </p:sp>
      <p:sp>
        <p:nvSpPr>
          <p:cNvPr id="70710" name="Rectangle 54"/>
          <p:cNvSpPr>
            <a:spLocks noChangeArrowheads="1"/>
          </p:cNvSpPr>
          <p:nvPr/>
        </p:nvSpPr>
        <p:spPr bwMode="auto">
          <a:xfrm>
            <a:off x="754063" y="2420938"/>
            <a:ext cx="720725" cy="1943100"/>
          </a:xfrm>
          <a:prstGeom prst="rect">
            <a:avLst/>
          </a:prstGeom>
          <a:solidFill>
            <a:srgbClr val="E5D5C5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s-ES" sz="2000" b="0"/>
              <a:t>LUZ</a:t>
            </a:r>
          </a:p>
        </p:txBody>
      </p:sp>
      <p:sp>
        <p:nvSpPr>
          <p:cNvPr id="70712" name="Oval 56"/>
          <p:cNvSpPr>
            <a:spLocks noChangeArrowheads="1"/>
          </p:cNvSpPr>
          <p:nvPr/>
        </p:nvSpPr>
        <p:spPr bwMode="auto">
          <a:xfrm>
            <a:off x="682625" y="2205038"/>
            <a:ext cx="863600" cy="504825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70713" name="Rectangle 57"/>
          <p:cNvSpPr>
            <a:spLocks noChangeArrowheads="1"/>
          </p:cNvSpPr>
          <p:nvPr/>
        </p:nvSpPr>
        <p:spPr bwMode="auto">
          <a:xfrm>
            <a:off x="682625" y="2492375"/>
            <a:ext cx="863600" cy="19431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70714" name="Oval 58"/>
          <p:cNvSpPr>
            <a:spLocks noChangeArrowheads="1"/>
          </p:cNvSpPr>
          <p:nvPr/>
        </p:nvSpPr>
        <p:spPr bwMode="auto">
          <a:xfrm>
            <a:off x="682625" y="4148138"/>
            <a:ext cx="863600" cy="504825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70716" name="Rectangle 60"/>
          <p:cNvSpPr>
            <a:spLocks noChangeArrowheads="1"/>
          </p:cNvSpPr>
          <p:nvPr/>
        </p:nvSpPr>
        <p:spPr bwMode="auto">
          <a:xfrm>
            <a:off x="1762125" y="2492375"/>
            <a:ext cx="288925" cy="1800225"/>
          </a:xfrm>
          <a:prstGeom prst="rect">
            <a:avLst/>
          </a:prstGeom>
          <a:solidFill>
            <a:srgbClr val="FAB6A8"/>
          </a:solidFill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70717" name="Oval 61"/>
          <p:cNvSpPr>
            <a:spLocks noChangeArrowheads="1"/>
          </p:cNvSpPr>
          <p:nvPr/>
        </p:nvSpPr>
        <p:spPr bwMode="auto">
          <a:xfrm>
            <a:off x="1762125" y="4221163"/>
            <a:ext cx="288925" cy="215900"/>
          </a:xfrm>
          <a:prstGeom prst="ellipse">
            <a:avLst/>
          </a:prstGeom>
          <a:solidFill>
            <a:srgbClr val="FAB6A8"/>
          </a:solidFill>
          <a:ln w="9525">
            <a:solidFill>
              <a:srgbClr val="A5002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70715" name="Oval 59"/>
          <p:cNvSpPr>
            <a:spLocks noChangeArrowheads="1"/>
          </p:cNvSpPr>
          <p:nvPr/>
        </p:nvSpPr>
        <p:spPr bwMode="auto">
          <a:xfrm>
            <a:off x="1762125" y="2347913"/>
            <a:ext cx="288925" cy="215900"/>
          </a:xfrm>
          <a:prstGeom prst="ellipse">
            <a:avLst/>
          </a:prstGeom>
          <a:solidFill>
            <a:srgbClr val="FAB6A8"/>
          </a:solidFill>
          <a:ln w="9525">
            <a:solidFill>
              <a:srgbClr val="A5002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70708" name="Oval 52"/>
          <p:cNvSpPr>
            <a:spLocks noChangeArrowheads="1"/>
          </p:cNvSpPr>
          <p:nvPr/>
        </p:nvSpPr>
        <p:spPr bwMode="auto">
          <a:xfrm>
            <a:off x="754063" y="2276475"/>
            <a:ext cx="720725" cy="360363"/>
          </a:xfrm>
          <a:prstGeom prst="ellipse">
            <a:avLst/>
          </a:prstGeom>
          <a:solidFill>
            <a:srgbClr val="E5D5C5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70711" name="Oval 55"/>
          <p:cNvSpPr>
            <a:spLocks noChangeArrowheads="1"/>
          </p:cNvSpPr>
          <p:nvPr/>
        </p:nvSpPr>
        <p:spPr bwMode="auto">
          <a:xfrm>
            <a:off x="754063" y="4221163"/>
            <a:ext cx="720725" cy="360362"/>
          </a:xfrm>
          <a:prstGeom prst="ellipse">
            <a:avLst/>
          </a:prstGeom>
          <a:solidFill>
            <a:srgbClr val="E5D5C5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70719" name="Text Box 63"/>
          <p:cNvSpPr txBox="1">
            <a:spLocks noChangeArrowheads="1"/>
          </p:cNvSpPr>
          <p:nvPr/>
        </p:nvSpPr>
        <p:spPr bwMode="auto">
          <a:xfrm>
            <a:off x="3149600" y="6127750"/>
            <a:ext cx="2492375" cy="39687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000" b="0"/>
              <a:t>TUBO DIGESTIVO</a:t>
            </a:r>
          </a:p>
        </p:txBody>
      </p:sp>
      <p:sp>
        <p:nvSpPr>
          <p:cNvPr id="70720" name="AutoShape 64"/>
          <p:cNvSpPr>
            <a:spLocks/>
          </p:cNvSpPr>
          <p:nvPr/>
        </p:nvSpPr>
        <p:spPr bwMode="auto">
          <a:xfrm rot="16200000">
            <a:off x="7469982" y="4869656"/>
            <a:ext cx="146050" cy="1439863"/>
          </a:xfrm>
          <a:prstGeom prst="leftBrace">
            <a:avLst>
              <a:gd name="adj1" fmla="val 231999"/>
              <a:gd name="adj2" fmla="val 49005"/>
            </a:avLst>
          </a:prstGeom>
          <a:noFill/>
          <a:ln w="38100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70721" name="Text Box 65"/>
          <p:cNvSpPr txBox="1">
            <a:spLocks noChangeArrowheads="1"/>
          </p:cNvSpPr>
          <p:nvPr/>
        </p:nvSpPr>
        <p:spPr bwMode="auto">
          <a:xfrm>
            <a:off x="7019925" y="5734050"/>
            <a:ext cx="1277938" cy="396875"/>
          </a:xfrm>
          <a:prstGeom prst="rect">
            <a:avLst/>
          </a:prstGeom>
          <a:solidFill>
            <a:srgbClr val="F6A8B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000" b="0"/>
              <a:t>CAPILAR</a:t>
            </a:r>
          </a:p>
        </p:txBody>
      </p:sp>
      <p:sp>
        <p:nvSpPr>
          <p:cNvPr id="70722" name="Text Box 66"/>
          <p:cNvSpPr txBox="1">
            <a:spLocks noChangeArrowheads="1"/>
          </p:cNvSpPr>
          <p:nvPr/>
        </p:nvSpPr>
        <p:spPr bwMode="auto">
          <a:xfrm>
            <a:off x="323850" y="4652963"/>
            <a:ext cx="1038225" cy="58102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" sz="1600"/>
              <a:t>Tubo </a:t>
            </a:r>
          </a:p>
          <a:p>
            <a:pPr algn="ctr"/>
            <a:r>
              <a:rPr lang="es-ES" sz="1600"/>
              <a:t>digestivo</a:t>
            </a:r>
          </a:p>
        </p:txBody>
      </p:sp>
      <p:sp>
        <p:nvSpPr>
          <p:cNvPr id="70723" name="Text Box 67"/>
          <p:cNvSpPr txBox="1">
            <a:spLocks noChangeArrowheads="1"/>
          </p:cNvSpPr>
          <p:nvPr/>
        </p:nvSpPr>
        <p:spPr bwMode="auto">
          <a:xfrm>
            <a:off x="1497013" y="4797425"/>
            <a:ext cx="854075" cy="336550"/>
          </a:xfrm>
          <a:prstGeom prst="rect">
            <a:avLst/>
          </a:prstGeom>
          <a:solidFill>
            <a:srgbClr val="F6A8B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" sz="1600"/>
              <a:t>Capilar</a:t>
            </a:r>
          </a:p>
        </p:txBody>
      </p:sp>
      <p:sp>
        <p:nvSpPr>
          <p:cNvPr id="70724" name="Line 68"/>
          <p:cNvSpPr>
            <a:spLocks noChangeShapeType="1"/>
          </p:cNvSpPr>
          <p:nvPr/>
        </p:nvSpPr>
        <p:spPr bwMode="auto">
          <a:xfrm>
            <a:off x="2627313" y="0"/>
            <a:ext cx="0" cy="6858000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70725" name="Line 69"/>
          <p:cNvSpPr>
            <a:spLocks noChangeShapeType="1"/>
          </p:cNvSpPr>
          <p:nvPr/>
        </p:nvSpPr>
        <p:spPr bwMode="auto">
          <a:xfrm>
            <a:off x="2987675" y="1376363"/>
            <a:ext cx="0" cy="4103687"/>
          </a:xfrm>
          <a:prstGeom prst="line">
            <a:avLst/>
          </a:prstGeom>
          <a:noFill/>
          <a:ln w="57150">
            <a:solidFill>
              <a:srgbClr val="F68689"/>
            </a:solidFill>
            <a:round/>
            <a:headEnd/>
            <a:tailEnd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70685" name="Text Box 29"/>
          <p:cNvSpPr txBox="1">
            <a:spLocks noChangeArrowheads="1"/>
          </p:cNvSpPr>
          <p:nvPr/>
        </p:nvSpPr>
        <p:spPr bwMode="auto">
          <a:xfrm>
            <a:off x="4984750" y="2924175"/>
            <a:ext cx="450850" cy="395288"/>
          </a:xfrm>
          <a:prstGeom prst="rect">
            <a:avLst/>
          </a:prstGeom>
          <a:solidFill>
            <a:srgbClr val="AFAFFF"/>
          </a:solidFill>
          <a:ln w="28575">
            <a:solidFill>
              <a:srgbClr val="CC99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4.</a:t>
            </a:r>
          </a:p>
        </p:txBody>
      </p:sp>
      <p:sp>
        <p:nvSpPr>
          <p:cNvPr id="70727" name="Text Box 71"/>
          <p:cNvSpPr txBox="1">
            <a:spLocks noChangeArrowheads="1"/>
          </p:cNvSpPr>
          <p:nvPr/>
        </p:nvSpPr>
        <p:spPr bwMode="auto">
          <a:xfrm>
            <a:off x="1042988" y="1700213"/>
            <a:ext cx="1174750" cy="336550"/>
          </a:xfrm>
          <a:prstGeom prst="rect">
            <a:avLst/>
          </a:prstGeom>
          <a:solidFill>
            <a:srgbClr val="FFCC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600"/>
              <a:t>intersticio</a:t>
            </a:r>
          </a:p>
        </p:txBody>
      </p:sp>
      <p:sp>
        <p:nvSpPr>
          <p:cNvPr id="70728" name="Rectangle 72"/>
          <p:cNvSpPr>
            <a:spLocks noChangeArrowheads="1"/>
          </p:cNvSpPr>
          <p:nvPr/>
        </p:nvSpPr>
        <p:spPr bwMode="auto">
          <a:xfrm>
            <a:off x="2778503" y="1268413"/>
            <a:ext cx="6264275" cy="525621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46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2015  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707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0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682" grpId="0" animBg="1"/>
      <p:bldP spid="70683" grpId="0" animBg="1"/>
      <p:bldP spid="70684" grpId="0" animBg="1"/>
      <p:bldP spid="70675" grpId="0" animBg="1"/>
      <p:bldP spid="70676" grpId="0" animBg="1"/>
      <p:bldP spid="70678" grpId="0" animBg="1"/>
      <p:bldP spid="70677" grpId="0" animBg="1"/>
      <p:bldP spid="70685" grpId="0" animBg="1"/>
      <p:bldP spid="70728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Text Box 2"/>
          <p:cNvSpPr txBox="1">
            <a:spLocks noChangeArrowheads="1"/>
          </p:cNvSpPr>
          <p:nvPr/>
        </p:nvSpPr>
        <p:spPr bwMode="auto">
          <a:xfrm>
            <a:off x="1692275" y="549275"/>
            <a:ext cx="1641475" cy="395288"/>
          </a:xfrm>
          <a:prstGeom prst="rect">
            <a:avLst/>
          </a:prstGeom>
          <a:solidFill>
            <a:srgbClr val="D6ECEE"/>
          </a:solidFill>
          <a:ln w="28575">
            <a:solidFill>
              <a:srgbClr val="0066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/>
              <a:t>FUNCIONES</a:t>
            </a:r>
          </a:p>
        </p:txBody>
      </p:sp>
      <p:sp>
        <p:nvSpPr>
          <p:cNvPr id="142339" name="Text Box 3"/>
          <p:cNvSpPr txBox="1">
            <a:spLocks noChangeArrowheads="1"/>
          </p:cNvSpPr>
          <p:nvPr/>
        </p:nvSpPr>
        <p:spPr bwMode="auto">
          <a:xfrm>
            <a:off x="323528" y="1352004"/>
            <a:ext cx="1079142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MX" sz="44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MX" sz="44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42340" name="Line 4"/>
          <p:cNvSpPr>
            <a:spLocks noChangeShapeType="1"/>
          </p:cNvSpPr>
          <p:nvPr/>
        </p:nvSpPr>
        <p:spPr bwMode="auto">
          <a:xfrm flipH="1">
            <a:off x="3281363" y="3789363"/>
            <a:ext cx="863600" cy="431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42341" name="Line 5"/>
          <p:cNvSpPr>
            <a:spLocks noChangeShapeType="1"/>
          </p:cNvSpPr>
          <p:nvPr/>
        </p:nvSpPr>
        <p:spPr bwMode="auto">
          <a:xfrm>
            <a:off x="3281363" y="4618038"/>
            <a:ext cx="863600" cy="39528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42342" name="Text Box 6"/>
          <p:cNvSpPr txBox="1">
            <a:spLocks noChangeArrowheads="1"/>
          </p:cNvSpPr>
          <p:nvPr/>
        </p:nvSpPr>
        <p:spPr bwMode="auto">
          <a:xfrm>
            <a:off x="1984375" y="4222750"/>
            <a:ext cx="1335088" cy="395288"/>
          </a:xfrm>
          <a:prstGeom prst="rect">
            <a:avLst/>
          </a:prstGeom>
          <a:solidFill>
            <a:srgbClr val="FFD9EC"/>
          </a:solidFill>
          <a:ln w="28575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/>
              <a:t>CONTROL</a:t>
            </a:r>
          </a:p>
        </p:txBody>
      </p:sp>
      <p:sp>
        <p:nvSpPr>
          <p:cNvPr id="142343" name="Rectangle 7"/>
          <p:cNvSpPr>
            <a:spLocks noChangeArrowheads="1"/>
          </p:cNvSpPr>
          <p:nvPr/>
        </p:nvSpPr>
        <p:spPr bwMode="auto">
          <a:xfrm>
            <a:off x="5224463" y="4870450"/>
            <a:ext cx="1152525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2344" name="Line 8"/>
          <p:cNvSpPr>
            <a:spLocks noChangeShapeType="1"/>
          </p:cNvSpPr>
          <p:nvPr/>
        </p:nvSpPr>
        <p:spPr bwMode="auto">
          <a:xfrm>
            <a:off x="1589088" y="3429000"/>
            <a:ext cx="6654800" cy="0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42351" name="Oval 15"/>
          <p:cNvSpPr>
            <a:spLocks noChangeArrowheads="1"/>
          </p:cNvSpPr>
          <p:nvPr/>
        </p:nvSpPr>
        <p:spPr bwMode="auto">
          <a:xfrm>
            <a:off x="3635375" y="1844675"/>
            <a:ext cx="144463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2354" name="Text Box 18"/>
          <p:cNvSpPr txBox="1">
            <a:spLocks noChangeArrowheads="1"/>
          </p:cNvSpPr>
          <p:nvPr/>
        </p:nvSpPr>
        <p:spPr bwMode="auto">
          <a:xfrm>
            <a:off x="1763713" y="1196975"/>
            <a:ext cx="1612900" cy="223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Clr>
                <a:schemeClr val="accent2"/>
              </a:buClr>
              <a:buFontTx/>
              <a:buChar char="•"/>
            </a:pPr>
            <a:r>
              <a:rPr lang="es-ES_tradnl" dirty="0"/>
              <a:t> MOTILIDAD</a:t>
            </a:r>
          </a:p>
          <a:p>
            <a:pPr algn="ctr">
              <a:buClr>
                <a:schemeClr val="accent2"/>
              </a:buClr>
              <a:buFontTx/>
              <a:buChar char="•"/>
            </a:pPr>
            <a:endParaRPr lang="es-ES_tradnl" dirty="0"/>
          </a:p>
          <a:p>
            <a:pPr algn="ctr">
              <a:buClr>
                <a:schemeClr val="accent2"/>
              </a:buClr>
              <a:buFontTx/>
              <a:buChar char="•"/>
            </a:pPr>
            <a:r>
              <a:rPr lang="es-ES_tradnl" dirty="0"/>
              <a:t> SECRECIÓN</a:t>
            </a:r>
          </a:p>
          <a:p>
            <a:pPr algn="ctr">
              <a:buClr>
                <a:schemeClr val="accent2"/>
              </a:buClr>
              <a:buFontTx/>
              <a:buChar char="•"/>
            </a:pPr>
            <a:endParaRPr lang="es-ES_tradnl" dirty="0"/>
          </a:p>
          <a:p>
            <a:pPr algn="ctr">
              <a:buClr>
                <a:schemeClr val="accent2"/>
              </a:buClr>
              <a:buFontTx/>
              <a:buChar char="•"/>
            </a:pPr>
            <a:r>
              <a:rPr lang="es-ES_tradnl" dirty="0"/>
              <a:t> DIGESTION</a:t>
            </a:r>
          </a:p>
          <a:p>
            <a:pPr algn="ctr">
              <a:buClr>
                <a:schemeClr val="accent2"/>
              </a:buClr>
              <a:buFontTx/>
              <a:buChar char="•"/>
            </a:pPr>
            <a:endParaRPr lang="es-ES_tradnl" dirty="0"/>
          </a:p>
          <a:p>
            <a:pPr algn="ctr">
              <a:buClr>
                <a:schemeClr val="accent2"/>
              </a:buClr>
              <a:buFontTx/>
              <a:buChar char="•"/>
            </a:pPr>
            <a:r>
              <a:rPr lang="es-ES_tradnl" dirty="0"/>
              <a:t> ABSORCIÓN</a:t>
            </a:r>
            <a:endParaRPr lang="es-ES_tradnl" sz="900" dirty="0">
              <a:solidFill>
                <a:srgbClr val="CC0000"/>
              </a:solidFill>
            </a:endParaRPr>
          </a:p>
          <a:p>
            <a:pPr algn="ctr"/>
            <a:r>
              <a:rPr lang="es-ES_tradnl" sz="2000" dirty="0">
                <a:solidFill>
                  <a:srgbClr val="CC0000"/>
                </a:solidFill>
              </a:rPr>
              <a:t>+</a:t>
            </a:r>
          </a:p>
          <a:p>
            <a:pPr algn="ctr"/>
            <a:endParaRPr lang="es-ES_tradnl" sz="900" dirty="0">
              <a:solidFill>
                <a:srgbClr val="CC0000"/>
              </a:solidFill>
            </a:endParaRPr>
          </a:p>
          <a:p>
            <a:pPr algn="ctr">
              <a:buClr>
                <a:srgbClr val="CC0000"/>
              </a:buClr>
              <a:buFontTx/>
              <a:buChar char="•"/>
            </a:pPr>
            <a:r>
              <a:rPr lang="es-ES_tradnl" dirty="0"/>
              <a:t> CIRCULACIÓN</a:t>
            </a:r>
          </a:p>
        </p:txBody>
      </p:sp>
      <p:sp>
        <p:nvSpPr>
          <p:cNvPr id="142355" name="Line 19"/>
          <p:cNvSpPr>
            <a:spLocks noChangeShapeType="1"/>
          </p:cNvSpPr>
          <p:nvPr/>
        </p:nvSpPr>
        <p:spPr bwMode="auto">
          <a:xfrm>
            <a:off x="3492500" y="1052513"/>
            <a:ext cx="0" cy="2303462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42356" name="Text Box 20"/>
          <p:cNvSpPr txBox="1">
            <a:spLocks noChangeArrowheads="1"/>
          </p:cNvSpPr>
          <p:nvPr/>
        </p:nvSpPr>
        <p:spPr bwMode="auto">
          <a:xfrm>
            <a:off x="4144963" y="3595688"/>
            <a:ext cx="4181475" cy="2684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Clr>
                <a:srgbClr val="CC0000"/>
              </a:buClr>
              <a:buSzPct val="200000"/>
              <a:buFontTx/>
              <a:buChar char="•"/>
            </a:pPr>
            <a:r>
              <a:rPr lang="es-ES_tradnl" sz="1600">
                <a:solidFill>
                  <a:schemeClr val="accent2"/>
                </a:solidFill>
              </a:rPr>
              <a:t> </a:t>
            </a:r>
            <a:r>
              <a:rPr lang="es-ES_tradnl" sz="1800"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MENSAJES ELECTROQUÍMICOS</a:t>
            </a:r>
          </a:p>
          <a:p>
            <a:endParaRPr lang="es-ES_tradnl" sz="800">
              <a:solidFill>
                <a:schemeClr val="accent2"/>
              </a:solidFill>
            </a:endParaRPr>
          </a:p>
          <a:p>
            <a:r>
              <a:rPr lang="es-ES_tradnl">
                <a:solidFill>
                  <a:schemeClr val="accent2"/>
                </a:solidFill>
              </a:rPr>
              <a:t>         </a:t>
            </a:r>
            <a:r>
              <a:rPr lang="es-ES_tradnl" sz="1800">
                <a:solidFill>
                  <a:srgbClr val="0033CC"/>
                </a:solidFill>
              </a:rPr>
              <a:t>S. Nervioso</a:t>
            </a:r>
            <a:r>
              <a:rPr lang="es-ES_tradnl">
                <a:solidFill>
                  <a:srgbClr val="0033CC"/>
                </a:solidFill>
              </a:rPr>
              <a:t> ENTÉRICO</a:t>
            </a:r>
          </a:p>
          <a:p>
            <a:r>
              <a:rPr lang="es-ES_tradnl">
                <a:solidFill>
                  <a:srgbClr val="0033CC"/>
                </a:solidFill>
              </a:rPr>
              <a:t>        </a:t>
            </a:r>
            <a:r>
              <a:rPr lang="es-ES_tradnl" sz="1800">
                <a:solidFill>
                  <a:srgbClr val="0033CC"/>
                </a:solidFill>
              </a:rPr>
              <a:t> S. Nervioso</a:t>
            </a:r>
            <a:r>
              <a:rPr lang="es-ES_tradnl">
                <a:solidFill>
                  <a:srgbClr val="0033CC"/>
                </a:solidFill>
              </a:rPr>
              <a:t> AUTÓNOMO</a:t>
            </a:r>
          </a:p>
          <a:p>
            <a:endParaRPr lang="es-ES_tradnl">
              <a:solidFill>
                <a:srgbClr val="0033CC"/>
              </a:solidFill>
            </a:endParaRPr>
          </a:p>
          <a:p>
            <a:endParaRPr lang="es-ES_tradnl">
              <a:solidFill>
                <a:srgbClr val="006600"/>
              </a:solidFill>
            </a:endParaRPr>
          </a:p>
          <a:p>
            <a:pPr>
              <a:buClr>
                <a:srgbClr val="CC0000"/>
              </a:buClr>
              <a:buSzPct val="200000"/>
              <a:buFontTx/>
              <a:buChar char="•"/>
            </a:pPr>
            <a:r>
              <a:rPr lang="es-ES_tradnl">
                <a:solidFill>
                  <a:srgbClr val="006600"/>
                </a:solidFill>
              </a:rPr>
              <a:t> </a:t>
            </a:r>
            <a:r>
              <a:rPr lang="es-ES_tradnl" sz="180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MENSAJES HUMORALES</a:t>
            </a:r>
          </a:p>
          <a:p>
            <a:r>
              <a:rPr lang="es-ES_tradnl" sz="800">
                <a:solidFill>
                  <a:srgbClr val="006600"/>
                </a:solidFill>
              </a:rPr>
              <a:t>         </a:t>
            </a:r>
          </a:p>
          <a:p>
            <a:r>
              <a:rPr lang="es-ES_tradnl">
                <a:solidFill>
                  <a:srgbClr val="006600"/>
                </a:solidFill>
              </a:rPr>
              <a:t>       </a:t>
            </a:r>
            <a:r>
              <a:rPr lang="es-ES_tradnl" sz="1800" b="0">
                <a:solidFill>
                  <a:srgbClr val="006600"/>
                </a:solidFill>
              </a:rPr>
              <a:t>S. Endocrino</a:t>
            </a:r>
            <a:r>
              <a:rPr lang="es-ES_tradnl" b="0">
                <a:solidFill>
                  <a:srgbClr val="006600"/>
                </a:solidFill>
              </a:rPr>
              <a:t>  </a:t>
            </a:r>
            <a:r>
              <a:rPr lang="es-ES_tradnl">
                <a:solidFill>
                  <a:srgbClr val="006600"/>
                </a:solidFill>
              </a:rPr>
              <a:t>ENTÉRICO</a:t>
            </a:r>
          </a:p>
          <a:p>
            <a:r>
              <a:rPr lang="es-ES_tradnl" b="0">
                <a:solidFill>
                  <a:srgbClr val="006600"/>
                </a:solidFill>
              </a:rPr>
              <a:t>          </a:t>
            </a:r>
            <a:r>
              <a:rPr lang="es-ES_tradnl" sz="1800" b="0">
                <a:solidFill>
                  <a:srgbClr val="006600"/>
                </a:solidFill>
              </a:rPr>
              <a:t>S. Endocrino</a:t>
            </a:r>
            <a:r>
              <a:rPr lang="es-ES_tradnl" b="0">
                <a:solidFill>
                  <a:srgbClr val="006600"/>
                </a:solidFill>
              </a:rPr>
              <a:t>  </a:t>
            </a:r>
            <a:r>
              <a:rPr lang="es-ES_tradnl">
                <a:solidFill>
                  <a:srgbClr val="006600"/>
                </a:solidFill>
              </a:rPr>
              <a:t>GENERAL</a:t>
            </a:r>
          </a:p>
          <a:p>
            <a:r>
              <a:rPr lang="es-ES_tradnl" b="0">
                <a:solidFill>
                  <a:srgbClr val="006600"/>
                </a:solidFill>
              </a:rPr>
              <a:t>          </a:t>
            </a:r>
            <a:r>
              <a:rPr lang="es-ES_tradnl" sz="1800" b="0">
                <a:solidFill>
                  <a:srgbClr val="006600"/>
                </a:solidFill>
              </a:rPr>
              <a:t>S. Inmune </a:t>
            </a:r>
            <a:r>
              <a:rPr lang="es-ES_tradnl">
                <a:solidFill>
                  <a:srgbClr val="006600"/>
                </a:solidFill>
              </a:rPr>
              <a:t>ENTÉRICO</a:t>
            </a:r>
          </a:p>
        </p:txBody>
      </p:sp>
      <p:sp>
        <p:nvSpPr>
          <p:cNvPr id="21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2015  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2" name="1 Rectángulo"/>
          <p:cNvSpPr/>
          <p:nvPr/>
        </p:nvSpPr>
        <p:spPr bwMode="auto">
          <a:xfrm>
            <a:off x="3635375" y="549275"/>
            <a:ext cx="4833938" cy="28067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22" name="Text Box 21"/>
          <p:cNvSpPr txBox="1">
            <a:spLocks noChangeArrowheads="1"/>
          </p:cNvSpPr>
          <p:nvPr/>
        </p:nvSpPr>
        <p:spPr bwMode="auto">
          <a:xfrm>
            <a:off x="5508625" y="1124744"/>
            <a:ext cx="2163763" cy="395288"/>
          </a:xfrm>
          <a:prstGeom prst="rect">
            <a:avLst/>
          </a:prstGeom>
          <a:noFill/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/>
              <a:t>Entre partes TGI</a:t>
            </a:r>
          </a:p>
        </p:txBody>
      </p:sp>
      <p:sp>
        <p:nvSpPr>
          <p:cNvPr id="23" name="Text Box 22"/>
          <p:cNvSpPr txBox="1">
            <a:spLocks noChangeArrowheads="1"/>
          </p:cNvSpPr>
          <p:nvPr/>
        </p:nvSpPr>
        <p:spPr bwMode="auto">
          <a:xfrm>
            <a:off x="5508625" y="2529656"/>
            <a:ext cx="2592388" cy="395288"/>
          </a:xfrm>
          <a:prstGeom prst="rect">
            <a:avLst/>
          </a:prstGeom>
          <a:noFill/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" sz="1800"/>
              <a:t>Entre partes y SNC</a:t>
            </a:r>
          </a:p>
        </p:txBody>
      </p:sp>
      <p:sp>
        <p:nvSpPr>
          <p:cNvPr id="24" name="Text Box 23"/>
          <p:cNvSpPr txBox="1">
            <a:spLocks noChangeArrowheads="1"/>
          </p:cNvSpPr>
          <p:nvPr/>
        </p:nvSpPr>
        <p:spPr bwMode="auto">
          <a:xfrm>
            <a:off x="5508625" y="1821192"/>
            <a:ext cx="2622834" cy="369332"/>
          </a:xfrm>
          <a:prstGeom prst="rect">
            <a:avLst/>
          </a:prstGeom>
          <a:solidFill>
            <a:srgbClr val="4FDD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dirty="0"/>
              <a:t>"</a:t>
            </a:r>
            <a:r>
              <a:rPr lang="es-ES" sz="1800" dirty="0"/>
              <a:t>CONVERSACIONES</a:t>
            </a:r>
            <a:r>
              <a:rPr lang="en-US" sz="1800" dirty="0"/>
              <a:t>"</a:t>
            </a:r>
          </a:p>
        </p:txBody>
      </p:sp>
      <p:sp>
        <p:nvSpPr>
          <p:cNvPr id="25" name="Line 25"/>
          <p:cNvSpPr>
            <a:spLocks noChangeShapeType="1"/>
          </p:cNvSpPr>
          <p:nvPr/>
        </p:nvSpPr>
        <p:spPr bwMode="auto">
          <a:xfrm flipV="1">
            <a:off x="5076825" y="1557338"/>
            <a:ext cx="431800" cy="35877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6" name="Line 26"/>
          <p:cNvSpPr>
            <a:spLocks noChangeShapeType="1"/>
          </p:cNvSpPr>
          <p:nvPr/>
        </p:nvSpPr>
        <p:spPr bwMode="auto">
          <a:xfrm>
            <a:off x="5058569" y="2233613"/>
            <a:ext cx="450056" cy="2587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7" name="Text Box 27"/>
          <p:cNvSpPr txBox="1">
            <a:spLocks noChangeArrowheads="1"/>
          </p:cNvSpPr>
          <p:nvPr/>
        </p:nvSpPr>
        <p:spPr bwMode="auto">
          <a:xfrm>
            <a:off x="3894138" y="1868488"/>
            <a:ext cx="1211262" cy="365125"/>
          </a:xfrm>
          <a:prstGeom prst="rect">
            <a:avLst/>
          </a:prstGeom>
          <a:solidFill>
            <a:srgbClr val="FFD9EC"/>
          </a:solidFill>
          <a:ln w="28575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600"/>
              <a:t>CONTROL</a:t>
            </a:r>
          </a:p>
        </p:txBody>
      </p:sp>
      <p:sp>
        <p:nvSpPr>
          <p:cNvPr id="28" name="Oval 28"/>
          <p:cNvSpPr>
            <a:spLocks noChangeArrowheads="1"/>
          </p:cNvSpPr>
          <p:nvPr/>
        </p:nvSpPr>
        <p:spPr bwMode="auto">
          <a:xfrm>
            <a:off x="3635375" y="1844675"/>
            <a:ext cx="144463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9" name="Text Box 24"/>
          <p:cNvSpPr txBox="1">
            <a:spLocks noChangeArrowheads="1"/>
          </p:cNvSpPr>
          <p:nvPr/>
        </p:nvSpPr>
        <p:spPr bwMode="auto">
          <a:xfrm>
            <a:off x="3492500" y="1773238"/>
            <a:ext cx="3556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800" b="0"/>
              <a:t>+</a:t>
            </a:r>
            <a:endParaRPr lang="en-US" sz="2800"/>
          </a:p>
        </p:txBody>
      </p:sp>
      <p:sp>
        <p:nvSpPr>
          <p:cNvPr id="30" name="Line 34"/>
          <p:cNvSpPr>
            <a:spLocks noChangeShapeType="1"/>
          </p:cNvSpPr>
          <p:nvPr/>
        </p:nvSpPr>
        <p:spPr bwMode="auto">
          <a:xfrm>
            <a:off x="3492500" y="1125538"/>
            <a:ext cx="0" cy="2087562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5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5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2340" grpId="0" animBg="1"/>
      <p:bldP spid="142341" grpId="0" animBg="1"/>
      <p:bldP spid="142342" grpId="0" animBg="1"/>
      <p:bldP spid="142356" grpId="0"/>
      <p:bldP spid="2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9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7" name="Text Box 3"/>
          <p:cNvSpPr txBox="1">
            <a:spLocks noChangeArrowheads="1"/>
          </p:cNvSpPr>
          <p:nvPr/>
        </p:nvSpPr>
        <p:spPr bwMode="auto">
          <a:xfrm>
            <a:off x="4932363" y="765175"/>
            <a:ext cx="3240087" cy="547688"/>
          </a:xfrm>
          <a:prstGeom prst="rect">
            <a:avLst/>
          </a:prstGeom>
          <a:solidFill>
            <a:srgbClr val="ABE9FF"/>
          </a:solidFill>
          <a:ln w="28575">
            <a:solidFill>
              <a:schemeClr val="accent2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r>
              <a:rPr lang="es-ES" sz="2800" b="0"/>
              <a:t>“Conversaciones ”</a:t>
            </a:r>
          </a:p>
        </p:txBody>
      </p:sp>
      <p:sp>
        <p:nvSpPr>
          <p:cNvPr id="62468" name="Text Box 4"/>
          <p:cNvSpPr txBox="1">
            <a:spLocks noChangeArrowheads="1"/>
          </p:cNvSpPr>
          <p:nvPr/>
        </p:nvSpPr>
        <p:spPr bwMode="auto">
          <a:xfrm>
            <a:off x="4814888" y="3783013"/>
            <a:ext cx="131127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/>
              <a:t>Estómago </a:t>
            </a:r>
          </a:p>
        </p:txBody>
      </p:sp>
      <p:sp>
        <p:nvSpPr>
          <p:cNvPr id="62469" name="Line 5"/>
          <p:cNvSpPr>
            <a:spLocks noChangeShapeType="1"/>
          </p:cNvSpPr>
          <p:nvPr/>
        </p:nvSpPr>
        <p:spPr bwMode="auto">
          <a:xfrm>
            <a:off x="6254750" y="3971925"/>
            <a:ext cx="431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62470" name="Text Box 6"/>
          <p:cNvSpPr txBox="1">
            <a:spLocks noChangeArrowheads="1"/>
          </p:cNvSpPr>
          <p:nvPr/>
        </p:nvSpPr>
        <p:spPr bwMode="auto">
          <a:xfrm>
            <a:off x="6738938" y="3781425"/>
            <a:ext cx="11874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/>
              <a:t>Intestino</a:t>
            </a:r>
          </a:p>
        </p:txBody>
      </p:sp>
      <p:sp>
        <p:nvSpPr>
          <p:cNvPr id="62471" name="Text Box 7"/>
          <p:cNvSpPr txBox="1">
            <a:spLocks noChangeArrowheads="1"/>
          </p:cNvSpPr>
          <p:nvPr/>
        </p:nvSpPr>
        <p:spPr bwMode="auto">
          <a:xfrm>
            <a:off x="4813300" y="5308600"/>
            <a:ext cx="11874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/>
              <a:t>Intestino</a:t>
            </a:r>
          </a:p>
        </p:txBody>
      </p:sp>
      <p:sp>
        <p:nvSpPr>
          <p:cNvPr id="62472" name="Line 8"/>
          <p:cNvSpPr>
            <a:spLocks noChangeShapeType="1"/>
          </p:cNvSpPr>
          <p:nvPr/>
        </p:nvSpPr>
        <p:spPr bwMode="auto">
          <a:xfrm>
            <a:off x="6273800" y="5492750"/>
            <a:ext cx="431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62473" name="Text Box 9"/>
          <p:cNvSpPr txBox="1">
            <a:spLocks noChangeArrowheads="1"/>
          </p:cNvSpPr>
          <p:nvPr/>
        </p:nvSpPr>
        <p:spPr bwMode="auto">
          <a:xfrm>
            <a:off x="6757988" y="5302250"/>
            <a:ext cx="12128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/>
              <a:t>Estómago</a:t>
            </a:r>
          </a:p>
        </p:txBody>
      </p:sp>
      <p:sp>
        <p:nvSpPr>
          <p:cNvPr id="62474" name="Text Box 10"/>
          <p:cNvSpPr txBox="1">
            <a:spLocks noChangeArrowheads="1"/>
          </p:cNvSpPr>
          <p:nvPr/>
        </p:nvSpPr>
        <p:spPr bwMode="auto">
          <a:xfrm>
            <a:off x="4356100" y="4581525"/>
            <a:ext cx="4103688" cy="650875"/>
          </a:xfrm>
          <a:prstGeom prst="rect">
            <a:avLst/>
          </a:prstGeom>
          <a:solidFill>
            <a:srgbClr val="FFCCCC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s-ES" sz="1800" b="0">
                <a:effectLst>
                  <a:outerShdw blurRad="38100" dist="38100" dir="2700000" algn="tl">
                    <a:srgbClr val="FFFFFF"/>
                  </a:outerShdw>
                </a:effectLst>
              </a:rPr>
              <a:t>“no me mandes más comida hasta que termine con lo que tengo”</a:t>
            </a:r>
          </a:p>
        </p:txBody>
      </p:sp>
      <p:sp>
        <p:nvSpPr>
          <p:cNvPr id="62475" name="Text Box 11"/>
          <p:cNvSpPr txBox="1">
            <a:spLocks noChangeArrowheads="1"/>
          </p:cNvSpPr>
          <p:nvPr/>
        </p:nvSpPr>
        <p:spPr bwMode="auto">
          <a:xfrm>
            <a:off x="4479925" y="1844675"/>
            <a:ext cx="3894138" cy="650875"/>
          </a:xfrm>
          <a:prstGeom prst="rect">
            <a:avLst/>
          </a:prstGeom>
          <a:solidFill>
            <a:srgbClr val="AAF4B6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" sz="1800" b="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“oigo ruido en la cocina, comienza a</a:t>
            </a:r>
          </a:p>
          <a:p>
            <a:pPr algn="ctr"/>
            <a:r>
              <a:rPr lang="es-ES" sz="1800" b="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producir secreciones”</a:t>
            </a:r>
          </a:p>
        </p:txBody>
      </p:sp>
      <p:sp>
        <p:nvSpPr>
          <p:cNvPr id="62476" name="Text Box 12"/>
          <p:cNvSpPr txBox="1">
            <a:spLocks noChangeArrowheads="1"/>
          </p:cNvSpPr>
          <p:nvPr/>
        </p:nvSpPr>
        <p:spPr bwMode="auto">
          <a:xfrm>
            <a:off x="4814888" y="2533650"/>
            <a:ext cx="11557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/>
              <a:t>Cerebro </a:t>
            </a:r>
          </a:p>
        </p:txBody>
      </p:sp>
      <p:sp>
        <p:nvSpPr>
          <p:cNvPr id="62477" name="Line 13"/>
          <p:cNvSpPr>
            <a:spLocks noChangeShapeType="1"/>
          </p:cNvSpPr>
          <p:nvPr/>
        </p:nvSpPr>
        <p:spPr bwMode="auto">
          <a:xfrm>
            <a:off x="6227763" y="2781300"/>
            <a:ext cx="431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62478" name="Text Box 14"/>
          <p:cNvSpPr txBox="1">
            <a:spLocks noChangeArrowheads="1"/>
          </p:cNvSpPr>
          <p:nvPr/>
        </p:nvSpPr>
        <p:spPr bwMode="auto">
          <a:xfrm>
            <a:off x="6738938" y="2559050"/>
            <a:ext cx="109696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/>
              <a:t>Tubo GI</a:t>
            </a:r>
          </a:p>
        </p:txBody>
      </p:sp>
      <p:sp>
        <p:nvSpPr>
          <p:cNvPr id="62479" name="Text Box 15"/>
          <p:cNvSpPr txBox="1">
            <a:spLocks noChangeArrowheads="1"/>
          </p:cNvSpPr>
          <p:nvPr/>
        </p:nvSpPr>
        <p:spPr bwMode="auto">
          <a:xfrm>
            <a:off x="3851275" y="3348038"/>
            <a:ext cx="4824413" cy="376237"/>
          </a:xfrm>
          <a:prstGeom prst="rect">
            <a:avLst/>
          </a:prstGeom>
          <a:solidFill>
            <a:srgbClr val="FFCEBD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b="0">
                <a:effectLst>
                  <a:outerShdw blurRad="38100" dist="38100" dir="2700000" algn="tl">
                    <a:srgbClr val="FFFFFF"/>
                  </a:outerShdw>
                </a:effectLst>
              </a:rPr>
              <a:t>“prepárate, acabo de recibir mucha comida”</a:t>
            </a:r>
          </a:p>
        </p:txBody>
      </p:sp>
      <p:sp>
        <p:nvSpPr>
          <p:cNvPr id="62480" name="Text Box 16"/>
          <p:cNvSpPr txBox="1">
            <a:spLocks noChangeArrowheads="1"/>
          </p:cNvSpPr>
          <p:nvPr/>
        </p:nvSpPr>
        <p:spPr bwMode="auto">
          <a:xfrm>
            <a:off x="900113" y="908050"/>
            <a:ext cx="2344737" cy="700088"/>
          </a:xfrm>
          <a:prstGeom prst="rect">
            <a:avLst/>
          </a:prstGeom>
          <a:solidFill>
            <a:srgbClr val="D6ECEE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" sz="2000"/>
              <a:t>CONTROL </a:t>
            </a:r>
          </a:p>
          <a:p>
            <a:pPr algn="ctr"/>
            <a:r>
              <a:rPr lang="es-MX" sz="1800"/>
              <a:t>NEURO-HUMORAL</a:t>
            </a:r>
            <a:endParaRPr lang="es-ES" sz="1800" b="0"/>
          </a:p>
        </p:txBody>
      </p:sp>
      <p:sp>
        <p:nvSpPr>
          <p:cNvPr id="62483" name="Rectangle 19"/>
          <p:cNvSpPr>
            <a:spLocks noChangeArrowheads="1"/>
          </p:cNvSpPr>
          <p:nvPr/>
        </p:nvSpPr>
        <p:spPr bwMode="auto">
          <a:xfrm>
            <a:off x="4572000" y="2566988"/>
            <a:ext cx="3384550" cy="358775"/>
          </a:xfrm>
          <a:prstGeom prst="rect">
            <a:avLst/>
          </a:prstGeom>
          <a:noFill/>
          <a:ln w="28575">
            <a:solidFill>
              <a:srgbClr val="19BF35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endParaRPr lang="es-ES_tradnl" sz="2000"/>
          </a:p>
        </p:txBody>
      </p:sp>
      <p:sp>
        <p:nvSpPr>
          <p:cNvPr id="62484" name="Rectangle 20"/>
          <p:cNvSpPr>
            <a:spLocks noChangeArrowheads="1"/>
          </p:cNvSpPr>
          <p:nvPr/>
        </p:nvSpPr>
        <p:spPr bwMode="auto">
          <a:xfrm>
            <a:off x="4572000" y="3787775"/>
            <a:ext cx="3455988" cy="360363"/>
          </a:xfrm>
          <a:prstGeom prst="rect">
            <a:avLst/>
          </a:prstGeom>
          <a:noFill/>
          <a:ln w="28575">
            <a:solidFill>
              <a:srgbClr val="FC420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62485" name="Rectangle 21"/>
          <p:cNvSpPr>
            <a:spLocks noChangeArrowheads="1"/>
          </p:cNvSpPr>
          <p:nvPr/>
        </p:nvSpPr>
        <p:spPr bwMode="auto">
          <a:xfrm>
            <a:off x="4787900" y="5300663"/>
            <a:ext cx="3168650" cy="360362"/>
          </a:xfrm>
          <a:prstGeom prst="rect">
            <a:avLst/>
          </a:prstGeom>
          <a:noFill/>
          <a:ln w="28575">
            <a:solidFill>
              <a:srgbClr val="C6000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endParaRPr lang="es-VE"/>
          </a:p>
        </p:txBody>
      </p:sp>
      <p:grpSp>
        <p:nvGrpSpPr>
          <p:cNvPr id="62497" name="Group 33"/>
          <p:cNvGrpSpPr>
            <a:grpSpLocks/>
          </p:cNvGrpSpPr>
          <p:nvPr/>
        </p:nvGrpSpPr>
        <p:grpSpPr bwMode="auto">
          <a:xfrm>
            <a:off x="684213" y="1700213"/>
            <a:ext cx="2446337" cy="4251325"/>
            <a:chOff x="793" y="1618"/>
            <a:chExt cx="1179" cy="2131"/>
          </a:xfrm>
        </p:grpSpPr>
        <p:pic>
          <p:nvPicPr>
            <p:cNvPr id="62466" name="Picture 2" descr="APARATO DIGESTIVO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3" y="1618"/>
              <a:ext cx="1179" cy="2131"/>
            </a:xfrm>
            <a:prstGeom prst="rect">
              <a:avLst/>
            </a:prstGeom>
            <a:noFill/>
            <a:effectLst>
              <a:outerShdw dist="35921" dir="2700000" algn="ctr" rotWithShape="0">
                <a:schemeClr val="bg1"/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2486" name="Line 22"/>
            <p:cNvSpPr>
              <a:spLocks noChangeShapeType="1"/>
            </p:cNvSpPr>
            <p:nvPr/>
          </p:nvSpPr>
          <p:spPr bwMode="auto">
            <a:xfrm>
              <a:off x="1338" y="1731"/>
              <a:ext cx="0" cy="1406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 type="triangle" w="med" len="med"/>
              <a:tailEnd type="triangle" w="med" len="med"/>
            </a:ln>
            <a:effectLst>
              <a:outerShdw dist="35921" dir="2700000" algn="ctr" rotWithShape="0">
                <a:schemeClr val="bg1"/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VE"/>
            </a:p>
          </p:txBody>
        </p:sp>
        <p:sp>
          <p:nvSpPr>
            <p:cNvPr id="62489" name="Line 25"/>
            <p:cNvSpPr>
              <a:spLocks noChangeShapeType="1"/>
            </p:cNvSpPr>
            <p:nvPr/>
          </p:nvSpPr>
          <p:spPr bwMode="auto">
            <a:xfrm flipH="1" flipV="1">
              <a:off x="1429" y="2888"/>
              <a:ext cx="45" cy="226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 type="triangle" w="med" len="med"/>
              <a:tailEnd type="triangle" w="med" len="med"/>
            </a:ln>
            <a:effectLst>
              <a:outerShdw dist="35921" dir="2700000" algn="ctr" rotWithShape="0">
                <a:schemeClr val="bg1"/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VE"/>
            </a:p>
          </p:txBody>
        </p:sp>
      </p:grpSp>
      <p:sp>
        <p:nvSpPr>
          <p:cNvPr id="62495" name="Text Box 31"/>
          <p:cNvSpPr txBox="1">
            <a:spLocks noChangeArrowheads="1"/>
          </p:cNvSpPr>
          <p:nvPr/>
        </p:nvSpPr>
        <p:spPr bwMode="auto">
          <a:xfrm>
            <a:off x="395288" y="404813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MX" sz="4400">
                <a:solidFill>
                  <a:srgbClr val="CC3300"/>
                </a:solidFill>
              </a:rPr>
              <a:t>*</a:t>
            </a:r>
          </a:p>
        </p:txBody>
      </p:sp>
      <p:sp>
        <p:nvSpPr>
          <p:cNvPr id="25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2015  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6247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6247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6247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4" dur="80"/>
                                        <p:tgtEl>
                                          <p:spTgt spid="6247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5" dur="80"/>
                                        <p:tgtEl>
                                          <p:spTgt spid="6247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80"/>
                                        <p:tgtEl>
                                          <p:spTgt spid="6247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1" dur="80"/>
                                        <p:tgtEl>
                                          <p:spTgt spid="6247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2" dur="80"/>
                                        <p:tgtEl>
                                          <p:spTgt spid="6247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3" dur="80"/>
                                        <p:tgtEl>
                                          <p:spTgt spid="6247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468" grpId="0"/>
      <p:bldP spid="62469" grpId="0" animBg="1"/>
      <p:bldP spid="62470" grpId="0"/>
      <p:bldP spid="62471" grpId="0"/>
      <p:bldP spid="62472" grpId="0" animBg="1"/>
      <p:bldP spid="62473" grpId="0"/>
      <p:bldP spid="62474" grpId="0" animBg="1"/>
      <p:bldP spid="62475" grpId="0" animBg="1"/>
      <p:bldP spid="62476" grpId="0"/>
      <p:bldP spid="62477" grpId="0" animBg="1"/>
      <p:bldP spid="62478" grpId="0"/>
      <p:bldP spid="62479" grpId="0" animBg="1"/>
      <p:bldP spid="62483" grpId="0" animBg="1"/>
      <p:bldP spid="62484" grpId="0" animBg="1"/>
      <p:bldP spid="6248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CuadroTexto"/>
          <p:cNvSpPr txBox="1">
            <a:spLocks noChangeArrowheads="1"/>
          </p:cNvSpPr>
          <p:nvPr/>
        </p:nvSpPr>
        <p:spPr bwMode="auto">
          <a:xfrm>
            <a:off x="1382665" y="1268760"/>
            <a:ext cx="6378669" cy="3924151"/>
          </a:xfrm>
          <a:prstGeom prst="rect">
            <a:avLst/>
          </a:prstGeom>
          <a:solidFill>
            <a:srgbClr val="C6E6E8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endParaRPr lang="es-VE" sz="1000" dirty="0" smtClean="0"/>
          </a:p>
          <a:p>
            <a:pPr algn="ctr" eaLnBrk="1" hangingPunct="1">
              <a:defRPr/>
            </a:pPr>
            <a:r>
              <a:rPr lang="es-VE" sz="3000" dirty="0" smtClean="0"/>
              <a:t>“</a:t>
            </a:r>
            <a:r>
              <a:rPr lang="es-VE" sz="3200" dirty="0" smtClean="0"/>
              <a:t>…</a:t>
            </a:r>
            <a:r>
              <a:rPr lang="es-VE" sz="4000" dirty="0" smtClean="0"/>
              <a:t>la </a:t>
            </a:r>
            <a:r>
              <a:rPr lang="es-VE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integridad</a:t>
            </a:r>
            <a:r>
              <a:rPr lang="es-VE" sz="4000" dirty="0" smtClean="0"/>
              <a:t> </a:t>
            </a:r>
          </a:p>
          <a:p>
            <a:pPr algn="ctr" eaLnBrk="1" hangingPunct="1">
              <a:defRPr/>
            </a:pPr>
            <a:r>
              <a:rPr lang="es-VE" sz="3000" dirty="0" smtClean="0"/>
              <a:t>es parte esencial de cualquier </a:t>
            </a:r>
          </a:p>
          <a:p>
            <a:pPr algn="ctr" eaLnBrk="1" hangingPunct="1">
              <a:defRPr/>
            </a:pPr>
            <a:r>
              <a:rPr lang="es-VE" sz="3000" dirty="0" smtClean="0"/>
              <a:t>experiencia educativa verdadera,</a:t>
            </a:r>
          </a:p>
          <a:p>
            <a:pPr algn="ctr" eaLnBrk="1" hangingPunct="1">
              <a:defRPr/>
            </a:pPr>
            <a:endParaRPr lang="es-VE" sz="900" dirty="0" smtClean="0"/>
          </a:p>
          <a:p>
            <a:pPr algn="ctr" eaLnBrk="1" hangingPunct="1">
              <a:defRPr/>
            </a:pPr>
            <a:r>
              <a:rPr lang="es-VE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integridad</a:t>
            </a:r>
            <a:r>
              <a:rPr lang="es-VE" sz="3000" dirty="0" smtClean="0"/>
              <a:t> de mi parte </a:t>
            </a:r>
          </a:p>
          <a:p>
            <a:pPr algn="ctr" eaLnBrk="1" hangingPunct="1">
              <a:defRPr/>
            </a:pPr>
            <a:r>
              <a:rPr lang="es-VE" sz="3000" dirty="0" smtClean="0"/>
              <a:t>como </a:t>
            </a:r>
            <a:r>
              <a:rPr lang="es-VE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profesor</a:t>
            </a:r>
            <a:r>
              <a:rPr lang="es-VE" sz="3000" dirty="0" smtClean="0"/>
              <a:t> e </a:t>
            </a:r>
          </a:p>
          <a:p>
            <a:pPr algn="ctr" eaLnBrk="1" hangingPunct="1">
              <a:defRPr/>
            </a:pPr>
            <a:r>
              <a:rPr lang="es-VE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integridad</a:t>
            </a:r>
            <a:r>
              <a:rPr lang="es-VE" sz="3000" dirty="0" smtClean="0"/>
              <a:t> de su parte </a:t>
            </a:r>
          </a:p>
          <a:p>
            <a:pPr algn="ctr" eaLnBrk="1" hangingPunct="1">
              <a:defRPr/>
            </a:pPr>
            <a:r>
              <a:rPr lang="es-VE" sz="3000" dirty="0" smtClean="0"/>
              <a:t>como </a:t>
            </a:r>
            <a:r>
              <a:rPr lang="es-VE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estudiante</a:t>
            </a:r>
            <a:r>
              <a:rPr lang="es-VE" sz="3000" dirty="0" smtClean="0"/>
              <a:t>”</a:t>
            </a:r>
          </a:p>
          <a:p>
            <a:pPr algn="ctr" eaLnBrk="1" hangingPunct="1">
              <a:defRPr/>
            </a:pPr>
            <a:endParaRPr lang="es-VE" sz="1000" dirty="0" smtClean="0"/>
          </a:p>
        </p:txBody>
      </p:sp>
      <p:sp>
        <p:nvSpPr>
          <p:cNvPr id="2" name="1 Rectángulo"/>
          <p:cNvSpPr/>
          <p:nvPr/>
        </p:nvSpPr>
        <p:spPr>
          <a:xfrm>
            <a:off x="5364088" y="5445223"/>
            <a:ext cx="279357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s-VE" sz="1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Dr. Bill Taylor</a:t>
            </a:r>
          </a:p>
          <a:p>
            <a:pPr lvl="0"/>
            <a:r>
              <a:rPr lang="es-VE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Prof. Emérito Ciencias Políticas</a:t>
            </a:r>
          </a:p>
          <a:p>
            <a:pPr lvl="0"/>
            <a:r>
              <a:rPr lang="es-VE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Oakton</a:t>
            </a:r>
            <a:r>
              <a:rPr lang="es-VE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VE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Comunity</a:t>
            </a:r>
            <a:r>
              <a:rPr lang="es-VE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VE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College</a:t>
            </a:r>
            <a:endParaRPr lang="es-VE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s-VE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Una carta a mis estudiantes </a:t>
            </a:r>
            <a:r>
              <a:rPr lang="es-VE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1999</a:t>
            </a:r>
          </a:p>
        </p:txBody>
      </p:sp>
      <p:sp>
        <p:nvSpPr>
          <p:cNvPr id="5" name="Text Box 8"/>
          <p:cNvSpPr txBox="1">
            <a:spLocks noChangeArrowheads="1"/>
          </p:cNvSpPr>
          <p:nvPr/>
        </p:nvSpPr>
        <p:spPr bwMode="auto">
          <a:xfrm>
            <a:off x="179512" y="6524625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2015  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  <p:extLst>
      <p:ext uri="{BB962C8B-B14F-4D97-AF65-F5344CB8AC3E}">
        <p14:creationId xmlns:p14="http://schemas.microsoft.com/office/powerpoint/2010/main" val="8355963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2" name="Text Box 4"/>
          <p:cNvSpPr txBox="1">
            <a:spLocks noChangeArrowheads="1"/>
          </p:cNvSpPr>
          <p:nvPr/>
        </p:nvSpPr>
        <p:spPr bwMode="auto">
          <a:xfrm>
            <a:off x="1522413" y="1446213"/>
            <a:ext cx="6099175" cy="396875"/>
          </a:xfrm>
          <a:prstGeom prst="rect">
            <a:avLst/>
          </a:prstGeom>
          <a:solidFill>
            <a:srgbClr val="FFCCCC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MX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¿por qué los bebés evacuan después del tetero?</a:t>
            </a:r>
          </a:p>
        </p:txBody>
      </p:sp>
      <p:sp>
        <p:nvSpPr>
          <p:cNvPr id="99333" name="Text Box 5"/>
          <p:cNvSpPr txBox="1">
            <a:spLocks noChangeArrowheads="1"/>
          </p:cNvSpPr>
          <p:nvPr/>
        </p:nvSpPr>
        <p:spPr bwMode="auto">
          <a:xfrm>
            <a:off x="1863725" y="2238375"/>
            <a:ext cx="5414963" cy="396875"/>
          </a:xfrm>
          <a:prstGeom prst="rect">
            <a:avLst/>
          </a:prstGeom>
          <a:solidFill>
            <a:srgbClr val="AFAFFF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MX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¿cómo se eliminan los “ruidos de hambre”?</a:t>
            </a:r>
          </a:p>
        </p:txBody>
      </p:sp>
      <p:sp>
        <p:nvSpPr>
          <p:cNvPr id="99334" name="Text Box 6"/>
          <p:cNvSpPr txBox="1">
            <a:spLocks noChangeArrowheads="1"/>
          </p:cNvSpPr>
          <p:nvPr/>
        </p:nvSpPr>
        <p:spPr bwMode="auto">
          <a:xfrm>
            <a:off x="2060575" y="2994025"/>
            <a:ext cx="5021263" cy="396875"/>
          </a:xfrm>
          <a:prstGeom prst="rect">
            <a:avLst/>
          </a:prstGeom>
          <a:solidFill>
            <a:srgbClr val="FF9B9B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MX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¿por qué se seca la boca si me asusto?</a:t>
            </a:r>
          </a:p>
        </p:txBody>
      </p:sp>
      <p:sp>
        <p:nvSpPr>
          <p:cNvPr id="99335" name="Text Box 7"/>
          <p:cNvSpPr txBox="1">
            <a:spLocks noChangeArrowheads="1"/>
          </p:cNvSpPr>
          <p:nvPr/>
        </p:nvSpPr>
        <p:spPr bwMode="auto">
          <a:xfrm>
            <a:off x="1266825" y="3678238"/>
            <a:ext cx="6610350" cy="396875"/>
          </a:xfrm>
          <a:prstGeom prst="rect">
            <a:avLst/>
          </a:prstGeom>
          <a:solidFill>
            <a:srgbClr val="FFA3FF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MX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¿por qué se distiende el abdomen si como caraotas?</a:t>
            </a:r>
          </a:p>
        </p:txBody>
      </p:sp>
      <p:sp>
        <p:nvSpPr>
          <p:cNvPr id="99336" name="Text Box 8"/>
          <p:cNvSpPr txBox="1">
            <a:spLocks noChangeArrowheads="1"/>
          </p:cNvSpPr>
          <p:nvPr/>
        </p:nvSpPr>
        <p:spPr bwMode="auto">
          <a:xfrm>
            <a:off x="2011363" y="4398963"/>
            <a:ext cx="5119687" cy="396875"/>
          </a:xfrm>
          <a:prstGeom prst="rect">
            <a:avLst/>
          </a:prstGeom>
          <a:solidFill>
            <a:srgbClr val="FFB691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MX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¿por qué la gente toma “sal de frutas”?</a:t>
            </a:r>
          </a:p>
        </p:txBody>
      </p:sp>
      <p:sp>
        <p:nvSpPr>
          <p:cNvPr id="99337" name="Text Box 9"/>
          <p:cNvSpPr txBox="1">
            <a:spLocks noChangeArrowheads="1"/>
          </p:cNvSpPr>
          <p:nvPr/>
        </p:nvSpPr>
        <p:spPr bwMode="auto">
          <a:xfrm>
            <a:off x="1527175" y="5119688"/>
            <a:ext cx="5980113" cy="396875"/>
          </a:xfrm>
          <a:prstGeom prst="rect">
            <a:avLst/>
          </a:prstGeom>
          <a:solidFill>
            <a:srgbClr val="FFBBBB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MX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¿por qué se toma café al final de las comidas?</a:t>
            </a:r>
          </a:p>
        </p:txBody>
      </p:sp>
      <p:sp>
        <p:nvSpPr>
          <p:cNvPr id="99340" name="Text Box 12"/>
          <p:cNvSpPr txBox="1">
            <a:spLocks noChangeArrowheads="1"/>
          </p:cNvSpPr>
          <p:nvPr/>
        </p:nvSpPr>
        <p:spPr bwMode="auto">
          <a:xfrm>
            <a:off x="576263" y="555625"/>
            <a:ext cx="429101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400"/>
              <a:t>Trataremos de contestar...</a:t>
            </a:r>
          </a:p>
        </p:txBody>
      </p:sp>
      <p:sp>
        <p:nvSpPr>
          <p:cNvPr id="99343" name="Text Box 15"/>
          <p:cNvSpPr txBox="1">
            <a:spLocks noChangeArrowheads="1"/>
          </p:cNvSpPr>
          <p:nvPr/>
        </p:nvSpPr>
        <p:spPr bwMode="auto">
          <a:xfrm>
            <a:off x="6804025" y="5811838"/>
            <a:ext cx="20097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Etc., etc. …</a:t>
            </a:r>
          </a:p>
        </p:txBody>
      </p:sp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2015  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9332" grpId="0" animBg="1"/>
      <p:bldP spid="99333" grpId="0" animBg="1"/>
      <p:bldP spid="99334" grpId="0" animBg="1"/>
      <p:bldP spid="99335" grpId="0" animBg="1"/>
      <p:bldP spid="99336" grpId="0" animBg="1"/>
      <p:bldP spid="99337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501" name="Text Box 5"/>
          <p:cNvSpPr txBox="1">
            <a:spLocks noChangeArrowheads="1"/>
          </p:cNvSpPr>
          <p:nvPr/>
        </p:nvSpPr>
        <p:spPr bwMode="auto">
          <a:xfrm>
            <a:off x="2887663" y="3141663"/>
            <a:ext cx="3243262" cy="944562"/>
          </a:xfrm>
          <a:prstGeom prst="rect">
            <a:avLst/>
          </a:prstGeom>
          <a:solidFill>
            <a:srgbClr val="BBE0E3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FontTx/>
              <a:buAutoNum type="arabicPeriod"/>
            </a:pPr>
            <a:r>
              <a:rPr lang="es-ES" sz="1800">
                <a:latin typeface="Comic Sans MS" pitchFamily="66" charset="0"/>
              </a:rPr>
              <a:t>PARTES TGI</a:t>
            </a:r>
          </a:p>
          <a:p>
            <a:pPr>
              <a:buFontTx/>
              <a:buAutoNum type="arabicPeriod"/>
            </a:pPr>
            <a:endParaRPr lang="es-ES" sz="1800">
              <a:latin typeface="Comic Sans MS" pitchFamily="66" charset="0"/>
            </a:endParaRPr>
          </a:p>
          <a:p>
            <a:pPr>
              <a:buFontTx/>
              <a:buAutoNum type="arabicPeriod"/>
            </a:pPr>
            <a:r>
              <a:rPr lang="es-ES" sz="1800">
                <a:latin typeface="Comic Sans MS" pitchFamily="66" charset="0"/>
              </a:rPr>
              <a:t>ESTRUCTURA TUBO GI</a:t>
            </a:r>
          </a:p>
        </p:txBody>
      </p:sp>
      <p:sp>
        <p:nvSpPr>
          <p:cNvPr id="106502" name="Text Box 6"/>
          <p:cNvSpPr txBox="1">
            <a:spLocks noChangeArrowheads="1"/>
          </p:cNvSpPr>
          <p:nvPr/>
        </p:nvSpPr>
        <p:spPr bwMode="auto">
          <a:xfrm>
            <a:off x="3103563" y="2492375"/>
            <a:ext cx="2794000" cy="457200"/>
          </a:xfrm>
          <a:prstGeom prst="rect">
            <a:avLst/>
          </a:prstGeom>
          <a:solidFill>
            <a:srgbClr val="73BFC5"/>
          </a:solidFill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II MORFOLOGÍA</a:t>
            </a:r>
          </a:p>
        </p:txBody>
      </p:sp>
      <p:sp>
        <p:nvSpPr>
          <p:cNvPr id="5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2015  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30" name="Picture 6" descr="ORGANIZACION FUNCION SIST DIGESTIVO"/>
          <p:cNvPicPr>
            <a:picLocks noChangeAspect="1" noChangeArrowheads="1"/>
          </p:cNvPicPr>
          <p:nvPr/>
        </p:nvPicPr>
        <p:blipFill>
          <a:blip r:embed="rId2">
            <a:lum bright="-6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1628" y="260078"/>
            <a:ext cx="5292725" cy="6048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3431" name="Text Box 7"/>
          <p:cNvSpPr txBox="1">
            <a:spLocks noChangeArrowheads="1"/>
          </p:cNvSpPr>
          <p:nvPr/>
        </p:nvSpPr>
        <p:spPr bwMode="auto">
          <a:xfrm>
            <a:off x="251520" y="874440"/>
            <a:ext cx="1598612" cy="83185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_tradnl" sz="2400" b="0"/>
              <a:t>Máquina</a:t>
            </a:r>
          </a:p>
          <a:p>
            <a:pPr algn="ctr"/>
            <a:r>
              <a:rPr lang="es-ES_tradnl" sz="2400" b="0"/>
              <a:t>Digestiva </a:t>
            </a:r>
          </a:p>
        </p:txBody>
      </p:sp>
      <p:sp>
        <p:nvSpPr>
          <p:cNvPr id="103432" name="Oval 8"/>
          <p:cNvSpPr>
            <a:spLocks noChangeArrowheads="1"/>
          </p:cNvSpPr>
          <p:nvPr/>
        </p:nvSpPr>
        <p:spPr bwMode="auto">
          <a:xfrm>
            <a:off x="2691003" y="188640"/>
            <a:ext cx="1152525" cy="935038"/>
          </a:xfrm>
          <a:prstGeom prst="ellipse">
            <a:avLst/>
          </a:prstGeom>
          <a:noFill/>
          <a:ln w="38100">
            <a:solidFill>
              <a:srgbClr val="FF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3434" name="Oval 10"/>
          <p:cNvSpPr>
            <a:spLocks noChangeArrowheads="1"/>
          </p:cNvSpPr>
          <p:nvPr/>
        </p:nvSpPr>
        <p:spPr bwMode="auto">
          <a:xfrm>
            <a:off x="2906903" y="2204765"/>
            <a:ext cx="1081087" cy="1079500"/>
          </a:xfrm>
          <a:prstGeom prst="ellipse">
            <a:avLst/>
          </a:prstGeom>
          <a:noFill/>
          <a:ln w="38100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3435" name="Oval 11"/>
          <p:cNvSpPr>
            <a:spLocks noChangeArrowheads="1"/>
          </p:cNvSpPr>
          <p:nvPr/>
        </p:nvSpPr>
        <p:spPr bwMode="auto">
          <a:xfrm>
            <a:off x="3195828" y="3284265"/>
            <a:ext cx="647700" cy="720725"/>
          </a:xfrm>
          <a:prstGeom prst="ellipse">
            <a:avLst/>
          </a:prstGeom>
          <a:noFill/>
          <a:ln w="38100">
            <a:solidFill>
              <a:srgbClr val="CC009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3437" name="Oval 13"/>
          <p:cNvSpPr>
            <a:spLocks noChangeArrowheads="1"/>
          </p:cNvSpPr>
          <p:nvPr/>
        </p:nvSpPr>
        <p:spPr bwMode="auto">
          <a:xfrm>
            <a:off x="3411728" y="5517878"/>
            <a:ext cx="647700" cy="430212"/>
          </a:xfrm>
          <a:prstGeom prst="ellipse">
            <a:avLst/>
          </a:prstGeom>
          <a:noFill/>
          <a:ln w="38100">
            <a:solidFill>
              <a:srgbClr val="84582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3438" name="Oval 14"/>
          <p:cNvSpPr>
            <a:spLocks noChangeArrowheads="1"/>
          </p:cNvSpPr>
          <p:nvPr/>
        </p:nvSpPr>
        <p:spPr bwMode="auto">
          <a:xfrm>
            <a:off x="2123728" y="3212976"/>
            <a:ext cx="856200" cy="933450"/>
          </a:xfrm>
          <a:prstGeom prst="ellipse">
            <a:avLst/>
          </a:prstGeom>
          <a:noFill/>
          <a:ln w="38100">
            <a:solidFill>
              <a:srgbClr val="66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s-ES_tradnl" sz="2000" b="0">
              <a:solidFill>
                <a:srgbClr val="669900"/>
              </a:solidFill>
            </a:endParaRPr>
          </a:p>
        </p:txBody>
      </p:sp>
      <p:sp>
        <p:nvSpPr>
          <p:cNvPr id="103439" name="Oval 15"/>
          <p:cNvSpPr>
            <a:spLocks noChangeArrowheads="1"/>
          </p:cNvSpPr>
          <p:nvPr/>
        </p:nvSpPr>
        <p:spPr bwMode="auto">
          <a:xfrm>
            <a:off x="3843528" y="3428728"/>
            <a:ext cx="863600" cy="576262"/>
          </a:xfrm>
          <a:prstGeom prst="ellips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s-ES_tradnl" sz="2000" b="0">
              <a:solidFill>
                <a:srgbClr val="0000FF"/>
              </a:solidFill>
            </a:endParaRPr>
          </a:p>
        </p:txBody>
      </p:sp>
      <p:sp>
        <p:nvSpPr>
          <p:cNvPr id="103440" name="Oval 16"/>
          <p:cNvSpPr>
            <a:spLocks noChangeArrowheads="1"/>
          </p:cNvSpPr>
          <p:nvPr/>
        </p:nvSpPr>
        <p:spPr bwMode="auto">
          <a:xfrm>
            <a:off x="3267265" y="4004990"/>
            <a:ext cx="647700" cy="646113"/>
          </a:xfrm>
          <a:prstGeom prst="ellipse">
            <a:avLst/>
          </a:prstGeom>
          <a:noFill/>
          <a:ln w="38100">
            <a:solidFill>
              <a:srgbClr val="FF006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3441" name="Rectangle 17"/>
          <p:cNvSpPr>
            <a:spLocks noChangeArrowheads="1"/>
          </p:cNvSpPr>
          <p:nvPr/>
        </p:nvSpPr>
        <p:spPr bwMode="auto">
          <a:xfrm>
            <a:off x="1322578" y="4579665"/>
            <a:ext cx="1873250" cy="9366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3443" name="Text Box 19"/>
          <p:cNvSpPr txBox="1">
            <a:spLocks noChangeArrowheads="1"/>
          </p:cNvSpPr>
          <p:nvPr/>
        </p:nvSpPr>
        <p:spPr bwMode="auto">
          <a:xfrm>
            <a:off x="4979005" y="355328"/>
            <a:ext cx="1322798" cy="584775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_tradnl" sz="3200" dirty="0">
                <a:solidFill>
                  <a:srgbClr val="FF9900"/>
                </a:solidFill>
              </a:rPr>
              <a:t>BOCA</a:t>
            </a:r>
          </a:p>
        </p:txBody>
      </p:sp>
      <p:sp>
        <p:nvSpPr>
          <p:cNvPr id="103444" name="Text Box 20"/>
          <p:cNvSpPr txBox="1">
            <a:spLocks noChangeArrowheads="1"/>
          </p:cNvSpPr>
          <p:nvPr/>
        </p:nvSpPr>
        <p:spPr bwMode="auto">
          <a:xfrm>
            <a:off x="5610545" y="2155552"/>
            <a:ext cx="2606804" cy="584775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_tradnl" sz="3200" dirty="0">
                <a:solidFill>
                  <a:srgbClr val="CC0000"/>
                </a:solidFill>
              </a:rPr>
              <a:t>ESTÓMAGO</a:t>
            </a:r>
          </a:p>
        </p:txBody>
      </p:sp>
      <p:sp>
        <p:nvSpPr>
          <p:cNvPr id="103445" name="Text Box 21"/>
          <p:cNvSpPr txBox="1">
            <a:spLocks noChangeArrowheads="1"/>
          </p:cNvSpPr>
          <p:nvPr/>
        </p:nvSpPr>
        <p:spPr bwMode="auto">
          <a:xfrm>
            <a:off x="5293709" y="2909616"/>
            <a:ext cx="2324675" cy="584775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_tradnl" sz="3200" dirty="0">
                <a:solidFill>
                  <a:srgbClr val="CC0099"/>
                </a:solidFill>
              </a:rPr>
              <a:t>DUODENO</a:t>
            </a:r>
          </a:p>
        </p:txBody>
      </p:sp>
      <p:sp>
        <p:nvSpPr>
          <p:cNvPr id="103446" name="Text Box 22"/>
          <p:cNvSpPr txBox="1">
            <a:spLocks noChangeArrowheads="1"/>
          </p:cNvSpPr>
          <p:nvPr/>
        </p:nvSpPr>
        <p:spPr bwMode="auto">
          <a:xfrm>
            <a:off x="6152168" y="4328046"/>
            <a:ext cx="2739853" cy="584775"/>
          </a:xfrm>
          <a:prstGeom prst="rect">
            <a:avLst/>
          </a:prstGeom>
          <a:noFill/>
          <a:ln>
            <a:noFill/>
          </a:ln>
          <a:effectLst>
            <a:outerShdw dist="28398" dir="3806097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_tradnl" sz="3200" dirty="0">
                <a:solidFill>
                  <a:srgbClr val="FF0066"/>
                </a:solidFill>
              </a:rPr>
              <a:t>INTESTINO</a:t>
            </a:r>
          </a:p>
        </p:txBody>
      </p:sp>
      <p:sp>
        <p:nvSpPr>
          <p:cNvPr id="103447" name="Text Box 23"/>
          <p:cNvSpPr txBox="1">
            <a:spLocks noChangeArrowheads="1"/>
          </p:cNvSpPr>
          <p:nvPr/>
        </p:nvSpPr>
        <p:spPr bwMode="auto">
          <a:xfrm>
            <a:off x="6313678" y="5037500"/>
            <a:ext cx="1457325" cy="519113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_tradnl" sz="2800" dirty="0">
                <a:solidFill>
                  <a:srgbClr val="CC6600"/>
                </a:solidFill>
              </a:rPr>
              <a:t>COLON</a:t>
            </a:r>
          </a:p>
        </p:txBody>
      </p:sp>
      <p:sp>
        <p:nvSpPr>
          <p:cNvPr id="103448" name="Text Box 24"/>
          <p:cNvSpPr txBox="1">
            <a:spLocks noChangeArrowheads="1"/>
          </p:cNvSpPr>
          <p:nvPr/>
        </p:nvSpPr>
        <p:spPr bwMode="auto">
          <a:xfrm>
            <a:off x="5804884" y="5684066"/>
            <a:ext cx="1017588" cy="519112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_tradnl" sz="2800" dirty="0">
                <a:solidFill>
                  <a:srgbClr val="84582C"/>
                </a:solidFill>
              </a:rPr>
              <a:t>ANO</a:t>
            </a:r>
          </a:p>
        </p:txBody>
      </p:sp>
      <p:sp>
        <p:nvSpPr>
          <p:cNvPr id="103449" name="Text Box 25"/>
          <p:cNvSpPr txBox="1">
            <a:spLocks noChangeArrowheads="1"/>
          </p:cNvSpPr>
          <p:nvPr/>
        </p:nvSpPr>
        <p:spPr bwMode="auto">
          <a:xfrm>
            <a:off x="355357" y="3457505"/>
            <a:ext cx="1709122" cy="523220"/>
          </a:xfrm>
          <a:prstGeom prst="rect">
            <a:avLst/>
          </a:prstGeom>
          <a:noFill/>
          <a:ln>
            <a:noFill/>
          </a:ln>
          <a:effectLst>
            <a:outerShdw dist="28398" dir="1593903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_tradnl" sz="2800" dirty="0">
                <a:solidFill>
                  <a:srgbClr val="669900"/>
                </a:solidFill>
              </a:rPr>
              <a:t>HÍGADO</a:t>
            </a:r>
          </a:p>
        </p:txBody>
      </p:sp>
      <p:sp>
        <p:nvSpPr>
          <p:cNvPr id="103450" name="Text Box 26"/>
          <p:cNvSpPr txBox="1">
            <a:spLocks noChangeArrowheads="1"/>
          </p:cNvSpPr>
          <p:nvPr/>
        </p:nvSpPr>
        <p:spPr bwMode="auto">
          <a:xfrm>
            <a:off x="6152168" y="3580969"/>
            <a:ext cx="2117887" cy="523220"/>
          </a:xfrm>
          <a:prstGeom prst="rect">
            <a:avLst/>
          </a:prstGeom>
          <a:noFill/>
          <a:ln>
            <a:noFill/>
          </a:ln>
          <a:effectLst>
            <a:outerShdw dist="254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_tradnl" sz="2800" dirty="0">
                <a:solidFill>
                  <a:srgbClr val="0000FF"/>
                </a:solidFill>
              </a:rPr>
              <a:t>PÁNCREAS</a:t>
            </a:r>
          </a:p>
        </p:txBody>
      </p:sp>
      <p:sp>
        <p:nvSpPr>
          <p:cNvPr id="103451" name="Text Box 27"/>
          <p:cNvSpPr txBox="1">
            <a:spLocks noChangeArrowheads="1"/>
          </p:cNvSpPr>
          <p:nvPr/>
        </p:nvSpPr>
        <p:spPr bwMode="auto">
          <a:xfrm>
            <a:off x="251520" y="298177"/>
            <a:ext cx="1481137" cy="434975"/>
          </a:xfrm>
          <a:prstGeom prst="rect">
            <a:avLst/>
          </a:prstGeom>
          <a:solidFill>
            <a:schemeClr val="accent1"/>
          </a:solidFill>
          <a:ln w="38100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1.PARTES</a:t>
            </a:r>
          </a:p>
        </p:txBody>
      </p:sp>
      <p:sp>
        <p:nvSpPr>
          <p:cNvPr id="103452" name="Text Box 28"/>
          <p:cNvSpPr txBox="1">
            <a:spLocks noChangeArrowheads="1"/>
          </p:cNvSpPr>
          <p:nvPr/>
        </p:nvSpPr>
        <p:spPr bwMode="auto">
          <a:xfrm>
            <a:off x="355357" y="1820044"/>
            <a:ext cx="1377300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4400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****</a:t>
            </a:r>
            <a:endParaRPr lang="en-US" sz="4400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03454" name="Oval 30"/>
          <p:cNvSpPr>
            <a:spLocks noChangeArrowheads="1"/>
          </p:cNvSpPr>
          <p:nvPr/>
        </p:nvSpPr>
        <p:spPr bwMode="auto">
          <a:xfrm>
            <a:off x="3051365" y="5155928"/>
            <a:ext cx="288925" cy="28892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3436" name="Oval 12"/>
          <p:cNvSpPr>
            <a:spLocks noChangeArrowheads="1"/>
          </p:cNvSpPr>
          <p:nvPr/>
        </p:nvSpPr>
        <p:spPr bwMode="auto">
          <a:xfrm>
            <a:off x="3051365" y="4579665"/>
            <a:ext cx="1152525" cy="935038"/>
          </a:xfrm>
          <a:prstGeom prst="ellipse">
            <a:avLst/>
          </a:prstGeom>
          <a:noFill/>
          <a:ln w="38100">
            <a:solidFill>
              <a:srgbClr val="CC66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5" name="Text Box 8"/>
          <p:cNvSpPr txBox="1">
            <a:spLocks noChangeArrowheads="1"/>
          </p:cNvSpPr>
          <p:nvPr/>
        </p:nvSpPr>
        <p:spPr bwMode="auto">
          <a:xfrm>
            <a:off x="6427287" y="6597276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2015  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2" name="1 Rectángulo"/>
          <p:cNvSpPr/>
          <p:nvPr/>
        </p:nvSpPr>
        <p:spPr>
          <a:xfrm>
            <a:off x="1551395" y="6210968"/>
            <a:ext cx="6066989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>
              <a:buClr>
                <a:schemeClr val="tx1"/>
              </a:buClr>
            </a:pPr>
            <a:r>
              <a:rPr lang="en-US" sz="1100" b="0" dirty="0" err="1" smtClean="0">
                <a:latin typeface="Times New Roman" pitchFamily="18" charset="0"/>
                <a:cs typeface="Times New Roman" pitchFamily="18" charset="0"/>
              </a:rPr>
              <a:t>Tomado</a:t>
            </a:r>
            <a:r>
              <a:rPr lang="en-US" sz="1100" b="0" dirty="0" smtClean="0">
                <a:latin typeface="Times New Roman" pitchFamily="18" charset="0"/>
                <a:cs typeface="Times New Roman" pitchFamily="18" charset="0"/>
              </a:rPr>
              <a:t> de: K</a:t>
            </a:r>
            <a:r>
              <a:rPr lang="en-US" sz="1100" b="0" dirty="0">
                <a:latin typeface="Times New Roman" pitchFamily="18" charset="0"/>
                <a:cs typeface="Times New Roman" pitchFamily="18" charset="0"/>
              </a:rPr>
              <a:t>. M. Barrett. </a:t>
            </a:r>
            <a:r>
              <a:rPr lang="en-US" sz="1100" b="0" i="1" dirty="0">
                <a:latin typeface="Times New Roman" pitchFamily="18" charset="0"/>
                <a:cs typeface="Times New Roman" pitchFamily="18" charset="0"/>
              </a:rPr>
              <a:t>Gastrointestinal Physiology</a:t>
            </a:r>
            <a:r>
              <a:rPr lang="en-US" sz="1100" b="0" dirty="0">
                <a:latin typeface="Times New Roman" pitchFamily="18" charset="0"/>
                <a:cs typeface="Times New Roman" pitchFamily="18" charset="0"/>
              </a:rPr>
              <a:t>. Lange Physiology Series. McGraw-Hill, </a:t>
            </a:r>
            <a:r>
              <a:rPr lang="en-US" sz="1100" dirty="0">
                <a:latin typeface="Times New Roman" pitchFamily="18" charset="0"/>
                <a:cs typeface="Times New Roman" pitchFamily="18" charset="0"/>
              </a:rPr>
              <a:t>2006</a:t>
            </a:r>
            <a:r>
              <a:rPr lang="en-US" sz="1100" b="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432" grpId="0" animBg="1"/>
      <p:bldP spid="103434" grpId="0" animBg="1"/>
      <p:bldP spid="103435" grpId="0" animBg="1"/>
      <p:bldP spid="103437" grpId="0" animBg="1"/>
      <p:bldP spid="103438" grpId="0" animBg="1"/>
      <p:bldP spid="103439" grpId="0" animBg="1"/>
      <p:bldP spid="103440" grpId="0" animBg="1"/>
      <p:bldP spid="103443" grpId="0"/>
      <p:bldP spid="103444" grpId="0"/>
      <p:bldP spid="103445" grpId="0"/>
      <p:bldP spid="103446" grpId="0"/>
      <p:bldP spid="103447" grpId="0"/>
      <p:bldP spid="103448" grpId="0"/>
      <p:bldP spid="103449" grpId="0"/>
      <p:bldP spid="103450" grpId="0"/>
      <p:bldP spid="103436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524" name="Picture 4" descr="ANATOMIA DIGESTIV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519113"/>
            <a:ext cx="5472112" cy="5819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7525" name="Text Box 5"/>
          <p:cNvSpPr txBox="1">
            <a:spLocks noChangeArrowheads="1"/>
          </p:cNvSpPr>
          <p:nvPr/>
        </p:nvSpPr>
        <p:spPr bwMode="auto">
          <a:xfrm>
            <a:off x="6011863" y="1268413"/>
            <a:ext cx="2319337" cy="1320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es-ES_tradnl" sz="2000" b="0"/>
              <a:t>División funcional </a:t>
            </a:r>
          </a:p>
          <a:p>
            <a:pPr algn="ctr"/>
            <a:r>
              <a:rPr lang="es-ES_tradnl" sz="2000" b="0"/>
              <a:t>en segmentos </a:t>
            </a:r>
          </a:p>
          <a:p>
            <a:pPr algn="ctr"/>
            <a:r>
              <a:rPr lang="es-ES_tradnl" sz="2000" b="0"/>
              <a:t>por esfínteres</a:t>
            </a:r>
          </a:p>
          <a:p>
            <a:pPr algn="ctr"/>
            <a:r>
              <a:rPr lang="es-ES_tradnl" sz="2000" b="0"/>
              <a:t> y válvulas</a:t>
            </a:r>
          </a:p>
        </p:txBody>
      </p:sp>
      <p:sp>
        <p:nvSpPr>
          <p:cNvPr id="107526" name="Rectangle 6"/>
          <p:cNvSpPr>
            <a:spLocks noChangeArrowheads="1"/>
          </p:cNvSpPr>
          <p:nvPr/>
        </p:nvSpPr>
        <p:spPr bwMode="auto">
          <a:xfrm>
            <a:off x="1116013" y="6165850"/>
            <a:ext cx="2520950" cy="3587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7527" name="Oval 7"/>
          <p:cNvSpPr>
            <a:spLocks noChangeArrowheads="1"/>
          </p:cNvSpPr>
          <p:nvPr/>
        </p:nvSpPr>
        <p:spPr bwMode="auto">
          <a:xfrm>
            <a:off x="2844800" y="692150"/>
            <a:ext cx="431800" cy="360363"/>
          </a:xfrm>
          <a:prstGeom prst="ellipse">
            <a:avLst/>
          </a:prstGeom>
          <a:noFill/>
          <a:ln w="28575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7528" name="Oval 8"/>
          <p:cNvSpPr>
            <a:spLocks noChangeArrowheads="1"/>
          </p:cNvSpPr>
          <p:nvPr/>
        </p:nvSpPr>
        <p:spPr bwMode="auto">
          <a:xfrm>
            <a:off x="2916238" y="1412875"/>
            <a:ext cx="431800" cy="360363"/>
          </a:xfrm>
          <a:prstGeom prst="ellipse">
            <a:avLst/>
          </a:prstGeom>
          <a:noFill/>
          <a:ln w="28575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7529" name="Oval 9"/>
          <p:cNvSpPr>
            <a:spLocks noChangeArrowheads="1"/>
          </p:cNvSpPr>
          <p:nvPr/>
        </p:nvSpPr>
        <p:spPr bwMode="auto">
          <a:xfrm>
            <a:off x="2484438" y="2349500"/>
            <a:ext cx="431800" cy="360363"/>
          </a:xfrm>
          <a:prstGeom prst="ellipse">
            <a:avLst/>
          </a:prstGeom>
          <a:noFill/>
          <a:ln w="28575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7530" name="Oval 10"/>
          <p:cNvSpPr>
            <a:spLocks noChangeArrowheads="1"/>
          </p:cNvSpPr>
          <p:nvPr/>
        </p:nvSpPr>
        <p:spPr bwMode="auto">
          <a:xfrm>
            <a:off x="2268538" y="2708275"/>
            <a:ext cx="431800" cy="360363"/>
          </a:xfrm>
          <a:prstGeom prst="ellipse">
            <a:avLst/>
          </a:prstGeom>
          <a:noFill/>
          <a:ln w="28575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7531" name="Oval 11"/>
          <p:cNvSpPr>
            <a:spLocks noChangeArrowheads="1"/>
          </p:cNvSpPr>
          <p:nvPr/>
        </p:nvSpPr>
        <p:spPr bwMode="auto">
          <a:xfrm>
            <a:off x="2484438" y="4797425"/>
            <a:ext cx="431800" cy="360363"/>
          </a:xfrm>
          <a:prstGeom prst="ellipse">
            <a:avLst/>
          </a:prstGeom>
          <a:noFill/>
          <a:ln w="28575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7532" name="Oval 12"/>
          <p:cNvSpPr>
            <a:spLocks noChangeArrowheads="1"/>
          </p:cNvSpPr>
          <p:nvPr/>
        </p:nvSpPr>
        <p:spPr bwMode="auto">
          <a:xfrm>
            <a:off x="3924300" y="5516563"/>
            <a:ext cx="431800" cy="360362"/>
          </a:xfrm>
          <a:prstGeom prst="ellipse">
            <a:avLst/>
          </a:prstGeom>
          <a:noFill/>
          <a:ln w="28575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7533" name="Oval 13"/>
          <p:cNvSpPr>
            <a:spLocks noChangeArrowheads="1"/>
          </p:cNvSpPr>
          <p:nvPr/>
        </p:nvSpPr>
        <p:spPr bwMode="auto">
          <a:xfrm>
            <a:off x="3997325" y="5876925"/>
            <a:ext cx="431800" cy="360363"/>
          </a:xfrm>
          <a:prstGeom prst="ellipse">
            <a:avLst/>
          </a:prstGeom>
          <a:noFill/>
          <a:ln w="28575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7534" name="Text Box 14"/>
          <p:cNvSpPr txBox="1">
            <a:spLocks noChangeArrowheads="1"/>
          </p:cNvSpPr>
          <p:nvPr/>
        </p:nvSpPr>
        <p:spPr bwMode="auto">
          <a:xfrm>
            <a:off x="6443663" y="620713"/>
            <a:ext cx="1481137" cy="434975"/>
          </a:xfrm>
          <a:prstGeom prst="rect">
            <a:avLst/>
          </a:prstGeom>
          <a:solidFill>
            <a:schemeClr val="accent1"/>
          </a:solidFill>
          <a:ln w="38100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1.PARTES</a:t>
            </a:r>
          </a:p>
        </p:txBody>
      </p:sp>
      <p:sp>
        <p:nvSpPr>
          <p:cNvPr id="107535" name="Text Box 15"/>
          <p:cNvSpPr txBox="1">
            <a:spLocks noChangeArrowheads="1"/>
          </p:cNvSpPr>
          <p:nvPr/>
        </p:nvSpPr>
        <p:spPr bwMode="auto">
          <a:xfrm>
            <a:off x="539750" y="692150"/>
            <a:ext cx="1377300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4400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****</a:t>
            </a:r>
            <a:endParaRPr lang="en-US" sz="4400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5" name="Text Box 8"/>
          <p:cNvSpPr txBox="1">
            <a:spLocks noChangeArrowheads="1"/>
          </p:cNvSpPr>
          <p:nvPr/>
        </p:nvSpPr>
        <p:spPr bwMode="auto">
          <a:xfrm>
            <a:off x="905421" y="6338888"/>
            <a:ext cx="5992346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>
              <a:buClr>
                <a:schemeClr val="tx1"/>
              </a:buClr>
            </a:pPr>
            <a:r>
              <a:rPr lang="en-US" sz="1100" b="0" dirty="0" err="1" smtClean="0">
                <a:latin typeface="Times New Roman" pitchFamily="18" charset="0"/>
                <a:cs typeface="Times New Roman" pitchFamily="18" charset="0"/>
              </a:rPr>
              <a:t>Tomado</a:t>
            </a:r>
            <a:r>
              <a:rPr lang="en-US" sz="1100" b="0" dirty="0" smtClean="0">
                <a:latin typeface="Times New Roman" pitchFamily="18" charset="0"/>
                <a:cs typeface="Times New Roman" pitchFamily="18" charset="0"/>
              </a:rPr>
              <a:t> de: K</a:t>
            </a:r>
            <a:r>
              <a:rPr lang="en-US" sz="1100" b="0" dirty="0">
                <a:latin typeface="Times New Roman" pitchFamily="18" charset="0"/>
                <a:cs typeface="Times New Roman" pitchFamily="18" charset="0"/>
              </a:rPr>
              <a:t>. M. Barrett. </a:t>
            </a:r>
            <a:r>
              <a:rPr lang="en-US" sz="1100" b="0" i="1" dirty="0">
                <a:latin typeface="Times New Roman" pitchFamily="18" charset="0"/>
                <a:cs typeface="Times New Roman" pitchFamily="18" charset="0"/>
              </a:rPr>
              <a:t>Gastrointestinal Physiology</a:t>
            </a:r>
            <a:r>
              <a:rPr lang="en-US" sz="1100" b="0" dirty="0">
                <a:latin typeface="Times New Roman" pitchFamily="18" charset="0"/>
                <a:cs typeface="Times New Roman" pitchFamily="18" charset="0"/>
              </a:rPr>
              <a:t>. Lange Physiology Series. McGraw-Hill, </a:t>
            </a:r>
            <a:r>
              <a:rPr lang="en-US" sz="1100" dirty="0">
                <a:latin typeface="Times New Roman" pitchFamily="18" charset="0"/>
                <a:cs typeface="Times New Roman" pitchFamily="18" charset="0"/>
              </a:rPr>
              <a:t>2006</a:t>
            </a:r>
            <a:r>
              <a:rPr lang="en-US" sz="1100" b="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16" name="Text Box 8"/>
          <p:cNvSpPr txBox="1">
            <a:spLocks noChangeArrowheads="1"/>
          </p:cNvSpPr>
          <p:nvPr/>
        </p:nvSpPr>
        <p:spPr bwMode="auto">
          <a:xfrm>
            <a:off x="6471474" y="6648076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2015  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7527" grpId="0" animBg="1"/>
      <p:bldP spid="107528" grpId="0" animBg="1"/>
      <p:bldP spid="107529" grpId="0" animBg="1"/>
      <p:bldP spid="107530" grpId="0" animBg="1"/>
      <p:bldP spid="107531" grpId="0" animBg="1"/>
      <p:bldP spid="107532" grpId="0" animBg="1"/>
      <p:bldP spid="107533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5" name="Picture 5" descr="img4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lum bright="-24000" contrast="6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71550" y="981075"/>
            <a:ext cx="3011488" cy="525621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137" name="Text Box 17"/>
          <p:cNvSpPr txBox="1">
            <a:spLocks noChangeArrowheads="1"/>
          </p:cNvSpPr>
          <p:nvPr/>
        </p:nvSpPr>
        <p:spPr bwMode="auto">
          <a:xfrm>
            <a:off x="6300788" y="333375"/>
            <a:ext cx="2355850" cy="396875"/>
          </a:xfrm>
          <a:prstGeom prst="rect">
            <a:avLst/>
          </a:prstGeom>
          <a:solidFill>
            <a:srgbClr val="85C8CD"/>
          </a:solidFill>
          <a:ln>
            <a:noFill/>
          </a:ln>
          <a:effectLst>
            <a:outerShdw dist="53882" dir="2700000" algn="ctr" rotWithShape="0">
              <a:schemeClr val="tx1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II MORFOLOGÍA</a:t>
            </a:r>
          </a:p>
        </p:txBody>
      </p:sp>
      <p:sp>
        <p:nvSpPr>
          <p:cNvPr id="5138" name="Rectangle 18"/>
          <p:cNvSpPr>
            <a:spLocks noChangeArrowheads="1"/>
          </p:cNvSpPr>
          <p:nvPr/>
        </p:nvSpPr>
        <p:spPr bwMode="auto">
          <a:xfrm>
            <a:off x="6408738" y="906463"/>
            <a:ext cx="792162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5139" name="Rectangle 19"/>
          <p:cNvSpPr>
            <a:spLocks noChangeArrowheads="1"/>
          </p:cNvSpPr>
          <p:nvPr/>
        </p:nvSpPr>
        <p:spPr bwMode="auto">
          <a:xfrm>
            <a:off x="5111750" y="1409700"/>
            <a:ext cx="647700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5140" name="Rectangle 20"/>
          <p:cNvSpPr>
            <a:spLocks noChangeArrowheads="1"/>
          </p:cNvSpPr>
          <p:nvPr/>
        </p:nvSpPr>
        <p:spPr bwMode="auto">
          <a:xfrm>
            <a:off x="5184775" y="1843088"/>
            <a:ext cx="790575" cy="2873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5141" name="Rectangle 21"/>
          <p:cNvSpPr>
            <a:spLocks noChangeArrowheads="1"/>
          </p:cNvSpPr>
          <p:nvPr/>
        </p:nvSpPr>
        <p:spPr bwMode="auto">
          <a:xfrm>
            <a:off x="7056438" y="2417763"/>
            <a:ext cx="576262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5142" name="Rectangle 22"/>
          <p:cNvSpPr>
            <a:spLocks noChangeArrowheads="1"/>
          </p:cNvSpPr>
          <p:nvPr/>
        </p:nvSpPr>
        <p:spPr bwMode="auto">
          <a:xfrm>
            <a:off x="5903913" y="2851150"/>
            <a:ext cx="360362" cy="2873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5143" name="Rectangle 23"/>
          <p:cNvSpPr>
            <a:spLocks noChangeArrowheads="1"/>
          </p:cNvSpPr>
          <p:nvPr/>
        </p:nvSpPr>
        <p:spPr bwMode="auto">
          <a:xfrm>
            <a:off x="7127875" y="2851150"/>
            <a:ext cx="504825" cy="2873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5144" name="Rectangle 24"/>
          <p:cNvSpPr>
            <a:spLocks noChangeArrowheads="1"/>
          </p:cNvSpPr>
          <p:nvPr/>
        </p:nvSpPr>
        <p:spPr bwMode="auto">
          <a:xfrm>
            <a:off x="7632700" y="3354388"/>
            <a:ext cx="647700" cy="20161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5145" name="Rectangle 25"/>
          <p:cNvSpPr>
            <a:spLocks noChangeArrowheads="1"/>
          </p:cNvSpPr>
          <p:nvPr/>
        </p:nvSpPr>
        <p:spPr bwMode="auto">
          <a:xfrm>
            <a:off x="5111750" y="3570288"/>
            <a:ext cx="720725" cy="18002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5146" name="Rectangle 26"/>
          <p:cNvSpPr>
            <a:spLocks noChangeArrowheads="1"/>
          </p:cNvSpPr>
          <p:nvPr/>
        </p:nvSpPr>
        <p:spPr bwMode="auto">
          <a:xfrm>
            <a:off x="5688013" y="5226050"/>
            <a:ext cx="720725" cy="5048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5147" name="Rectangle 27"/>
          <p:cNvSpPr>
            <a:spLocks noChangeArrowheads="1"/>
          </p:cNvSpPr>
          <p:nvPr/>
        </p:nvSpPr>
        <p:spPr bwMode="auto">
          <a:xfrm>
            <a:off x="3276600" y="835025"/>
            <a:ext cx="1152525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CC0099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s-MX" sz="1800" b="0">
              <a:solidFill>
                <a:srgbClr val="CC0099"/>
              </a:solidFill>
            </a:endParaRPr>
          </a:p>
        </p:txBody>
      </p:sp>
      <p:sp>
        <p:nvSpPr>
          <p:cNvPr id="5149" name="Line 29"/>
          <p:cNvSpPr>
            <a:spLocks noChangeShapeType="1"/>
          </p:cNvSpPr>
          <p:nvPr/>
        </p:nvSpPr>
        <p:spPr bwMode="auto">
          <a:xfrm>
            <a:off x="1187450" y="1482725"/>
            <a:ext cx="0" cy="3455988"/>
          </a:xfrm>
          <a:prstGeom prst="line">
            <a:avLst/>
          </a:prstGeom>
          <a:noFill/>
          <a:ln w="28575">
            <a:solidFill>
              <a:schemeClr val="accent1">
                <a:lumMod val="50000"/>
              </a:schemeClr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5150" name="Line 30"/>
          <p:cNvSpPr>
            <a:spLocks noChangeShapeType="1"/>
          </p:cNvSpPr>
          <p:nvPr/>
        </p:nvSpPr>
        <p:spPr bwMode="auto">
          <a:xfrm>
            <a:off x="1187450" y="1482725"/>
            <a:ext cx="287338" cy="0"/>
          </a:xfrm>
          <a:prstGeom prst="line">
            <a:avLst/>
          </a:prstGeom>
          <a:noFill/>
          <a:ln w="28575">
            <a:solidFill>
              <a:schemeClr val="accent1">
                <a:lumMod val="50000"/>
              </a:schemeClr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5151" name="Line 31"/>
          <p:cNvSpPr>
            <a:spLocks noChangeShapeType="1"/>
          </p:cNvSpPr>
          <p:nvPr/>
        </p:nvSpPr>
        <p:spPr bwMode="auto">
          <a:xfrm>
            <a:off x="1187450" y="4938713"/>
            <a:ext cx="287338" cy="0"/>
          </a:xfrm>
          <a:prstGeom prst="line">
            <a:avLst/>
          </a:prstGeom>
          <a:noFill/>
          <a:ln w="28575">
            <a:solidFill>
              <a:schemeClr val="accent1">
                <a:lumMod val="50000"/>
              </a:schemeClr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5152" name="Rectangle 32"/>
          <p:cNvSpPr>
            <a:spLocks noChangeArrowheads="1"/>
          </p:cNvSpPr>
          <p:nvPr/>
        </p:nvSpPr>
        <p:spPr bwMode="auto">
          <a:xfrm>
            <a:off x="6192838" y="5514975"/>
            <a:ext cx="574675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5153" name="Rectangle 33"/>
          <p:cNvSpPr>
            <a:spLocks noChangeArrowheads="1"/>
          </p:cNvSpPr>
          <p:nvPr/>
        </p:nvSpPr>
        <p:spPr bwMode="auto">
          <a:xfrm>
            <a:off x="6985000" y="5370513"/>
            <a:ext cx="503238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5155" name="Text Box 35"/>
          <p:cNvSpPr txBox="1">
            <a:spLocks noChangeArrowheads="1"/>
          </p:cNvSpPr>
          <p:nvPr/>
        </p:nvSpPr>
        <p:spPr bwMode="auto">
          <a:xfrm>
            <a:off x="250825" y="2882900"/>
            <a:ext cx="889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sz="2000"/>
              <a:t>5 mts</a:t>
            </a:r>
          </a:p>
        </p:txBody>
      </p:sp>
      <p:sp>
        <p:nvSpPr>
          <p:cNvPr id="5160" name="Text Box 40"/>
          <p:cNvSpPr txBox="1">
            <a:spLocks noChangeArrowheads="1"/>
          </p:cNvSpPr>
          <p:nvPr/>
        </p:nvSpPr>
        <p:spPr bwMode="auto">
          <a:xfrm>
            <a:off x="1404268" y="619126"/>
            <a:ext cx="1079500" cy="425450"/>
          </a:xfrm>
          <a:prstGeom prst="rect">
            <a:avLst/>
          </a:prstGeom>
          <a:solidFill>
            <a:srgbClr val="F9E867"/>
          </a:solidFill>
          <a:ln w="28575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sz="2000" b="0"/>
              <a:t>Comida</a:t>
            </a:r>
          </a:p>
        </p:txBody>
      </p:sp>
      <p:sp>
        <p:nvSpPr>
          <p:cNvPr id="5161" name="Text Box 41"/>
          <p:cNvSpPr txBox="1">
            <a:spLocks noChangeArrowheads="1"/>
          </p:cNvSpPr>
          <p:nvPr/>
        </p:nvSpPr>
        <p:spPr bwMode="auto">
          <a:xfrm>
            <a:off x="1676871" y="6237288"/>
            <a:ext cx="950913" cy="434975"/>
          </a:xfrm>
          <a:prstGeom prst="rect">
            <a:avLst/>
          </a:prstGeom>
          <a:solidFill>
            <a:srgbClr val="FF9966"/>
          </a:solidFill>
          <a:ln w="38100">
            <a:solidFill>
              <a:srgbClr val="774F27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2000" b="0"/>
              <a:t>Heces</a:t>
            </a:r>
          </a:p>
        </p:txBody>
      </p:sp>
      <p:pic>
        <p:nvPicPr>
          <p:cNvPr id="5162" name="Picture 42" descr="sdigesti"/>
          <p:cNvPicPr>
            <a:picLocks noChangeAspect="1" noChangeArrowheads="1"/>
          </p:cNvPicPr>
          <p:nvPr/>
        </p:nvPicPr>
        <p:blipFill>
          <a:blip r:embed="rId3">
            <a:lum bright="-12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264" b="9909"/>
          <a:stretch>
            <a:fillRect/>
          </a:stretch>
        </p:blipFill>
        <p:spPr bwMode="auto">
          <a:xfrm>
            <a:off x="4284663" y="1268413"/>
            <a:ext cx="4075112" cy="4681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148" name="Text Box 28"/>
          <p:cNvSpPr txBox="1">
            <a:spLocks noChangeArrowheads="1"/>
          </p:cNvSpPr>
          <p:nvPr/>
        </p:nvSpPr>
        <p:spPr bwMode="auto">
          <a:xfrm>
            <a:off x="6804025" y="833438"/>
            <a:ext cx="1481138" cy="434975"/>
          </a:xfrm>
          <a:prstGeom prst="rect">
            <a:avLst/>
          </a:prstGeom>
          <a:solidFill>
            <a:schemeClr val="accent1"/>
          </a:solidFill>
          <a:ln w="38100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1.PARTES</a:t>
            </a:r>
          </a:p>
        </p:txBody>
      </p:sp>
      <p:sp>
        <p:nvSpPr>
          <p:cNvPr id="5171" name="Rectangle 51"/>
          <p:cNvSpPr>
            <a:spLocks noChangeArrowheads="1"/>
          </p:cNvSpPr>
          <p:nvPr/>
        </p:nvSpPr>
        <p:spPr bwMode="auto">
          <a:xfrm>
            <a:off x="4356100" y="2060575"/>
            <a:ext cx="1008063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5172" name="Rectangle 52"/>
          <p:cNvSpPr>
            <a:spLocks noChangeArrowheads="1"/>
          </p:cNvSpPr>
          <p:nvPr/>
        </p:nvSpPr>
        <p:spPr bwMode="auto">
          <a:xfrm>
            <a:off x="7092950" y="2276475"/>
            <a:ext cx="935038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5173" name="Rectangle 53"/>
          <p:cNvSpPr>
            <a:spLocks noChangeArrowheads="1"/>
          </p:cNvSpPr>
          <p:nvPr/>
        </p:nvSpPr>
        <p:spPr bwMode="auto">
          <a:xfrm>
            <a:off x="7524750" y="3068638"/>
            <a:ext cx="503238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5174" name="Rectangle 54"/>
          <p:cNvSpPr>
            <a:spLocks noChangeArrowheads="1"/>
          </p:cNvSpPr>
          <p:nvPr/>
        </p:nvSpPr>
        <p:spPr bwMode="auto">
          <a:xfrm>
            <a:off x="7308850" y="4365625"/>
            <a:ext cx="576263" cy="1428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5179" name="Rectangle 59"/>
          <p:cNvSpPr>
            <a:spLocks noChangeArrowheads="1"/>
          </p:cNvSpPr>
          <p:nvPr/>
        </p:nvSpPr>
        <p:spPr bwMode="auto">
          <a:xfrm>
            <a:off x="4427538" y="4221163"/>
            <a:ext cx="720725" cy="1512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5167" name="Text Box 47"/>
          <p:cNvSpPr txBox="1">
            <a:spLocks noChangeArrowheads="1"/>
          </p:cNvSpPr>
          <p:nvPr/>
        </p:nvSpPr>
        <p:spPr bwMode="auto">
          <a:xfrm>
            <a:off x="4140200" y="2012950"/>
            <a:ext cx="147637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>
                <a:solidFill>
                  <a:srgbClr val="3333FF"/>
                </a:solidFill>
              </a:rPr>
              <a:t>gl. parótida</a:t>
            </a:r>
          </a:p>
        </p:txBody>
      </p:sp>
      <p:sp>
        <p:nvSpPr>
          <p:cNvPr id="5176" name="Text Box 56"/>
          <p:cNvSpPr txBox="1">
            <a:spLocks noChangeArrowheads="1"/>
          </p:cNvSpPr>
          <p:nvPr/>
        </p:nvSpPr>
        <p:spPr bwMode="auto">
          <a:xfrm>
            <a:off x="4208463" y="4437063"/>
            <a:ext cx="1011237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b="0"/>
              <a:t>vesícula</a:t>
            </a:r>
          </a:p>
        </p:txBody>
      </p:sp>
      <p:sp>
        <p:nvSpPr>
          <p:cNvPr id="5175" name="Text Box 55"/>
          <p:cNvSpPr txBox="1">
            <a:spLocks noChangeArrowheads="1"/>
          </p:cNvSpPr>
          <p:nvPr/>
        </p:nvSpPr>
        <p:spPr bwMode="auto">
          <a:xfrm>
            <a:off x="4356100" y="4076700"/>
            <a:ext cx="8826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>
                <a:solidFill>
                  <a:srgbClr val="3333FF"/>
                </a:solidFill>
              </a:rPr>
              <a:t>hígado</a:t>
            </a:r>
          </a:p>
        </p:txBody>
      </p:sp>
      <p:sp>
        <p:nvSpPr>
          <p:cNvPr id="5177" name="Text Box 57"/>
          <p:cNvSpPr txBox="1">
            <a:spLocks noChangeArrowheads="1"/>
          </p:cNvSpPr>
          <p:nvPr/>
        </p:nvSpPr>
        <p:spPr bwMode="auto">
          <a:xfrm>
            <a:off x="4427538" y="4892675"/>
            <a:ext cx="7239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b="0"/>
              <a:t>colon</a:t>
            </a:r>
          </a:p>
        </p:txBody>
      </p:sp>
      <p:sp>
        <p:nvSpPr>
          <p:cNvPr id="5178" name="Text Box 58"/>
          <p:cNvSpPr txBox="1">
            <a:spLocks noChangeArrowheads="1"/>
          </p:cNvSpPr>
          <p:nvPr/>
        </p:nvSpPr>
        <p:spPr bwMode="auto">
          <a:xfrm>
            <a:off x="4067175" y="5510213"/>
            <a:ext cx="110966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b="0"/>
              <a:t>apéndice</a:t>
            </a:r>
          </a:p>
        </p:txBody>
      </p:sp>
      <p:sp>
        <p:nvSpPr>
          <p:cNvPr id="5184" name="Rectangle 64"/>
          <p:cNvSpPr>
            <a:spLocks noChangeArrowheads="1"/>
          </p:cNvSpPr>
          <p:nvPr/>
        </p:nvSpPr>
        <p:spPr bwMode="auto">
          <a:xfrm>
            <a:off x="7164388" y="4508500"/>
            <a:ext cx="1223962" cy="15128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5170" name="Text Box 50"/>
          <p:cNvSpPr txBox="1">
            <a:spLocks noChangeArrowheads="1"/>
          </p:cNvSpPr>
          <p:nvPr/>
        </p:nvSpPr>
        <p:spPr bwMode="auto">
          <a:xfrm>
            <a:off x="7164388" y="4244975"/>
            <a:ext cx="118586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b="0"/>
              <a:t>estómago</a:t>
            </a:r>
          </a:p>
        </p:txBody>
      </p:sp>
      <p:sp>
        <p:nvSpPr>
          <p:cNvPr id="5182" name="Text Box 62"/>
          <p:cNvSpPr txBox="1">
            <a:spLocks noChangeArrowheads="1"/>
          </p:cNvSpPr>
          <p:nvPr/>
        </p:nvSpPr>
        <p:spPr bwMode="auto">
          <a:xfrm>
            <a:off x="7235825" y="5468938"/>
            <a:ext cx="76517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b="0"/>
              <a:t>recto</a:t>
            </a:r>
          </a:p>
        </p:txBody>
      </p:sp>
      <p:sp>
        <p:nvSpPr>
          <p:cNvPr id="5183" name="Text Box 63"/>
          <p:cNvSpPr txBox="1">
            <a:spLocks noChangeArrowheads="1"/>
          </p:cNvSpPr>
          <p:nvPr/>
        </p:nvSpPr>
        <p:spPr bwMode="auto">
          <a:xfrm>
            <a:off x="7308850" y="5757863"/>
            <a:ext cx="541338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b="0"/>
              <a:t>ano</a:t>
            </a:r>
          </a:p>
        </p:txBody>
      </p:sp>
      <p:sp>
        <p:nvSpPr>
          <p:cNvPr id="5181" name="Text Box 61"/>
          <p:cNvSpPr txBox="1">
            <a:spLocks noChangeArrowheads="1"/>
          </p:cNvSpPr>
          <p:nvPr/>
        </p:nvSpPr>
        <p:spPr bwMode="auto">
          <a:xfrm>
            <a:off x="7164388" y="4797425"/>
            <a:ext cx="1189037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b="0"/>
              <a:t>i. delgado</a:t>
            </a:r>
          </a:p>
        </p:txBody>
      </p:sp>
      <p:sp>
        <p:nvSpPr>
          <p:cNvPr id="5180" name="Text Box 60"/>
          <p:cNvSpPr txBox="1">
            <a:spLocks noChangeArrowheads="1"/>
          </p:cNvSpPr>
          <p:nvPr/>
        </p:nvSpPr>
        <p:spPr bwMode="auto">
          <a:xfrm>
            <a:off x="7092950" y="4508500"/>
            <a:ext cx="114617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>
                <a:solidFill>
                  <a:srgbClr val="3333FF"/>
                </a:solidFill>
              </a:rPr>
              <a:t>páncreas</a:t>
            </a:r>
          </a:p>
        </p:txBody>
      </p:sp>
      <p:sp>
        <p:nvSpPr>
          <p:cNvPr id="5168" name="Text Box 48"/>
          <p:cNvSpPr txBox="1">
            <a:spLocks noChangeArrowheads="1"/>
          </p:cNvSpPr>
          <p:nvPr/>
        </p:nvSpPr>
        <p:spPr bwMode="auto">
          <a:xfrm>
            <a:off x="7089775" y="2198688"/>
            <a:ext cx="1227138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>
                <a:solidFill>
                  <a:srgbClr val="3333FF"/>
                </a:solidFill>
              </a:rPr>
              <a:t>gl. salival</a:t>
            </a:r>
          </a:p>
        </p:txBody>
      </p:sp>
      <p:sp>
        <p:nvSpPr>
          <p:cNvPr id="5169" name="Text Box 49"/>
          <p:cNvSpPr txBox="1">
            <a:spLocks noChangeArrowheads="1"/>
          </p:cNvSpPr>
          <p:nvPr/>
        </p:nvSpPr>
        <p:spPr bwMode="auto">
          <a:xfrm>
            <a:off x="7451725" y="3055938"/>
            <a:ext cx="10160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b="0"/>
              <a:t>esófago</a:t>
            </a:r>
          </a:p>
        </p:txBody>
      </p:sp>
      <p:cxnSp>
        <p:nvCxnSpPr>
          <p:cNvPr id="3" name="2 Conector recto"/>
          <p:cNvCxnSpPr/>
          <p:nvPr/>
        </p:nvCxnSpPr>
        <p:spPr bwMode="auto">
          <a:xfrm flipH="1">
            <a:off x="3203848" y="4365625"/>
            <a:ext cx="107640" cy="77788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000099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4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2015  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38" grpId="0" animBg="1"/>
      <p:bldP spid="5139" grpId="0" animBg="1"/>
      <p:bldP spid="5140" grpId="0" animBg="1"/>
      <p:bldP spid="5141" grpId="0" animBg="1"/>
      <p:bldP spid="5142" grpId="0" animBg="1"/>
      <p:bldP spid="5143" grpId="0" animBg="1"/>
      <p:bldP spid="5144" grpId="0" animBg="1"/>
      <p:bldP spid="5145" grpId="0" animBg="1"/>
      <p:bldP spid="5146" grpId="0" animBg="1"/>
      <p:bldP spid="5152" grpId="0" animBg="1"/>
      <p:bldP spid="5153" grpId="0" animBg="1"/>
      <p:bldP spid="5160" grpId="0" animBg="1"/>
      <p:bldP spid="5161" grpId="0" animBg="1"/>
      <p:bldP spid="5171" grpId="0" animBg="1"/>
      <p:bldP spid="5172" grpId="0" animBg="1"/>
      <p:bldP spid="5173" grpId="0" animBg="1"/>
      <p:bldP spid="5174" grpId="0" animBg="1"/>
      <p:bldP spid="5179" grpId="0" animBg="1"/>
      <p:bldP spid="5167" grpId="0"/>
      <p:bldP spid="5176" grpId="0"/>
      <p:bldP spid="5175" grpId="0"/>
      <p:bldP spid="5177" grpId="0"/>
      <p:bldP spid="5178" grpId="0"/>
      <p:bldP spid="5184" grpId="0" animBg="1"/>
      <p:bldP spid="5170" grpId="0"/>
      <p:bldP spid="5182" grpId="0"/>
      <p:bldP spid="5183" grpId="0"/>
      <p:bldP spid="5181" grpId="0"/>
      <p:bldP spid="5180" grpId="0"/>
      <p:bldP spid="5168" grpId="0"/>
      <p:bldP spid="5169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0" name="Picture 6" descr="estructura tubo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87" t="11951" r="33740"/>
          <a:stretch>
            <a:fillRect/>
          </a:stretch>
        </p:blipFill>
        <p:spPr>
          <a:xfrm>
            <a:off x="2873375" y="1268413"/>
            <a:ext cx="2419350" cy="54022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6157" name="Text Box 13"/>
          <p:cNvSpPr txBox="1">
            <a:spLocks noChangeArrowheads="1"/>
          </p:cNvSpPr>
          <p:nvPr/>
        </p:nvSpPr>
        <p:spPr bwMode="auto">
          <a:xfrm>
            <a:off x="1979613" y="3141663"/>
            <a:ext cx="100012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b="0"/>
              <a:t>capa </a:t>
            </a:r>
          </a:p>
          <a:p>
            <a:r>
              <a:rPr lang="es-ES" sz="1800" b="0"/>
              <a:t>circular</a:t>
            </a:r>
          </a:p>
        </p:txBody>
      </p:sp>
      <p:sp>
        <p:nvSpPr>
          <p:cNvPr id="6158" name="Text Box 14"/>
          <p:cNvSpPr txBox="1">
            <a:spLocks noChangeArrowheads="1"/>
          </p:cNvSpPr>
          <p:nvPr/>
        </p:nvSpPr>
        <p:spPr bwMode="auto">
          <a:xfrm>
            <a:off x="1725613" y="4803775"/>
            <a:ext cx="139382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" sz="1800" b="0"/>
              <a:t>capa </a:t>
            </a:r>
          </a:p>
          <a:p>
            <a:pPr algn="ctr"/>
            <a:r>
              <a:rPr lang="es-ES" sz="1800" b="0"/>
              <a:t>longitudinal</a:t>
            </a:r>
          </a:p>
        </p:txBody>
      </p:sp>
      <p:sp>
        <p:nvSpPr>
          <p:cNvPr id="6162" name="Text Box 18"/>
          <p:cNvSpPr txBox="1">
            <a:spLocks noChangeArrowheads="1"/>
          </p:cNvSpPr>
          <p:nvPr/>
        </p:nvSpPr>
        <p:spPr bwMode="auto">
          <a:xfrm>
            <a:off x="5435600" y="3810000"/>
            <a:ext cx="1133475" cy="730250"/>
          </a:xfrm>
          <a:prstGeom prst="rect">
            <a:avLst/>
          </a:prstGeom>
          <a:solidFill>
            <a:schemeClr val="accent1"/>
          </a:solidFill>
          <a:ln w="28575">
            <a:solidFill>
              <a:srgbClr val="CC0000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" sz="2000" b="0" dirty="0"/>
              <a:t>2. Capa </a:t>
            </a:r>
          </a:p>
          <a:p>
            <a:r>
              <a:rPr lang="es-ES" sz="2000" b="0" dirty="0"/>
              <a:t>  m</a:t>
            </a:r>
            <a:r>
              <a:rPr lang="es-ES" sz="2000" b="0" dirty="0" smtClean="0"/>
              <a:t>. liso</a:t>
            </a:r>
            <a:endParaRPr lang="es-ES" sz="2000" b="0" dirty="0"/>
          </a:p>
        </p:txBody>
      </p:sp>
      <p:sp>
        <p:nvSpPr>
          <p:cNvPr id="6163" name="Text Box 19"/>
          <p:cNvSpPr txBox="1">
            <a:spLocks noChangeArrowheads="1"/>
          </p:cNvSpPr>
          <p:nvPr/>
        </p:nvSpPr>
        <p:spPr bwMode="auto">
          <a:xfrm>
            <a:off x="5292725" y="5686425"/>
            <a:ext cx="1292225" cy="425450"/>
          </a:xfrm>
          <a:prstGeom prst="rect">
            <a:avLst/>
          </a:prstGeom>
          <a:solidFill>
            <a:schemeClr val="accent1"/>
          </a:solidFill>
          <a:ln w="28575">
            <a:solidFill>
              <a:srgbClr val="CC0000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" sz="2000" b="0"/>
              <a:t>1. Serosa</a:t>
            </a:r>
          </a:p>
        </p:txBody>
      </p:sp>
      <p:sp>
        <p:nvSpPr>
          <p:cNvPr id="6166" name="Text Box 22"/>
          <p:cNvSpPr txBox="1">
            <a:spLocks noChangeArrowheads="1"/>
          </p:cNvSpPr>
          <p:nvPr/>
        </p:nvSpPr>
        <p:spPr bwMode="auto">
          <a:xfrm>
            <a:off x="6588125" y="979488"/>
            <a:ext cx="2006600" cy="395287"/>
          </a:xfrm>
          <a:prstGeom prst="rect">
            <a:avLst/>
          </a:prstGeom>
          <a:solidFill>
            <a:srgbClr val="BBE0E3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r>
              <a:rPr lang="es-ES" sz="1800"/>
              <a:t>2.ESTRUCTURA</a:t>
            </a:r>
          </a:p>
        </p:txBody>
      </p:sp>
      <p:sp>
        <p:nvSpPr>
          <p:cNvPr id="6167" name="Text Box 23"/>
          <p:cNvSpPr txBox="1">
            <a:spLocks noChangeArrowheads="1"/>
          </p:cNvSpPr>
          <p:nvPr/>
        </p:nvSpPr>
        <p:spPr bwMode="auto">
          <a:xfrm>
            <a:off x="6248400" y="476250"/>
            <a:ext cx="2355850" cy="396875"/>
          </a:xfrm>
          <a:prstGeom prst="rect">
            <a:avLst/>
          </a:prstGeom>
          <a:solidFill>
            <a:srgbClr val="73BFC5"/>
          </a:solidFill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II MORFOLOGÍA</a:t>
            </a:r>
          </a:p>
        </p:txBody>
      </p:sp>
      <p:sp>
        <p:nvSpPr>
          <p:cNvPr id="6169" name="Text Box 25"/>
          <p:cNvSpPr txBox="1">
            <a:spLocks noChangeArrowheads="1"/>
          </p:cNvSpPr>
          <p:nvPr/>
        </p:nvSpPr>
        <p:spPr bwMode="auto">
          <a:xfrm>
            <a:off x="5364163" y="1941513"/>
            <a:ext cx="1381125" cy="425450"/>
          </a:xfrm>
          <a:prstGeom prst="rect">
            <a:avLst/>
          </a:prstGeom>
          <a:solidFill>
            <a:schemeClr val="accent1"/>
          </a:solidFill>
          <a:ln w="28575">
            <a:solidFill>
              <a:srgbClr val="CC0000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" sz="2000" b="0"/>
              <a:t>4. Mucosa</a:t>
            </a:r>
          </a:p>
        </p:txBody>
      </p:sp>
      <p:sp>
        <p:nvSpPr>
          <p:cNvPr id="6156" name="Text Box 12"/>
          <p:cNvSpPr txBox="1">
            <a:spLocks noChangeArrowheads="1"/>
          </p:cNvSpPr>
          <p:nvPr/>
        </p:nvSpPr>
        <p:spPr bwMode="auto">
          <a:xfrm>
            <a:off x="1331913" y="2228850"/>
            <a:ext cx="1812925" cy="425450"/>
          </a:xfrm>
          <a:prstGeom prst="rect">
            <a:avLst/>
          </a:prstGeom>
          <a:solidFill>
            <a:schemeClr val="accent1"/>
          </a:solidFill>
          <a:ln w="28575">
            <a:solidFill>
              <a:srgbClr val="CC0000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" sz="2000" b="0"/>
              <a:t>3. Submucosa</a:t>
            </a:r>
          </a:p>
        </p:txBody>
      </p:sp>
      <p:sp>
        <p:nvSpPr>
          <p:cNvPr id="6176" name="Text Box 32"/>
          <p:cNvSpPr txBox="1">
            <a:spLocks noChangeArrowheads="1"/>
          </p:cNvSpPr>
          <p:nvPr/>
        </p:nvSpPr>
        <p:spPr bwMode="auto">
          <a:xfrm>
            <a:off x="755650" y="692150"/>
            <a:ext cx="1079142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4400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n-US" sz="4400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6180" name="Oval 36"/>
          <p:cNvSpPr>
            <a:spLocks noChangeArrowheads="1"/>
          </p:cNvSpPr>
          <p:nvPr/>
        </p:nvSpPr>
        <p:spPr bwMode="auto">
          <a:xfrm>
            <a:off x="5076825" y="1268413"/>
            <a:ext cx="287338" cy="4318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6181" name="Text Box 37"/>
          <p:cNvSpPr txBox="1">
            <a:spLocks noChangeArrowheads="1"/>
          </p:cNvSpPr>
          <p:nvPr/>
        </p:nvSpPr>
        <p:spPr bwMode="auto">
          <a:xfrm>
            <a:off x="5003800" y="1196975"/>
            <a:ext cx="68738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000" b="0"/>
              <a:t>LUZ</a:t>
            </a:r>
          </a:p>
        </p:txBody>
      </p:sp>
      <p:sp>
        <p:nvSpPr>
          <p:cNvPr id="6182" name="Line 38"/>
          <p:cNvSpPr>
            <a:spLocks noChangeShapeType="1"/>
          </p:cNvSpPr>
          <p:nvPr/>
        </p:nvSpPr>
        <p:spPr bwMode="auto">
          <a:xfrm>
            <a:off x="5292725" y="3068638"/>
            <a:ext cx="0" cy="237648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6184" name="Text Box 40"/>
          <p:cNvSpPr txBox="1">
            <a:spLocks noChangeArrowheads="1"/>
          </p:cNvSpPr>
          <p:nvPr/>
        </p:nvSpPr>
        <p:spPr bwMode="auto">
          <a:xfrm>
            <a:off x="1403350" y="3789363"/>
            <a:ext cx="1849438" cy="336550"/>
          </a:xfrm>
          <a:prstGeom prst="rect">
            <a:avLst/>
          </a:prstGeom>
          <a:solidFill>
            <a:srgbClr val="FFCE9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600">
                <a:effectLst>
                  <a:outerShdw blurRad="38100" dist="38100" dir="2700000" algn="tl">
                    <a:srgbClr val="FFFFFF"/>
                  </a:outerShdw>
                </a:effectLst>
              </a:rPr>
              <a:t>P. MIENTÉRICO</a:t>
            </a:r>
          </a:p>
        </p:txBody>
      </p:sp>
      <p:sp>
        <p:nvSpPr>
          <p:cNvPr id="6185" name="Text Box 41"/>
          <p:cNvSpPr txBox="1">
            <a:spLocks noChangeArrowheads="1"/>
          </p:cNvSpPr>
          <p:nvPr/>
        </p:nvSpPr>
        <p:spPr bwMode="auto">
          <a:xfrm>
            <a:off x="5148263" y="2492375"/>
            <a:ext cx="1719262" cy="336550"/>
          </a:xfrm>
          <a:prstGeom prst="rect">
            <a:avLst/>
          </a:prstGeom>
          <a:solidFill>
            <a:srgbClr val="FFCE9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600">
                <a:effectLst>
                  <a:outerShdw blurRad="38100" dist="38100" dir="2700000" algn="tl">
                    <a:srgbClr val="FFFFFF"/>
                  </a:outerShdw>
                </a:effectLst>
              </a:rPr>
              <a:t>P.SUBMUCOSO</a:t>
            </a:r>
          </a:p>
        </p:txBody>
      </p:sp>
      <p:sp>
        <p:nvSpPr>
          <p:cNvPr id="18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2015  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7" grpId="0"/>
      <p:bldP spid="6158" grpId="0"/>
      <p:bldP spid="6162" grpId="0" animBg="1"/>
      <p:bldP spid="6163" grpId="0" animBg="1"/>
      <p:bldP spid="6169" grpId="0" animBg="1"/>
      <p:bldP spid="6156" grpId="0" animBg="1"/>
      <p:bldP spid="6184" grpId="0" animBg="1"/>
      <p:bldP spid="6185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018" name="Picture 2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359" t="14484" r="25157" b="3513"/>
          <a:stretch>
            <a:fillRect/>
          </a:stretch>
        </p:blipFill>
        <p:spPr bwMode="auto">
          <a:xfrm>
            <a:off x="5508625" y="1557338"/>
            <a:ext cx="2879725" cy="5040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CE157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44"/>
                  </a:outerShdw>
                </a:effectLst>
              </a14:hiddenEffects>
            </a:ext>
          </a:extLst>
        </p:spPr>
      </p:pic>
      <p:sp>
        <p:nvSpPr>
          <p:cNvPr id="86024" name="Rectangle 8"/>
          <p:cNvSpPr>
            <a:spLocks noChangeArrowheads="1"/>
          </p:cNvSpPr>
          <p:nvPr/>
        </p:nvSpPr>
        <p:spPr bwMode="auto">
          <a:xfrm>
            <a:off x="342900" y="1555750"/>
            <a:ext cx="1008063" cy="5048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6025" name="Rectangle 9"/>
          <p:cNvSpPr>
            <a:spLocks noChangeArrowheads="1"/>
          </p:cNvSpPr>
          <p:nvPr/>
        </p:nvSpPr>
        <p:spPr bwMode="auto">
          <a:xfrm>
            <a:off x="415925" y="2492375"/>
            <a:ext cx="1511300" cy="360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6026" name="Rectangle 10"/>
          <p:cNvSpPr>
            <a:spLocks noChangeArrowheads="1"/>
          </p:cNvSpPr>
          <p:nvPr/>
        </p:nvSpPr>
        <p:spPr bwMode="auto">
          <a:xfrm>
            <a:off x="487363" y="2978150"/>
            <a:ext cx="2592387" cy="5048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6029" name="Text Box 13"/>
          <p:cNvSpPr txBox="1">
            <a:spLocks noChangeArrowheads="1"/>
          </p:cNvSpPr>
          <p:nvPr/>
        </p:nvSpPr>
        <p:spPr bwMode="auto">
          <a:xfrm>
            <a:off x="2843213" y="3429000"/>
            <a:ext cx="9842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b="0">
                <a:latin typeface="Arial" charset="0"/>
              </a:rPr>
              <a:t>epiplón </a:t>
            </a:r>
          </a:p>
          <a:p>
            <a:r>
              <a:rPr lang="es-ES" sz="1800" b="0">
                <a:latin typeface="Arial" charset="0"/>
              </a:rPr>
              <a:t>mayor</a:t>
            </a:r>
          </a:p>
        </p:txBody>
      </p:sp>
      <p:sp>
        <p:nvSpPr>
          <p:cNvPr id="86034" name="Rectangle 18"/>
          <p:cNvSpPr>
            <a:spLocks noChangeArrowheads="1"/>
          </p:cNvSpPr>
          <p:nvPr/>
        </p:nvSpPr>
        <p:spPr bwMode="auto">
          <a:xfrm>
            <a:off x="1476375" y="1700213"/>
            <a:ext cx="1655763" cy="12969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6038" name="Text Box 22"/>
          <p:cNvSpPr txBox="1">
            <a:spLocks noChangeArrowheads="1"/>
          </p:cNvSpPr>
          <p:nvPr/>
        </p:nvSpPr>
        <p:spPr bwMode="auto">
          <a:xfrm>
            <a:off x="6443663" y="908050"/>
            <a:ext cx="2017712" cy="395288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r>
              <a:rPr lang="es-ES" sz="1800" b="0"/>
              <a:t>2. ESTRUCTURA</a:t>
            </a:r>
          </a:p>
        </p:txBody>
      </p:sp>
      <p:sp>
        <p:nvSpPr>
          <p:cNvPr id="86039" name="Text Box 23"/>
          <p:cNvSpPr txBox="1">
            <a:spLocks noChangeArrowheads="1"/>
          </p:cNvSpPr>
          <p:nvPr/>
        </p:nvSpPr>
        <p:spPr bwMode="auto">
          <a:xfrm>
            <a:off x="6084888" y="404813"/>
            <a:ext cx="2355850" cy="396875"/>
          </a:xfrm>
          <a:prstGeom prst="rect">
            <a:avLst/>
          </a:prstGeom>
          <a:solidFill>
            <a:srgbClr val="73BFC5"/>
          </a:solidFill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II MORFOLOGÍA</a:t>
            </a:r>
          </a:p>
        </p:txBody>
      </p:sp>
      <p:sp>
        <p:nvSpPr>
          <p:cNvPr id="86043" name="Rectangle 27"/>
          <p:cNvSpPr>
            <a:spLocks noChangeArrowheads="1"/>
          </p:cNvSpPr>
          <p:nvPr/>
        </p:nvSpPr>
        <p:spPr bwMode="auto">
          <a:xfrm>
            <a:off x="4787900" y="1846263"/>
            <a:ext cx="936625" cy="1295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6044" name="Rectangle 28"/>
          <p:cNvSpPr>
            <a:spLocks noChangeArrowheads="1"/>
          </p:cNvSpPr>
          <p:nvPr/>
        </p:nvSpPr>
        <p:spPr bwMode="auto">
          <a:xfrm>
            <a:off x="8243888" y="2709863"/>
            <a:ext cx="360362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6040" name="Text Box 24"/>
          <p:cNvSpPr txBox="1">
            <a:spLocks noChangeArrowheads="1"/>
          </p:cNvSpPr>
          <p:nvPr/>
        </p:nvSpPr>
        <p:spPr bwMode="auto">
          <a:xfrm>
            <a:off x="755650" y="1268413"/>
            <a:ext cx="1920875" cy="850900"/>
          </a:xfrm>
          <a:prstGeom prst="rect">
            <a:avLst/>
          </a:prstGeom>
          <a:solidFill>
            <a:schemeClr val="accent1"/>
          </a:solidFill>
          <a:ln w="28575">
            <a:solidFill>
              <a:srgbClr val="990033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r>
              <a:rPr lang="es-MX" sz="2400" b="0"/>
              <a:t>1. Serosa o </a:t>
            </a:r>
          </a:p>
          <a:p>
            <a:r>
              <a:rPr lang="es-MX" sz="2400" b="0"/>
              <a:t>   adventicia</a:t>
            </a:r>
          </a:p>
        </p:txBody>
      </p:sp>
      <p:sp>
        <p:nvSpPr>
          <p:cNvPr id="86048" name="Oval 32"/>
          <p:cNvSpPr>
            <a:spLocks noChangeArrowheads="1"/>
          </p:cNvSpPr>
          <p:nvPr/>
        </p:nvSpPr>
        <p:spPr bwMode="auto">
          <a:xfrm>
            <a:off x="8027988" y="3141663"/>
            <a:ext cx="431800" cy="360362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pic>
        <p:nvPicPr>
          <p:cNvPr id="86050" name="Picture 34" descr="img5"/>
          <p:cNvPicPr>
            <a:picLocks noChangeAspect="1" noChangeArrowheads="1"/>
          </p:cNvPicPr>
          <p:nvPr/>
        </p:nvPicPr>
        <p:blipFill>
          <a:blip r:embed="rId3">
            <a:lum bright="-30000" contrast="4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2276475"/>
            <a:ext cx="3960812" cy="3363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6051" name="Oval 35"/>
          <p:cNvSpPr>
            <a:spLocks noChangeArrowheads="1"/>
          </p:cNvSpPr>
          <p:nvPr/>
        </p:nvSpPr>
        <p:spPr bwMode="auto">
          <a:xfrm>
            <a:off x="5435600" y="3429000"/>
            <a:ext cx="360363" cy="287338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6052" name="Text Box 36"/>
          <p:cNvSpPr txBox="1">
            <a:spLocks noChangeArrowheads="1"/>
          </p:cNvSpPr>
          <p:nvPr/>
        </p:nvSpPr>
        <p:spPr bwMode="auto">
          <a:xfrm>
            <a:off x="4737100" y="3573463"/>
            <a:ext cx="98742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b="0"/>
              <a:t>epiplón </a:t>
            </a:r>
          </a:p>
          <a:p>
            <a:r>
              <a:rPr lang="es-ES" sz="1800" b="0"/>
              <a:t>mayor</a:t>
            </a:r>
          </a:p>
        </p:txBody>
      </p:sp>
      <p:sp>
        <p:nvSpPr>
          <p:cNvPr id="86053" name="Oval 37"/>
          <p:cNvSpPr>
            <a:spLocks noChangeArrowheads="1"/>
          </p:cNvSpPr>
          <p:nvPr/>
        </p:nvSpPr>
        <p:spPr bwMode="auto">
          <a:xfrm>
            <a:off x="5435600" y="4797425"/>
            <a:ext cx="576263" cy="360363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6054" name="Oval 38"/>
          <p:cNvSpPr>
            <a:spLocks noChangeArrowheads="1"/>
          </p:cNvSpPr>
          <p:nvPr/>
        </p:nvSpPr>
        <p:spPr bwMode="auto">
          <a:xfrm>
            <a:off x="5435600" y="5661025"/>
            <a:ext cx="431800" cy="28892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6057" name="Line 41"/>
          <p:cNvSpPr>
            <a:spLocks noChangeShapeType="1"/>
          </p:cNvSpPr>
          <p:nvPr/>
        </p:nvSpPr>
        <p:spPr bwMode="auto">
          <a:xfrm>
            <a:off x="5795963" y="2205038"/>
            <a:ext cx="431800" cy="0"/>
          </a:xfrm>
          <a:prstGeom prst="line">
            <a:avLst/>
          </a:prstGeom>
          <a:noFill/>
          <a:ln w="28575">
            <a:solidFill>
              <a:srgbClr val="FAB6A8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86058" name="Line 42"/>
          <p:cNvSpPr>
            <a:spLocks noChangeShapeType="1"/>
          </p:cNvSpPr>
          <p:nvPr/>
        </p:nvSpPr>
        <p:spPr bwMode="auto">
          <a:xfrm>
            <a:off x="5724525" y="2997200"/>
            <a:ext cx="431800" cy="0"/>
          </a:xfrm>
          <a:prstGeom prst="line">
            <a:avLst/>
          </a:prstGeom>
          <a:noFill/>
          <a:ln w="28575">
            <a:solidFill>
              <a:srgbClr val="FAB6A8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86059" name="Line 43"/>
          <p:cNvSpPr>
            <a:spLocks noChangeShapeType="1"/>
          </p:cNvSpPr>
          <p:nvPr/>
        </p:nvSpPr>
        <p:spPr bwMode="auto">
          <a:xfrm>
            <a:off x="6875463" y="2852738"/>
            <a:ext cx="1296987" cy="0"/>
          </a:xfrm>
          <a:prstGeom prst="line">
            <a:avLst/>
          </a:prstGeom>
          <a:noFill/>
          <a:ln w="28575">
            <a:solidFill>
              <a:srgbClr val="FAB6A8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86060" name="Line 44"/>
          <p:cNvSpPr>
            <a:spLocks noChangeShapeType="1"/>
          </p:cNvSpPr>
          <p:nvPr/>
        </p:nvSpPr>
        <p:spPr bwMode="auto">
          <a:xfrm>
            <a:off x="6588125" y="3284538"/>
            <a:ext cx="1512888" cy="0"/>
          </a:xfrm>
          <a:prstGeom prst="line">
            <a:avLst/>
          </a:prstGeom>
          <a:noFill/>
          <a:ln w="28575">
            <a:solidFill>
              <a:srgbClr val="FAB6A8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86061" name="Line 45"/>
          <p:cNvSpPr>
            <a:spLocks noChangeShapeType="1"/>
          </p:cNvSpPr>
          <p:nvPr/>
        </p:nvSpPr>
        <p:spPr bwMode="auto">
          <a:xfrm>
            <a:off x="7524750" y="5373688"/>
            <a:ext cx="863600" cy="0"/>
          </a:xfrm>
          <a:prstGeom prst="line">
            <a:avLst/>
          </a:prstGeom>
          <a:noFill/>
          <a:ln w="28575">
            <a:solidFill>
              <a:srgbClr val="FAB6A8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86065" name="Line 49"/>
          <p:cNvSpPr>
            <a:spLocks noChangeShapeType="1"/>
          </p:cNvSpPr>
          <p:nvPr/>
        </p:nvSpPr>
        <p:spPr bwMode="auto">
          <a:xfrm>
            <a:off x="5795963" y="3573463"/>
            <a:ext cx="431800" cy="0"/>
          </a:xfrm>
          <a:prstGeom prst="line">
            <a:avLst/>
          </a:prstGeom>
          <a:noFill/>
          <a:ln w="38100">
            <a:solidFill>
              <a:srgbClr val="FAB6A8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86066" name="Line 50"/>
          <p:cNvSpPr>
            <a:spLocks noChangeShapeType="1"/>
          </p:cNvSpPr>
          <p:nvPr/>
        </p:nvSpPr>
        <p:spPr bwMode="auto">
          <a:xfrm flipV="1">
            <a:off x="5867400" y="5373688"/>
            <a:ext cx="1081088" cy="360362"/>
          </a:xfrm>
          <a:prstGeom prst="line">
            <a:avLst/>
          </a:prstGeom>
          <a:noFill/>
          <a:ln w="28575">
            <a:solidFill>
              <a:srgbClr val="FAB6A8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86033" name="Text Box 17"/>
          <p:cNvSpPr txBox="1">
            <a:spLocks noChangeArrowheads="1"/>
          </p:cNvSpPr>
          <p:nvPr/>
        </p:nvSpPr>
        <p:spPr bwMode="auto">
          <a:xfrm>
            <a:off x="4140200" y="4149725"/>
            <a:ext cx="137001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b="0"/>
              <a:t>mesenterio</a:t>
            </a:r>
          </a:p>
        </p:txBody>
      </p:sp>
      <p:sp>
        <p:nvSpPr>
          <p:cNvPr id="86030" name="Text Box 14"/>
          <p:cNvSpPr txBox="1">
            <a:spLocks noChangeArrowheads="1"/>
          </p:cNvSpPr>
          <p:nvPr/>
        </p:nvSpPr>
        <p:spPr bwMode="auto">
          <a:xfrm>
            <a:off x="4427538" y="4508500"/>
            <a:ext cx="119856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b="0"/>
              <a:t>peritoneo</a:t>
            </a:r>
          </a:p>
        </p:txBody>
      </p:sp>
      <p:sp>
        <p:nvSpPr>
          <p:cNvPr id="86031" name="Text Box 15"/>
          <p:cNvSpPr txBox="1">
            <a:spLocks noChangeArrowheads="1"/>
          </p:cNvSpPr>
          <p:nvPr/>
        </p:nvSpPr>
        <p:spPr bwMode="auto">
          <a:xfrm>
            <a:off x="4538663" y="5157788"/>
            <a:ext cx="12573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b="0"/>
              <a:t>cavidad </a:t>
            </a:r>
          </a:p>
          <a:p>
            <a:r>
              <a:rPr lang="es-ES" sz="1800" b="0"/>
              <a:t>peritoneal</a:t>
            </a:r>
          </a:p>
        </p:txBody>
      </p:sp>
      <p:sp>
        <p:nvSpPr>
          <p:cNvPr id="86067" name="Oval 51"/>
          <p:cNvSpPr>
            <a:spLocks noChangeArrowheads="1"/>
          </p:cNvSpPr>
          <p:nvPr/>
        </p:nvSpPr>
        <p:spPr bwMode="auto">
          <a:xfrm>
            <a:off x="6084888" y="4149725"/>
            <a:ext cx="647700" cy="792163"/>
          </a:xfrm>
          <a:prstGeom prst="ellipse">
            <a:avLst/>
          </a:prstGeom>
          <a:noFill/>
          <a:ln w="28575">
            <a:solidFill>
              <a:schemeClr val="bg1"/>
            </a:solidFill>
            <a:prstDash val="sysDot"/>
            <a:round/>
            <a:headEnd/>
            <a:tailEnd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6068" name="Oval 52"/>
          <p:cNvSpPr>
            <a:spLocks noChangeArrowheads="1"/>
          </p:cNvSpPr>
          <p:nvPr/>
        </p:nvSpPr>
        <p:spPr bwMode="auto">
          <a:xfrm>
            <a:off x="2771775" y="3213100"/>
            <a:ext cx="1800225" cy="2160588"/>
          </a:xfrm>
          <a:prstGeom prst="ellips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32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2015  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53" name="Oval 17"/>
          <p:cNvSpPr>
            <a:spLocks noChangeArrowheads="1"/>
          </p:cNvSpPr>
          <p:nvPr/>
        </p:nvSpPr>
        <p:spPr bwMode="auto">
          <a:xfrm>
            <a:off x="7812409" y="3357563"/>
            <a:ext cx="1008063" cy="1062037"/>
          </a:xfrm>
          <a:prstGeom prst="ellipse">
            <a:avLst/>
          </a:prstGeom>
          <a:solidFill>
            <a:schemeClr val="accent1"/>
          </a:solidFill>
          <a:ln w="28575">
            <a:solidFill>
              <a:srgbClr val="990033"/>
            </a:solidFill>
            <a:prstDash val="dash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s-MX" sz="2000" b="0"/>
          </a:p>
        </p:txBody>
      </p:sp>
      <p:sp>
        <p:nvSpPr>
          <p:cNvPr id="91148" name="Text Box 12"/>
          <p:cNvSpPr txBox="1">
            <a:spLocks noChangeArrowheads="1"/>
          </p:cNvSpPr>
          <p:nvPr/>
        </p:nvSpPr>
        <p:spPr bwMode="auto">
          <a:xfrm>
            <a:off x="6248400" y="476250"/>
            <a:ext cx="2355850" cy="396875"/>
          </a:xfrm>
          <a:prstGeom prst="rect">
            <a:avLst/>
          </a:prstGeom>
          <a:solidFill>
            <a:srgbClr val="73BFC5"/>
          </a:solidFill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II MORFOLOGÍA</a:t>
            </a:r>
          </a:p>
        </p:txBody>
      </p:sp>
      <p:sp>
        <p:nvSpPr>
          <p:cNvPr id="91149" name="Rectangle 13"/>
          <p:cNvSpPr>
            <a:spLocks noChangeArrowheads="1"/>
          </p:cNvSpPr>
          <p:nvPr/>
        </p:nvSpPr>
        <p:spPr bwMode="auto">
          <a:xfrm>
            <a:off x="2268538" y="0"/>
            <a:ext cx="2087562" cy="7651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pic>
        <p:nvPicPr>
          <p:cNvPr id="91138" name="Picture 2" descr="estructura tubo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975" t="10887" r="32535"/>
          <a:stretch>
            <a:fillRect/>
          </a:stretch>
        </p:blipFill>
        <p:spPr>
          <a:xfrm>
            <a:off x="5895975" y="1773238"/>
            <a:ext cx="1873250" cy="4032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91140" name="Rectangle 4"/>
          <p:cNvSpPr>
            <a:spLocks noChangeArrowheads="1"/>
          </p:cNvSpPr>
          <p:nvPr/>
        </p:nvSpPr>
        <p:spPr bwMode="auto">
          <a:xfrm>
            <a:off x="4043363" y="2038350"/>
            <a:ext cx="1803400" cy="3009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s-MX" sz="1800" b="0"/>
          </a:p>
        </p:txBody>
      </p:sp>
      <p:sp>
        <p:nvSpPr>
          <p:cNvPr id="91141" name="Text Box 5"/>
          <p:cNvSpPr txBox="1">
            <a:spLocks noChangeArrowheads="1"/>
          </p:cNvSpPr>
          <p:nvPr/>
        </p:nvSpPr>
        <p:spPr bwMode="auto">
          <a:xfrm>
            <a:off x="5086350" y="2349500"/>
            <a:ext cx="10699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/>
              <a:t>submucosa</a:t>
            </a:r>
          </a:p>
        </p:txBody>
      </p:sp>
      <p:sp>
        <p:nvSpPr>
          <p:cNvPr id="91142" name="Text Box 6"/>
          <p:cNvSpPr txBox="1">
            <a:spLocks noChangeArrowheads="1"/>
          </p:cNvSpPr>
          <p:nvPr/>
        </p:nvSpPr>
        <p:spPr bwMode="auto">
          <a:xfrm>
            <a:off x="5292725" y="3170238"/>
            <a:ext cx="828675" cy="51752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txBody>
          <a:bodyPr wrap="none">
            <a:spAutoFit/>
          </a:bodyPr>
          <a:lstStyle/>
          <a:p>
            <a:r>
              <a:rPr lang="es-ES" dirty="0"/>
              <a:t>capa </a:t>
            </a:r>
          </a:p>
          <a:p>
            <a:r>
              <a:rPr lang="es-ES" dirty="0"/>
              <a:t>circular</a:t>
            </a:r>
          </a:p>
        </p:txBody>
      </p:sp>
      <p:sp>
        <p:nvSpPr>
          <p:cNvPr id="91143" name="Text Box 7"/>
          <p:cNvSpPr txBox="1">
            <a:spLocks noChangeArrowheads="1"/>
          </p:cNvSpPr>
          <p:nvPr/>
        </p:nvSpPr>
        <p:spPr bwMode="auto">
          <a:xfrm>
            <a:off x="5237163" y="4149725"/>
            <a:ext cx="1135062" cy="51752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txBody>
          <a:bodyPr>
            <a:spAutoFit/>
          </a:bodyPr>
          <a:lstStyle/>
          <a:p>
            <a:pPr algn="ctr"/>
            <a:r>
              <a:rPr lang="es-ES" dirty="0"/>
              <a:t>capa </a:t>
            </a:r>
          </a:p>
          <a:p>
            <a:pPr algn="ctr"/>
            <a:r>
              <a:rPr lang="es-ES" dirty="0"/>
              <a:t>longitudinal</a:t>
            </a:r>
          </a:p>
        </p:txBody>
      </p:sp>
      <p:sp>
        <p:nvSpPr>
          <p:cNvPr id="91145" name="Text Box 9"/>
          <p:cNvSpPr txBox="1">
            <a:spLocks noChangeArrowheads="1"/>
          </p:cNvSpPr>
          <p:nvPr/>
        </p:nvSpPr>
        <p:spPr bwMode="auto">
          <a:xfrm>
            <a:off x="7812360" y="3429000"/>
            <a:ext cx="1011238" cy="915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990033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" sz="1800" b="0" dirty="0"/>
              <a:t>capa </a:t>
            </a:r>
          </a:p>
          <a:p>
            <a:pPr algn="ctr"/>
            <a:r>
              <a:rPr lang="es-ES" sz="1800" b="0" dirty="0"/>
              <a:t>músculo</a:t>
            </a:r>
          </a:p>
          <a:p>
            <a:pPr algn="ctr"/>
            <a:r>
              <a:rPr lang="es-ES" sz="1800" b="0" dirty="0"/>
              <a:t>liso</a:t>
            </a:r>
          </a:p>
        </p:txBody>
      </p:sp>
      <p:sp>
        <p:nvSpPr>
          <p:cNvPr id="91146" name="Text Box 10"/>
          <p:cNvSpPr txBox="1">
            <a:spLocks noChangeArrowheads="1"/>
          </p:cNvSpPr>
          <p:nvPr/>
        </p:nvSpPr>
        <p:spPr bwMode="auto">
          <a:xfrm>
            <a:off x="7920038" y="5048250"/>
            <a:ext cx="7366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/>
              <a:t>serosa</a:t>
            </a:r>
          </a:p>
        </p:txBody>
      </p:sp>
      <p:sp>
        <p:nvSpPr>
          <p:cNvPr id="91147" name="Text Box 11"/>
          <p:cNvSpPr txBox="1">
            <a:spLocks noChangeArrowheads="1"/>
          </p:cNvSpPr>
          <p:nvPr/>
        </p:nvSpPr>
        <p:spPr bwMode="auto">
          <a:xfrm>
            <a:off x="6464300" y="1004888"/>
            <a:ext cx="2017713" cy="395287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r>
              <a:rPr lang="es-ES" sz="1800" b="0"/>
              <a:t>2. ESTRUCTURA</a:t>
            </a:r>
          </a:p>
        </p:txBody>
      </p:sp>
      <p:sp>
        <p:nvSpPr>
          <p:cNvPr id="91150" name="Text Box 14"/>
          <p:cNvSpPr txBox="1">
            <a:spLocks noChangeArrowheads="1"/>
          </p:cNvSpPr>
          <p:nvPr/>
        </p:nvSpPr>
        <p:spPr bwMode="auto">
          <a:xfrm>
            <a:off x="7740650" y="2303463"/>
            <a:ext cx="78422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/>
              <a:t>mucosa</a:t>
            </a:r>
          </a:p>
        </p:txBody>
      </p:sp>
      <p:pic>
        <p:nvPicPr>
          <p:cNvPr id="91157" name="Picture 21" descr="plexo mienterico"/>
          <p:cNvPicPr>
            <a:picLocks noChangeAspect="1" noChangeArrowheads="1"/>
          </p:cNvPicPr>
          <p:nvPr/>
        </p:nvPicPr>
        <p:blipFill>
          <a:blip r:embed="rId3">
            <a:lum bright="-12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363" y="2643188"/>
            <a:ext cx="4932362" cy="3287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1159" name="Rectangle 23"/>
          <p:cNvSpPr>
            <a:spLocks noChangeArrowheads="1"/>
          </p:cNvSpPr>
          <p:nvPr/>
        </p:nvSpPr>
        <p:spPr bwMode="auto">
          <a:xfrm>
            <a:off x="7553325" y="1773238"/>
            <a:ext cx="358775" cy="2873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1160" name="Text Box 24"/>
          <p:cNvSpPr txBox="1">
            <a:spLocks noChangeArrowheads="1"/>
          </p:cNvSpPr>
          <p:nvPr/>
        </p:nvSpPr>
        <p:spPr bwMode="auto">
          <a:xfrm>
            <a:off x="7453313" y="1773238"/>
            <a:ext cx="636587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800" b="0"/>
              <a:t>LUZ</a:t>
            </a:r>
          </a:p>
        </p:txBody>
      </p:sp>
      <p:sp>
        <p:nvSpPr>
          <p:cNvPr id="91162" name="Freeform 26"/>
          <p:cNvSpPr>
            <a:spLocks/>
          </p:cNvSpPr>
          <p:nvPr/>
        </p:nvSpPr>
        <p:spPr bwMode="auto">
          <a:xfrm>
            <a:off x="3132138" y="3886993"/>
            <a:ext cx="3384550" cy="334169"/>
          </a:xfrm>
          <a:custGeom>
            <a:avLst/>
            <a:gdLst>
              <a:gd name="T0" fmla="*/ 2132 w 2132"/>
              <a:gd name="T1" fmla="*/ 205 h 341"/>
              <a:gd name="T2" fmla="*/ 907 w 2132"/>
              <a:gd name="T3" fmla="*/ 23 h 341"/>
              <a:gd name="T4" fmla="*/ 0 w 2132"/>
              <a:gd name="T5" fmla="*/ 341 h 3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32" h="341">
                <a:moveTo>
                  <a:pt x="2132" y="205"/>
                </a:moveTo>
                <a:cubicBezTo>
                  <a:pt x="1697" y="102"/>
                  <a:pt x="1262" y="0"/>
                  <a:pt x="907" y="23"/>
                </a:cubicBezTo>
                <a:cubicBezTo>
                  <a:pt x="552" y="46"/>
                  <a:pt x="151" y="288"/>
                  <a:pt x="0" y="341"/>
                </a:cubicBezTo>
              </a:path>
            </a:pathLst>
          </a:custGeom>
          <a:noFill/>
          <a:ln w="28575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91165" name="Text Box 29"/>
          <p:cNvSpPr txBox="1">
            <a:spLocks noChangeArrowheads="1"/>
          </p:cNvSpPr>
          <p:nvPr/>
        </p:nvSpPr>
        <p:spPr bwMode="auto">
          <a:xfrm>
            <a:off x="468313" y="1725613"/>
            <a:ext cx="2270125" cy="485775"/>
          </a:xfrm>
          <a:prstGeom prst="rect">
            <a:avLst/>
          </a:prstGeom>
          <a:solidFill>
            <a:schemeClr val="accent1"/>
          </a:solidFill>
          <a:ln w="28575">
            <a:solidFill>
              <a:srgbClr val="990033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r>
              <a:rPr lang="es-MX" sz="2400" b="0"/>
              <a:t>2. Músculo liso</a:t>
            </a:r>
          </a:p>
        </p:txBody>
      </p:sp>
      <p:sp>
        <p:nvSpPr>
          <p:cNvPr id="2" name="1 CuadroTexto"/>
          <p:cNvSpPr txBox="1"/>
          <p:nvPr/>
        </p:nvSpPr>
        <p:spPr>
          <a:xfrm rot="1182163">
            <a:off x="1637046" y="3058208"/>
            <a:ext cx="1553177" cy="461665"/>
          </a:xfrm>
          <a:prstGeom prst="rect">
            <a:avLst/>
          </a:prstGeom>
          <a:solidFill>
            <a:srgbClr val="FFB7CF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VE" sz="1200" dirty="0" smtClean="0"/>
              <a:t>Capa interna </a:t>
            </a:r>
          </a:p>
          <a:p>
            <a:pPr algn="ctr"/>
            <a:r>
              <a:rPr lang="es-VE" sz="1200" dirty="0" smtClean="0"/>
              <a:t>circular</a:t>
            </a:r>
            <a:endParaRPr lang="es-VE" sz="1200" dirty="0"/>
          </a:p>
        </p:txBody>
      </p:sp>
      <p:sp>
        <p:nvSpPr>
          <p:cNvPr id="25" name="24 CuadroTexto"/>
          <p:cNvSpPr txBox="1"/>
          <p:nvPr/>
        </p:nvSpPr>
        <p:spPr>
          <a:xfrm rot="854197">
            <a:off x="2778549" y="4638129"/>
            <a:ext cx="1641181" cy="461665"/>
          </a:xfrm>
          <a:prstGeom prst="rect">
            <a:avLst/>
          </a:prstGeom>
          <a:solidFill>
            <a:srgbClr val="FFB7CF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VE" sz="1200" dirty="0" smtClean="0"/>
              <a:t>Capa externa </a:t>
            </a:r>
          </a:p>
          <a:p>
            <a:pPr algn="ctr"/>
            <a:r>
              <a:rPr lang="es-VE" sz="1200" dirty="0" err="1" smtClean="0"/>
              <a:t>longit</a:t>
            </a:r>
            <a:r>
              <a:rPr lang="es-VE" sz="1200" dirty="0" smtClean="0"/>
              <a:t>. </a:t>
            </a:r>
            <a:endParaRPr lang="es-VE" sz="1200" dirty="0"/>
          </a:p>
        </p:txBody>
      </p:sp>
      <p:sp>
        <p:nvSpPr>
          <p:cNvPr id="22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2015  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3" name="2 Cerrar llave"/>
          <p:cNvSpPr/>
          <p:nvPr/>
        </p:nvSpPr>
        <p:spPr bwMode="auto">
          <a:xfrm rot="2103203" flipH="1">
            <a:off x="1390518" y="2419010"/>
            <a:ext cx="363839" cy="1966793"/>
          </a:xfrm>
          <a:prstGeom prst="rightBrace">
            <a:avLst>
              <a:gd name="adj1" fmla="val 8333"/>
              <a:gd name="adj2" fmla="val 50892"/>
            </a:avLst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91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162" grpId="0" animBg="1"/>
      <p:bldP spid="2" grpId="0" animBg="1"/>
      <p:bldP spid="25" grpId="0" animBg="1"/>
      <p:bldP spid="3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93" name="Text Box 29"/>
          <p:cNvSpPr txBox="1">
            <a:spLocks noChangeArrowheads="1"/>
          </p:cNvSpPr>
          <p:nvPr/>
        </p:nvSpPr>
        <p:spPr bwMode="auto">
          <a:xfrm>
            <a:off x="6588125" y="476250"/>
            <a:ext cx="2017713" cy="395288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r>
              <a:rPr lang="es-ES" sz="1800" b="0"/>
              <a:t>2. ESTRUCTURA</a:t>
            </a:r>
          </a:p>
        </p:txBody>
      </p:sp>
      <p:pic>
        <p:nvPicPr>
          <p:cNvPr id="880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826" t="11411" r="22552"/>
          <a:stretch>
            <a:fillRect/>
          </a:stretch>
        </p:blipFill>
        <p:spPr bwMode="auto">
          <a:xfrm>
            <a:off x="2487613" y="1201738"/>
            <a:ext cx="4392612" cy="5065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8071" name="Rectangle 7"/>
          <p:cNvSpPr>
            <a:spLocks noChangeArrowheads="1"/>
          </p:cNvSpPr>
          <p:nvPr/>
        </p:nvSpPr>
        <p:spPr bwMode="auto">
          <a:xfrm>
            <a:off x="2195513" y="1125538"/>
            <a:ext cx="1008062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8073" name="Rectangle 9"/>
          <p:cNvSpPr>
            <a:spLocks noChangeArrowheads="1"/>
          </p:cNvSpPr>
          <p:nvPr/>
        </p:nvSpPr>
        <p:spPr bwMode="auto">
          <a:xfrm>
            <a:off x="1692275" y="1846263"/>
            <a:ext cx="863600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8074" name="Text Box 10"/>
          <p:cNvSpPr txBox="1">
            <a:spLocks noChangeArrowheads="1"/>
          </p:cNvSpPr>
          <p:nvPr/>
        </p:nvSpPr>
        <p:spPr bwMode="auto">
          <a:xfrm>
            <a:off x="1571625" y="1825625"/>
            <a:ext cx="9953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" sz="1800"/>
              <a:t>Epitelio</a:t>
            </a:r>
          </a:p>
        </p:txBody>
      </p:sp>
      <p:sp>
        <p:nvSpPr>
          <p:cNvPr id="88075" name="Rectangle 11"/>
          <p:cNvSpPr>
            <a:spLocks noChangeArrowheads="1"/>
          </p:cNvSpPr>
          <p:nvPr/>
        </p:nvSpPr>
        <p:spPr bwMode="auto">
          <a:xfrm>
            <a:off x="1619250" y="2854325"/>
            <a:ext cx="936625" cy="17287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8076" name="Text Box 12"/>
          <p:cNvSpPr txBox="1">
            <a:spLocks noChangeArrowheads="1"/>
          </p:cNvSpPr>
          <p:nvPr/>
        </p:nvSpPr>
        <p:spPr bwMode="auto">
          <a:xfrm>
            <a:off x="1747838" y="2713038"/>
            <a:ext cx="884237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"/>
              <a:t>vaso </a:t>
            </a:r>
          </a:p>
          <a:p>
            <a:pPr algn="ctr"/>
            <a:r>
              <a:rPr lang="es-ES"/>
              <a:t>linfático</a:t>
            </a:r>
          </a:p>
        </p:txBody>
      </p:sp>
      <p:sp>
        <p:nvSpPr>
          <p:cNvPr id="88077" name="Text Box 13"/>
          <p:cNvSpPr txBox="1">
            <a:spLocks noChangeArrowheads="1"/>
          </p:cNvSpPr>
          <p:nvPr/>
        </p:nvSpPr>
        <p:spPr bwMode="auto">
          <a:xfrm>
            <a:off x="1666875" y="3289300"/>
            <a:ext cx="931863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" sz="1600"/>
              <a:t>Lámina </a:t>
            </a:r>
          </a:p>
          <a:p>
            <a:pPr algn="ctr"/>
            <a:r>
              <a:rPr lang="es-ES" sz="1600"/>
              <a:t>propia</a:t>
            </a:r>
          </a:p>
        </p:txBody>
      </p:sp>
      <p:sp>
        <p:nvSpPr>
          <p:cNvPr id="88078" name="Text Box 14"/>
          <p:cNvSpPr txBox="1">
            <a:spLocks noChangeArrowheads="1"/>
          </p:cNvSpPr>
          <p:nvPr/>
        </p:nvSpPr>
        <p:spPr bwMode="auto">
          <a:xfrm>
            <a:off x="611188" y="3836988"/>
            <a:ext cx="197643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" sz="1600" i="1"/>
              <a:t>Muscularis mucosa</a:t>
            </a:r>
          </a:p>
        </p:txBody>
      </p:sp>
      <p:sp>
        <p:nvSpPr>
          <p:cNvPr id="88079" name="Text Box 15"/>
          <p:cNvSpPr txBox="1">
            <a:spLocks noChangeArrowheads="1"/>
          </p:cNvSpPr>
          <p:nvPr/>
        </p:nvSpPr>
        <p:spPr bwMode="auto">
          <a:xfrm>
            <a:off x="323850" y="4221163"/>
            <a:ext cx="2243138" cy="485775"/>
          </a:xfrm>
          <a:prstGeom prst="rect">
            <a:avLst/>
          </a:prstGeom>
          <a:solidFill>
            <a:schemeClr val="accent1"/>
          </a:solidFill>
          <a:ln w="28575">
            <a:solidFill>
              <a:srgbClr val="990033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es-ES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3. Submucosa</a:t>
            </a:r>
          </a:p>
        </p:txBody>
      </p:sp>
      <p:sp>
        <p:nvSpPr>
          <p:cNvPr id="88080" name="Rectangle 16"/>
          <p:cNvSpPr>
            <a:spLocks noChangeArrowheads="1"/>
          </p:cNvSpPr>
          <p:nvPr/>
        </p:nvSpPr>
        <p:spPr bwMode="auto">
          <a:xfrm>
            <a:off x="1835150" y="4941888"/>
            <a:ext cx="720725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8081" name="Rectangle 17"/>
          <p:cNvSpPr>
            <a:spLocks noChangeArrowheads="1"/>
          </p:cNvSpPr>
          <p:nvPr/>
        </p:nvSpPr>
        <p:spPr bwMode="auto">
          <a:xfrm>
            <a:off x="1619250" y="5518150"/>
            <a:ext cx="936625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8082" name="Rectangle 18"/>
          <p:cNvSpPr>
            <a:spLocks noChangeArrowheads="1"/>
          </p:cNvSpPr>
          <p:nvPr/>
        </p:nvSpPr>
        <p:spPr bwMode="auto">
          <a:xfrm>
            <a:off x="1835150" y="5878513"/>
            <a:ext cx="649288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8083" name="Text Box 19"/>
          <p:cNvSpPr txBox="1">
            <a:spLocks noChangeArrowheads="1"/>
          </p:cNvSpPr>
          <p:nvPr/>
        </p:nvSpPr>
        <p:spPr bwMode="auto">
          <a:xfrm>
            <a:off x="1603375" y="5832475"/>
            <a:ext cx="855663" cy="3365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990033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" sz="1600">
                <a:effectLst>
                  <a:outerShdw blurRad="38100" dist="38100" dir="2700000" algn="tl">
                    <a:srgbClr val="FFFFFF"/>
                  </a:outerShdw>
                </a:effectLst>
              </a:rPr>
              <a:t>Serosa</a:t>
            </a:r>
          </a:p>
        </p:txBody>
      </p:sp>
      <p:sp>
        <p:nvSpPr>
          <p:cNvPr id="88084" name="Text Box 20"/>
          <p:cNvSpPr txBox="1">
            <a:spLocks noChangeArrowheads="1"/>
          </p:cNvSpPr>
          <p:nvPr/>
        </p:nvSpPr>
        <p:spPr bwMode="auto">
          <a:xfrm>
            <a:off x="1114425" y="5429250"/>
            <a:ext cx="1428750" cy="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"/>
              <a:t>m. longitudinal</a:t>
            </a:r>
          </a:p>
        </p:txBody>
      </p:sp>
      <p:sp>
        <p:nvSpPr>
          <p:cNvPr id="88085" name="Text Box 21"/>
          <p:cNvSpPr txBox="1">
            <a:spLocks noChangeArrowheads="1"/>
          </p:cNvSpPr>
          <p:nvPr/>
        </p:nvSpPr>
        <p:spPr bwMode="auto">
          <a:xfrm>
            <a:off x="1408113" y="4941888"/>
            <a:ext cx="1122362" cy="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"/>
              <a:t>m. circular</a:t>
            </a:r>
          </a:p>
        </p:txBody>
      </p:sp>
      <p:sp>
        <p:nvSpPr>
          <p:cNvPr id="88086" name="Rectangle 22"/>
          <p:cNvSpPr>
            <a:spLocks noChangeArrowheads="1"/>
          </p:cNvSpPr>
          <p:nvPr/>
        </p:nvSpPr>
        <p:spPr bwMode="auto">
          <a:xfrm>
            <a:off x="6948488" y="3933825"/>
            <a:ext cx="792162" cy="5762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8087" name="Rectangle 23"/>
          <p:cNvSpPr>
            <a:spLocks noChangeArrowheads="1"/>
          </p:cNvSpPr>
          <p:nvPr/>
        </p:nvSpPr>
        <p:spPr bwMode="auto">
          <a:xfrm>
            <a:off x="6875463" y="5086350"/>
            <a:ext cx="1152525" cy="360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8088" name="Rectangle 24"/>
          <p:cNvSpPr>
            <a:spLocks noChangeArrowheads="1"/>
          </p:cNvSpPr>
          <p:nvPr/>
        </p:nvSpPr>
        <p:spPr bwMode="auto">
          <a:xfrm>
            <a:off x="6372225" y="5662613"/>
            <a:ext cx="863600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8089" name="Text Box 25"/>
          <p:cNvSpPr txBox="1">
            <a:spLocks noChangeArrowheads="1"/>
          </p:cNvSpPr>
          <p:nvPr/>
        </p:nvSpPr>
        <p:spPr bwMode="auto">
          <a:xfrm>
            <a:off x="6946900" y="3937000"/>
            <a:ext cx="863600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"/>
              <a:t>arteria </a:t>
            </a:r>
          </a:p>
          <a:p>
            <a:pPr algn="ctr"/>
            <a:r>
              <a:rPr lang="es-ES"/>
              <a:t>y vena</a:t>
            </a:r>
          </a:p>
        </p:txBody>
      </p:sp>
      <p:sp>
        <p:nvSpPr>
          <p:cNvPr id="88090" name="Text Box 26"/>
          <p:cNvSpPr txBox="1">
            <a:spLocks noChangeArrowheads="1"/>
          </p:cNvSpPr>
          <p:nvPr/>
        </p:nvSpPr>
        <p:spPr bwMode="auto">
          <a:xfrm>
            <a:off x="6664325" y="5018088"/>
            <a:ext cx="1079500" cy="517525"/>
          </a:xfrm>
          <a:prstGeom prst="rect">
            <a:avLst/>
          </a:prstGeom>
          <a:solidFill>
            <a:srgbClr val="FFCE9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s-ES">
                <a:effectLst>
                  <a:outerShdw blurRad="38100" dist="38100" dir="2700000" algn="tl">
                    <a:srgbClr val="FFFFFF"/>
                  </a:outerShdw>
                </a:effectLst>
              </a:rPr>
              <a:t>plexo </a:t>
            </a:r>
          </a:p>
          <a:p>
            <a:pPr algn="ctr"/>
            <a:r>
              <a:rPr lang="es-ES">
                <a:effectLst>
                  <a:outerShdw blurRad="38100" dist="38100" dir="2700000" algn="tl">
                    <a:srgbClr val="FFFFFF"/>
                  </a:outerShdw>
                </a:effectLst>
              </a:rPr>
              <a:t>submucoso</a:t>
            </a:r>
          </a:p>
        </p:txBody>
      </p:sp>
      <p:sp>
        <p:nvSpPr>
          <p:cNvPr id="88091" name="Text Box 27"/>
          <p:cNvSpPr txBox="1">
            <a:spLocks noChangeArrowheads="1"/>
          </p:cNvSpPr>
          <p:nvPr/>
        </p:nvSpPr>
        <p:spPr bwMode="auto">
          <a:xfrm>
            <a:off x="6303963" y="5594350"/>
            <a:ext cx="1079500" cy="517525"/>
          </a:xfrm>
          <a:prstGeom prst="rect">
            <a:avLst/>
          </a:prstGeom>
          <a:solidFill>
            <a:srgbClr val="FFCE9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s-ES">
                <a:effectLst>
                  <a:outerShdw blurRad="38100" dist="38100" dir="2700000" algn="tl">
                    <a:srgbClr val="FFFFFF"/>
                  </a:outerShdw>
                </a:effectLst>
              </a:rPr>
              <a:t>plexo </a:t>
            </a:r>
          </a:p>
          <a:p>
            <a:pPr algn="ctr"/>
            <a:r>
              <a:rPr lang="es-ES">
                <a:effectLst>
                  <a:outerShdw blurRad="38100" dist="38100" dir="2700000" algn="tl">
                    <a:srgbClr val="FFFFFF"/>
                  </a:outerShdw>
                </a:effectLst>
              </a:rPr>
              <a:t>mientérico</a:t>
            </a:r>
          </a:p>
        </p:txBody>
      </p:sp>
      <p:sp>
        <p:nvSpPr>
          <p:cNvPr id="88095" name="Line 31"/>
          <p:cNvSpPr>
            <a:spLocks noChangeShapeType="1"/>
          </p:cNvSpPr>
          <p:nvPr/>
        </p:nvSpPr>
        <p:spPr bwMode="auto">
          <a:xfrm>
            <a:off x="6731000" y="1268413"/>
            <a:ext cx="0" cy="216058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88096" name="Text Box 32"/>
          <p:cNvSpPr txBox="1">
            <a:spLocks noChangeArrowheads="1"/>
          </p:cNvSpPr>
          <p:nvPr/>
        </p:nvSpPr>
        <p:spPr bwMode="auto">
          <a:xfrm>
            <a:off x="6926263" y="1773238"/>
            <a:ext cx="1822450" cy="547687"/>
          </a:xfrm>
          <a:prstGeom prst="rect">
            <a:avLst/>
          </a:prstGeom>
          <a:solidFill>
            <a:schemeClr val="accent1"/>
          </a:solidFill>
          <a:ln w="28575">
            <a:solidFill>
              <a:srgbClr val="990033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es-MX" sz="2800">
                <a:effectLst>
                  <a:outerShdw blurRad="38100" dist="38100" dir="2700000" algn="tl">
                    <a:srgbClr val="FFFFFF"/>
                  </a:outerShdw>
                </a:effectLst>
              </a:rPr>
              <a:t>4.Mucosa</a:t>
            </a:r>
          </a:p>
        </p:txBody>
      </p:sp>
      <p:sp>
        <p:nvSpPr>
          <p:cNvPr id="88097" name="Text Box 33"/>
          <p:cNvSpPr txBox="1">
            <a:spLocks noChangeArrowheads="1"/>
          </p:cNvSpPr>
          <p:nvPr/>
        </p:nvSpPr>
        <p:spPr bwMode="auto">
          <a:xfrm>
            <a:off x="6659563" y="2133600"/>
            <a:ext cx="28098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sz="2000" b="0"/>
              <a:t>&gt;</a:t>
            </a:r>
          </a:p>
        </p:txBody>
      </p:sp>
      <p:sp>
        <p:nvSpPr>
          <p:cNvPr id="88099" name="Rectangle 35"/>
          <p:cNvSpPr>
            <a:spLocks noChangeArrowheads="1"/>
          </p:cNvSpPr>
          <p:nvPr/>
        </p:nvSpPr>
        <p:spPr bwMode="auto">
          <a:xfrm>
            <a:off x="2487613" y="1417638"/>
            <a:ext cx="360362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8100" name="Text Box 36"/>
          <p:cNvSpPr txBox="1">
            <a:spLocks noChangeArrowheads="1"/>
          </p:cNvSpPr>
          <p:nvPr/>
        </p:nvSpPr>
        <p:spPr bwMode="auto">
          <a:xfrm>
            <a:off x="1258888" y="549275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MX" sz="44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88107" name="Text Box 43"/>
          <p:cNvSpPr txBox="1">
            <a:spLocks noChangeArrowheads="1"/>
          </p:cNvSpPr>
          <p:nvPr/>
        </p:nvSpPr>
        <p:spPr bwMode="auto">
          <a:xfrm>
            <a:off x="4356100" y="620713"/>
            <a:ext cx="936625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800"/>
              <a:t>LUZ</a:t>
            </a:r>
          </a:p>
        </p:txBody>
      </p:sp>
      <p:sp>
        <p:nvSpPr>
          <p:cNvPr id="33" name="Text Box 8"/>
          <p:cNvSpPr txBox="1">
            <a:spLocks noChangeArrowheads="1"/>
          </p:cNvSpPr>
          <p:nvPr/>
        </p:nvSpPr>
        <p:spPr bwMode="auto">
          <a:xfrm>
            <a:off x="6444208" y="6584776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079" grpId="0" animBg="1"/>
      <p:bldP spid="88095" grpId="0" animBg="1"/>
      <p:bldP spid="88096" grpId="0" animBg="1"/>
      <p:bldP spid="88097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Text Box 2"/>
          <p:cNvSpPr txBox="1">
            <a:spLocks noChangeArrowheads="1"/>
          </p:cNvSpPr>
          <p:nvPr/>
        </p:nvSpPr>
        <p:spPr bwMode="auto">
          <a:xfrm>
            <a:off x="6732588" y="476250"/>
            <a:ext cx="2017712" cy="395288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r>
              <a:rPr lang="es-ES" sz="1800" b="0"/>
              <a:t>2. ESTRUCTURA</a:t>
            </a:r>
          </a:p>
        </p:txBody>
      </p:sp>
      <p:pic>
        <p:nvPicPr>
          <p:cNvPr id="129029" name="Picture 5"/>
          <p:cNvPicPr>
            <a:picLocks noChangeAspect="1" noChangeArrowheads="1"/>
          </p:cNvPicPr>
          <p:nvPr/>
        </p:nvPicPr>
        <p:blipFill>
          <a:blip r:embed="rId2">
            <a:lum bright="-6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945" t="11411" r="25447" b="35785"/>
          <a:stretch>
            <a:fillRect/>
          </a:stretch>
        </p:blipFill>
        <p:spPr bwMode="auto">
          <a:xfrm>
            <a:off x="1871663" y="1125538"/>
            <a:ext cx="5400675" cy="5268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9032" name="Text Box 8"/>
          <p:cNvSpPr txBox="1">
            <a:spLocks noChangeArrowheads="1"/>
          </p:cNvSpPr>
          <p:nvPr/>
        </p:nvSpPr>
        <p:spPr bwMode="auto">
          <a:xfrm>
            <a:off x="7308850" y="2636838"/>
            <a:ext cx="1292225" cy="48577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" sz="2400" b="0"/>
              <a:t>Epitelio</a:t>
            </a:r>
          </a:p>
        </p:txBody>
      </p:sp>
      <p:sp>
        <p:nvSpPr>
          <p:cNvPr id="129035" name="Text Box 11"/>
          <p:cNvSpPr txBox="1">
            <a:spLocks noChangeArrowheads="1"/>
          </p:cNvSpPr>
          <p:nvPr/>
        </p:nvSpPr>
        <p:spPr bwMode="auto">
          <a:xfrm>
            <a:off x="755650" y="3133725"/>
            <a:ext cx="941388" cy="59055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" sz="1600"/>
              <a:t>Lámina </a:t>
            </a:r>
          </a:p>
          <a:p>
            <a:pPr algn="ctr"/>
            <a:r>
              <a:rPr lang="es-ES" sz="1600"/>
              <a:t>propia</a:t>
            </a:r>
          </a:p>
        </p:txBody>
      </p:sp>
      <p:sp>
        <p:nvSpPr>
          <p:cNvPr id="129036" name="Text Box 12"/>
          <p:cNvSpPr txBox="1">
            <a:spLocks noChangeArrowheads="1"/>
          </p:cNvSpPr>
          <p:nvPr/>
        </p:nvSpPr>
        <p:spPr bwMode="auto">
          <a:xfrm>
            <a:off x="323850" y="5143500"/>
            <a:ext cx="1300163" cy="59055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" sz="1600" i="1"/>
              <a:t>Muscularis </a:t>
            </a:r>
          </a:p>
          <a:p>
            <a:pPr algn="ctr"/>
            <a:r>
              <a:rPr lang="es-ES" sz="1600" i="1"/>
              <a:t>mucosa</a:t>
            </a:r>
          </a:p>
        </p:txBody>
      </p:sp>
      <p:sp>
        <p:nvSpPr>
          <p:cNvPr id="129051" name="Text Box 27"/>
          <p:cNvSpPr txBox="1">
            <a:spLocks noChangeArrowheads="1"/>
          </p:cNvSpPr>
          <p:nvPr/>
        </p:nvSpPr>
        <p:spPr bwMode="auto">
          <a:xfrm>
            <a:off x="468313" y="1268413"/>
            <a:ext cx="1276350" cy="485775"/>
          </a:xfrm>
          <a:prstGeom prst="rect">
            <a:avLst/>
          </a:prstGeom>
          <a:solidFill>
            <a:schemeClr val="accent1"/>
          </a:solidFill>
          <a:ln w="28575">
            <a:solidFill>
              <a:srgbClr val="990033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es-MX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Mucosa</a:t>
            </a:r>
          </a:p>
        </p:txBody>
      </p:sp>
      <p:sp>
        <p:nvSpPr>
          <p:cNvPr id="129052" name="Text Box 28"/>
          <p:cNvSpPr txBox="1">
            <a:spLocks noChangeArrowheads="1"/>
          </p:cNvSpPr>
          <p:nvPr/>
        </p:nvSpPr>
        <p:spPr bwMode="auto">
          <a:xfrm>
            <a:off x="6588125" y="2133600"/>
            <a:ext cx="28098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sz="2000" b="0"/>
              <a:t>&gt;</a:t>
            </a:r>
          </a:p>
        </p:txBody>
      </p:sp>
      <p:sp>
        <p:nvSpPr>
          <p:cNvPr id="129054" name="Text Box 30"/>
          <p:cNvSpPr txBox="1">
            <a:spLocks noChangeArrowheads="1"/>
          </p:cNvSpPr>
          <p:nvPr/>
        </p:nvSpPr>
        <p:spPr bwMode="auto">
          <a:xfrm>
            <a:off x="468313" y="476250"/>
            <a:ext cx="1079142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MX" sz="44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MX" sz="44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29055" name="Line 31"/>
          <p:cNvSpPr>
            <a:spLocks noChangeShapeType="1"/>
          </p:cNvSpPr>
          <p:nvPr/>
        </p:nvSpPr>
        <p:spPr bwMode="auto">
          <a:xfrm flipH="1">
            <a:off x="5651500" y="2997200"/>
            <a:ext cx="1728788" cy="7143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29056" name="Line 32"/>
          <p:cNvSpPr>
            <a:spLocks noChangeShapeType="1"/>
          </p:cNvSpPr>
          <p:nvPr/>
        </p:nvSpPr>
        <p:spPr bwMode="auto">
          <a:xfrm>
            <a:off x="1692275" y="3429000"/>
            <a:ext cx="8636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29057" name="Line 33"/>
          <p:cNvSpPr>
            <a:spLocks noChangeShapeType="1"/>
          </p:cNvSpPr>
          <p:nvPr/>
        </p:nvSpPr>
        <p:spPr bwMode="auto">
          <a:xfrm>
            <a:off x="1547813" y="5589588"/>
            <a:ext cx="720725" cy="6477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29058" name="Text Box 34"/>
          <p:cNvSpPr txBox="1">
            <a:spLocks noChangeArrowheads="1"/>
          </p:cNvSpPr>
          <p:nvPr/>
        </p:nvSpPr>
        <p:spPr bwMode="auto">
          <a:xfrm>
            <a:off x="7235825" y="3213100"/>
            <a:ext cx="1833563" cy="180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600" b="0"/>
              <a:t>Barrera física</a:t>
            </a:r>
          </a:p>
          <a:p>
            <a:r>
              <a:rPr lang="es-ES_tradnl" sz="1600" b="0"/>
              <a:t>Órgano secreción</a:t>
            </a:r>
          </a:p>
          <a:p>
            <a:r>
              <a:rPr lang="es-ES_tradnl" sz="1600" b="0"/>
              <a:t>Órgano absorción</a:t>
            </a:r>
          </a:p>
          <a:p>
            <a:r>
              <a:rPr lang="es-ES_tradnl" sz="1600" b="0"/>
              <a:t>Órgano inmune</a:t>
            </a:r>
          </a:p>
          <a:p>
            <a:r>
              <a:rPr lang="es-ES_tradnl" sz="1600" b="0"/>
              <a:t>Órgano </a:t>
            </a:r>
          </a:p>
          <a:p>
            <a:r>
              <a:rPr lang="es-ES_tradnl" sz="1600" b="0"/>
              <a:t>proliferación, </a:t>
            </a:r>
          </a:p>
          <a:p>
            <a:r>
              <a:rPr lang="es-ES_tradnl" sz="1600" b="0"/>
              <a:t>diferenciación</a:t>
            </a:r>
          </a:p>
        </p:txBody>
      </p:sp>
      <p:sp>
        <p:nvSpPr>
          <p:cNvPr id="129060" name="Text Box 36"/>
          <p:cNvSpPr txBox="1">
            <a:spLocks noChangeArrowheads="1"/>
          </p:cNvSpPr>
          <p:nvPr/>
        </p:nvSpPr>
        <p:spPr bwMode="auto">
          <a:xfrm>
            <a:off x="4103688" y="476250"/>
            <a:ext cx="9366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800"/>
              <a:t>LUZ</a:t>
            </a:r>
          </a:p>
        </p:txBody>
      </p:sp>
      <p:sp>
        <p:nvSpPr>
          <p:cNvPr id="16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2015  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129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9032" grpId="0" animBg="1"/>
      <p:bldP spid="129035" grpId="0" animBg="1"/>
      <p:bldP spid="129036" grpId="0" animBg="1"/>
      <p:bldP spid="12905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3" name="Text Box 5"/>
          <p:cNvSpPr txBox="1">
            <a:spLocks noChangeArrowheads="1"/>
          </p:cNvSpPr>
          <p:nvPr/>
        </p:nvSpPr>
        <p:spPr bwMode="auto">
          <a:xfrm>
            <a:off x="1400175" y="1244600"/>
            <a:ext cx="6364288" cy="4552950"/>
          </a:xfrm>
          <a:prstGeom prst="rect">
            <a:avLst/>
          </a:prstGeom>
          <a:solidFill>
            <a:srgbClr val="FBD5E8"/>
          </a:solidFill>
          <a:ln w="9525">
            <a:solidFill>
              <a:srgbClr val="D60057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es-ES" sz="2000" dirty="0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Universidad de los Andes</a:t>
            </a:r>
          </a:p>
          <a:p>
            <a:pPr algn="ctr"/>
            <a:r>
              <a:rPr lang="es-ES" sz="1800" dirty="0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FISIOLOGIA para MEDICINA</a:t>
            </a:r>
          </a:p>
          <a:p>
            <a:pPr algn="ctr"/>
            <a:endParaRPr lang="es-ES" sz="2000" dirty="0"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  <a:p>
            <a:pPr algn="ctr"/>
            <a:r>
              <a:rPr lang="es-ES" sz="4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FISIOLOGÍA </a:t>
            </a:r>
          </a:p>
          <a:p>
            <a:pPr algn="ctr"/>
            <a:r>
              <a:rPr lang="es-ES" sz="4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DEL </a:t>
            </a:r>
          </a:p>
          <a:p>
            <a:pPr algn="ctr"/>
            <a:r>
              <a:rPr lang="es-ES" sz="4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APARATO DIGESTIVO </a:t>
            </a:r>
            <a:endParaRPr lang="es-ES" sz="4000" dirty="0"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  <a:p>
            <a:pPr algn="ctr"/>
            <a:endParaRPr lang="es-ES" sz="3200" dirty="0"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  <a:p>
            <a:pPr algn="ctr"/>
            <a:r>
              <a:rPr lang="es-ES" sz="36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2015</a:t>
            </a:r>
            <a:endParaRPr lang="es-ES" sz="36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ctr"/>
            <a:endParaRPr lang="es-ES" sz="2800" dirty="0"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  <a:p>
            <a:pPr algn="ctr"/>
            <a:r>
              <a:rPr lang="es-ES" sz="1800" dirty="0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Ximena Páez</a:t>
            </a:r>
          </a:p>
        </p:txBody>
      </p:sp>
      <p:pic>
        <p:nvPicPr>
          <p:cNvPr id="48134" name="Picture 6" descr="human-digestive-system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1438" y="4105615"/>
            <a:ext cx="1039812" cy="1512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03" name="Text Box 11"/>
          <p:cNvSpPr txBox="1">
            <a:spLocks noChangeArrowheads="1"/>
          </p:cNvSpPr>
          <p:nvPr/>
        </p:nvSpPr>
        <p:spPr bwMode="auto">
          <a:xfrm>
            <a:off x="5867400" y="333375"/>
            <a:ext cx="2838450" cy="457200"/>
          </a:xfrm>
          <a:prstGeom prst="rect">
            <a:avLst/>
          </a:prstGeom>
          <a:solidFill>
            <a:srgbClr val="73BFC5"/>
          </a:solidFill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accent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III. MOTILIDAD</a:t>
            </a:r>
          </a:p>
        </p:txBody>
      </p:sp>
      <p:sp>
        <p:nvSpPr>
          <p:cNvPr id="8211" name="Text Box 19"/>
          <p:cNvSpPr txBox="1">
            <a:spLocks noChangeArrowheads="1"/>
          </p:cNvSpPr>
          <p:nvPr/>
        </p:nvSpPr>
        <p:spPr bwMode="auto">
          <a:xfrm>
            <a:off x="1552575" y="3117850"/>
            <a:ext cx="3354388" cy="2039938"/>
          </a:xfrm>
          <a:prstGeom prst="rect">
            <a:avLst/>
          </a:prstGeom>
          <a:solidFill>
            <a:srgbClr val="D6ECEE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FontTx/>
              <a:buAutoNum type="arabicPeriod"/>
            </a:pPr>
            <a:r>
              <a:rPr lang="es-MX" sz="2000" b="0">
                <a:latin typeface="Comic Sans MS" pitchFamily="66" charset="0"/>
              </a:rPr>
              <a:t>Características</a:t>
            </a:r>
          </a:p>
          <a:p>
            <a:pPr>
              <a:buFontTx/>
              <a:buAutoNum type="arabicPeriod"/>
            </a:pPr>
            <a:endParaRPr lang="es-MX" sz="1200" b="0">
              <a:latin typeface="Comic Sans MS" pitchFamily="66" charset="0"/>
            </a:endParaRPr>
          </a:p>
          <a:p>
            <a:pPr>
              <a:buFontTx/>
              <a:buAutoNum type="arabicPeriod"/>
            </a:pPr>
            <a:r>
              <a:rPr lang="es-MX" sz="2000" b="0">
                <a:latin typeface="Comic Sans MS" pitchFamily="66" charset="0"/>
              </a:rPr>
              <a:t>Vs. Músculo Esquelético</a:t>
            </a:r>
          </a:p>
          <a:p>
            <a:pPr>
              <a:buFontTx/>
              <a:buAutoNum type="arabicPeriod"/>
            </a:pPr>
            <a:endParaRPr lang="es-MX" sz="1200" b="0">
              <a:latin typeface="Comic Sans MS" pitchFamily="66" charset="0"/>
            </a:endParaRPr>
          </a:p>
          <a:p>
            <a:pPr>
              <a:buFontTx/>
              <a:buAutoNum type="arabicPeriod"/>
            </a:pPr>
            <a:r>
              <a:rPr lang="es-MX" sz="2000" b="0">
                <a:latin typeface="Comic Sans MS" pitchFamily="66" charset="0"/>
              </a:rPr>
              <a:t>Actividad eléctrica</a:t>
            </a:r>
          </a:p>
          <a:p>
            <a:pPr>
              <a:buFontTx/>
              <a:buAutoNum type="arabicPeriod"/>
            </a:pPr>
            <a:endParaRPr lang="es-MX" sz="1200" b="0">
              <a:latin typeface="Comic Sans MS" pitchFamily="66" charset="0"/>
            </a:endParaRPr>
          </a:p>
          <a:p>
            <a:pPr>
              <a:buFontTx/>
              <a:buAutoNum type="arabicPeriod"/>
            </a:pPr>
            <a:r>
              <a:rPr lang="es-MX" sz="2000" b="0">
                <a:latin typeface="Comic Sans MS" pitchFamily="66" charset="0"/>
              </a:rPr>
              <a:t>Actividad contráctil</a:t>
            </a:r>
          </a:p>
          <a:p>
            <a:endParaRPr lang="es-MX" sz="1000" b="0">
              <a:latin typeface="Comic Sans MS" pitchFamily="66" charset="0"/>
            </a:endParaRPr>
          </a:p>
        </p:txBody>
      </p:sp>
      <p:sp>
        <p:nvSpPr>
          <p:cNvPr id="8212" name="Text Box 20"/>
          <p:cNvSpPr txBox="1">
            <a:spLocks noChangeArrowheads="1"/>
          </p:cNvSpPr>
          <p:nvPr/>
        </p:nvSpPr>
        <p:spPr bwMode="auto">
          <a:xfrm>
            <a:off x="1443038" y="2495550"/>
            <a:ext cx="3633787" cy="406400"/>
          </a:xfrm>
          <a:prstGeom prst="rect">
            <a:avLst/>
          </a:prstGeom>
          <a:solidFill>
            <a:srgbClr val="82C5CC"/>
          </a:solidFill>
          <a:ln w="9525">
            <a:solidFill>
              <a:schemeClr val="hlink"/>
            </a:solidFill>
            <a:miter lim="800000"/>
            <a:headEnd/>
            <a:tailEnd/>
          </a:ln>
          <a:effectLst>
            <a:outerShdw dist="45791" dir="2021404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MX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MÚSCULO LISO VISCERAL</a:t>
            </a:r>
          </a:p>
        </p:txBody>
      </p:sp>
      <p:pic>
        <p:nvPicPr>
          <p:cNvPr id="8217" name="Picture 25" descr="estructura tub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87" t="11951" r="33740"/>
          <a:stretch>
            <a:fillRect/>
          </a:stretch>
        </p:blipFill>
        <p:spPr bwMode="auto">
          <a:xfrm>
            <a:off x="5580063" y="1557338"/>
            <a:ext cx="1968500" cy="439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220" name="Text Box 28"/>
          <p:cNvSpPr txBox="1">
            <a:spLocks noChangeArrowheads="1"/>
          </p:cNvSpPr>
          <p:nvPr/>
        </p:nvSpPr>
        <p:spPr bwMode="auto">
          <a:xfrm>
            <a:off x="7596188" y="3860800"/>
            <a:ext cx="1044575" cy="425450"/>
          </a:xfrm>
          <a:prstGeom prst="rect">
            <a:avLst/>
          </a:prstGeom>
          <a:solidFill>
            <a:schemeClr val="accent1"/>
          </a:solidFill>
          <a:ln w="28575">
            <a:solidFill>
              <a:srgbClr val="CC0000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" sz="2000" b="0"/>
              <a:t>M. Liso</a:t>
            </a:r>
          </a:p>
        </p:txBody>
      </p:sp>
      <p:sp>
        <p:nvSpPr>
          <p:cNvPr id="8224" name="Oval 32"/>
          <p:cNvSpPr>
            <a:spLocks noChangeArrowheads="1"/>
          </p:cNvSpPr>
          <p:nvPr/>
        </p:nvSpPr>
        <p:spPr bwMode="auto">
          <a:xfrm>
            <a:off x="7308850" y="1484313"/>
            <a:ext cx="287338" cy="4318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226" name="Line 34"/>
          <p:cNvSpPr>
            <a:spLocks noChangeShapeType="1"/>
          </p:cNvSpPr>
          <p:nvPr/>
        </p:nvSpPr>
        <p:spPr bwMode="auto">
          <a:xfrm>
            <a:off x="7524750" y="2924175"/>
            <a:ext cx="0" cy="208915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8229" name="Rectangle 37"/>
          <p:cNvSpPr>
            <a:spLocks noChangeArrowheads="1"/>
          </p:cNvSpPr>
          <p:nvPr/>
        </p:nvSpPr>
        <p:spPr bwMode="auto">
          <a:xfrm>
            <a:off x="5435600" y="2420938"/>
            <a:ext cx="576263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230" name="Rectangle 38"/>
          <p:cNvSpPr>
            <a:spLocks noChangeArrowheads="1"/>
          </p:cNvSpPr>
          <p:nvPr/>
        </p:nvSpPr>
        <p:spPr bwMode="auto">
          <a:xfrm>
            <a:off x="5508625" y="3213100"/>
            <a:ext cx="431800" cy="360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231" name="Rectangle 39"/>
          <p:cNvSpPr>
            <a:spLocks noChangeArrowheads="1"/>
          </p:cNvSpPr>
          <p:nvPr/>
        </p:nvSpPr>
        <p:spPr bwMode="auto">
          <a:xfrm>
            <a:off x="5508625" y="4508500"/>
            <a:ext cx="287338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232" name="Rectangle 40"/>
          <p:cNvSpPr>
            <a:spLocks noChangeArrowheads="1"/>
          </p:cNvSpPr>
          <p:nvPr/>
        </p:nvSpPr>
        <p:spPr bwMode="auto">
          <a:xfrm>
            <a:off x="7380288" y="2133600"/>
            <a:ext cx="215900" cy="2873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233" name="Rectangle 41"/>
          <p:cNvSpPr>
            <a:spLocks noChangeArrowheads="1"/>
          </p:cNvSpPr>
          <p:nvPr/>
        </p:nvSpPr>
        <p:spPr bwMode="auto">
          <a:xfrm>
            <a:off x="7164388" y="1628775"/>
            <a:ext cx="144462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2015  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03" grpId="0" animBg="1"/>
      <p:bldP spid="8211" grpId="0" animBg="1"/>
      <p:bldP spid="8212" grpId="0" animBg="1"/>
      <p:bldP spid="8220" grpId="0" animBg="1"/>
      <p:bldP spid="8224" grpId="0" animBg="1"/>
      <p:bldP spid="8226" grpId="0" animBg="1"/>
      <p:bldP spid="8229" grpId="0" animBg="1"/>
      <p:bldP spid="8230" grpId="0" animBg="1"/>
      <p:bldP spid="8231" grpId="0" animBg="1"/>
      <p:bldP spid="8232" grpId="0" animBg="1"/>
      <p:bldP spid="8233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5" name="Text Box 5"/>
          <p:cNvSpPr txBox="1">
            <a:spLocks noChangeArrowheads="1"/>
          </p:cNvSpPr>
          <p:nvPr/>
        </p:nvSpPr>
        <p:spPr bwMode="auto">
          <a:xfrm>
            <a:off x="6011863" y="620713"/>
            <a:ext cx="2387600" cy="396875"/>
          </a:xfrm>
          <a:prstGeom prst="rect">
            <a:avLst/>
          </a:prstGeom>
          <a:solidFill>
            <a:srgbClr val="73BFC5"/>
          </a:solidFill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accent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III. MOTILIDAD</a:t>
            </a:r>
          </a:p>
        </p:txBody>
      </p:sp>
      <p:sp>
        <p:nvSpPr>
          <p:cNvPr id="61446" name="Text Box 6"/>
          <p:cNvSpPr txBox="1">
            <a:spLocks noChangeArrowheads="1"/>
          </p:cNvSpPr>
          <p:nvPr/>
        </p:nvSpPr>
        <p:spPr bwMode="auto">
          <a:xfrm>
            <a:off x="827088" y="765175"/>
            <a:ext cx="1098550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s-ES" sz="1800" b="0"/>
          </a:p>
          <a:p>
            <a:r>
              <a:rPr lang="es-ES" sz="1800" b="0"/>
              <a:t>	</a:t>
            </a:r>
          </a:p>
          <a:p>
            <a:endParaRPr lang="es-ES" sz="1800" b="0"/>
          </a:p>
          <a:p>
            <a:r>
              <a:rPr lang="es-ES" sz="1800" b="0"/>
              <a:t>	</a:t>
            </a:r>
          </a:p>
        </p:txBody>
      </p:sp>
      <p:sp>
        <p:nvSpPr>
          <p:cNvPr id="61447" name="Text Box 7"/>
          <p:cNvSpPr txBox="1">
            <a:spLocks noChangeArrowheads="1"/>
          </p:cNvSpPr>
          <p:nvPr/>
        </p:nvSpPr>
        <p:spPr bwMode="auto">
          <a:xfrm>
            <a:off x="4572000" y="2133600"/>
            <a:ext cx="3529013" cy="3508653"/>
          </a:xfrm>
          <a:prstGeom prst="rect">
            <a:avLst/>
          </a:prstGeom>
          <a:solidFill>
            <a:schemeClr val="accent1"/>
          </a:solidFill>
          <a:ln w="38100">
            <a:solidFill>
              <a:srgbClr val="91CCD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" sz="2000" dirty="0"/>
              <a:t>* </a:t>
            </a:r>
            <a:r>
              <a:rPr lang="es-ES" sz="2000" b="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M. esquelético estriado   </a:t>
            </a:r>
          </a:p>
          <a:p>
            <a:r>
              <a:rPr lang="es-ES" sz="2000" b="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  voluntario:</a:t>
            </a:r>
          </a:p>
          <a:p>
            <a:r>
              <a:rPr lang="es-ES" sz="1800" b="0" dirty="0"/>
              <a:t>          Faringe, </a:t>
            </a:r>
          </a:p>
          <a:p>
            <a:r>
              <a:rPr lang="es-ES" sz="1800" b="0" dirty="0"/>
              <a:t>          1/3 superior del esófago</a:t>
            </a:r>
          </a:p>
          <a:p>
            <a:r>
              <a:rPr lang="es-ES" sz="1800" b="0" dirty="0"/>
              <a:t>          Esfínter anal externo</a:t>
            </a:r>
            <a:endParaRPr lang="es-ES" sz="2000" b="0" dirty="0"/>
          </a:p>
          <a:p>
            <a:endParaRPr lang="es-ES" sz="1200" b="0" dirty="0"/>
          </a:p>
          <a:p>
            <a:r>
              <a:rPr lang="es-ES" sz="2000" dirty="0"/>
              <a:t>*</a:t>
            </a:r>
            <a:r>
              <a:rPr lang="es-ES" sz="2000" b="0" dirty="0"/>
              <a:t> </a:t>
            </a:r>
            <a:r>
              <a:rPr lang="es-ES" sz="2800" b="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M. LISO visceral</a:t>
            </a:r>
            <a:r>
              <a:rPr lang="es-ES" sz="2000" b="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:</a:t>
            </a:r>
          </a:p>
          <a:p>
            <a:r>
              <a:rPr lang="es-ES" sz="2000" b="0" dirty="0"/>
              <a:t>        </a:t>
            </a:r>
            <a:r>
              <a:rPr lang="es-ES" sz="1800" b="0" dirty="0"/>
              <a:t> 1/3 </a:t>
            </a:r>
            <a:r>
              <a:rPr lang="es-ES" sz="2000" b="0" dirty="0"/>
              <a:t>inferior esófago a </a:t>
            </a:r>
          </a:p>
          <a:p>
            <a:r>
              <a:rPr lang="es-ES" sz="2000" b="0" dirty="0"/>
              <a:t>         recto</a:t>
            </a:r>
          </a:p>
          <a:p>
            <a:endParaRPr lang="es-ES" sz="1200" b="0" dirty="0"/>
          </a:p>
          <a:p>
            <a:r>
              <a:rPr lang="es-ES" sz="1800" dirty="0"/>
              <a:t>*</a:t>
            </a:r>
            <a:r>
              <a:rPr lang="es-ES" sz="1800" b="0" dirty="0"/>
              <a:t> </a:t>
            </a:r>
            <a:r>
              <a:rPr lang="es-ES" sz="1800" b="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Mixto:</a:t>
            </a:r>
          </a:p>
          <a:p>
            <a:r>
              <a:rPr lang="es-ES" sz="1800" b="0" dirty="0"/>
              <a:t>   1/3 medio del esófago</a:t>
            </a:r>
          </a:p>
        </p:txBody>
      </p:sp>
      <p:pic>
        <p:nvPicPr>
          <p:cNvPr id="61448" name="Picture 8" descr="GIT-TRANSPARETN-GLASS-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09" t="9187" r="19926" b="12973"/>
          <a:stretch>
            <a:fillRect/>
          </a:stretch>
        </p:blipFill>
        <p:spPr bwMode="auto">
          <a:xfrm>
            <a:off x="1466850" y="1268413"/>
            <a:ext cx="2671763" cy="4537075"/>
          </a:xfrm>
          <a:prstGeom prst="rect">
            <a:avLst/>
          </a:prstGeom>
          <a:noFill/>
          <a:ln w="57150">
            <a:solidFill>
              <a:schemeClr val="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1455" name="Oval 15"/>
          <p:cNvSpPr>
            <a:spLocks noChangeArrowheads="1"/>
          </p:cNvSpPr>
          <p:nvPr/>
        </p:nvSpPr>
        <p:spPr bwMode="auto">
          <a:xfrm>
            <a:off x="1547813" y="1628775"/>
            <a:ext cx="2592387" cy="3887788"/>
          </a:xfrm>
          <a:prstGeom prst="ellipse">
            <a:avLst/>
          </a:prstGeom>
          <a:noFill/>
          <a:ln w="1905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2015  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Text Box 2"/>
          <p:cNvSpPr txBox="1">
            <a:spLocks noChangeArrowheads="1"/>
          </p:cNvSpPr>
          <p:nvPr/>
        </p:nvSpPr>
        <p:spPr bwMode="auto">
          <a:xfrm>
            <a:off x="1597025" y="1844675"/>
            <a:ext cx="4070350" cy="1217613"/>
          </a:xfrm>
          <a:prstGeom prst="rect">
            <a:avLst/>
          </a:prstGeom>
          <a:solidFill>
            <a:srgbClr val="FFC9E4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endParaRPr lang="es-ES_tradnl" sz="120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r>
              <a:rPr lang="es-ES_tradnl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Músculo liso FÁSICO</a:t>
            </a:r>
          </a:p>
          <a:p>
            <a:r>
              <a:rPr lang="es-ES_tradnl" sz="2000" b="0">
                <a:effectLst>
                  <a:outerShdw blurRad="38100" dist="38100" dir="2700000" algn="tl">
                    <a:srgbClr val="FFFFFF"/>
                  </a:outerShdw>
                </a:effectLst>
              </a:rPr>
              <a:t>Contrae y relaja rápido </a:t>
            </a:r>
            <a:r>
              <a:rPr lang="es-ES_tradnl" sz="1800" b="0">
                <a:effectLst>
                  <a:outerShdw blurRad="38100" dist="38100" dir="2700000" algn="tl">
                    <a:srgbClr val="FFFFFF"/>
                  </a:outerShdw>
                </a:effectLst>
              </a:rPr>
              <a:t>(seg)</a:t>
            </a:r>
          </a:p>
          <a:p>
            <a:r>
              <a:rPr lang="es-ES_tradnl" sz="2000" b="0">
                <a:effectLst>
                  <a:outerShdw blurRad="38100" dist="38100" dir="2700000" algn="tl">
                    <a:srgbClr val="FFFFFF"/>
                  </a:outerShdw>
                </a:effectLst>
              </a:rPr>
              <a:t>Contracciones fuertes y rápidas </a:t>
            </a:r>
          </a:p>
        </p:txBody>
      </p:sp>
      <p:sp>
        <p:nvSpPr>
          <p:cNvPr id="118787" name="Text Box 3"/>
          <p:cNvSpPr txBox="1">
            <a:spLocks noChangeArrowheads="1"/>
          </p:cNvSpPr>
          <p:nvPr/>
        </p:nvSpPr>
        <p:spPr bwMode="auto">
          <a:xfrm>
            <a:off x="7021513" y="908050"/>
            <a:ext cx="1584325" cy="60960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r>
              <a:rPr lang="es-ES" sz="1600">
                <a:effectLst>
                  <a:outerShdw blurRad="38100" dist="38100" dir="2700000" algn="tl">
                    <a:srgbClr val="FFFFFF"/>
                  </a:outerShdw>
                </a:effectLst>
              </a:rPr>
              <a:t>ACTIVIDAD    </a:t>
            </a:r>
          </a:p>
          <a:p>
            <a:r>
              <a:rPr lang="es-ES" sz="1600">
                <a:effectLst>
                  <a:outerShdw blurRad="38100" dist="38100" dir="2700000" algn="tl">
                    <a:srgbClr val="FFFFFF"/>
                  </a:outerShdw>
                </a:effectLst>
              </a:rPr>
              <a:t>CONTRÁCTIL  </a:t>
            </a:r>
          </a:p>
        </p:txBody>
      </p:sp>
      <p:sp>
        <p:nvSpPr>
          <p:cNvPr id="118789" name="Text Box 5"/>
          <p:cNvSpPr txBox="1">
            <a:spLocks noChangeArrowheads="1"/>
          </p:cNvSpPr>
          <p:nvPr/>
        </p:nvSpPr>
        <p:spPr bwMode="auto">
          <a:xfrm>
            <a:off x="755650" y="908050"/>
            <a:ext cx="780983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MX" sz="44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  <a:endParaRPr lang="es-MX" sz="44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18790" name="Text Box 6"/>
          <p:cNvSpPr txBox="1">
            <a:spLocks noChangeArrowheads="1"/>
          </p:cNvSpPr>
          <p:nvPr/>
        </p:nvSpPr>
        <p:spPr bwMode="auto">
          <a:xfrm>
            <a:off x="1504950" y="3657600"/>
            <a:ext cx="4338638" cy="1492250"/>
          </a:xfrm>
          <a:prstGeom prst="rect">
            <a:avLst/>
          </a:prstGeom>
          <a:solidFill>
            <a:srgbClr val="A0EEB8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_tradnl" sz="100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</a:p>
          <a:p>
            <a:r>
              <a:rPr lang="es-ES_tradnl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Músculo liso TÓNICO</a:t>
            </a:r>
            <a:r>
              <a:rPr lang="es-ES_tradnl" sz="2000" b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</a:p>
          <a:p>
            <a:r>
              <a:rPr lang="es-ES_tradnl" sz="2000" b="0">
                <a:effectLst>
                  <a:outerShdw blurRad="38100" dist="38100" dir="2700000" algn="tl">
                    <a:srgbClr val="FFFFFF"/>
                  </a:outerShdw>
                </a:effectLst>
              </a:rPr>
              <a:t>Contracciones continuas </a:t>
            </a:r>
            <a:r>
              <a:rPr lang="es-ES_tradnl" sz="1800" b="0">
                <a:effectLst>
                  <a:outerShdw blurRad="38100" dist="38100" dir="2700000" algn="tl">
                    <a:srgbClr val="FFFFFF"/>
                  </a:outerShdw>
                </a:effectLst>
              </a:rPr>
              <a:t>(min-horas)</a:t>
            </a:r>
          </a:p>
          <a:p>
            <a:r>
              <a:rPr lang="es-ES_tradnl" sz="2000" b="0">
                <a:effectLst>
                  <a:outerShdw blurRad="38100" dist="38100" dir="2700000" algn="tl">
                    <a:srgbClr val="FFFFFF"/>
                  </a:outerShdw>
                </a:effectLst>
              </a:rPr>
              <a:t>Contrae y relaja lento</a:t>
            </a:r>
          </a:p>
          <a:p>
            <a:r>
              <a:rPr lang="es-ES_tradnl" sz="2000" b="0">
                <a:effectLst>
                  <a:outerShdw blurRad="38100" dist="38100" dir="2700000" algn="tl">
                    <a:srgbClr val="FFFFFF"/>
                  </a:outerShdw>
                </a:effectLst>
              </a:rPr>
              <a:t>Contracciones débiles y duraderas</a:t>
            </a:r>
            <a:endParaRPr lang="es-ES_tradnl" sz="1200" b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118793" name="Rectangle 9"/>
          <p:cNvSpPr>
            <a:spLocks noChangeArrowheads="1"/>
          </p:cNvSpPr>
          <p:nvPr/>
        </p:nvSpPr>
        <p:spPr bwMode="auto">
          <a:xfrm>
            <a:off x="5918200" y="4070350"/>
            <a:ext cx="1800225" cy="850900"/>
          </a:xfrm>
          <a:prstGeom prst="rect">
            <a:avLst/>
          </a:prstGeom>
          <a:solidFill>
            <a:srgbClr val="79E79B"/>
          </a:solidFill>
          <a:ln w="28575">
            <a:solidFill>
              <a:srgbClr val="3B878D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r>
              <a:rPr lang="es-ES_tradnl" sz="2400" b="0">
                <a:effectLst>
                  <a:outerShdw blurRad="38100" dist="38100" dir="2700000" algn="tl">
                    <a:srgbClr val="FFFFFF"/>
                  </a:outerShdw>
                </a:effectLst>
              </a:rPr>
              <a:t>Esfínteres</a:t>
            </a:r>
          </a:p>
          <a:p>
            <a:r>
              <a:rPr lang="es-ES_tradnl" sz="2400" b="0">
                <a:effectLst>
                  <a:outerShdw blurRad="38100" dist="38100" dir="2700000" algn="tl">
                    <a:srgbClr val="FFFFFF"/>
                  </a:outerShdw>
                </a:effectLst>
              </a:rPr>
              <a:t>Válvulas</a:t>
            </a:r>
          </a:p>
        </p:txBody>
      </p:sp>
      <p:sp>
        <p:nvSpPr>
          <p:cNvPr id="118794" name="Text Box 10"/>
          <p:cNvSpPr txBox="1">
            <a:spLocks noChangeArrowheads="1"/>
          </p:cNvSpPr>
          <p:nvPr/>
        </p:nvSpPr>
        <p:spPr bwMode="auto">
          <a:xfrm>
            <a:off x="5845175" y="2222500"/>
            <a:ext cx="1966913" cy="485775"/>
          </a:xfrm>
          <a:prstGeom prst="rect">
            <a:avLst/>
          </a:prstGeom>
          <a:solidFill>
            <a:srgbClr val="FFAFD7"/>
          </a:solidFill>
          <a:ln w="28575">
            <a:solidFill>
              <a:srgbClr val="3B878D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_tradnl" sz="2400" b="0">
                <a:effectLst>
                  <a:outerShdw blurRad="38100" dist="38100" dir="2700000" algn="tl">
                    <a:srgbClr val="FFFFFF"/>
                  </a:outerShdw>
                </a:effectLst>
              </a:rPr>
              <a:t>Mov. Avance</a:t>
            </a:r>
          </a:p>
        </p:txBody>
      </p:sp>
      <p:sp>
        <p:nvSpPr>
          <p:cNvPr id="118796" name="Text Box 12"/>
          <p:cNvSpPr txBox="1">
            <a:spLocks noChangeArrowheads="1"/>
          </p:cNvSpPr>
          <p:nvPr/>
        </p:nvSpPr>
        <p:spPr bwMode="auto">
          <a:xfrm>
            <a:off x="6516688" y="404813"/>
            <a:ext cx="2070100" cy="395287"/>
          </a:xfrm>
          <a:prstGeom prst="rect">
            <a:avLst/>
          </a:prstGeom>
          <a:solidFill>
            <a:srgbClr val="73BFC5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45791" dir="2021404" algn="ctr" rotWithShape="0">
              <a:schemeClr val="tx2"/>
            </a:outerShdw>
          </a:effectLst>
        </p:spPr>
        <p:txBody>
          <a:bodyPr wrap="none">
            <a:spAutoFit/>
          </a:bodyPr>
          <a:lstStyle/>
          <a:p>
            <a:r>
              <a:rPr lang="es-ES" sz="1800" b="0">
                <a:effectLst>
                  <a:outerShdw blurRad="38100" dist="38100" dir="2700000" algn="tl">
                    <a:srgbClr val="FFFFFF"/>
                  </a:outerShdw>
                </a:effectLst>
              </a:rPr>
              <a:t>III MOTILIDAD</a:t>
            </a:r>
          </a:p>
        </p:txBody>
      </p:sp>
      <p:sp>
        <p:nvSpPr>
          <p:cNvPr id="118798" name="Text Box 14"/>
          <p:cNvSpPr txBox="1">
            <a:spLocks noChangeArrowheads="1"/>
          </p:cNvSpPr>
          <p:nvPr/>
        </p:nvSpPr>
        <p:spPr bwMode="auto">
          <a:xfrm>
            <a:off x="468313" y="908050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MX" sz="44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2015  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5" dur="500"/>
                                        <p:tgtEl>
                                          <p:spTgt spid="1187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500"/>
                                        <p:tgtEl>
                                          <p:spTgt spid="1187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8786" grpId="0" animBg="1"/>
      <p:bldP spid="118790" grpId="0" animBg="1"/>
      <p:bldP spid="118793" grpId="0" animBg="1"/>
      <p:bldP spid="118794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Text Box 2"/>
          <p:cNvSpPr txBox="1">
            <a:spLocks noChangeArrowheads="1"/>
          </p:cNvSpPr>
          <p:nvPr/>
        </p:nvSpPr>
        <p:spPr bwMode="auto">
          <a:xfrm>
            <a:off x="6258385" y="429171"/>
            <a:ext cx="2387600" cy="396875"/>
          </a:xfrm>
          <a:prstGeom prst="rect">
            <a:avLst/>
          </a:prstGeom>
          <a:solidFill>
            <a:srgbClr val="73BFC5"/>
          </a:solidFill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accent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III. MOTILIDAD</a:t>
            </a:r>
          </a:p>
        </p:txBody>
      </p:sp>
      <p:sp>
        <p:nvSpPr>
          <p:cNvPr id="130051" name="Text Box 3"/>
          <p:cNvSpPr txBox="1">
            <a:spLocks noChangeArrowheads="1"/>
          </p:cNvSpPr>
          <p:nvPr/>
        </p:nvSpPr>
        <p:spPr bwMode="auto">
          <a:xfrm>
            <a:off x="827088" y="765175"/>
            <a:ext cx="1098550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s-ES" sz="1800" b="0"/>
          </a:p>
          <a:p>
            <a:r>
              <a:rPr lang="es-ES" sz="1800" b="0"/>
              <a:t>	</a:t>
            </a:r>
          </a:p>
          <a:p>
            <a:endParaRPr lang="es-ES" sz="1800" b="0"/>
          </a:p>
          <a:p>
            <a:r>
              <a:rPr lang="es-ES" sz="1800" b="0"/>
              <a:t>	</a:t>
            </a:r>
          </a:p>
        </p:txBody>
      </p:sp>
      <p:pic>
        <p:nvPicPr>
          <p:cNvPr id="130053" name="Picture 5" descr="GIT-TRANSPARETN-GLASS-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09" t="9187" r="19926" b="12973"/>
          <a:stretch>
            <a:fillRect/>
          </a:stretch>
        </p:blipFill>
        <p:spPr bwMode="auto">
          <a:xfrm>
            <a:off x="1187450" y="1773238"/>
            <a:ext cx="2374900" cy="4032250"/>
          </a:xfrm>
          <a:prstGeom prst="rect">
            <a:avLst/>
          </a:prstGeom>
          <a:noFill/>
          <a:ln w="57150">
            <a:solidFill>
              <a:schemeClr val="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0055" name="Text Box 7"/>
          <p:cNvSpPr txBox="1">
            <a:spLocks noChangeArrowheads="1"/>
          </p:cNvSpPr>
          <p:nvPr/>
        </p:nvSpPr>
        <p:spPr bwMode="auto">
          <a:xfrm>
            <a:off x="3779838" y="1931988"/>
            <a:ext cx="3206327" cy="1415772"/>
          </a:xfrm>
          <a:prstGeom prst="rect">
            <a:avLst/>
          </a:prstGeom>
          <a:noFill/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2000" b="0" dirty="0"/>
              <a:t>Contracciones FÁSICAS</a:t>
            </a:r>
          </a:p>
          <a:p>
            <a:endParaRPr lang="es-ES_tradnl" sz="1000" b="0" dirty="0"/>
          </a:p>
          <a:p>
            <a:r>
              <a:rPr lang="es-ES_tradnl" sz="20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Periódicas con relajación </a:t>
            </a:r>
          </a:p>
          <a:p>
            <a:r>
              <a:rPr lang="es-ES_tradnl" sz="1800" b="0" dirty="0"/>
              <a:t>Esófago, antro, </a:t>
            </a:r>
            <a:endParaRPr lang="es-ES_tradnl" sz="1800" b="0" dirty="0" smtClean="0"/>
          </a:p>
          <a:p>
            <a:r>
              <a:rPr lang="es-ES_tradnl" sz="1800" b="0" dirty="0" smtClean="0"/>
              <a:t>intestino delgado, colon</a:t>
            </a:r>
            <a:endParaRPr lang="es-ES_tradnl" sz="1800" b="0" dirty="0"/>
          </a:p>
        </p:txBody>
      </p:sp>
      <p:sp>
        <p:nvSpPr>
          <p:cNvPr id="130056" name="Text Box 8"/>
          <p:cNvSpPr txBox="1">
            <a:spLocks noChangeArrowheads="1"/>
          </p:cNvSpPr>
          <p:nvPr/>
        </p:nvSpPr>
        <p:spPr bwMode="auto">
          <a:xfrm>
            <a:off x="3782609" y="4121088"/>
            <a:ext cx="3203556" cy="2000548"/>
          </a:xfrm>
          <a:prstGeom prst="rect">
            <a:avLst/>
          </a:prstGeom>
          <a:noFill/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ES_tradnl" sz="2000" b="0" dirty="0"/>
              <a:t>Contracciones TÓNICAS</a:t>
            </a:r>
          </a:p>
          <a:p>
            <a:endParaRPr lang="es-ES_tradnl" sz="1000" b="0" dirty="0"/>
          </a:p>
          <a:p>
            <a:r>
              <a:rPr lang="es-ES_tradnl" sz="20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Continuas débiles </a:t>
            </a:r>
            <a:r>
              <a:rPr lang="es-ES_tradnl" sz="2000" b="0" dirty="0"/>
              <a:t>con </a:t>
            </a:r>
          </a:p>
          <a:p>
            <a:r>
              <a:rPr lang="es-ES_tradnl" sz="2000" b="0" dirty="0"/>
              <a:t>relajación lenta </a:t>
            </a:r>
          </a:p>
          <a:p>
            <a:r>
              <a:rPr lang="es-ES_tradnl" sz="1800" b="0" dirty="0" err="1" smtClean="0"/>
              <a:t>Esf</a:t>
            </a:r>
            <a:r>
              <a:rPr lang="es-ES_tradnl" sz="1800" b="0" dirty="0" smtClean="0"/>
              <a:t>. </a:t>
            </a:r>
            <a:r>
              <a:rPr lang="es-ES_tradnl" sz="1800" b="0" dirty="0" err="1" smtClean="0"/>
              <a:t>esof</a:t>
            </a:r>
            <a:r>
              <a:rPr lang="es-ES_tradnl" sz="1800" b="0" dirty="0"/>
              <a:t>. </a:t>
            </a:r>
            <a:r>
              <a:rPr lang="es-ES_tradnl" sz="1800" b="0" dirty="0" err="1"/>
              <a:t>I</a:t>
            </a:r>
            <a:r>
              <a:rPr lang="es-ES_tradnl" sz="1800" b="0" dirty="0" err="1" smtClean="0"/>
              <a:t>nf</a:t>
            </a:r>
            <a:r>
              <a:rPr lang="es-ES_tradnl" sz="1800" b="0" dirty="0"/>
              <a:t>., </a:t>
            </a:r>
            <a:r>
              <a:rPr lang="es-ES_tradnl" sz="1800" b="0" dirty="0" err="1" smtClean="0"/>
              <a:t>fundus</a:t>
            </a:r>
            <a:r>
              <a:rPr lang="es-ES_tradnl" sz="1800" b="0" dirty="0" smtClean="0"/>
              <a:t>, </a:t>
            </a:r>
          </a:p>
          <a:p>
            <a:r>
              <a:rPr lang="es-ES_tradnl" sz="1800" b="0" dirty="0" smtClean="0"/>
              <a:t>píloro</a:t>
            </a:r>
            <a:r>
              <a:rPr lang="es-ES_tradnl" sz="1800" b="0" dirty="0"/>
              <a:t>, </a:t>
            </a:r>
            <a:r>
              <a:rPr lang="es-ES_tradnl" sz="1800" b="0" dirty="0" smtClean="0"/>
              <a:t>válvula ileocecal, </a:t>
            </a:r>
          </a:p>
          <a:p>
            <a:r>
              <a:rPr lang="es-ES_tradnl" sz="1800" b="0" dirty="0" err="1" smtClean="0"/>
              <a:t>Esf</a:t>
            </a:r>
            <a:r>
              <a:rPr lang="es-ES_tradnl" sz="1800" b="0" dirty="0" smtClean="0"/>
              <a:t>. </a:t>
            </a:r>
            <a:r>
              <a:rPr lang="es-ES_tradnl" sz="1800" b="0" dirty="0"/>
              <a:t>a</a:t>
            </a:r>
            <a:r>
              <a:rPr lang="es-ES_tradnl" sz="1800" b="0" dirty="0" smtClean="0"/>
              <a:t>nal </a:t>
            </a:r>
            <a:r>
              <a:rPr lang="es-ES_tradnl" sz="1800" b="0" dirty="0" err="1"/>
              <a:t>Int</a:t>
            </a:r>
            <a:r>
              <a:rPr lang="es-ES_tradnl" sz="1800" b="0" dirty="0"/>
              <a:t>.</a:t>
            </a:r>
          </a:p>
        </p:txBody>
      </p:sp>
      <p:sp>
        <p:nvSpPr>
          <p:cNvPr id="130057" name="Rectangle 9"/>
          <p:cNvSpPr>
            <a:spLocks noChangeArrowheads="1"/>
          </p:cNvSpPr>
          <p:nvPr/>
        </p:nvSpPr>
        <p:spPr bwMode="auto">
          <a:xfrm>
            <a:off x="6763210" y="1005433"/>
            <a:ext cx="1890713" cy="42545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_tradnl" sz="2000" b="0">
                <a:effectLst>
                  <a:outerShdw blurRad="38100" dist="38100" dir="2700000" algn="tl">
                    <a:srgbClr val="FFFFFF"/>
                  </a:outerShdw>
                </a:effectLst>
              </a:rPr>
              <a:t>Músculo LISO</a:t>
            </a:r>
          </a:p>
        </p:txBody>
      </p:sp>
      <p:sp>
        <p:nvSpPr>
          <p:cNvPr id="130058" name="Line 10"/>
          <p:cNvSpPr>
            <a:spLocks noChangeShapeType="1"/>
          </p:cNvSpPr>
          <p:nvPr/>
        </p:nvSpPr>
        <p:spPr bwMode="auto">
          <a:xfrm flipH="1">
            <a:off x="2771775" y="2781300"/>
            <a:ext cx="936625" cy="0"/>
          </a:xfrm>
          <a:prstGeom prst="line">
            <a:avLst/>
          </a:prstGeom>
          <a:noFill/>
          <a:ln w="38100">
            <a:solidFill>
              <a:srgbClr val="00FFFF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30059" name="Line 11"/>
          <p:cNvSpPr>
            <a:spLocks noChangeShapeType="1"/>
          </p:cNvSpPr>
          <p:nvPr/>
        </p:nvSpPr>
        <p:spPr bwMode="auto">
          <a:xfrm flipH="1">
            <a:off x="2339975" y="5589588"/>
            <a:ext cx="1439863" cy="144462"/>
          </a:xfrm>
          <a:prstGeom prst="line">
            <a:avLst/>
          </a:prstGeom>
          <a:noFill/>
          <a:ln w="38100">
            <a:solidFill>
              <a:srgbClr val="00FFFF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30060" name="Line 12"/>
          <p:cNvSpPr>
            <a:spLocks noChangeShapeType="1"/>
          </p:cNvSpPr>
          <p:nvPr/>
        </p:nvSpPr>
        <p:spPr bwMode="auto">
          <a:xfrm flipH="1">
            <a:off x="2484438" y="2781300"/>
            <a:ext cx="1223962" cy="1223963"/>
          </a:xfrm>
          <a:prstGeom prst="line">
            <a:avLst/>
          </a:prstGeom>
          <a:noFill/>
          <a:ln w="38100">
            <a:solidFill>
              <a:srgbClr val="00FFFF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4" name="Text Box 8"/>
          <p:cNvSpPr txBox="1">
            <a:spLocks noChangeArrowheads="1"/>
          </p:cNvSpPr>
          <p:nvPr/>
        </p:nvSpPr>
        <p:spPr bwMode="auto">
          <a:xfrm>
            <a:off x="6340244" y="6578670"/>
            <a:ext cx="273664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2015  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12" name="Text Box 28"/>
          <p:cNvSpPr txBox="1">
            <a:spLocks noChangeArrowheads="1"/>
          </p:cNvSpPr>
          <p:nvPr/>
        </p:nvSpPr>
        <p:spPr bwMode="auto">
          <a:xfrm>
            <a:off x="442216" y="620713"/>
            <a:ext cx="1079142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4400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n-US" sz="4400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3" name="Line 10"/>
          <p:cNvSpPr>
            <a:spLocks noChangeShapeType="1"/>
          </p:cNvSpPr>
          <p:nvPr/>
        </p:nvSpPr>
        <p:spPr bwMode="auto">
          <a:xfrm flipH="1" flipV="1">
            <a:off x="1835149" y="4653136"/>
            <a:ext cx="1944688" cy="936452"/>
          </a:xfrm>
          <a:prstGeom prst="line">
            <a:avLst/>
          </a:prstGeom>
          <a:noFill/>
          <a:ln w="38100">
            <a:solidFill>
              <a:srgbClr val="00FFFF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70" name="Text Box 18"/>
          <p:cNvSpPr txBox="1">
            <a:spLocks noChangeArrowheads="1"/>
          </p:cNvSpPr>
          <p:nvPr/>
        </p:nvSpPr>
        <p:spPr bwMode="auto">
          <a:xfrm>
            <a:off x="395288" y="1052513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MX" sz="44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pic>
        <p:nvPicPr>
          <p:cNvPr id="100376" name="Picture 24" descr="mus lis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6375" y="1987550"/>
            <a:ext cx="5472113" cy="3170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0378" name="Text Box 26"/>
          <p:cNvSpPr txBox="1">
            <a:spLocks noChangeArrowheads="1"/>
          </p:cNvSpPr>
          <p:nvPr/>
        </p:nvSpPr>
        <p:spPr bwMode="auto">
          <a:xfrm>
            <a:off x="7337425" y="538163"/>
            <a:ext cx="1131888" cy="395287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es-ES_tradnl" sz="1800" b="0">
                <a:effectLst>
                  <a:outerShdw blurRad="38100" dist="38100" dir="2700000" algn="tl">
                    <a:srgbClr val="FFFFFF"/>
                  </a:outerShdw>
                </a:effectLst>
              </a:rPr>
              <a:t>M. LISO</a:t>
            </a:r>
          </a:p>
        </p:txBody>
      </p:sp>
      <p:sp>
        <p:nvSpPr>
          <p:cNvPr id="100386" name="Text Box 34"/>
          <p:cNvSpPr txBox="1">
            <a:spLocks noChangeArrowheads="1"/>
          </p:cNvSpPr>
          <p:nvPr/>
        </p:nvSpPr>
        <p:spPr bwMode="auto">
          <a:xfrm>
            <a:off x="900113" y="1052513"/>
            <a:ext cx="2016125" cy="66992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sz="1800" b="0"/>
              <a:t>MÚSCULO LISO</a:t>
            </a:r>
          </a:p>
          <a:p>
            <a:r>
              <a:rPr lang="es-MX" sz="1800" b="0"/>
              <a:t>VISCERAL</a:t>
            </a:r>
          </a:p>
        </p:txBody>
      </p:sp>
      <p:sp>
        <p:nvSpPr>
          <p:cNvPr id="100387" name="Text Box 35"/>
          <p:cNvSpPr txBox="1">
            <a:spLocks noChangeArrowheads="1"/>
          </p:cNvSpPr>
          <p:nvPr/>
        </p:nvSpPr>
        <p:spPr bwMode="auto">
          <a:xfrm>
            <a:off x="6543675" y="1017588"/>
            <a:ext cx="1916113" cy="395287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es-ES" sz="1800" b="0">
                <a:effectLst>
                  <a:outerShdw blurRad="38100" dist="38100" dir="2700000" algn="tl">
                    <a:srgbClr val="FFFFFF"/>
                  </a:outerShdw>
                </a:effectLst>
              </a:rPr>
              <a:t>Características </a:t>
            </a:r>
          </a:p>
        </p:txBody>
      </p:sp>
      <p:sp>
        <p:nvSpPr>
          <p:cNvPr id="100388" name="Rectangle 36"/>
          <p:cNvSpPr>
            <a:spLocks noChangeArrowheads="1"/>
          </p:cNvSpPr>
          <p:nvPr/>
        </p:nvSpPr>
        <p:spPr bwMode="auto">
          <a:xfrm>
            <a:off x="2195513" y="5229225"/>
            <a:ext cx="1871662" cy="915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" sz="1800" b="0">
                <a:effectLst>
                  <a:outerShdw blurRad="38100" dist="38100" dir="2700000" algn="tl">
                    <a:srgbClr val="C0C0C0"/>
                  </a:outerShdw>
                </a:effectLst>
              </a:rPr>
              <a:t>No estriaciones</a:t>
            </a:r>
          </a:p>
          <a:p>
            <a:r>
              <a:rPr lang="es-ES" sz="1800" b="0">
                <a:effectLst>
                  <a:outerShdw blurRad="38100" dist="38100" dir="2700000" algn="tl">
                    <a:srgbClr val="C0C0C0"/>
                  </a:outerShdw>
                </a:effectLst>
              </a:rPr>
              <a:t>No organizado </a:t>
            </a:r>
          </a:p>
          <a:p>
            <a:r>
              <a:rPr lang="es-ES" sz="1800" b="0">
                <a:effectLst>
                  <a:outerShdw blurRad="38100" dist="38100" dir="2700000" algn="tl">
                    <a:srgbClr val="C0C0C0"/>
                  </a:outerShdw>
                </a:effectLst>
              </a:rPr>
              <a:t>en sarcómeras</a:t>
            </a:r>
          </a:p>
        </p:txBody>
      </p:sp>
      <p:sp>
        <p:nvSpPr>
          <p:cNvPr id="100390" name="Text Box 38"/>
          <p:cNvSpPr txBox="1">
            <a:spLocks noChangeArrowheads="1"/>
          </p:cNvSpPr>
          <p:nvPr/>
        </p:nvSpPr>
        <p:spPr bwMode="auto">
          <a:xfrm>
            <a:off x="6540500" y="5287963"/>
            <a:ext cx="1200150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b="0">
                <a:effectLst>
                  <a:outerShdw blurRad="38100" dist="38100" dir="2700000" algn="tl">
                    <a:srgbClr val="C0C0C0"/>
                  </a:outerShdw>
                </a:effectLst>
              </a:rPr>
              <a:t>200-500 </a:t>
            </a:r>
            <a:r>
              <a:rPr lang="es-ES_tradnl" b="0">
                <a:effectLst>
                  <a:outerShdw blurRad="38100" dist="38100" dir="2700000" algn="tl">
                    <a:srgbClr val="C0C0C0"/>
                  </a:outerShdw>
                </a:effectLst>
                <a:latin typeface="Symbol" pitchFamily="18" charset="2"/>
              </a:rPr>
              <a:t>m</a:t>
            </a:r>
            <a:r>
              <a:rPr lang="es-ES_tradnl" b="0">
                <a:effectLst>
                  <a:outerShdw blurRad="38100" dist="38100" dir="2700000" algn="tl">
                    <a:srgbClr val="C0C0C0"/>
                  </a:outerShdw>
                </a:effectLst>
              </a:rPr>
              <a:t>m</a:t>
            </a:r>
          </a:p>
          <a:p>
            <a:r>
              <a:rPr lang="es-ES_tradnl" b="0">
                <a:effectLst>
                  <a:outerShdw blurRad="38100" dist="38100" dir="2700000" algn="tl">
                    <a:srgbClr val="C0C0C0"/>
                  </a:outerShdw>
                </a:effectLst>
              </a:rPr>
              <a:t>x 2-5 </a:t>
            </a:r>
            <a:r>
              <a:rPr lang="es-ES_tradnl" b="0">
                <a:effectLst>
                  <a:outerShdw blurRad="38100" dist="38100" dir="2700000" algn="tl">
                    <a:srgbClr val="C0C0C0"/>
                  </a:outerShdw>
                </a:effectLst>
                <a:latin typeface="Symbol" pitchFamily="18" charset="2"/>
              </a:rPr>
              <a:t>m</a:t>
            </a:r>
            <a:r>
              <a:rPr lang="es-ES_tradnl" b="0">
                <a:effectLst>
                  <a:outerShdw blurRad="38100" dist="38100" dir="2700000" algn="tl">
                    <a:srgbClr val="C0C0C0"/>
                  </a:outerShdw>
                </a:effectLst>
              </a:rPr>
              <a:t>m</a:t>
            </a:r>
          </a:p>
        </p:txBody>
      </p:sp>
      <p:pic>
        <p:nvPicPr>
          <p:cNvPr id="100391" name="Picture 39" descr="smooth_muscle_fibe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263" y="1987550"/>
            <a:ext cx="1995487" cy="3168650"/>
          </a:xfrm>
          <a:prstGeom prst="rect">
            <a:avLst/>
          </a:prstGeom>
          <a:noFill/>
          <a:ln w="28575">
            <a:solidFill>
              <a:schemeClr val="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0392" name="Text Box 40"/>
          <p:cNvSpPr txBox="1">
            <a:spLocks noChangeArrowheads="1"/>
          </p:cNvSpPr>
          <p:nvPr/>
        </p:nvSpPr>
        <p:spPr bwMode="auto">
          <a:xfrm>
            <a:off x="5508625" y="5229225"/>
            <a:ext cx="1023938" cy="82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600">
                <a:effectLst>
                  <a:outerShdw blurRad="38100" dist="38100" dir="2700000" algn="tl">
                    <a:srgbClr val="C0C0C0"/>
                  </a:outerShdw>
                </a:effectLst>
              </a:rPr>
              <a:t>Fibras </a:t>
            </a:r>
          </a:p>
          <a:p>
            <a:r>
              <a:rPr lang="es-ES" sz="1600">
                <a:effectLst>
                  <a:outerShdw blurRad="38100" dist="38100" dir="2700000" algn="tl">
                    <a:srgbClr val="C0C0C0"/>
                  </a:outerShdw>
                </a:effectLst>
              </a:rPr>
              <a:t>delgadas</a:t>
            </a:r>
          </a:p>
          <a:p>
            <a:r>
              <a:rPr lang="es-ES" sz="1600">
                <a:effectLst>
                  <a:outerShdw blurRad="38100" dist="38100" dir="2700000" algn="tl">
                    <a:srgbClr val="C0C0C0"/>
                  </a:outerShdw>
                </a:effectLst>
              </a:rPr>
              <a:t>y cortas</a:t>
            </a:r>
          </a:p>
        </p:txBody>
      </p:sp>
      <p:sp>
        <p:nvSpPr>
          <p:cNvPr id="12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2015  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388" grpId="0"/>
      <p:bldP spid="100390" grpId="0"/>
      <p:bldP spid="100392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699" name="Text Box 3"/>
          <p:cNvSpPr txBox="1">
            <a:spLocks noChangeArrowheads="1"/>
          </p:cNvSpPr>
          <p:nvPr/>
        </p:nvSpPr>
        <p:spPr bwMode="auto">
          <a:xfrm>
            <a:off x="611188" y="836613"/>
            <a:ext cx="774700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MX" sz="44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157705" name="Text Box 9"/>
          <p:cNvSpPr txBox="1">
            <a:spLocks noChangeArrowheads="1"/>
          </p:cNvSpPr>
          <p:nvPr/>
        </p:nvSpPr>
        <p:spPr bwMode="auto">
          <a:xfrm>
            <a:off x="684213" y="5229225"/>
            <a:ext cx="1728787" cy="641350"/>
          </a:xfrm>
          <a:prstGeom prst="rect">
            <a:avLst/>
          </a:prstGeom>
          <a:solidFill>
            <a:srgbClr val="D6ECE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" sz="1800" b="0" i="1">
                <a:effectLst>
                  <a:outerShdw blurRad="38100" dist="38100" dir="2700000" algn="tl">
                    <a:srgbClr val="FFFFFF"/>
                  </a:outerShdw>
                </a:effectLst>
              </a:rPr>
              <a:t>Sincitio</a:t>
            </a:r>
            <a:r>
              <a:rPr lang="es-ES" sz="1800" b="0">
                <a:effectLst>
                  <a:outerShdw blurRad="38100" dist="38100" dir="2700000" algn="tl">
                    <a:srgbClr val="FFFFFF"/>
                  </a:outerShdw>
                </a:effectLst>
              </a:rPr>
              <a:t>  </a:t>
            </a:r>
          </a:p>
          <a:p>
            <a:r>
              <a:rPr lang="es-ES" sz="1800" b="0">
                <a:effectLst>
                  <a:outerShdw blurRad="38100" dist="38100" dir="2700000" algn="tl">
                    <a:srgbClr val="FFFFFF"/>
                  </a:outerShdw>
                </a:effectLst>
              </a:rPr>
              <a:t>lat. sin: uno</a:t>
            </a:r>
          </a:p>
        </p:txBody>
      </p:sp>
      <p:sp>
        <p:nvSpPr>
          <p:cNvPr id="157707" name="Text Box 11"/>
          <p:cNvSpPr txBox="1">
            <a:spLocks noChangeArrowheads="1"/>
          </p:cNvSpPr>
          <p:nvPr/>
        </p:nvSpPr>
        <p:spPr bwMode="auto">
          <a:xfrm>
            <a:off x="5867400" y="4005263"/>
            <a:ext cx="1593850" cy="406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2000" b="0"/>
              <a:t>Uniones </a:t>
            </a:r>
            <a:r>
              <a:rPr lang="es-ES_tradnl" sz="2000" b="0" i="1"/>
              <a:t>gap</a:t>
            </a:r>
          </a:p>
        </p:txBody>
      </p:sp>
      <p:sp>
        <p:nvSpPr>
          <p:cNvPr id="157708" name="Text Box 12"/>
          <p:cNvSpPr txBox="1">
            <a:spLocks noChangeArrowheads="1"/>
          </p:cNvSpPr>
          <p:nvPr/>
        </p:nvSpPr>
        <p:spPr bwMode="auto">
          <a:xfrm>
            <a:off x="5867400" y="4581525"/>
            <a:ext cx="2016125" cy="1493838"/>
          </a:xfrm>
          <a:prstGeom prst="rect">
            <a:avLst/>
          </a:prstGeom>
          <a:solidFill>
            <a:srgbClr val="FFB9DC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MX" sz="1600"/>
              <a:t>*</a:t>
            </a:r>
            <a:r>
              <a:rPr lang="es-MX" sz="1800" b="0"/>
              <a:t>Sincronía </a:t>
            </a:r>
          </a:p>
          <a:p>
            <a:r>
              <a:rPr lang="es-MX" sz="1800" b="0"/>
              <a:t>  act. eléctrica</a:t>
            </a:r>
          </a:p>
          <a:p>
            <a:endParaRPr lang="es-MX" sz="1800" b="0"/>
          </a:p>
          <a:p>
            <a:r>
              <a:rPr lang="es-MX" sz="1800"/>
              <a:t>*</a:t>
            </a:r>
            <a:r>
              <a:rPr lang="es-MX" sz="1800" b="0"/>
              <a:t>Sincronía </a:t>
            </a:r>
          </a:p>
          <a:p>
            <a:r>
              <a:rPr lang="es-MX" sz="1800" b="0"/>
              <a:t>  act. contráctil</a:t>
            </a:r>
          </a:p>
        </p:txBody>
      </p:sp>
      <p:sp>
        <p:nvSpPr>
          <p:cNvPr id="157709" name="Text Box 13"/>
          <p:cNvSpPr txBox="1">
            <a:spLocks noChangeArrowheads="1"/>
          </p:cNvSpPr>
          <p:nvPr/>
        </p:nvSpPr>
        <p:spPr bwMode="auto">
          <a:xfrm>
            <a:off x="7472363" y="357188"/>
            <a:ext cx="1131887" cy="395287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es-ES_tradnl" sz="1800" b="0">
                <a:effectLst>
                  <a:outerShdw blurRad="38100" dist="38100" dir="2700000" algn="tl">
                    <a:srgbClr val="FFFFFF"/>
                  </a:outerShdw>
                </a:effectLst>
              </a:rPr>
              <a:t>M. LISO</a:t>
            </a:r>
          </a:p>
        </p:txBody>
      </p:sp>
      <p:sp>
        <p:nvSpPr>
          <p:cNvPr id="157711" name="Text Box 15"/>
          <p:cNvSpPr txBox="1">
            <a:spLocks noChangeArrowheads="1"/>
          </p:cNvSpPr>
          <p:nvPr/>
        </p:nvSpPr>
        <p:spPr bwMode="auto">
          <a:xfrm>
            <a:off x="6688138" y="836613"/>
            <a:ext cx="1916112" cy="395287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es-ES" sz="1800" b="0">
                <a:effectLst>
                  <a:outerShdw blurRad="38100" dist="38100" dir="2700000" algn="tl">
                    <a:srgbClr val="FFFFFF"/>
                  </a:outerShdw>
                </a:effectLst>
              </a:rPr>
              <a:t>Características </a:t>
            </a:r>
          </a:p>
        </p:txBody>
      </p:sp>
      <p:pic>
        <p:nvPicPr>
          <p:cNvPr id="157714" name="Picture 18" descr="musculo unitario y multiunitario h"/>
          <p:cNvPicPr>
            <a:picLocks noChangeAspect="1" noChangeArrowheads="1"/>
          </p:cNvPicPr>
          <p:nvPr/>
        </p:nvPicPr>
        <p:blipFill>
          <a:blip r:embed="rId2">
            <a:lum bright="-18000" contras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91" t="1718" r="15155" b="53015"/>
          <a:stretch>
            <a:fillRect/>
          </a:stretch>
        </p:blipFill>
        <p:spPr bwMode="auto">
          <a:xfrm>
            <a:off x="1654175" y="1196975"/>
            <a:ext cx="4176713" cy="3890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7715" name="Rectangle 19"/>
          <p:cNvSpPr>
            <a:spLocks noChangeArrowheads="1"/>
          </p:cNvSpPr>
          <p:nvPr/>
        </p:nvSpPr>
        <p:spPr bwMode="auto">
          <a:xfrm>
            <a:off x="1474788" y="1773238"/>
            <a:ext cx="395287" cy="15843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157716" name="Rectangle 20"/>
          <p:cNvSpPr>
            <a:spLocks noChangeArrowheads="1"/>
          </p:cNvSpPr>
          <p:nvPr/>
        </p:nvSpPr>
        <p:spPr bwMode="auto">
          <a:xfrm>
            <a:off x="1474788" y="1196975"/>
            <a:ext cx="2268537" cy="7191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157717" name="Rectangle 21"/>
          <p:cNvSpPr>
            <a:spLocks noChangeArrowheads="1"/>
          </p:cNvSpPr>
          <p:nvPr/>
        </p:nvSpPr>
        <p:spPr bwMode="auto">
          <a:xfrm>
            <a:off x="2085975" y="3573463"/>
            <a:ext cx="865188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157719" name="Oval 23"/>
          <p:cNvSpPr>
            <a:spLocks noChangeArrowheads="1"/>
          </p:cNvSpPr>
          <p:nvPr/>
        </p:nvSpPr>
        <p:spPr bwMode="auto">
          <a:xfrm>
            <a:off x="2085975" y="4294188"/>
            <a:ext cx="431800" cy="360362"/>
          </a:xfrm>
          <a:prstGeom prst="ellipse">
            <a:avLst/>
          </a:prstGeom>
          <a:noFill/>
          <a:ln w="2857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VE"/>
          </a:p>
        </p:txBody>
      </p:sp>
      <p:sp>
        <p:nvSpPr>
          <p:cNvPr id="157729" name="Text Box 33"/>
          <p:cNvSpPr txBox="1">
            <a:spLocks noChangeArrowheads="1"/>
          </p:cNvSpPr>
          <p:nvPr/>
        </p:nvSpPr>
        <p:spPr bwMode="auto">
          <a:xfrm>
            <a:off x="2554288" y="5349875"/>
            <a:ext cx="2228850" cy="39687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Clr>
                <a:schemeClr val="tx1"/>
              </a:buClr>
            </a:pPr>
            <a:r>
              <a:rPr lang="es-ES_tradnl" sz="2000" b="0" i="1">
                <a:effectLst>
                  <a:outerShdw blurRad="38100" dist="38100" dir="2700000" algn="tl">
                    <a:srgbClr val="FFFFFF"/>
                  </a:outerShdw>
                </a:effectLst>
              </a:rPr>
              <a:t>Sincitio </a:t>
            </a:r>
            <a:r>
              <a:rPr lang="es-ES_tradnl" sz="2000" b="0">
                <a:effectLst>
                  <a:outerShdw blurRad="38100" dist="38100" dir="2700000" algn="tl">
                    <a:srgbClr val="FFFFFF"/>
                  </a:outerShdw>
                </a:effectLst>
              </a:rPr>
              <a:t>funcional</a:t>
            </a:r>
          </a:p>
        </p:txBody>
      </p:sp>
      <p:sp>
        <p:nvSpPr>
          <p:cNvPr id="157730" name="AutoShape 34"/>
          <p:cNvSpPr>
            <a:spLocks/>
          </p:cNvSpPr>
          <p:nvPr/>
        </p:nvSpPr>
        <p:spPr bwMode="auto">
          <a:xfrm rot="5400000">
            <a:off x="3417888" y="3357563"/>
            <a:ext cx="144462" cy="3744912"/>
          </a:xfrm>
          <a:prstGeom prst="rightBracket">
            <a:avLst>
              <a:gd name="adj" fmla="val 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s-VE"/>
          </a:p>
        </p:txBody>
      </p:sp>
      <p:sp>
        <p:nvSpPr>
          <p:cNvPr id="157710" name="Text Box 14"/>
          <p:cNvSpPr txBox="1">
            <a:spLocks noChangeArrowheads="1"/>
          </p:cNvSpPr>
          <p:nvPr/>
        </p:nvSpPr>
        <p:spPr bwMode="auto">
          <a:xfrm>
            <a:off x="1403350" y="981075"/>
            <a:ext cx="2947988" cy="700088"/>
          </a:xfrm>
          <a:prstGeom prst="rect">
            <a:avLst/>
          </a:prstGeom>
          <a:solidFill>
            <a:srgbClr val="FFC9E4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MX" sz="2000" b="0"/>
              <a:t>MÚSCULO UNITARIO</a:t>
            </a:r>
          </a:p>
          <a:p>
            <a:pPr algn="ctr"/>
            <a:r>
              <a:rPr lang="es-MX" sz="1800" b="0"/>
              <a:t>miogénico</a:t>
            </a:r>
          </a:p>
        </p:txBody>
      </p:sp>
      <p:sp>
        <p:nvSpPr>
          <p:cNvPr id="17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2015  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7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7705" grpId="0" animBg="1"/>
      <p:bldP spid="157707" grpId="0" animBg="1"/>
      <p:bldP spid="157708" grpId="0" animBg="1"/>
      <p:bldP spid="157719" grpId="0" animBg="1"/>
      <p:bldP spid="157729" grpId="0" animBg="1"/>
      <p:bldP spid="157730" grpId="0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37" name="Text Box 13"/>
          <p:cNvSpPr txBox="1">
            <a:spLocks noChangeArrowheads="1"/>
          </p:cNvSpPr>
          <p:nvPr/>
        </p:nvSpPr>
        <p:spPr bwMode="auto">
          <a:xfrm>
            <a:off x="7524750" y="260350"/>
            <a:ext cx="1131888" cy="395288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es-ES_tradnl" sz="1800" b="0">
                <a:effectLst>
                  <a:outerShdw blurRad="38100" dist="38100" dir="2700000" algn="tl">
                    <a:srgbClr val="FFFFFF"/>
                  </a:outerShdw>
                </a:effectLst>
              </a:rPr>
              <a:t>M. LISO</a:t>
            </a:r>
          </a:p>
        </p:txBody>
      </p:sp>
      <p:pic>
        <p:nvPicPr>
          <p:cNvPr id="154642" name="Picture 18" descr="mus liso"/>
          <p:cNvPicPr>
            <a:picLocks noChangeAspect="1" noChangeArrowheads="1"/>
          </p:cNvPicPr>
          <p:nvPr/>
        </p:nvPicPr>
        <p:blipFill rotWithShape="1">
          <a:blip r:embed="rId2">
            <a:lum bright="-6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14" t="9346" r="12550" b="5406"/>
          <a:stretch/>
        </p:blipFill>
        <p:spPr bwMode="auto">
          <a:xfrm>
            <a:off x="757238" y="1125538"/>
            <a:ext cx="4048125" cy="5256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4643" name="Text Box 19"/>
          <p:cNvSpPr txBox="1">
            <a:spLocks noChangeArrowheads="1"/>
          </p:cNvSpPr>
          <p:nvPr/>
        </p:nvSpPr>
        <p:spPr bwMode="auto">
          <a:xfrm>
            <a:off x="4815241" y="1008331"/>
            <a:ext cx="1300162" cy="82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600" dirty="0"/>
              <a:t>Filamentos </a:t>
            </a:r>
          </a:p>
          <a:p>
            <a:r>
              <a:rPr lang="es-ES" sz="1600" dirty="0"/>
              <a:t>Gruesos </a:t>
            </a:r>
          </a:p>
          <a:p>
            <a:r>
              <a:rPr lang="es-ES" sz="1600" dirty="0"/>
              <a:t>MIOSINA</a:t>
            </a:r>
          </a:p>
        </p:txBody>
      </p:sp>
      <p:sp>
        <p:nvSpPr>
          <p:cNvPr id="154645" name="Text Box 21"/>
          <p:cNvSpPr txBox="1">
            <a:spLocks noChangeArrowheads="1"/>
          </p:cNvSpPr>
          <p:nvPr/>
        </p:nvSpPr>
        <p:spPr bwMode="auto">
          <a:xfrm>
            <a:off x="4862513" y="2638425"/>
            <a:ext cx="1030287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600"/>
              <a:t>Cuerpos </a:t>
            </a:r>
          </a:p>
          <a:p>
            <a:r>
              <a:rPr lang="es-ES" sz="1600"/>
              <a:t>densos</a:t>
            </a:r>
          </a:p>
        </p:txBody>
      </p:sp>
      <p:sp>
        <p:nvSpPr>
          <p:cNvPr id="154646" name="Text Box 22"/>
          <p:cNvSpPr txBox="1">
            <a:spLocks noChangeArrowheads="1"/>
          </p:cNvSpPr>
          <p:nvPr/>
        </p:nvSpPr>
        <p:spPr bwMode="auto">
          <a:xfrm>
            <a:off x="4701381" y="4725988"/>
            <a:ext cx="135255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600"/>
              <a:t>Filamentos intermedios </a:t>
            </a:r>
          </a:p>
        </p:txBody>
      </p:sp>
      <p:sp>
        <p:nvSpPr>
          <p:cNvPr id="154647" name="Text Box 23"/>
          <p:cNvSpPr txBox="1">
            <a:spLocks noChangeArrowheads="1"/>
          </p:cNvSpPr>
          <p:nvPr/>
        </p:nvSpPr>
        <p:spPr bwMode="auto">
          <a:xfrm>
            <a:off x="1763713" y="4724400"/>
            <a:ext cx="1778000" cy="1355725"/>
          </a:xfrm>
          <a:prstGeom prst="rect">
            <a:avLst/>
          </a:prstGeom>
          <a:noFill/>
          <a:ln w="28575">
            <a:solidFill>
              <a:srgbClr val="FF66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_tradnl" sz="1800" b="0"/>
              <a:t>Haces oblicuos</a:t>
            </a:r>
          </a:p>
          <a:p>
            <a:pPr algn="ctr"/>
            <a:endParaRPr lang="es-ES_tradnl" sz="900" b="0"/>
          </a:p>
          <a:p>
            <a:pPr algn="ctr"/>
            <a:r>
              <a:rPr lang="es-ES_tradnl" sz="1800" b="0"/>
              <a:t>Más actina  </a:t>
            </a:r>
          </a:p>
          <a:p>
            <a:pPr algn="ctr"/>
            <a:r>
              <a:rPr lang="es-ES_tradnl" sz="1800" b="0"/>
              <a:t>Menos miosina</a:t>
            </a:r>
          </a:p>
          <a:p>
            <a:pPr algn="ctr"/>
            <a:r>
              <a:rPr lang="es-ES_tradnl" sz="1800" b="0"/>
              <a:t>16:1</a:t>
            </a:r>
          </a:p>
        </p:txBody>
      </p:sp>
      <p:sp>
        <p:nvSpPr>
          <p:cNvPr id="154649" name="Line 25"/>
          <p:cNvSpPr>
            <a:spLocks noChangeShapeType="1"/>
          </p:cNvSpPr>
          <p:nvPr/>
        </p:nvSpPr>
        <p:spPr bwMode="auto">
          <a:xfrm flipV="1">
            <a:off x="4572000" y="2928936"/>
            <a:ext cx="361950" cy="1077914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54650" name="Oval 26"/>
          <p:cNvSpPr>
            <a:spLocks noChangeArrowheads="1"/>
          </p:cNvSpPr>
          <p:nvPr/>
        </p:nvSpPr>
        <p:spPr bwMode="auto">
          <a:xfrm>
            <a:off x="4645025" y="4006850"/>
            <a:ext cx="288925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4639" name="Text Box 15"/>
          <p:cNvSpPr txBox="1">
            <a:spLocks noChangeArrowheads="1"/>
          </p:cNvSpPr>
          <p:nvPr/>
        </p:nvSpPr>
        <p:spPr bwMode="auto">
          <a:xfrm>
            <a:off x="6948488" y="692150"/>
            <a:ext cx="1752600" cy="395288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es-ES" sz="1800" b="0">
                <a:effectLst>
                  <a:outerShdw blurRad="38100" dist="38100" dir="2700000" algn="tl">
                    <a:srgbClr val="FFFFFF"/>
                  </a:outerShdw>
                </a:effectLst>
              </a:rPr>
              <a:t>ESTRUCTURA</a:t>
            </a:r>
          </a:p>
        </p:txBody>
      </p:sp>
      <p:sp>
        <p:nvSpPr>
          <p:cNvPr id="154627" name="Text Box 3"/>
          <p:cNvSpPr txBox="1">
            <a:spLocks noChangeArrowheads="1"/>
          </p:cNvSpPr>
          <p:nvPr/>
        </p:nvSpPr>
        <p:spPr bwMode="auto">
          <a:xfrm>
            <a:off x="611188" y="620713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s-MX" sz="4400">
                <a:solidFill>
                  <a:srgbClr val="CC3300"/>
                </a:solidFill>
              </a:rPr>
              <a:t>*</a:t>
            </a:r>
          </a:p>
        </p:txBody>
      </p:sp>
      <p:sp>
        <p:nvSpPr>
          <p:cNvPr id="154651" name="Text Box 27"/>
          <p:cNvSpPr txBox="1">
            <a:spLocks noChangeArrowheads="1"/>
          </p:cNvSpPr>
          <p:nvPr/>
        </p:nvSpPr>
        <p:spPr bwMode="auto">
          <a:xfrm>
            <a:off x="3708400" y="6381750"/>
            <a:ext cx="2466975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200" b="0"/>
              <a:t>S.I. Fox </a:t>
            </a:r>
            <a:r>
              <a:rPr lang="es-ES" sz="1200" b="0" i="1"/>
              <a:t>Human Physiology</a:t>
            </a:r>
            <a:r>
              <a:rPr lang="es-ES" sz="1200" b="0"/>
              <a:t> 2008</a:t>
            </a:r>
          </a:p>
        </p:txBody>
      </p:sp>
      <p:pic>
        <p:nvPicPr>
          <p:cNvPr id="154654" name="Picture 30" descr="image006"/>
          <p:cNvPicPr>
            <a:picLocks noChangeAspect="1" noChangeArrowheads="1"/>
          </p:cNvPicPr>
          <p:nvPr/>
        </p:nvPicPr>
        <p:blipFill>
          <a:blip r:embed="rId3">
            <a:lum bright="-6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9563" y="1844675"/>
            <a:ext cx="757237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4655" name="Text Box 31"/>
          <p:cNvSpPr txBox="1">
            <a:spLocks noChangeArrowheads="1"/>
          </p:cNvSpPr>
          <p:nvPr/>
        </p:nvSpPr>
        <p:spPr bwMode="auto">
          <a:xfrm>
            <a:off x="5795963" y="2852738"/>
            <a:ext cx="9874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600"/>
              <a:t>caveolas</a:t>
            </a:r>
          </a:p>
        </p:txBody>
      </p:sp>
      <p:sp>
        <p:nvSpPr>
          <p:cNvPr id="154656" name="Text Box 32"/>
          <p:cNvSpPr txBox="1">
            <a:spLocks noChangeArrowheads="1"/>
          </p:cNvSpPr>
          <p:nvPr/>
        </p:nvSpPr>
        <p:spPr bwMode="auto">
          <a:xfrm>
            <a:off x="7380288" y="2833688"/>
            <a:ext cx="1511300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sz="1800" b="0"/>
              <a:t>Caveolas: </a:t>
            </a:r>
          </a:p>
          <a:p>
            <a:r>
              <a:rPr lang="es-ES_tradnl" sz="1800" b="0"/>
              <a:t>lípidos endocitan </a:t>
            </a:r>
          </a:p>
          <a:p>
            <a:r>
              <a:rPr lang="es-ES_tradnl" sz="1800" b="0"/>
              <a:t>sustancias</a:t>
            </a:r>
          </a:p>
        </p:txBody>
      </p:sp>
      <p:sp>
        <p:nvSpPr>
          <p:cNvPr id="154644" name="Text Box 20"/>
          <p:cNvSpPr txBox="1">
            <a:spLocks noChangeArrowheads="1"/>
          </p:cNvSpPr>
          <p:nvPr/>
        </p:nvSpPr>
        <p:spPr bwMode="auto">
          <a:xfrm>
            <a:off x="4835488" y="1758559"/>
            <a:ext cx="1300163" cy="82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600" dirty="0"/>
              <a:t>Filamentos </a:t>
            </a:r>
          </a:p>
          <a:p>
            <a:r>
              <a:rPr lang="es-ES" sz="1600" dirty="0"/>
              <a:t>Delgados </a:t>
            </a:r>
          </a:p>
          <a:p>
            <a:r>
              <a:rPr lang="es-ES" sz="1600" dirty="0"/>
              <a:t>ACTINA</a:t>
            </a:r>
          </a:p>
        </p:txBody>
      </p:sp>
      <p:sp>
        <p:nvSpPr>
          <p:cNvPr id="18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2015  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4647" grpId="0" animBg="1"/>
      <p:bldP spid="154656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Mis Documentos\EN PROCESO 2015\AUTONOMO 2015\images 2015 sna\21702loa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3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6487" y="980727"/>
            <a:ext cx="7331025" cy="4752527"/>
          </a:xfrm>
          <a:prstGeom prst="rect">
            <a:avLst/>
          </a:prstGeom>
          <a:noFill/>
          <a:effectLst>
            <a:outerShdw blurRad="50800" dist="88900" dir="282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2 CuadroTexto"/>
          <p:cNvSpPr txBox="1"/>
          <p:nvPr/>
        </p:nvSpPr>
        <p:spPr>
          <a:xfrm>
            <a:off x="2861647" y="5882748"/>
            <a:ext cx="34323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ME: Músculo liso </a:t>
            </a:r>
            <a:r>
              <a:rPr lang="es-VE" sz="1600" b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sincitio</a:t>
            </a:r>
            <a:r>
              <a:rPr lang="es-VE" sz="16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funcional</a:t>
            </a:r>
            <a:endParaRPr lang="es-VE" sz="1600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2015  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4" name="3 CuadroTexto"/>
          <p:cNvSpPr txBox="1"/>
          <p:nvPr/>
        </p:nvSpPr>
        <p:spPr>
          <a:xfrm>
            <a:off x="6948264" y="2060848"/>
            <a:ext cx="1019831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VE" dirty="0" smtClean="0"/>
              <a:t>Unión gap</a:t>
            </a:r>
            <a:endParaRPr lang="es-VE" dirty="0"/>
          </a:p>
        </p:txBody>
      </p:sp>
      <p:sp>
        <p:nvSpPr>
          <p:cNvPr id="7" name="6 CuadroTexto"/>
          <p:cNvSpPr txBox="1"/>
          <p:nvPr/>
        </p:nvSpPr>
        <p:spPr>
          <a:xfrm>
            <a:off x="1115616" y="4149080"/>
            <a:ext cx="1019831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VE" dirty="0" smtClean="0"/>
              <a:t>Unión gap</a:t>
            </a:r>
            <a:endParaRPr lang="es-VE" dirty="0"/>
          </a:p>
        </p:txBody>
      </p:sp>
      <p:sp>
        <p:nvSpPr>
          <p:cNvPr id="8" name="7 CuadroTexto"/>
          <p:cNvSpPr txBox="1"/>
          <p:nvPr/>
        </p:nvSpPr>
        <p:spPr>
          <a:xfrm>
            <a:off x="2054766" y="2924944"/>
            <a:ext cx="1505540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VE" dirty="0" smtClean="0"/>
              <a:t>Cuerpos densos</a:t>
            </a:r>
            <a:endParaRPr lang="es-VE" dirty="0"/>
          </a:p>
        </p:txBody>
      </p:sp>
      <p:sp>
        <p:nvSpPr>
          <p:cNvPr id="9" name="8 CuadroTexto"/>
          <p:cNvSpPr txBox="1"/>
          <p:nvPr/>
        </p:nvSpPr>
        <p:spPr>
          <a:xfrm>
            <a:off x="5652120" y="5157192"/>
            <a:ext cx="896399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VE" dirty="0" err="1" smtClean="0"/>
              <a:t>caveolas</a:t>
            </a:r>
            <a:endParaRPr lang="es-VE" dirty="0"/>
          </a:p>
        </p:txBody>
      </p:sp>
      <p:sp>
        <p:nvSpPr>
          <p:cNvPr id="10" name="9 CuadroTexto"/>
          <p:cNvSpPr txBox="1"/>
          <p:nvPr/>
        </p:nvSpPr>
        <p:spPr>
          <a:xfrm>
            <a:off x="2392620" y="1699726"/>
            <a:ext cx="2169184" cy="5232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VE" dirty="0" err="1" smtClean="0"/>
              <a:t>Miofilamentos</a:t>
            </a:r>
            <a:endParaRPr lang="es-VE" dirty="0" smtClean="0"/>
          </a:p>
          <a:p>
            <a:r>
              <a:rPr lang="es-VE" dirty="0" smtClean="0"/>
              <a:t>Filamentos intermedios</a:t>
            </a:r>
            <a:endParaRPr lang="es-VE" dirty="0"/>
          </a:p>
        </p:txBody>
      </p:sp>
      <p:sp>
        <p:nvSpPr>
          <p:cNvPr id="11" name="10 CuadroTexto"/>
          <p:cNvSpPr txBox="1"/>
          <p:nvPr/>
        </p:nvSpPr>
        <p:spPr>
          <a:xfrm>
            <a:off x="3665405" y="1268760"/>
            <a:ext cx="896399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VE" dirty="0" err="1" smtClean="0"/>
              <a:t>caveolas</a:t>
            </a:r>
            <a:endParaRPr lang="es-VE" dirty="0"/>
          </a:p>
        </p:txBody>
      </p:sp>
      <p:sp>
        <p:nvSpPr>
          <p:cNvPr id="12" name="11 CuadroTexto"/>
          <p:cNvSpPr txBox="1"/>
          <p:nvPr/>
        </p:nvSpPr>
        <p:spPr>
          <a:xfrm>
            <a:off x="6812008" y="4149080"/>
            <a:ext cx="1292341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VE" dirty="0" smtClean="0"/>
              <a:t>Fibra m. liso</a:t>
            </a:r>
            <a:endParaRPr lang="es-VE" dirty="0"/>
          </a:p>
        </p:txBody>
      </p:sp>
      <p:sp>
        <p:nvSpPr>
          <p:cNvPr id="13" name="12 CuadroTexto"/>
          <p:cNvSpPr txBox="1"/>
          <p:nvPr/>
        </p:nvSpPr>
        <p:spPr>
          <a:xfrm>
            <a:off x="4359779" y="4695526"/>
            <a:ext cx="1292341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VE" dirty="0" smtClean="0"/>
              <a:t>Fibra m. liso</a:t>
            </a:r>
            <a:endParaRPr lang="es-VE" dirty="0"/>
          </a:p>
        </p:txBody>
      </p:sp>
      <p:sp>
        <p:nvSpPr>
          <p:cNvPr id="14" name="13 CuadroTexto"/>
          <p:cNvSpPr txBox="1"/>
          <p:nvPr/>
        </p:nvSpPr>
        <p:spPr>
          <a:xfrm>
            <a:off x="5508104" y="1917993"/>
            <a:ext cx="747320" cy="43088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VE" sz="1100" dirty="0" smtClean="0"/>
              <a:t>Espacio </a:t>
            </a:r>
          </a:p>
          <a:p>
            <a:r>
              <a:rPr lang="es-VE" sz="1100" dirty="0" err="1" smtClean="0"/>
              <a:t>extracel</a:t>
            </a:r>
            <a:endParaRPr lang="es-VE" sz="1100" dirty="0"/>
          </a:p>
        </p:txBody>
      </p:sp>
      <p:sp>
        <p:nvSpPr>
          <p:cNvPr id="15" name="14 CuadroTexto"/>
          <p:cNvSpPr txBox="1"/>
          <p:nvPr/>
        </p:nvSpPr>
        <p:spPr>
          <a:xfrm>
            <a:off x="6669421" y="1570251"/>
            <a:ext cx="1292341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VE" dirty="0" smtClean="0"/>
              <a:t>Fibra m. liso</a:t>
            </a:r>
            <a:endParaRPr lang="es-VE" dirty="0"/>
          </a:p>
        </p:txBody>
      </p:sp>
      <p:sp>
        <p:nvSpPr>
          <p:cNvPr id="16" name="15 CuadroTexto"/>
          <p:cNvSpPr txBox="1"/>
          <p:nvPr/>
        </p:nvSpPr>
        <p:spPr>
          <a:xfrm>
            <a:off x="1259632" y="5049977"/>
            <a:ext cx="1292341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VE" dirty="0" smtClean="0"/>
              <a:t>Fibra m. liso</a:t>
            </a:r>
            <a:endParaRPr lang="es-VE" dirty="0"/>
          </a:p>
        </p:txBody>
      </p:sp>
      <p:sp>
        <p:nvSpPr>
          <p:cNvPr id="17" name="Text Box 13"/>
          <p:cNvSpPr txBox="1">
            <a:spLocks noChangeArrowheads="1"/>
          </p:cNvSpPr>
          <p:nvPr/>
        </p:nvSpPr>
        <p:spPr bwMode="auto">
          <a:xfrm>
            <a:off x="7524750" y="260350"/>
            <a:ext cx="1131888" cy="395288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es-ES_tradnl" sz="1800" b="0">
                <a:effectLst>
                  <a:outerShdw blurRad="38100" dist="38100" dir="2700000" algn="tl">
                    <a:srgbClr val="FFFFFF"/>
                  </a:outerShdw>
                </a:effectLst>
              </a:rPr>
              <a:t>M. LISO</a:t>
            </a:r>
          </a:p>
        </p:txBody>
      </p:sp>
      <p:sp>
        <p:nvSpPr>
          <p:cNvPr id="18" name="Text Box 15"/>
          <p:cNvSpPr txBox="1">
            <a:spLocks noChangeArrowheads="1"/>
          </p:cNvSpPr>
          <p:nvPr/>
        </p:nvSpPr>
        <p:spPr bwMode="auto">
          <a:xfrm>
            <a:off x="6948488" y="692150"/>
            <a:ext cx="1752600" cy="395288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es-ES" sz="1800" b="0">
                <a:effectLst>
                  <a:outerShdw blurRad="38100" dist="38100" dir="2700000" algn="tl">
                    <a:srgbClr val="FFFFFF"/>
                  </a:outerShdw>
                </a:effectLst>
              </a:rPr>
              <a:t>ESTRUCTURA</a:t>
            </a:r>
          </a:p>
        </p:txBody>
      </p:sp>
    </p:spTree>
    <p:extLst>
      <p:ext uri="{BB962C8B-B14F-4D97-AF65-F5344CB8AC3E}">
        <p14:creationId xmlns:p14="http://schemas.microsoft.com/office/powerpoint/2010/main" val="2314061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1" name="Picture 5" descr="img8"/>
          <p:cNvPicPr>
            <a:picLocks noGrp="1" noChangeAspect="1" noChangeArrowheads="1"/>
          </p:cNvPicPr>
          <p:nvPr>
            <p:ph/>
          </p:nvPr>
        </p:nvPicPr>
        <p:blipFill>
          <a:blip r:embed="rId2">
            <a:lum bright="-6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041" r="44049"/>
          <a:stretch>
            <a:fillRect/>
          </a:stretch>
        </p:blipFill>
        <p:spPr>
          <a:xfrm>
            <a:off x="1692275" y="1630363"/>
            <a:ext cx="1439863" cy="4103687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9222" name="Text Box 6"/>
          <p:cNvSpPr txBox="1">
            <a:spLocks noChangeArrowheads="1"/>
          </p:cNvSpPr>
          <p:nvPr/>
        </p:nvSpPr>
        <p:spPr bwMode="auto">
          <a:xfrm>
            <a:off x="6562725" y="398463"/>
            <a:ext cx="2041525" cy="366712"/>
          </a:xfrm>
          <a:prstGeom prst="rect">
            <a:avLst/>
          </a:prstGeom>
          <a:solidFill>
            <a:srgbClr val="73BFC5"/>
          </a:solidFill>
          <a:ln>
            <a:noFill/>
          </a:ln>
          <a:effectLst>
            <a:outerShdw dist="35921" dir="2700000" algn="ctr" rotWithShape="0">
              <a:schemeClr val="tx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accent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1800" b="0">
                <a:effectLst>
                  <a:outerShdw blurRad="38100" dist="38100" dir="2700000" algn="tl">
                    <a:srgbClr val="FFFFFF"/>
                  </a:outerShdw>
                </a:effectLst>
              </a:rPr>
              <a:t>III MOTILIDAD</a:t>
            </a:r>
          </a:p>
        </p:txBody>
      </p:sp>
      <p:sp>
        <p:nvSpPr>
          <p:cNvPr id="9223" name="Text Box 7"/>
          <p:cNvSpPr txBox="1">
            <a:spLocks noChangeArrowheads="1"/>
          </p:cNvSpPr>
          <p:nvPr/>
        </p:nvSpPr>
        <p:spPr bwMode="auto">
          <a:xfrm>
            <a:off x="7260999" y="1305521"/>
            <a:ext cx="1374775" cy="395287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 algn="ctr"/>
            <a:r>
              <a:rPr lang="es-ES" sz="1800" b="0"/>
              <a:t>Estructura</a:t>
            </a:r>
          </a:p>
        </p:txBody>
      </p:sp>
      <p:sp>
        <p:nvSpPr>
          <p:cNvPr id="9229" name="Text Box 13"/>
          <p:cNvSpPr txBox="1">
            <a:spLocks noChangeArrowheads="1"/>
          </p:cNvSpPr>
          <p:nvPr/>
        </p:nvSpPr>
        <p:spPr bwMode="auto">
          <a:xfrm>
            <a:off x="1187450" y="908050"/>
            <a:ext cx="2268538" cy="425450"/>
          </a:xfrm>
          <a:prstGeom prst="rect">
            <a:avLst/>
          </a:prstGeom>
          <a:solidFill>
            <a:srgbClr val="D6ECEE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r>
              <a:rPr lang="es-ES" sz="2000" b="0"/>
              <a:t>Unidad contráctil</a:t>
            </a:r>
          </a:p>
        </p:txBody>
      </p:sp>
      <p:grpSp>
        <p:nvGrpSpPr>
          <p:cNvPr id="9233" name="Group 17"/>
          <p:cNvGrpSpPr>
            <a:grpSpLocks/>
          </p:cNvGrpSpPr>
          <p:nvPr/>
        </p:nvGrpSpPr>
        <p:grpSpPr bwMode="auto">
          <a:xfrm rot="16200000">
            <a:off x="4525963" y="2503488"/>
            <a:ext cx="3384550" cy="2139950"/>
            <a:chOff x="3243" y="1071"/>
            <a:chExt cx="2132" cy="1348"/>
          </a:xfrm>
        </p:grpSpPr>
        <p:pic>
          <p:nvPicPr>
            <p:cNvPr id="9231" name="Picture 15" descr="muscle-smooth-contracted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43" y="1071"/>
              <a:ext cx="2132" cy="134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232" name="Rectangle 16"/>
            <p:cNvSpPr>
              <a:spLocks noChangeArrowheads="1"/>
            </p:cNvSpPr>
            <p:nvPr/>
          </p:nvSpPr>
          <p:spPr bwMode="auto">
            <a:xfrm>
              <a:off x="3833" y="1570"/>
              <a:ext cx="952" cy="9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VE"/>
            </a:p>
          </p:txBody>
        </p:sp>
      </p:grpSp>
      <p:sp>
        <p:nvSpPr>
          <p:cNvPr id="9234" name="Text Box 18"/>
          <p:cNvSpPr txBox="1">
            <a:spLocks noChangeArrowheads="1"/>
          </p:cNvSpPr>
          <p:nvPr/>
        </p:nvSpPr>
        <p:spPr bwMode="auto">
          <a:xfrm>
            <a:off x="4787900" y="5229225"/>
            <a:ext cx="19399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2000" b="0"/>
              <a:t>Fibra relajada </a:t>
            </a:r>
          </a:p>
        </p:txBody>
      </p:sp>
      <p:sp>
        <p:nvSpPr>
          <p:cNvPr id="9236" name="Text Box 20"/>
          <p:cNvSpPr txBox="1">
            <a:spLocks noChangeArrowheads="1"/>
          </p:cNvSpPr>
          <p:nvPr/>
        </p:nvSpPr>
        <p:spPr bwMode="auto">
          <a:xfrm>
            <a:off x="6227763" y="4292600"/>
            <a:ext cx="208438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2000" b="0"/>
              <a:t>Fibra contraída </a:t>
            </a:r>
          </a:p>
        </p:txBody>
      </p:sp>
      <p:sp>
        <p:nvSpPr>
          <p:cNvPr id="9227" name="Text Box 11"/>
          <p:cNvSpPr txBox="1">
            <a:spLocks noChangeArrowheads="1"/>
          </p:cNvSpPr>
          <p:nvPr/>
        </p:nvSpPr>
        <p:spPr bwMode="auto">
          <a:xfrm>
            <a:off x="6048375" y="2060575"/>
            <a:ext cx="1620838" cy="68103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es-ES" sz="2000"/>
              <a:t>80%</a:t>
            </a:r>
          </a:p>
          <a:p>
            <a:pPr algn="ctr"/>
            <a:r>
              <a:rPr lang="es-ES" sz="1800"/>
              <a:t>acortamiento</a:t>
            </a:r>
          </a:p>
        </p:txBody>
      </p:sp>
      <p:sp>
        <p:nvSpPr>
          <p:cNvPr id="9237" name="Line 21"/>
          <p:cNvSpPr>
            <a:spLocks noChangeShapeType="1"/>
          </p:cNvSpPr>
          <p:nvPr/>
        </p:nvSpPr>
        <p:spPr bwMode="auto">
          <a:xfrm>
            <a:off x="4211638" y="1125538"/>
            <a:ext cx="0" cy="5329237"/>
          </a:xfrm>
          <a:prstGeom prst="line">
            <a:avLst/>
          </a:prstGeom>
          <a:noFill/>
          <a:ln w="38100">
            <a:solidFill>
              <a:srgbClr val="008080"/>
            </a:solidFill>
            <a:round/>
            <a:headEnd/>
            <a:tailEnd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9243" name="Text Box 27"/>
          <p:cNvSpPr txBox="1">
            <a:spLocks noChangeArrowheads="1"/>
          </p:cNvSpPr>
          <p:nvPr/>
        </p:nvSpPr>
        <p:spPr bwMode="auto">
          <a:xfrm>
            <a:off x="442348" y="3356992"/>
            <a:ext cx="1338828" cy="369332"/>
          </a:xfrm>
          <a:prstGeom prst="rect">
            <a:avLst/>
          </a:prstGeom>
          <a:solidFill>
            <a:srgbClr val="00B0F0"/>
          </a:solidFill>
          <a:ln>
            <a:noFill/>
          </a:ln>
          <a:effectLst/>
        </p:spPr>
        <p:txBody>
          <a:bodyPr wrap="none">
            <a:spAutoFit/>
          </a:bodyPr>
          <a:lstStyle/>
          <a:p>
            <a:r>
              <a:rPr lang="es-ES" sz="1800" b="0" dirty="0" smtClean="0"/>
              <a:t>MIOSINA</a:t>
            </a:r>
            <a:endParaRPr lang="es-ES" sz="1800" b="0" dirty="0"/>
          </a:p>
        </p:txBody>
      </p:sp>
      <p:sp>
        <p:nvSpPr>
          <p:cNvPr id="9244" name="Text Box 28"/>
          <p:cNvSpPr txBox="1">
            <a:spLocks noChangeArrowheads="1"/>
          </p:cNvSpPr>
          <p:nvPr/>
        </p:nvSpPr>
        <p:spPr bwMode="auto">
          <a:xfrm>
            <a:off x="889000" y="4316413"/>
            <a:ext cx="876300" cy="366712"/>
          </a:xfrm>
          <a:prstGeom prst="rect">
            <a:avLst/>
          </a:prstGeom>
          <a:solidFill>
            <a:srgbClr val="FFB7CF"/>
          </a:solidFill>
          <a:ln>
            <a:noFill/>
          </a:ln>
          <a:effectLst/>
        </p:spPr>
        <p:txBody>
          <a:bodyPr wrap="none">
            <a:spAutoFit/>
          </a:bodyPr>
          <a:lstStyle/>
          <a:p>
            <a:r>
              <a:rPr lang="es-ES" sz="1800" b="0" dirty="0"/>
              <a:t>Actina</a:t>
            </a:r>
          </a:p>
        </p:txBody>
      </p:sp>
      <p:sp>
        <p:nvSpPr>
          <p:cNvPr id="9245" name="Text Box 29"/>
          <p:cNvSpPr txBox="1">
            <a:spLocks noChangeArrowheads="1"/>
          </p:cNvSpPr>
          <p:nvPr/>
        </p:nvSpPr>
        <p:spPr bwMode="auto">
          <a:xfrm>
            <a:off x="917575" y="4676775"/>
            <a:ext cx="919163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b="0"/>
              <a:t>Cuerpo</a:t>
            </a:r>
          </a:p>
          <a:p>
            <a:r>
              <a:rPr lang="es-ES" sz="1800" b="0"/>
              <a:t>denso</a:t>
            </a:r>
          </a:p>
        </p:txBody>
      </p:sp>
      <p:sp>
        <p:nvSpPr>
          <p:cNvPr id="9246" name="Oval 30"/>
          <p:cNvSpPr>
            <a:spLocks noChangeArrowheads="1"/>
          </p:cNvSpPr>
          <p:nvPr/>
        </p:nvSpPr>
        <p:spPr bwMode="auto">
          <a:xfrm>
            <a:off x="1547813" y="5373688"/>
            <a:ext cx="217487" cy="4318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247" name="Text Box 31"/>
          <p:cNvSpPr txBox="1">
            <a:spLocks noChangeArrowheads="1"/>
          </p:cNvSpPr>
          <p:nvPr/>
        </p:nvSpPr>
        <p:spPr bwMode="auto">
          <a:xfrm>
            <a:off x="757238" y="5229225"/>
            <a:ext cx="1271587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/>
              <a:t>(equivalente </a:t>
            </a:r>
          </a:p>
          <a:p>
            <a:r>
              <a:rPr lang="es-ES"/>
              <a:t>a disco Z)</a:t>
            </a:r>
          </a:p>
        </p:txBody>
      </p:sp>
      <p:sp>
        <p:nvSpPr>
          <p:cNvPr id="9248" name="Text Box 32"/>
          <p:cNvSpPr txBox="1">
            <a:spLocks noChangeArrowheads="1"/>
          </p:cNvSpPr>
          <p:nvPr/>
        </p:nvSpPr>
        <p:spPr bwMode="auto">
          <a:xfrm>
            <a:off x="7423150" y="836613"/>
            <a:ext cx="1181100" cy="37623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es-ES_tradnl" sz="1800" b="0"/>
              <a:t>M. LISO </a:t>
            </a:r>
          </a:p>
        </p:txBody>
      </p:sp>
      <p:sp>
        <p:nvSpPr>
          <p:cNvPr id="9251" name="Oval 35"/>
          <p:cNvSpPr>
            <a:spLocks noChangeArrowheads="1"/>
          </p:cNvSpPr>
          <p:nvPr/>
        </p:nvSpPr>
        <p:spPr bwMode="auto">
          <a:xfrm>
            <a:off x="2197100" y="2276475"/>
            <a:ext cx="215900" cy="2159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252" name="Oval 36"/>
          <p:cNvSpPr>
            <a:spLocks noChangeArrowheads="1"/>
          </p:cNvSpPr>
          <p:nvPr/>
        </p:nvSpPr>
        <p:spPr bwMode="auto">
          <a:xfrm>
            <a:off x="2341563" y="4797425"/>
            <a:ext cx="215900" cy="2159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253" name="Oval 37"/>
          <p:cNvSpPr>
            <a:spLocks noChangeArrowheads="1"/>
          </p:cNvSpPr>
          <p:nvPr/>
        </p:nvSpPr>
        <p:spPr bwMode="auto">
          <a:xfrm>
            <a:off x="2557463" y="2276475"/>
            <a:ext cx="719137" cy="360363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254" name="Oval 38"/>
          <p:cNvSpPr>
            <a:spLocks noChangeArrowheads="1"/>
          </p:cNvSpPr>
          <p:nvPr/>
        </p:nvSpPr>
        <p:spPr bwMode="auto">
          <a:xfrm rot="-1772327">
            <a:off x="2628900" y="4643438"/>
            <a:ext cx="647700" cy="360362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4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2015  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34" grpId="0"/>
      <p:bldP spid="9236" grpId="0"/>
      <p:bldP spid="9227" grpId="0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50" name="Text Box 2"/>
          <p:cNvSpPr txBox="1">
            <a:spLocks noChangeArrowheads="1"/>
          </p:cNvSpPr>
          <p:nvPr/>
        </p:nvSpPr>
        <p:spPr bwMode="auto">
          <a:xfrm>
            <a:off x="6346825" y="644525"/>
            <a:ext cx="2041525" cy="366713"/>
          </a:xfrm>
          <a:prstGeom prst="rect">
            <a:avLst/>
          </a:prstGeom>
          <a:solidFill>
            <a:srgbClr val="73BFC5"/>
          </a:solidFill>
          <a:ln>
            <a:noFill/>
          </a:ln>
          <a:effectLst>
            <a:outerShdw dist="35921" dir="2700000" algn="ctr" rotWithShape="0">
              <a:schemeClr val="tx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accent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1800" b="0">
                <a:effectLst>
                  <a:outerShdw blurRad="38100" dist="38100" dir="2700000" algn="tl">
                    <a:srgbClr val="FFFFFF"/>
                  </a:outerShdw>
                </a:effectLst>
              </a:rPr>
              <a:t>III MOTILIDAD</a:t>
            </a:r>
          </a:p>
        </p:txBody>
      </p:sp>
      <p:pic>
        <p:nvPicPr>
          <p:cNvPr id="155651" name="Picture 3" descr="351B"/>
          <p:cNvPicPr>
            <a:picLocks noChangeAspect="1" noChangeArrowheads="1"/>
          </p:cNvPicPr>
          <p:nvPr/>
        </p:nvPicPr>
        <p:blipFill>
          <a:blip r:embed="rId2">
            <a:lum bright="-6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2320925"/>
            <a:ext cx="4105275" cy="308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5652" name="Oval 4"/>
          <p:cNvSpPr>
            <a:spLocks noChangeArrowheads="1"/>
          </p:cNvSpPr>
          <p:nvPr/>
        </p:nvSpPr>
        <p:spPr bwMode="auto">
          <a:xfrm rot="-1803427">
            <a:off x="611188" y="3030538"/>
            <a:ext cx="360362" cy="1081087"/>
          </a:xfrm>
          <a:prstGeom prst="ellips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pic>
        <p:nvPicPr>
          <p:cNvPr id="155653" name="Picture 5" descr="motor end plat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349500"/>
            <a:ext cx="4076700" cy="3068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5654" name="Text Box 6"/>
          <p:cNvSpPr txBox="1">
            <a:spLocks noChangeArrowheads="1"/>
          </p:cNvSpPr>
          <p:nvPr/>
        </p:nvSpPr>
        <p:spPr bwMode="auto">
          <a:xfrm>
            <a:off x="900113" y="5445125"/>
            <a:ext cx="2619375" cy="425450"/>
          </a:xfrm>
          <a:prstGeom prst="rect">
            <a:avLst/>
          </a:prstGeom>
          <a:solidFill>
            <a:schemeClr val="accent1"/>
          </a:solidFill>
          <a:ln w="28575">
            <a:solidFill>
              <a:srgbClr val="0066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2000" b="0"/>
              <a:t>Músculo </a:t>
            </a:r>
            <a:r>
              <a:rPr lang="es-ES_tradnl" sz="2000" b="0" u="sng"/>
              <a:t>liso</a:t>
            </a:r>
            <a:r>
              <a:rPr lang="es-ES_tradnl" sz="2000" b="0"/>
              <a:t> visceral</a:t>
            </a:r>
          </a:p>
        </p:txBody>
      </p:sp>
      <p:sp>
        <p:nvSpPr>
          <p:cNvPr id="155655" name="Text Box 7"/>
          <p:cNvSpPr txBox="1">
            <a:spLocks noChangeArrowheads="1"/>
          </p:cNvSpPr>
          <p:nvPr/>
        </p:nvSpPr>
        <p:spPr bwMode="auto">
          <a:xfrm>
            <a:off x="4773613" y="5445125"/>
            <a:ext cx="3629025" cy="425450"/>
          </a:xfrm>
          <a:prstGeom prst="rect">
            <a:avLst/>
          </a:prstGeom>
          <a:solidFill>
            <a:schemeClr val="accent1"/>
          </a:solidFill>
          <a:ln w="28575">
            <a:solidFill>
              <a:srgbClr val="9900CC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_tradnl" sz="2000" b="0"/>
              <a:t>Músculo </a:t>
            </a:r>
            <a:r>
              <a:rPr lang="es-ES_tradnl" sz="2000" b="0" u="sng"/>
              <a:t>estriado</a:t>
            </a:r>
            <a:r>
              <a:rPr lang="es-ES_tradnl" sz="2000" b="0"/>
              <a:t> esquelético</a:t>
            </a:r>
          </a:p>
        </p:txBody>
      </p:sp>
      <p:sp>
        <p:nvSpPr>
          <p:cNvPr id="155656" name="Text Box 8"/>
          <p:cNvSpPr txBox="1">
            <a:spLocks noChangeArrowheads="1"/>
          </p:cNvSpPr>
          <p:nvPr/>
        </p:nvSpPr>
        <p:spPr bwMode="auto">
          <a:xfrm>
            <a:off x="3232150" y="1317625"/>
            <a:ext cx="2676525" cy="790575"/>
          </a:xfrm>
          <a:prstGeom prst="rect">
            <a:avLst/>
          </a:prstGeom>
          <a:solidFill>
            <a:srgbClr val="D6ECEE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es-ES" sz="2400" b="0"/>
              <a:t>DIFERENCIAS</a:t>
            </a:r>
          </a:p>
          <a:p>
            <a:pPr algn="ctr"/>
            <a:r>
              <a:rPr lang="es-ES" sz="2000" b="0"/>
              <a:t>Anatomo-funcionales</a:t>
            </a:r>
          </a:p>
        </p:txBody>
      </p:sp>
      <p:sp>
        <p:nvSpPr>
          <p:cNvPr id="155657" name="Oval 9"/>
          <p:cNvSpPr>
            <a:spLocks noChangeArrowheads="1"/>
          </p:cNvSpPr>
          <p:nvPr/>
        </p:nvSpPr>
        <p:spPr bwMode="auto">
          <a:xfrm>
            <a:off x="4572000" y="2708275"/>
            <a:ext cx="1008063" cy="1368425"/>
          </a:xfrm>
          <a:prstGeom prst="ellips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5660" name="Text Box 12"/>
          <p:cNvSpPr txBox="1">
            <a:spLocks noChangeArrowheads="1"/>
          </p:cNvSpPr>
          <p:nvPr/>
        </p:nvSpPr>
        <p:spPr bwMode="auto">
          <a:xfrm>
            <a:off x="539750" y="836613"/>
            <a:ext cx="1368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s-MX" sz="44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  <p:sp>
        <p:nvSpPr>
          <p:cNvPr id="12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2015  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8" name="Text Box 4"/>
          <p:cNvSpPr txBox="1">
            <a:spLocks noChangeArrowheads="1"/>
          </p:cNvSpPr>
          <p:nvPr/>
        </p:nvSpPr>
        <p:spPr bwMode="auto">
          <a:xfrm>
            <a:off x="1581150" y="2286000"/>
            <a:ext cx="5981700" cy="2554545"/>
          </a:xfrm>
          <a:prstGeom prst="rect">
            <a:avLst/>
          </a:prstGeom>
          <a:solidFill>
            <a:srgbClr val="FCEF92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endParaRPr lang="es-ES_tradnl" sz="800" dirty="0" smtClean="0"/>
          </a:p>
          <a:p>
            <a:pPr algn="ctr"/>
            <a:r>
              <a:rPr lang="es-ES_tradnl" sz="3200" dirty="0" smtClean="0"/>
              <a:t>MUY </a:t>
            </a:r>
            <a:r>
              <a:rPr lang="es-ES_tradnl" sz="3200" dirty="0"/>
              <a:t>IMPORTANTE:</a:t>
            </a:r>
          </a:p>
          <a:p>
            <a:pPr algn="ctr"/>
            <a:endParaRPr lang="es-ES_tradnl" sz="1600" b="0" dirty="0"/>
          </a:p>
          <a:p>
            <a:pPr algn="ctr"/>
            <a:r>
              <a:rPr lang="es-ES_tradnl" sz="3200" b="0" dirty="0"/>
              <a:t>Este material NO sustituye</a:t>
            </a:r>
          </a:p>
          <a:p>
            <a:pPr algn="ctr"/>
            <a:r>
              <a:rPr lang="es-ES_tradnl" sz="3200" b="0" dirty="0"/>
              <a:t> el uso de los libros para el estudio de la </a:t>
            </a:r>
            <a:r>
              <a:rPr lang="es-ES_tradnl" sz="3200" b="0" dirty="0" smtClean="0"/>
              <a:t>fisiología</a:t>
            </a:r>
          </a:p>
          <a:p>
            <a:pPr algn="ctr"/>
            <a:endParaRPr lang="es-ES_tradnl" sz="800" b="0" dirty="0"/>
          </a:p>
        </p:txBody>
      </p:sp>
      <p:sp>
        <p:nvSpPr>
          <p:cNvPr id="144389" name="Text Box 5"/>
          <p:cNvSpPr txBox="1">
            <a:spLocks noChangeArrowheads="1"/>
          </p:cNvSpPr>
          <p:nvPr/>
        </p:nvSpPr>
        <p:spPr bwMode="auto">
          <a:xfrm>
            <a:off x="6443663" y="6524625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2015  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6" name="Text Box 6"/>
          <p:cNvSpPr txBox="1">
            <a:spLocks noChangeArrowheads="1"/>
          </p:cNvSpPr>
          <p:nvPr/>
        </p:nvSpPr>
        <p:spPr bwMode="auto">
          <a:xfrm>
            <a:off x="6804025" y="404813"/>
            <a:ext cx="1865313" cy="336550"/>
          </a:xfrm>
          <a:prstGeom prst="rect">
            <a:avLst/>
          </a:prstGeom>
          <a:solidFill>
            <a:srgbClr val="73BFC5"/>
          </a:solidFill>
          <a:ln>
            <a:noFill/>
          </a:ln>
          <a:effectLst>
            <a:outerShdw dist="35921" dir="2700000" algn="ctr" rotWithShape="0">
              <a:schemeClr val="tx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accent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1600">
                <a:effectLst>
                  <a:outerShdw blurRad="38100" dist="38100" dir="2700000" algn="tl">
                    <a:srgbClr val="FFFFFF"/>
                  </a:outerShdw>
                </a:effectLst>
              </a:rPr>
              <a:t>III MOTILIDAD</a:t>
            </a:r>
          </a:p>
        </p:txBody>
      </p:sp>
      <p:sp>
        <p:nvSpPr>
          <p:cNvPr id="10260" name="Text Box 20"/>
          <p:cNvSpPr txBox="1">
            <a:spLocks noChangeArrowheads="1"/>
          </p:cNvSpPr>
          <p:nvPr/>
        </p:nvSpPr>
        <p:spPr bwMode="auto">
          <a:xfrm>
            <a:off x="725488" y="1882775"/>
            <a:ext cx="308610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Clr>
                <a:srgbClr val="9900CC"/>
              </a:buClr>
              <a:buSzPct val="200000"/>
              <a:buFontTx/>
              <a:buChar char="•"/>
            </a:pPr>
            <a:r>
              <a:rPr lang="es-ES" sz="1600"/>
              <a:t> Estriado, actina y miosina </a:t>
            </a:r>
          </a:p>
          <a:p>
            <a:pPr>
              <a:buClr>
                <a:srgbClr val="9900CC"/>
              </a:buClr>
              <a:buSzPct val="200000"/>
            </a:pPr>
            <a:r>
              <a:rPr lang="es-ES" sz="1600"/>
              <a:t>   dispuestas en sarcómeras</a:t>
            </a:r>
          </a:p>
        </p:txBody>
      </p:sp>
      <p:sp>
        <p:nvSpPr>
          <p:cNvPr id="10261" name="Text Box 21"/>
          <p:cNvSpPr txBox="1">
            <a:spLocks noChangeArrowheads="1"/>
          </p:cNvSpPr>
          <p:nvPr/>
        </p:nvSpPr>
        <p:spPr bwMode="auto">
          <a:xfrm>
            <a:off x="4356100" y="1963738"/>
            <a:ext cx="3463925" cy="82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Clr>
                <a:srgbClr val="006600"/>
              </a:buClr>
              <a:buSzPct val="200000"/>
              <a:buFontTx/>
              <a:buChar char="•"/>
            </a:pPr>
            <a:r>
              <a:rPr lang="es-ES" sz="1600"/>
              <a:t> Liso, no hay sarcómeras</a:t>
            </a:r>
          </a:p>
          <a:p>
            <a:pPr>
              <a:buClr>
                <a:srgbClr val="006600"/>
              </a:buClr>
              <a:buSzPct val="200000"/>
            </a:pPr>
            <a:r>
              <a:rPr lang="es-ES" sz="1600"/>
              <a:t>   más actina que miosina; actina</a:t>
            </a:r>
          </a:p>
          <a:p>
            <a:pPr>
              <a:buClr>
                <a:srgbClr val="006600"/>
              </a:buClr>
              <a:buSzPct val="200000"/>
            </a:pPr>
            <a:r>
              <a:rPr lang="es-ES" sz="1600"/>
              <a:t>   insertada en cuerpos densos</a:t>
            </a:r>
          </a:p>
        </p:txBody>
      </p:sp>
      <p:sp>
        <p:nvSpPr>
          <p:cNvPr id="10262" name="Text Box 22"/>
          <p:cNvSpPr txBox="1">
            <a:spLocks noChangeArrowheads="1"/>
          </p:cNvSpPr>
          <p:nvPr/>
        </p:nvSpPr>
        <p:spPr bwMode="auto">
          <a:xfrm>
            <a:off x="684213" y="2776538"/>
            <a:ext cx="3678237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Clr>
                <a:srgbClr val="9900CC"/>
              </a:buClr>
              <a:buSzPct val="200000"/>
              <a:buFontTx/>
              <a:buChar char="•"/>
            </a:pPr>
            <a:r>
              <a:rPr lang="es-ES" sz="1600"/>
              <a:t> Retículo sarcoplásmico y túbulos </a:t>
            </a:r>
          </a:p>
          <a:p>
            <a:pPr>
              <a:buClr>
                <a:srgbClr val="9900CC"/>
              </a:buClr>
              <a:buSzPct val="200000"/>
            </a:pPr>
            <a:r>
              <a:rPr lang="es-ES" sz="1600"/>
              <a:t>   transversos bien desarrollados</a:t>
            </a:r>
          </a:p>
        </p:txBody>
      </p:sp>
      <p:sp>
        <p:nvSpPr>
          <p:cNvPr id="10263" name="Text Box 23"/>
          <p:cNvSpPr txBox="1">
            <a:spLocks noChangeArrowheads="1"/>
          </p:cNvSpPr>
          <p:nvPr/>
        </p:nvSpPr>
        <p:spPr bwMode="auto">
          <a:xfrm>
            <a:off x="4356100" y="2784475"/>
            <a:ext cx="414655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Clr>
                <a:srgbClr val="006600"/>
              </a:buClr>
              <a:buSzPct val="200000"/>
              <a:buFontTx/>
              <a:buChar char="•"/>
            </a:pPr>
            <a:r>
              <a:rPr lang="es-ES" sz="1600" dirty="0"/>
              <a:t> Poco desarrollo retículo </a:t>
            </a:r>
            <a:r>
              <a:rPr lang="es-ES" sz="1600" dirty="0" err="1"/>
              <a:t>sarcoplásmico</a:t>
            </a:r>
            <a:endParaRPr lang="es-ES" sz="1600" dirty="0"/>
          </a:p>
          <a:p>
            <a:pPr>
              <a:buClr>
                <a:srgbClr val="006600"/>
              </a:buClr>
              <a:buSzPct val="200000"/>
            </a:pPr>
            <a:r>
              <a:rPr lang="es-ES" sz="1600" dirty="0"/>
              <a:t>   No hay </a:t>
            </a:r>
            <a:r>
              <a:rPr lang="es-ES" sz="1600" dirty="0" smtClean="0"/>
              <a:t>túbulos </a:t>
            </a:r>
            <a:r>
              <a:rPr lang="es-ES" sz="1600" dirty="0"/>
              <a:t>transversos</a:t>
            </a:r>
          </a:p>
        </p:txBody>
      </p:sp>
      <p:sp>
        <p:nvSpPr>
          <p:cNvPr id="10264" name="Text Box 24"/>
          <p:cNvSpPr txBox="1">
            <a:spLocks noChangeArrowheads="1"/>
          </p:cNvSpPr>
          <p:nvPr/>
        </p:nvSpPr>
        <p:spPr bwMode="auto">
          <a:xfrm>
            <a:off x="684213" y="3467100"/>
            <a:ext cx="3290887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Clr>
                <a:srgbClr val="9900CC"/>
              </a:buClr>
              <a:buSzPct val="200000"/>
              <a:buFontTx/>
              <a:buChar char="•"/>
            </a:pPr>
            <a:r>
              <a:rPr lang="es-ES" sz="1600"/>
              <a:t> Hay troponina en filamentos </a:t>
            </a:r>
          </a:p>
          <a:p>
            <a:pPr>
              <a:buClr>
                <a:srgbClr val="9900CC"/>
              </a:buClr>
              <a:buSzPct val="200000"/>
            </a:pPr>
            <a:r>
              <a:rPr lang="es-ES" sz="1600"/>
              <a:t>   delgados</a:t>
            </a:r>
          </a:p>
        </p:txBody>
      </p:sp>
      <p:sp>
        <p:nvSpPr>
          <p:cNvPr id="10265" name="Text Box 25"/>
          <p:cNvSpPr txBox="1">
            <a:spLocks noChangeArrowheads="1"/>
          </p:cNvSpPr>
          <p:nvPr/>
        </p:nvSpPr>
        <p:spPr bwMode="auto">
          <a:xfrm>
            <a:off x="4356100" y="3500438"/>
            <a:ext cx="4222750" cy="82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Clr>
                <a:srgbClr val="006600"/>
              </a:buClr>
              <a:buSzPct val="200000"/>
              <a:buFontTx/>
              <a:buChar char="•"/>
            </a:pPr>
            <a:r>
              <a:rPr lang="es-ES" sz="1600"/>
              <a:t> No hay troponina, hay calmodulina</a:t>
            </a:r>
          </a:p>
          <a:p>
            <a:pPr>
              <a:buClr>
                <a:srgbClr val="006600"/>
              </a:buClr>
              <a:buSzPct val="200000"/>
            </a:pPr>
            <a:r>
              <a:rPr lang="es-ES" sz="1600"/>
              <a:t>   que con el Ca</a:t>
            </a:r>
            <a:r>
              <a:rPr lang="es-ES" sz="1600" baseline="30000"/>
              <a:t>++</a:t>
            </a:r>
            <a:r>
              <a:rPr lang="es-ES" sz="1600"/>
              <a:t> activa la kinasa de la </a:t>
            </a:r>
          </a:p>
          <a:p>
            <a:pPr>
              <a:buClr>
                <a:srgbClr val="006600"/>
              </a:buClr>
              <a:buSzPct val="200000"/>
            </a:pPr>
            <a:r>
              <a:rPr lang="es-ES" sz="1600"/>
              <a:t>   cadena ligera de miosina</a:t>
            </a:r>
          </a:p>
        </p:txBody>
      </p:sp>
      <p:sp>
        <p:nvSpPr>
          <p:cNvPr id="10266" name="Text Box 26"/>
          <p:cNvSpPr txBox="1">
            <a:spLocks noChangeArrowheads="1"/>
          </p:cNvSpPr>
          <p:nvPr/>
        </p:nvSpPr>
        <p:spPr bwMode="auto">
          <a:xfrm>
            <a:off x="684213" y="4330700"/>
            <a:ext cx="351155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Clr>
                <a:srgbClr val="9900CC"/>
              </a:buClr>
              <a:buSzPct val="200000"/>
              <a:buFontTx/>
              <a:buChar char="•"/>
            </a:pPr>
            <a:r>
              <a:rPr lang="es-ES" sz="1600" dirty="0"/>
              <a:t> Ca</a:t>
            </a:r>
            <a:r>
              <a:rPr lang="es-ES" sz="1600" baseline="30000" dirty="0"/>
              <a:t>++</a:t>
            </a:r>
            <a:r>
              <a:rPr lang="es-ES" sz="1600" dirty="0"/>
              <a:t> se </a:t>
            </a:r>
            <a:r>
              <a:rPr lang="es-ES" sz="1600" u="sng" dirty="0"/>
              <a:t>libera al</a:t>
            </a:r>
            <a:r>
              <a:rPr lang="es-ES" sz="1600" dirty="0"/>
              <a:t> citoplasma </a:t>
            </a:r>
          </a:p>
          <a:p>
            <a:pPr>
              <a:buClr>
                <a:srgbClr val="9900CC"/>
              </a:buClr>
              <a:buSzPct val="200000"/>
            </a:pPr>
            <a:r>
              <a:rPr lang="es-ES" sz="1600" dirty="0"/>
              <a:t>   desde el retículo </a:t>
            </a:r>
            <a:r>
              <a:rPr lang="es-ES" sz="1600" dirty="0" err="1"/>
              <a:t>sarcoplásmico</a:t>
            </a:r>
            <a:endParaRPr lang="es-ES" sz="1600" dirty="0"/>
          </a:p>
        </p:txBody>
      </p:sp>
      <p:sp>
        <p:nvSpPr>
          <p:cNvPr id="10267" name="Text Box 27"/>
          <p:cNvSpPr txBox="1">
            <a:spLocks noChangeArrowheads="1"/>
          </p:cNvSpPr>
          <p:nvPr/>
        </p:nvSpPr>
        <p:spPr bwMode="auto">
          <a:xfrm>
            <a:off x="4356100" y="4365625"/>
            <a:ext cx="4535488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Clr>
                <a:srgbClr val="006600"/>
              </a:buClr>
              <a:buSzPct val="200000"/>
              <a:buFontTx/>
              <a:buChar char="•"/>
            </a:pPr>
            <a:r>
              <a:rPr lang="es-ES" sz="1600" dirty="0"/>
              <a:t> Ca</a:t>
            </a:r>
            <a:r>
              <a:rPr lang="es-ES" sz="1600" baseline="30000" dirty="0"/>
              <a:t>++</a:t>
            </a:r>
            <a:r>
              <a:rPr lang="es-ES" sz="1600" dirty="0"/>
              <a:t> </a:t>
            </a:r>
            <a:r>
              <a:rPr lang="es-ES" sz="1600" u="sng" dirty="0"/>
              <a:t>entra a</a:t>
            </a:r>
            <a:r>
              <a:rPr lang="es-ES" sz="1600" dirty="0"/>
              <a:t>l citoplasma desde exterior, </a:t>
            </a:r>
          </a:p>
          <a:p>
            <a:pPr>
              <a:buClr>
                <a:srgbClr val="006600"/>
              </a:buClr>
              <a:buSzPct val="200000"/>
            </a:pPr>
            <a:r>
              <a:rPr lang="es-ES" sz="1600" dirty="0"/>
              <a:t>   retículo </a:t>
            </a:r>
            <a:r>
              <a:rPr lang="es-ES" sz="1600" dirty="0" err="1"/>
              <a:t>sarcoplásmico</a:t>
            </a:r>
            <a:r>
              <a:rPr lang="es-ES" sz="1600" dirty="0"/>
              <a:t> y mitocondrias</a:t>
            </a:r>
          </a:p>
        </p:txBody>
      </p:sp>
      <p:sp>
        <p:nvSpPr>
          <p:cNvPr id="10268" name="Text Box 28"/>
          <p:cNvSpPr txBox="1">
            <a:spLocks noChangeArrowheads="1"/>
          </p:cNvSpPr>
          <p:nvPr/>
        </p:nvSpPr>
        <p:spPr bwMode="auto">
          <a:xfrm>
            <a:off x="684213" y="5180013"/>
            <a:ext cx="32321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Clr>
                <a:srgbClr val="9900CC"/>
              </a:buClr>
              <a:buSzPct val="200000"/>
              <a:buFontTx/>
              <a:buChar char="•"/>
            </a:pPr>
            <a:r>
              <a:rPr lang="es-ES" sz="1600" dirty="0"/>
              <a:t> No se contrae sin inervación</a:t>
            </a:r>
          </a:p>
        </p:txBody>
      </p:sp>
      <p:sp>
        <p:nvSpPr>
          <p:cNvPr id="10269" name="Text Box 29"/>
          <p:cNvSpPr txBox="1">
            <a:spLocks noChangeArrowheads="1"/>
          </p:cNvSpPr>
          <p:nvPr/>
        </p:nvSpPr>
        <p:spPr bwMode="auto">
          <a:xfrm>
            <a:off x="4356100" y="5180013"/>
            <a:ext cx="44926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Clr>
                <a:srgbClr val="006600"/>
              </a:buClr>
              <a:buSzPct val="200000"/>
              <a:buFontTx/>
              <a:buChar char="•"/>
            </a:pPr>
            <a:r>
              <a:rPr lang="es-ES" sz="1600"/>
              <a:t> Mantiene tono en ausencia de inervación </a:t>
            </a:r>
          </a:p>
        </p:txBody>
      </p:sp>
      <p:sp>
        <p:nvSpPr>
          <p:cNvPr id="10270" name="Text Box 30"/>
          <p:cNvSpPr txBox="1">
            <a:spLocks noChangeArrowheads="1"/>
          </p:cNvSpPr>
          <p:nvPr/>
        </p:nvSpPr>
        <p:spPr bwMode="auto">
          <a:xfrm>
            <a:off x="684213" y="5556250"/>
            <a:ext cx="3281362" cy="82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Clr>
                <a:srgbClr val="9900CC"/>
              </a:buClr>
              <a:buSzPct val="200000"/>
              <a:buFontTx/>
              <a:buChar char="•"/>
            </a:pPr>
            <a:r>
              <a:rPr lang="es-ES" sz="1600" dirty="0"/>
              <a:t> Las fibras se estimulan </a:t>
            </a:r>
          </a:p>
          <a:p>
            <a:pPr>
              <a:buClr>
                <a:srgbClr val="9900CC"/>
              </a:buClr>
              <a:buSzPct val="200000"/>
            </a:pPr>
            <a:r>
              <a:rPr lang="es-ES" sz="1600" dirty="0"/>
              <a:t>   independientemente; no hay </a:t>
            </a:r>
          </a:p>
          <a:p>
            <a:pPr>
              <a:buClr>
                <a:srgbClr val="9900CC"/>
              </a:buClr>
              <a:buSzPct val="200000"/>
            </a:pPr>
            <a:r>
              <a:rPr lang="es-ES" sz="1600" dirty="0"/>
              <a:t>   uniones </a:t>
            </a:r>
            <a:r>
              <a:rPr lang="es-ES" sz="1600" i="1" dirty="0"/>
              <a:t>gap </a:t>
            </a:r>
          </a:p>
        </p:txBody>
      </p:sp>
      <p:sp>
        <p:nvSpPr>
          <p:cNvPr id="10271" name="Text Box 31"/>
          <p:cNvSpPr txBox="1">
            <a:spLocks noChangeArrowheads="1"/>
          </p:cNvSpPr>
          <p:nvPr/>
        </p:nvSpPr>
        <p:spPr bwMode="auto">
          <a:xfrm>
            <a:off x="4356100" y="5613400"/>
            <a:ext cx="382111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Clr>
                <a:srgbClr val="006600"/>
              </a:buClr>
              <a:buSzPct val="200000"/>
              <a:buFontTx/>
              <a:buChar char="•"/>
            </a:pPr>
            <a:r>
              <a:rPr lang="es-ES" sz="1600"/>
              <a:t> Hay uniones </a:t>
            </a:r>
            <a:r>
              <a:rPr lang="es-ES" sz="1600" i="1"/>
              <a:t>gap</a:t>
            </a:r>
            <a:r>
              <a:rPr lang="es-ES" sz="1600"/>
              <a:t>, sincitio funcional</a:t>
            </a:r>
          </a:p>
        </p:txBody>
      </p:sp>
      <p:sp>
        <p:nvSpPr>
          <p:cNvPr id="10273" name="Text Box 33"/>
          <p:cNvSpPr txBox="1">
            <a:spLocks noChangeArrowheads="1"/>
          </p:cNvSpPr>
          <p:nvPr/>
        </p:nvSpPr>
        <p:spPr bwMode="auto">
          <a:xfrm>
            <a:off x="2051050" y="1196975"/>
            <a:ext cx="2351088" cy="485775"/>
          </a:xfrm>
          <a:prstGeom prst="rect">
            <a:avLst/>
          </a:prstGeom>
          <a:solidFill>
            <a:srgbClr val="E1E1FF"/>
          </a:solidFill>
          <a:ln w="28575">
            <a:solidFill>
              <a:srgbClr val="6600CC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" sz="2400">
                <a:solidFill>
                  <a:srgbClr val="6600CC"/>
                </a:solidFill>
              </a:rPr>
              <a:t>M. esquelético</a:t>
            </a:r>
          </a:p>
        </p:txBody>
      </p:sp>
      <p:sp>
        <p:nvSpPr>
          <p:cNvPr id="10274" name="Text Box 34"/>
          <p:cNvSpPr txBox="1">
            <a:spLocks noChangeArrowheads="1"/>
          </p:cNvSpPr>
          <p:nvPr/>
        </p:nvSpPr>
        <p:spPr bwMode="auto">
          <a:xfrm>
            <a:off x="5053013" y="1196975"/>
            <a:ext cx="1535112" cy="485775"/>
          </a:xfrm>
          <a:prstGeom prst="rect">
            <a:avLst/>
          </a:prstGeom>
          <a:solidFill>
            <a:srgbClr val="9DDF9D"/>
          </a:solidFill>
          <a:ln w="28575">
            <a:solidFill>
              <a:srgbClr val="008000"/>
            </a:solidFill>
            <a:miter lim="800000"/>
            <a:headEnd/>
            <a:tailEnd/>
          </a:ln>
          <a:effectLst>
            <a:outerShdw dist="45791" dir="2021404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" sz="2400">
                <a:solidFill>
                  <a:srgbClr val="008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M. LISO</a:t>
            </a:r>
          </a:p>
        </p:txBody>
      </p:sp>
      <p:sp>
        <p:nvSpPr>
          <p:cNvPr id="10276" name="Text Box 36"/>
          <p:cNvSpPr txBox="1">
            <a:spLocks noChangeArrowheads="1"/>
          </p:cNvSpPr>
          <p:nvPr/>
        </p:nvSpPr>
        <p:spPr bwMode="auto">
          <a:xfrm>
            <a:off x="4462463" y="1268413"/>
            <a:ext cx="54133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vs.</a:t>
            </a:r>
          </a:p>
        </p:txBody>
      </p:sp>
      <p:sp>
        <p:nvSpPr>
          <p:cNvPr id="10277" name="Text Box 37"/>
          <p:cNvSpPr txBox="1">
            <a:spLocks noChangeArrowheads="1"/>
          </p:cNvSpPr>
          <p:nvPr/>
        </p:nvSpPr>
        <p:spPr bwMode="auto">
          <a:xfrm>
            <a:off x="3338512" y="6244431"/>
            <a:ext cx="2466975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200" b="0"/>
              <a:t>S.I. Fox </a:t>
            </a:r>
            <a:r>
              <a:rPr lang="es-ES" sz="1200" b="0" i="1"/>
              <a:t>Human Physiology</a:t>
            </a:r>
            <a:r>
              <a:rPr lang="es-ES" sz="1200" b="0"/>
              <a:t> 2008</a:t>
            </a:r>
          </a:p>
        </p:txBody>
      </p:sp>
      <p:sp>
        <p:nvSpPr>
          <p:cNvPr id="10279" name="Text Box 39"/>
          <p:cNvSpPr txBox="1">
            <a:spLocks noChangeArrowheads="1"/>
          </p:cNvSpPr>
          <p:nvPr/>
        </p:nvSpPr>
        <p:spPr bwMode="auto">
          <a:xfrm>
            <a:off x="539750" y="836613"/>
            <a:ext cx="1368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s-MX" sz="44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  <p:sp>
        <p:nvSpPr>
          <p:cNvPr id="21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2015  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60" grpId="0"/>
      <p:bldP spid="10261" grpId="0"/>
      <p:bldP spid="10262" grpId="0"/>
      <p:bldP spid="10263" grpId="0"/>
      <p:bldP spid="10264" grpId="0"/>
      <p:bldP spid="10265" grpId="0"/>
      <p:bldP spid="10266" grpId="0"/>
      <p:bldP spid="10267" grpId="0"/>
      <p:bldP spid="10268" grpId="0"/>
      <p:bldP spid="10269" grpId="0"/>
      <p:bldP spid="10270" grpId="0"/>
      <p:bldP spid="10271" grpId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71" name="Text Box 7"/>
          <p:cNvSpPr txBox="1">
            <a:spLocks noChangeArrowheads="1"/>
          </p:cNvSpPr>
          <p:nvPr/>
        </p:nvSpPr>
        <p:spPr bwMode="auto">
          <a:xfrm>
            <a:off x="6491288" y="365919"/>
            <a:ext cx="2041525" cy="366712"/>
          </a:xfrm>
          <a:prstGeom prst="rect">
            <a:avLst/>
          </a:prstGeom>
          <a:solidFill>
            <a:srgbClr val="73BFC5"/>
          </a:solidFill>
          <a:ln>
            <a:noFill/>
          </a:ln>
          <a:effectLst>
            <a:outerShdw dist="35921" dir="2700000" algn="ctr" rotWithShape="0">
              <a:schemeClr val="tx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accent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1800" b="0">
                <a:effectLst>
                  <a:outerShdw blurRad="38100" dist="38100" dir="2700000" algn="tl">
                    <a:srgbClr val="FFFFFF"/>
                  </a:outerShdw>
                </a:effectLst>
              </a:rPr>
              <a:t>III MOTILIDAD</a:t>
            </a:r>
          </a:p>
        </p:txBody>
      </p:sp>
      <p:sp>
        <p:nvSpPr>
          <p:cNvPr id="11272" name="Rectangle 8"/>
          <p:cNvSpPr>
            <a:spLocks noChangeArrowheads="1"/>
          </p:cNvSpPr>
          <p:nvPr/>
        </p:nvSpPr>
        <p:spPr bwMode="auto">
          <a:xfrm>
            <a:off x="4198591" y="1795463"/>
            <a:ext cx="806900" cy="8651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s-MX" sz="2000" b="0"/>
          </a:p>
        </p:txBody>
      </p:sp>
      <p:sp>
        <p:nvSpPr>
          <p:cNvPr id="11276" name="Rectangle 12"/>
          <p:cNvSpPr>
            <a:spLocks noChangeArrowheads="1"/>
          </p:cNvSpPr>
          <p:nvPr/>
        </p:nvSpPr>
        <p:spPr bwMode="auto">
          <a:xfrm>
            <a:off x="5797550" y="2660650"/>
            <a:ext cx="576263" cy="1444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1270" name="Text Box 6"/>
          <p:cNvSpPr txBox="1">
            <a:spLocks noChangeArrowheads="1"/>
          </p:cNvSpPr>
          <p:nvPr/>
        </p:nvSpPr>
        <p:spPr bwMode="auto">
          <a:xfrm>
            <a:off x="3198867" y="746868"/>
            <a:ext cx="2746266" cy="707886"/>
          </a:xfrm>
          <a:prstGeom prst="rect">
            <a:avLst/>
          </a:prstGeom>
          <a:solidFill>
            <a:srgbClr val="D6ECEE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es-ES" sz="2000"/>
              <a:t>DIFERENCIAS</a:t>
            </a:r>
          </a:p>
          <a:p>
            <a:pPr algn="ctr"/>
            <a:r>
              <a:rPr lang="es-ES" sz="2000"/>
              <a:t>Anatomo-funcionales</a:t>
            </a:r>
          </a:p>
        </p:txBody>
      </p:sp>
      <p:sp>
        <p:nvSpPr>
          <p:cNvPr id="11280" name="Rectangle 16"/>
          <p:cNvSpPr>
            <a:spLocks noChangeArrowheads="1"/>
          </p:cNvSpPr>
          <p:nvPr/>
        </p:nvSpPr>
        <p:spPr bwMode="auto">
          <a:xfrm>
            <a:off x="2597150" y="2660650"/>
            <a:ext cx="1655763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1277" name="Text Box 13"/>
          <p:cNvSpPr txBox="1">
            <a:spLocks noChangeArrowheads="1"/>
          </p:cNvSpPr>
          <p:nvPr/>
        </p:nvSpPr>
        <p:spPr bwMode="auto">
          <a:xfrm>
            <a:off x="2597150" y="2684463"/>
            <a:ext cx="1439863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000" b="0">
                <a:solidFill>
                  <a:srgbClr val="5E00BC"/>
                </a:solidFill>
              </a:rPr>
              <a:t>Inervación</a:t>
            </a:r>
          </a:p>
          <a:p>
            <a:r>
              <a:rPr lang="es-ES" sz="1600"/>
              <a:t>SN somático</a:t>
            </a:r>
          </a:p>
        </p:txBody>
      </p:sp>
      <p:sp>
        <p:nvSpPr>
          <p:cNvPr id="11281" name="Text Box 17"/>
          <p:cNvSpPr txBox="1">
            <a:spLocks noChangeArrowheads="1"/>
          </p:cNvSpPr>
          <p:nvPr/>
        </p:nvSpPr>
        <p:spPr bwMode="auto">
          <a:xfrm>
            <a:off x="4572000" y="2708275"/>
            <a:ext cx="2124075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000" b="0">
                <a:solidFill>
                  <a:srgbClr val="006600"/>
                </a:solidFill>
              </a:rPr>
              <a:t>Inervación</a:t>
            </a:r>
          </a:p>
          <a:p>
            <a:r>
              <a:rPr lang="es-ES"/>
              <a:t>No necesita inervación</a:t>
            </a:r>
          </a:p>
          <a:p>
            <a:r>
              <a:rPr lang="es-ES"/>
              <a:t>extrínseca</a:t>
            </a:r>
          </a:p>
        </p:txBody>
      </p:sp>
      <p:sp>
        <p:nvSpPr>
          <p:cNvPr id="11284" name="Rectangle 20"/>
          <p:cNvSpPr>
            <a:spLocks noChangeArrowheads="1"/>
          </p:cNvSpPr>
          <p:nvPr/>
        </p:nvSpPr>
        <p:spPr bwMode="auto">
          <a:xfrm>
            <a:off x="4933950" y="3597275"/>
            <a:ext cx="720725" cy="3587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1278" name="Text Box 14"/>
          <p:cNvSpPr txBox="1">
            <a:spLocks noChangeArrowheads="1"/>
          </p:cNvSpPr>
          <p:nvPr/>
        </p:nvSpPr>
        <p:spPr bwMode="auto">
          <a:xfrm>
            <a:off x="2597150" y="3621088"/>
            <a:ext cx="1933575" cy="885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000" b="0">
                <a:solidFill>
                  <a:srgbClr val="6600CC"/>
                </a:solidFill>
              </a:rPr>
              <a:t>Sinapsis</a:t>
            </a:r>
          </a:p>
          <a:p>
            <a:r>
              <a:rPr lang="es-ES" sz="1600"/>
              <a:t>Directa PNM</a:t>
            </a:r>
          </a:p>
          <a:p>
            <a:r>
              <a:rPr lang="es-ES" sz="1600"/>
              <a:t>ACh R. Nicotínico</a:t>
            </a:r>
          </a:p>
        </p:txBody>
      </p:sp>
      <p:sp>
        <p:nvSpPr>
          <p:cNvPr id="11285" name="Text Box 21"/>
          <p:cNvSpPr txBox="1">
            <a:spLocks noChangeArrowheads="1"/>
          </p:cNvSpPr>
          <p:nvPr/>
        </p:nvSpPr>
        <p:spPr bwMode="auto">
          <a:xfrm>
            <a:off x="4572000" y="3594100"/>
            <a:ext cx="2384425" cy="1130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000" b="0">
                <a:solidFill>
                  <a:srgbClr val="006600"/>
                </a:solidFill>
              </a:rPr>
              <a:t>Sinapsis</a:t>
            </a:r>
          </a:p>
          <a:p>
            <a:r>
              <a:rPr lang="es-ES" sz="1600"/>
              <a:t>Difusa SNA</a:t>
            </a:r>
          </a:p>
          <a:p>
            <a:r>
              <a:rPr lang="es-ES" sz="1600"/>
              <a:t>Múltiples transmisores</a:t>
            </a:r>
          </a:p>
          <a:p>
            <a:r>
              <a:rPr lang="es-ES" sz="1600"/>
              <a:t>y receptores</a:t>
            </a:r>
          </a:p>
        </p:txBody>
      </p:sp>
      <p:sp>
        <p:nvSpPr>
          <p:cNvPr id="11286" name="Rectangle 22"/>
          <p:cNvSpPr>
            <a:spLocks noChangeArrowheads="1"/>
          </p:cNvSpPr>
          <p:nvPr/>
        </p:nvSpPr>
        <p:spPr bwMode="auto">
          <a:xfrm>
            <a:off x="2886075" y="4605338"/>
            <a:ext cx="1223963" cy="3587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1279" name="Text Box 15"/>
          <p:cNvSpPr txBox="1">
            <a:spLocks noChangeArrowheads="1"/>
          </p:cNvSpPr>
          <p:nvPr/>
        </p:nvSpPr>
        <p:spPr bwMode="auto">
          <a:xfrm>
            <a:off x="2597150" y="4870901"/>
            <a:ext cx="1992853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000" b="0" dirty="0" smtClean="0">
                <a:solidFill>
                  <a:srgbClr val="6600CC"/>
                </a:solidFill>
              </a:rPr>
              <a:t>PA-contracción</a:t>
            </a:r>
            <a:endParaRPr lang="es-ES" sz="2000" b="0" dirty="0">
              <a:solidFill>
                <a:srgbClr val="6600CC"/>
              </a:solidFill>
            </a:endParaRPr>
          </a:p>
          <a:p>
            <a:r>
              <a:rPr lang="es-ES" sz="1600" dirty="0"/>
              <a:t>Muy rápidos</a:t>
            </a:r>
          </a:p>
        </p:txBody>
      </p:sp>
      <p:sp>
        <p:nvSpPr>
          <p:cNvPr id="11287" name="Rectangle 23"/>
          <p:cNvSpPr>
            <a:spLocks noChangeArrowheads="1"/>
          </p:cNvSpPr>
          <p:nvPr/>
        </p:nvSpPr>
        <p:spPr bwMode="auto">
          <a:xfrm>
            <a:off x="5006975" y="4892675"/>
            <a:ext cx="1223963" cy="2873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1288" name="Text Box 24"/>
          <p:cNvSpPr txBox="1">
            <a:spLocks noChangeArrowheads="1"/>
          </p:cNvSpPr>
          <p:nvPr/>
        </p:nvSpPr>
        <p:spPr bwMode="auto">
          <a:xfrm>
            <a:off x="4573588" y="4848225"/>
            <a:ext cx="2132012" cy="885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000" b="0">
                <a:solidFill>
                  <a:srgbClr val="006600"/>
                </a:solidFill>
              </a:rPr>
              <a:t>PA-contracción</a:t>
            </a:r>
          </a:p>
          <a:p>
            <a:r>
              <a:rPr lang="es-ES" sz="1600"/>
              <a:t>Actividad eléctrica </a:t>
            </a:r>
          </a:p>
          <a:p>
            <a:r>
              <a:rPr lang="es-ES" sz="1600"/>
              <a:t>y contráctil lentas</a:t>
            </a:r>
          </a:p>
        </p:txBody>
      </p:sp>
      <p:sp>
        <p:nvSpPr>
          <p:cNvPr id="11292" name="Text Box 28"/>
          <p:cNvSpPr txBox="1">
            <a:spLocks noChangeArrowheads="1"/>
          </p:cNvSpPr>
          <p:nvPr/>
        </p:nvSpPr>
        <p:spPr bwMode="auto">
          <a:xfrm>
            <a:off x="4225929" y="1860168"/>
            <a:ext cx="833883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" sz="3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vs.</a:t>
            </a:r>
          </a:p>
        </p:txBody>
      </p:sp>
      <p:pic>
        <p:nvPicPr>
          <p:cNvPr id="11294" name="Picture 30" descr="end plate"/>
          <p:cNvPicPr>
            <a:picLocks noChangeAspect="1" noChangeArrowheads="1"/>
          </p:cNvPicPr>
          <p:nvPr/>
        </p:nvPicPr>
        <p:blipFill>
          <a:blip r:embed="rId2">
            <a:lum bright="-12000" contrast="24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4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050" y="2387600"/>
            <a:ext cx="2122488" cy="1500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95" name="Picture 31" descr="image012"/>
          <p:cNvPicPr>
            <a:picLocks noChangeAspect="1" noChangeArrowheads="1"/>
          </p:cNvPicPr>
          <p:nvPr/>
        </p:nvPicPr>
        <p:blipFill>
          <a:blip r:embed="rId4">
            <a:lum bright="-12000" contrast="12000"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4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-2" t="3178" r="3554" b="706"/>
          <a:stretch>
            <a:fillRect/>
          </a:stretch>
        </p:blipFill>
        <p:spPr bwMode="auto">
          <a:xfrm>
            <a:off x="308318" y="3971925"/>
            <a:ext cx="2268538" cy="1603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96" name="Picture 32" descr="img9"/>
          <p:cNvPicPr>
            <a:picLocks noGrp="1" noChangeAspect="1" noChangeArrowheads="1"/>
          </p:cNvPicPr>
          <p:nvPr>
            <p:ph/>
          </p:nvPr>
        </p:nvPicPr>
        <p:blipFill>
          <a:blip r:embed="rId6">
            <a:lum contrast="30000"/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6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705600" y="2470944"/>
            <a:ext cx="2162175" cy="297021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1297" name="Rectangle 33"/>
          <p:cNvSpPr>
            <a:spLocks noChangeArrowheads="1"/>
          </p:cNvSpPr>
          <p:nvPr/>
        </p:nvSpPr>
        <p:spPr bwMode="auto">
          <a:xfrm>
            <a:off x="6588125" y="4868863"/>
            <a:ext cx="852488" cy="8080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1300" name="Text Box 36"/>
          <p:cNvSpPr txBox="1">
            <a:spLocks noChangeArrowheads="1"/>
          </p:cNvSpPr>
          <p:nvPr/>
        </p:nvSpPr>
        <p:spPr bwMode="auto">
          <a:xfrm>
            <a:off x="539750" y="549275"/>
            <a:ext cx="106997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440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  <p:sp>
        <p:nvSpPr>
          <p:cNvPr id="11273" name="Text Box 9"/>
          <p:cNvSpPr txBox="1">
            <a:spLocks noChangeArrowheads="1"/>
          </p:cNvSpPr>
          <p:nvPr/>
        </p:nvSpPr>
        <p:spPr bwMode="auto">
          <a:xfrm>
            <a:off x="736489" y="1844824"/>
            <a:ext cx="2702984" cy="523220"/>
          </a:xfrm>
          <a:prstGeom prst="rect">
            <a:avLst/>
          </a:prstGeom>
          <a:solidFill>
            <a:srgbClr val="E1E1FF"/>
          </a:solidFill>
          <a:ln w="28575">
            <a:solidFill>
              <a:srgbClr val="6600CC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" sz="2800" dirty="0">
                <a:solidFill>
                  <a:srgbClr val="6600CC"/>
                </a:solidFill>
              </a:rPr>
              <a:t>M. esquelético</a:t>
            </a:r>
          </a:p>
        </p:txBody>
      </p:sp>
      <p:sp>
        <p:nvSpPr>
          <p:cNvPr id="11275" name="Text Box 11"/>
          <p:cNvSpPr txBox="1">
            <a:spLocks noChangeArrowheads="1"/>
          </p:cNvSpPr>
          <p:nvPr/>
        </p:nvSpPr>
        <p:spPr bwMode="auto">
          <a:xfrm>
            <a:off x="6412227" y="1868488"/>
            <a:ext cx="1741182" cy="523220"/>
          </a:xfrm>
          <a:prstGeom prst="rect">
            <a:avLst/>
          </a:prstGeom>
          <a:solidFill>
            <a:srgbClr val="9DDF9D"/>
          </a:solidFill>
          <a:ln w="28575">
            <a:solidFill>
              <a:srgbClr val="008000"/>
            </a:solidFill>
            <a:miter lim="800000"/>
            <a:headEnd/>
            <a:tailEnd/>
          </a:ln>
          <a:effectLst>
            <a:outerShdw dist="45791" dir="2021404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" sz="280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M. LISO</a:t>
            </a:r>
          </a:p>
        </p:txBody>
      </p:sp>
      <p:sp>
        <p:nvSpPr>
          <p:cNvPr id="25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2015  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2" name="1 CuadroTexto"/>
          <p:cNvSpPr txBox="1"/>
          <p:nvPr/>
        </p:nvSpPr>
        <p:spPr>
          <a:xfrm>
            <a:off x="6956425" y="4677231"/>
            <a:ext cx="139653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Sinapsis indirecta </a:t>
            </a:r>
          </a:p>
          <a:p>
            <a:pPr algn="ctr"/>
            <a:r>
              <a:rPr lang="es-VE" sz="1100" b="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 </a:t>
            </a:r>
            <a:r>
              <a:rPr lang="es-VE" sz="1100" b="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passant</a:t>
            </a:r>
            <a:endParaRPr lang="es-VE" sz="1100" b="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77" grpId="0"/>
      <p:bldP spid="11281" grpId="0"/>
      <p:bldP spid="11278" grpId="0"/>
      <p:bldP spid="11285" grpId="0"/>
      <p:bldP spid="11279" grpId="0"/>
      <p:bldP spid="11288" grpId="0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3" name="Picture 5" descr="img11"/>
          <p:cNvPicPr>
            <a:picLocks noGrp="1" noChangeAspect="1" noChangeArrowheads="1"/>
          </p:cNvPicPr>
          <p:nvPr>
            <p:ph/>
          </p:nvPr>
        </p:nvPicPr>
        <p:blipFill>
          <a:blip r:embed="rId2">
            <a:lum bright="-24000" contrast="4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868" r="53395" b="42960"/>
          <a:stretch>
            <a:fillRect/>
          </a:stretch>
        </p:blipFill>
        <p:spPr>
          <a:xfrm>
            <a:off x="2409825" y="1341438"/>
            <a:ext cx="2952750" cy="41751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2294" name="Text Box 6"/>
          <p:cNvSpPr txBox="1">
            <a:spLocks noChangeArrowheads="1"/>
          </p:cNvSpPr>
          <p:nvPr/>
        </p:nvSpPr>
        <p:spPr bwMode="auto">
          <a:xfrm>
            <a:off x="6948488" y="981075"/>
            <a:ext cx="1584325" cy="60960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 algn="ctr"/>
            <a:r>
              <a:rPr lang="es-ES" sz="1600"/>
              <a:t>ACTIVIDAD </a:t>
            </a:r>
          </a:p>
          <a:p>
            <a:pPr algn="ctr"/>
            <a:r>
              <a:rPr lang="es-ES" sz="1600"/>
              <a:t>  ELÉCTRICA </a:t>
            </a:r>
          </a:p>
        </p:txBody>
      </p:sp>
      <p:sp>
        <p:nvSpPr>
          <p:cNvPr id="12299" name="Text Box 11"/>
          <p:cNvSpPr txBox="1">
            <a:spLocks noChangeArrowheads="1"/>
          </p:cNvSpPr>
          <p:nvPr/>
        </p:nvSpPr>
        <p:spPr bwMode="auto">
          <a:xfrm>
            <a:off x="529177" y="558800"/>
            <a:ext cx="2025650" cy="730250"/>
          </a:xfrm>
          <a:prstGeom prst="rect">
            <a:avLst/>
          </a:prstGeom>
          <a:solidFill>
            <a:srgbClr val="D6ECEE"/>
          </a:solidFill>
          <a:ln w="28575">
            <a:solidFill>
              <a:srgbClr val="73BFC5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000" b="0">
                <a:effectLst>
                  <a:outerShdw blurRad="38100" dist="38100" dir="2700000" algn="tl">
                    <a:srgbClr val="FFFFFF"/>
                  </a:outerShdw>
                </a:effectLst>
              </a:rPr>
              <a:t>Rítmo eléctrico</a:t>
            </a:r>
          </a:p>
          <a:p>
            <a:r>
              <a:rPr lang="es-ES" sz="2000" b="0">
                <a:effectLst>
                  <a:outerShdw blurRad="38100" dist="38100" dir="2700000" algn="tl">
                    <a:srgbClr val="FFFFFF"/>
                  </a:outerShdw>
                </a:effectLst>
              </a:rPr>
              <a:t>de base (REB)</a:t>
            </a:r>
          </a:p>
        </p:txBody>
      </p:sp>
      <p:sp>
        <p:nvSpPr>
          <p:cNvPr id="12300" name="Text Box 12"/>
          <p:cNvSpPr txBox="1">
            <a:spLocks noChangeArrowheads="1"/>
          </p:cNvSpPr>
          <p:nvPr/>
        </p:nvSpPr>
        <p:spPr bwMode="auto">
          <a:xfrm>
            <a:off x="1546225" y="2708275"/>
            <a:ext cx="9525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/>
              <a:t>5-15 mV</a:t>
            </a:r>
          </a:p>
        </p:txBody>
      </p:sp>
      <p:sp>
        <p:nvSpPr>
          <p:cNvPr id="12305" name="Text Box 17"/>
          <p:cNvSpPr txBox="1">
            <a:spLocks noChangeArrowheads="1"/>
          </p:cNvSpPr>
          <p:nvPr/>
        </p:nvSpPr>
        <p:spPr bwMode="auto">
          <a:xfrm>
            <a:off x="5580063" y="908050"/>
            <a:ext cx="106997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MX" sz="44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  <p:sp>
        <p:nvSpPr>
          <p:cNvPr id="12311" name="Oval 23"/>
          <p:cNvSpPr>
            <a:spLocks noChangeArrowheads="1"/>
          </p:cNvSpPr>
          <p:nvPr/>
        </p:nvSpPr>
        <p:spPr bwMode="auto">
          <a:xfrm>
            <a:off x="3851275" y="1196975"/>
            <a:ext cx="504825" cy="430213"/>
          </a:xfrm>
          <a:prstGeom prst="ellipse">
            <a:avLst/>
          </a:prstGeom>
          <a:noFill/>
          <a:ln w="28575">
            <a:solidFill>
              <a:srgbClr val="3333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312" name="Line 24"/>
          <p:cNvSpPr>
            <a:spLocks noChangeShapeType="1"/>
          </p:cNvSpPr>
          <p:nvPr/>
        </p:nvSpPr>
        <p:spPr bwMode="auto">
          <a:xfrm>
            <a:off x="3275013" y="3429000"/>
            <a:ext cx="2736850" cy="0"/>
          </a:xfrm>
          <a:prstGeom prst="line">
            <a:avLst/>
          </a:prstGeom>
          <a:noFill/>
          <a:ln w="28575">
            <a:solidFill>
              <a:srgbClr val="0000FF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2314" name="Text Box 26"/>
          <p:cNvSpPr txBox="1">
            <a:spLocks noChangeArrowheads="1"/>
          </p:cNvSpPr>
          <p:nvPr/>
        </p:nvSpPr>
        <p:spPr bwMode="auto">
          <a:xfrm>
            <a:off x="3706813" y="5445125"/>
            <a:ext cx="11112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2000" b="0"/>
              <a:t>Tiempo </a:t>
            </a:r>
          </a:p>
        </p:txBody>
      </p:sp>
      <p:sp>
        <p:nvSpPr>
          <p:cNvPr id="12315" name="Line 27"/>
          <p:cNvSpPr>
            <a:spLocks noChangeShapeType="1"/>
          </p:cNvSpPr>
          <p:nvPr/>
        </p:nvSpPr>
        <p:spPr bwMode="auto">
          <a:xfrm>
            <a:off x="4714875" y="5661025"/>
            <a:ext cx="57626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2316" name="Text Box 28"/>
          <p:cNvSpPr txBox="1">
            <a:spLocks noChangeArrowheads="1"/>
          </p:cNvSpPr>
          <p:nvPr/>
        </p:nvSpPr>
        <p:spPr bwMode="auto">
          <a:xfrm>
            <a:off x="3614738" y="4629150"/>
            <a:ext cx="20002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600" b="0">
                <a:effectLst>
                  <a:outerShdw blurRad="38100" dist="38100" dir="2700000" algn="tl">
                    <a:srgbClr val="C0C0C0"/>
                  </a:outerShdw>
                </a:effectLst>
              </a:rPr>
              <a:t>Actividad mecánica</a:t>
            </a:r>
          </a:p>
        </p:txBody>
      </p:sp>
      <p:sp>
        <p:nvSpPr>
          <p:cNvPr id="12317" name="Line 29"/>
          <p:cNvSpPr>
            <a:spLocks noChangeShapeType="1"/>
          </p:cNvSpPr>
          <p:nvPr/>
        </p:nvSpPr>
        <p:spPr bwMode="auto">
          <a:xfrm>
            <a:off x="3275013" y="5373688"/>
            <a:ext cx="2303462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2318" name="Line 30"/>
          <p:cNvSpPr>
            <a:spLocks noChangeShapeType="1"/>
          </p:cNvSpPr>
          <p:nvPr/>
        </p:nvSpPr>
        <p:spPr bwMode="auto">
          <a:xfrm>
            <a:off x="2554288" y="2349500"/>
            <a:ext cx="0" cy="10795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2324" name="Rectangle 36"/>
          <p:cNvSpPr>
            <a:spLocks noChangeArrowheads="1"/>
          </p:cNvSpPr>
          <p:nvPr/>
        </p:nvSpPr>
        <p:spPr bwMode="auto">
          <a:xfrm>
            <a:off x="3706813" y="1916113"/>
            <a:ext cx="1008062" cy="2174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325" name="Text Box 37"/>
          <p:cNvSpPr txBox="1">
            <a:spLocks noChangeArrowheads="1"/>
          </p:cNvSpPr>
          <p:nvPr/>
        </p:nvSpPr>
        <p:spPr bwMode="auto">
          <a:xfrm>
            <a:off x="6289891" y="1692612"/>
            <a:ext cx="2242922" cy="1015663"/>
          </a:xfrm>
          <a:prstGeom prst="rect">
            <a:avLst/>
          </a:prstGeom>
          <a:noFill/>
          <a:ln w="28575">
            <a:solidFill>
              <a:srgbClr val="3333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_tradnl" sz="2000" b="0" dirty="0"/>
              <a:t>No hay </a:t>
            </a:r>
            <a:endParaRPr lang="es-ES_tradnl" sz="2000" b="0" dirty="0" smtClean="0"/>
          </a:p>
          <a:p>
            <a:pPr algn="ctr"/>
            <a:r>
              <a:rPr lang="es-ES_tradnl" sz="2000" b="0" dirty="0" smtClean="0"/>
              <a:t>Potencial Reposo </a:t>
            </a:r>
          </a:p>
          <a:p>
            <a:pPr algn="ctr"/>
            <a:r>
              <a:rPr lang="es-ES_tradnl" sz="2000" b="0" dirty="0" smtClean="0"/>
              <a:t>verdadero</a:t>
            </a:r>
            <a:endParaRPr lang="es-ES_tradnl" sz="2000" b="0" dirty="0"/>
          </a:p>
        </p:txBody>
      </p:sp>
      <p:sp>
        <p:nvSpPr>
          <p:cNvPr id="12326" name="Oval 38"/>
          <p:cNvSpPr>
            <a:spLocks noChangeArrowheads="1"/>
          </p:cNvSpPr>
          <p:nvPr/>
        </p:nvSpPr>
        <p:spPr bwMode="auto">
          <a:xfrm>
            <a:off x="3275013" y="2347913"/>
            <a:ext cx="431800" cy="144462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bg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329" name="Text Box 41"/>
          <p:cNvSpPr txBox="1">
            <a:spLocks noChangeArrowheads="1"/>
          </p:cNvSpPr>
          <p:nvPr/>
        </p:nvSpPr>
        <p:spPr bwMode="auto">
          <a:xfrm>
            <a:off x="6588125" y="476250"/>
            <a:ext cx="2051050" cy="376238"/>
          </a:xfrm>
          <a:prstGeom prst="rect">
            <a:avLst/>
          </a:prstGeom>
          <a:solidFill>
            <a:srgbClr val="73BFC5"/>
          </a:solidFill>
          <a:ln w="9525">
            <a:solidFill>
              <a:srgbClr val="006666"/>
            </a:solidFill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 wrap="none">
            <a:spAutoFit/>
          </a:bodyPr>
          <a:lstStyle/>
          <a:p>
            <a:r>
              <a:rPr lang="es-ES" sz="1800" b="0">
                <a:effectLst>
                  <a:outerShdw blurRad="38100" dist="38100" dir="2700000" algn="tl">
                    <a:srgbClr val="FFFFFF"/>
                  </a:outerShdw>
                </a:effectLst>
              </a:rPr>
              <a:t>III MOTILIDAD</a:t>
            </a:r>
          </a:p>
        </p:txBody>
      </p:sp>
      <p:sp>
        <p:nvSpPr>
          <p:cNvPr id="12330" name="Text Box 42"/>
          <p:cNvSpPr txBox="1">
            <a:spLocks noChangeArrowheads="1"/>
          </p:cNvSpPr>
          <p:nvPr/>
        </p:nvSpPr>
        <p:spPr bwMode="auto">
          <a:xfrm>
            <a:off x="6588125" y="2889250"/>
            <a:ext cx="1706562" cy="1343025"/>
          </a:xfrm>
          <a:prstGeom prst="rect">
            <a:avLst/>
          </a:prstGeom>
          <a:noFill/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600" b="0">
                <a:effectLst>
                  <a:outerShdw blurRad="38100" dist="38100" dir="2700000" algn="tl">
                    <a:srgbClr val="C0C0C0"/>
                  </a:outerShdw>
                </a:effectLst>
              </a:rPr>
              <a:t>Entrada de Ca</a:t>
            </a:r>
            <a:r>
              <a:rPr lang="es-ES_tradnl" sz="1600" b="0" baseline="30000">
                <a:effectLst>
                  <a:outerShdw blurRad="38100" dist="38100" dir="2700000" algn="tl">
                    <a:srgbClr val="C0C0C0"/>
                  </a:outerShdw>
                </a:effectLst>
              </a:rPr>
              <a:t>++</a:t>
            </a:r>
          </a:p>
          <a:p>
            <a:r>
              <a:rPr lang="es-ES_tradnl" sz="1600">
                <a:effectLst>
                  <a:outerShdw blurRad="38100" dist="38100" dir="2700000" algn="tl">
                    <a:srgbClr val="C0C0C0"/>
                  </a:outerShdw>
                </a:effectLst>
              </a:rPr>
              <a:t>Despolarización</a:t>
            </a:r>
          </a:p>
          <a:p>
            <a:endParaRPr lang="es-ES_tradnl" sz="160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r>
              <a:rPr lang="es-ES_tradnl" sz="1600" b="0">
                <a:effectLst>
                  <a:outerShdw blurRad="38100" dist="38100" dir="2700000" algn="tl">
                    <a:srgbClr val="C0C0C0"/>
                  </a:outerShdw>
                </a:effectLst>
              </a:rPr>
              <a:t>Salida de K</a:t>
            </a:r>
            <a:r>
              <a:rPr lang="es-ES_tradnl" sz="1600" b="0" baseline="30000"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</a:p>
          <a:p>
            <a:r>
              <a:rPr lang="es-ES_tradnl" sz="1600">
                <a:effectLst>
                  <a:outerShdw blurRad="38100" dist="38100" dir="2700000" algn="tl">
                    <a:srgbClr val="C0C0C0"/>
                  </a:outerShdw>
                </a:effectLst>
              </a:rPr>
              <a:t>Repolarización</a:t>
            </a:r>
          </a:p>
        </p:txBody>
      </p:sp>
      <p:sp>
        <p:nvSpPr>
          <p:cNvPr id="12332" name="Rectangle 44"/>
          <p:cNvSpPr>
            <a:spLocks noChangeArrowheads="1"/>
          </p:cNvSpPr>
          <p:nvPr/>
        </p:nvSpPr>
        <p:spPr bwMode="auto">
          <a:xfrm>
            <a:off x="3563938" y="1700213"/>
            <a:ext cx="1295400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333" name="Text Box 45"/>
          <p:cNvSpPr txBox="1">
            <a:spLocks noChangeArrowheads="1"/>
          </p:cNvSpPr>
          <p:nvPr/>
        </p:nvSpPr>
        <p:spPr bwMode="auto">
          <a:xfrm>
            <a:off x="3348038" y="1628775"/>
            <a:ext cx="1892300" cy="366713"/>
          </a:xfrm>
          <a:prstGeom prst="rect">
            <a:avLst/>
          </a:prstGeom>
          <a:solidFill>
            <a:schemeClr val="accent1">
              <a:lumMod val="90000"/>
            </a:schemeClr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r>
              <a:rPr lang="es-ES" sz="1800" b="0" dirty="0"/>
              <a:t>R. Ondas Lentas</a:t>
            </a:r>
          </a:p>
        </p:txBody>
      </p:sp>
      <p:sp>
        <p:nvSpPr>
          <p:cNvPr id="22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2015  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23" name="Text Box 42"/>
          <p:cNvSpPr txBox="1">
            <a:spLocks noChangeArrowheads="1"/>
          </p:cNvSpPr>
          <p:nvPr/>
        </p:nvSpPr>
        <p:spPr bwMode="auto">
          <a:xfrm>
            <a:off x="6486259" y="4770332"/>
            <a:ext cx="1850186" cy="584775"/>
          </a:xfrm>
          <a:prstGeom prst="rect">
            <a:avLst/>
          </a:prstGeom>
          <a:noFill/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600" b="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No hay respuesta</a:t>
            </a:r>
          </a:p>
          <a:p>
            <a:r>
              <a:rPr lang="es-ES_tradnl" sz="1600" b="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mecánica</a:t>
            </a:r>
            <a:endParaRPr lang="es-ES_tradnl" sz="16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" dur="80"/>
                                        <p:tgtEl>
                                          <p:spTgt spid="1232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" dur="80"/>
                                        <p:tgtEl>
                                          <p:spTgt spid="1232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80"/>
                                        <p:tgtEl>
                                          <p:spTgt spid="1232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4" grpId="0" animBg="1"/>
      <p:bldP spid="12299" grpId="0" animBg="1"/>
      <p:bldP spid="12300" grpId="0"/>
      <p:bldP spid="12311" grpId="0" animBg="1"/>
      <p:bldP spid="12312" grpId="0" animBg="1"/>
      <p:bldP spid="12314" grpId="0"/>
      <p:bldP spid="12315" grpId="0" animBg="1"/>
      <p:bldP spid="12316" grpId="0"/>
      <p:bldP spid="12317" grpId="0" animBg="1"/>
      <p:bldP spid="12318" grpId="0" animBg="1"/>
      <p:bldP spid="12324" grpId="0" animBg="1"/>
      <p:bldP spid="12325" grpId="0" animBg="1"/>
      <p:bldP spid="12330" grpId="0" animBg="1"/>
      <p:bldP spid="12333" grpId="0" animBg="1"/>
      <p:bldP spid="23" grpId="0" animBg="1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3" name="Text Box 3"/>
          <p:cNvSpPr txBox="1">
            <a:spLocks noChangeArrowheads="1"/>
          </p:cNvSpPr>
          <p:nvPr/>
        </p:nvSpPr>
        <p:spPr bwMode="auto">
          <a:xfrm>
            <a:off x="6877050" y="947738"/>
            <a:ext cx="1717675" cy="60960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es-ES" sz="1600"/>
              <a:t>ACTIVIDAD </a:t>
            </a:r>
          </a:p>
          <a:p>
            <a:pPr algn="ctr"/>
            <a:r>
              <a:rPr lang="es-ES" sz="1600"/>
              <a:t>   ELÉCTRICA </a:t>
            </a:r>
          </a:p>
        </p:txBody>
      </p:sp>
      <p:sp>
        <p:nvSpPr>
          <p:cNvPr id="102408" name="Text Box 8"/>
          <p:cNvSpPr txBox="1">
            <a:spLocks noChangeArrowheads="1"/>
          </p:cNvSpPr>
          <p:nvPr/>
        </p:nvSpPr>
        <p:spPr bwMode="auto">
          <a:xfrm>
            <a:off x="3090863" y="1773238"/>
            <a:ext cx="2962275" cy="48577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r>
              <a:rPr lang="es-ES" sz="2400" b="0"/>
              <a:t>Ondas lentas o REB</a:t>
            </a:r>
          </a:p>
        </p:txBody>
      </p:sp>
      <p:sp>
        <p:nvSpPr>
          <p:cNvPr id="102412" name="Text Box 12"/>
          <p:cNvSpPr txBox="1">
            <a:spLocks noChangeArrowheads="1"/>
          </p:cNvSpPr>
          <p:nvPr/>
        </p:nvSpPr>
        <p:spPr bwMode="auto">
          <a:xfrm>
            <a:off x="2460624" y="2420938"/>
            <a:ext cx="4271616" cy="2431435"/>
          </a:xfrm>
          <a:prstGeom prst="rect">
            <a:avLst/>
          </a:prstGeom>
          <a:noFill/>
          <a:ln w="28575">
            <a:solidFill>
              <a:srgbClr val="74BEC4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endParaRPr lang="es-MX" sz="800" b="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r>
              <a:rPr lang="es-MX" sz="18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1.  Es </a:t>
            </a:r>
            <a:r>
              <a:rPr lang="es-MX" sz="1800" b="0" u="sng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actividad intrínseca</a:t>
            </a:r>
          </a:p>
          <a:p>
            <a:r>
              <a:rPr lang="es-MX" sz="18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No depende de estímulo externo</a:t>
            </a:r>
          </a:p>
          <a:p>
            <a:r>
              <a:rPr lang="es-MX" sz="18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Apertura cíclica de canales de Ca</a:t>
            </a:r>
            <a:r>
              <a:rPr lang="es-MX" sz="1800" b="0" baseline="30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++</a:t>
            </a:r>
          </a:p>
          <a:p>
            <a:endParaRPr lang="es-MX" sz="1800" b="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r>
              <a:rPr lang="es-MX" sz="18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2. Barren a lo largo del TGI gracias a </a:t>
            </a:r>
          </a:p>
          <a:p>
            <a:r>
              <a:rPr lang="es-MX" sz="18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uniones </a:t>
            </a:r>
            <a:r>
              <a:rPr lang="es-MX" sz="1800" b="0" i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gap</a:t>
            </a:r>
          </a:p>
          <a:p>
            <a:endParaRPr lang="es-MX" sz="1800" b="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r>
              <a:rPr lang="es-MX" sz="18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3. La frecuencia varía según </a:t>
            </a:r>
            <a:r>
              <a:rPr lang="es-MX" sz="1800" b="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segmento</a:t>
            </a:r>
            <a:endParaRPr lang="es-MX" sz="800" b="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02415" name="Text Box 15"/>
          <p:cNvSpPr txBox="1">
            <a:spLocks noChangeArrowheads="1"/>
          </p:cNvSpPr>
          <p:nvPr/>
        </p:nvSpPr>
        <p:spPr bwMode="auto">
          <a:xfrm>
            <a:off x="1187624" y="1489572"/>
            <a:ext cx="780983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MX" sz="4400" dirty="0" smtClean="0">
                <a:solidFill>
                  <a:srgbClr val="CC3300"/>
                </a:solidFill>
              </a:rPr>
              <a:t>**</a:t>
            </a:r>
            <a:endParaRPr lang="es-MX" sz="4400" dirty="0">
              <a:solidFill>
                <a:srgbClr val="CC3300"/>
              </a:solidFill>
            </a:endParaRPr>
          </a:p>
        </p:txBody>
      </p:sp>
      <p:sp>
        <p:nvSpPr>
          <p:cNvPr id="102420" name="Text Box 20"/>
          <p:cNvSpPr txBox="1">
            <a:spLocks noChangeArrowheads="1"/>
          </p:cNvSpPr>
          <p:nvPr/>
        </p:nvSpPr>
        <p:spPr bwMode="auto">
          <a:xfrm>
            <a:off x="6588125" y="476250"/>
            <a:ext cx="2051050" cy="376238"/>
          </a:xfrm>
          <a:prstGeom prst="rect">
            <a:avLst/>
          </a:prstGeom>
          <a:solidFill>
            <a:srgbClr val="73BFC5"/>
          </a:solidFill>
          <a:ln w="9525">
            <a:solidFill>
              <a:srgbClr val="006666"/>
            </a:solidFill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 wrap="none">
            <a:spAutoFit/>
          </a:bodyPr>
          <a:lstStyle/>
          <a:p>
            <a:r>
              <a:rPr lang="es-ES" sz="1800" b="0">
                <a:effectLst>
                  <a:outerShdw blurRad="38100" dist="38100" dir="2700000" algn="tl">
                    <a:srgbClr val="FFFFFF"/>
                  </a:outerShdw>
                </a:effectLst>
              </a:rPr>
              <a:t>III MOTILIDAD</a:t>
            </a:r>
          </a:p>
        </p:txBody>
      </p:sp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2015  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18" name="Text Box 2"/>
          <p:cNvSpPr txBox="1">
            <a:spLocks noChangeArrowheads="1"/>
          </p:cNvSpPr>
          <p:nvPr/>
        </p:nvSpPr>
        <p:spPr bwMode="auto">
          <a:xfrm>
            <a:off x="6877050" y="908050"/>
            <a:ext cx="1717675" cy="60960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es-ES" sz="1600"/>
              <a:t>ACTIVIDAD </a:t>
            </a:r>
          </a:p>
          <a:p>
            <a:pPr algn="ctr"/>
            <a:r>
              <a:rPr lang="es-ES" sz="1600"/>
              <a:t>   ELÉCTRICA </a:t>
            </a:r>
          </a:p>
        </p:txBody>
      </p:sp>
      <p:sp>
        <p:nvSpPr>
          <p:cNvPr id="162819" name="Text Box 3"/>
          <p:cNvSpPr txBox="1">
            <a:spLocks noChangeArrowheads="1"/>
          </p:cNvSpPr>
          <p:nvPr/>
        </p:nvSpPr>
        <p:spPr bwMode="auto">
          <a:xfrm>
            <a:off x="3090863" y="1484313"/>
            <a:ext cx="2962275" cy="48577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r>
              <a:rPr lang="es-ES" sz="2400" b="0"/>
              <a:t>Ondas lentas o REB</a:t>
            </a:r>
          </a:p>
        </p:txBody>
      </p:sp>
      <p:sp>
        <p:nvSpPr>
          <p:cNvPr id="162820" name="Text Box 4"/>
          <p:cNvSpPr txBox="1">
            <a:spLocks noChangeArrowheads="1"/>
          </p:cNvSpPr>
          <p:nvPr/>
        </p:nvSpPr>
        <p:spPr bwMode="auto">
          <a:xfrm>
            <a:off x="2411413" y="2205038"/>
            <a:ext cx="4608859" cy="3400931"/>
          </a:xfrm>
          <a:prstGeom prst="rect">
            <a:avLst/>
          </a:prstGeom>
          <a:noFill/>
          <a:ln w="28575">
            <a:solidFill>
              <a:srgbClr val="74BEC4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endParaRPr lang="es-MX" sz="900" b="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r>
              <a:rPr lang="es-MX" sz="18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4. </a:t>
            </a:r>
            <a:r>
              <a:rPr lang="es-MX" sz="1800" b="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Su </a:t>
            </a:r>
            <a:r>
              <a:rPr lang="es-MX" sz="18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frecuencia intrínseca no es   </a:t>
            </a:r>
          </a:p>
          <a:p>
            <a:r>
              <a:rPr lang="es-MX" sz="18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influida  por SN ni </a:t>
            </a:r>
            <a:r>
              <a:rPr lang="es-MX" sz="1800" b="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humoral, </a:t>
            </a:r>
            <a:r>
              <a:rPr lang="es-MX" sz="18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pero </a:t>
            </a:r>
          </a:p>
          <a:p>
            <a:r>
              <a:rPr lang="es-MX" sz="18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si </a:t>
            </a:r>
            <a:r>
              <a:rPr lang="es-MX" sz="1800" b="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se puede </a:t>
            </a:r>
            <a:r>
              <a:rPr lang="es-MX" sz="18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modular frecuencia de  </a:t>
            </a:r>
          </a:p>
          <a:p>
            <a:r>
              <a:rPr lang="es-MX" sz="18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PA  y fuerza de </a:t>
            </a:r>
            <a:r>
              <a:rPr lang="es-MX" sz="1800" b="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contracción del m. liso</a:t>
            </a:r>
            <a:endParaRPr lang="es-MX" sz="1800" b="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endParaRPr lang="es-MX" sz="1800" b="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342900" indent="-342900">
              <a:buAutoNum type="arabicPeriod" startAt="5"/>
            </a:pPr>
            <a:r>
              <a:rPr lang="es-MX" sz="1800" b="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No </a:t>
            </a:r>
            <a:r>
              <a:rPr lang="es-MX" sz="18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desencadenan PA </a:t>
            </a:r>
            <a:r>
              <a:rPr lang="es-MX" sz="1800" b="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excepto </a:t>
            </a:r>
          </a:p>
          <a:p>
            <a:r>
              <a:rPr lang="es-MX" sz="18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MX" sz="1800" b="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 en </a:t>
            </a:r>
            <a:r>
              <a:rPr lang="es-MX" sz="18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C. Marcapasos</a:t>
            </a:r>
          </a:p>
          <a:p>
            <a:endParaRPr lang="es-MX" sz="1800" b="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r>
              <a:rPr lang="es-MX" sz="18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6. </a:t>
            </a:r>
            <a:r>
              <a:rPr lang="es-MX" sz="1800" b="0" u="sng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Origen:</a:t>
            </a:r>
            <a:r>
              <a:rPr lang="es-MX" sz="18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C. Intersticiales de Cajal </a:t>
            </a:r>
          </a:p>
          <a:p>
            <a:r>
              <a:rPr lang="es-MX" sz="18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entre plexos </a:t>
            </a:r>
            <a:r>
              <a:rPr lang="es-MX" sz="1800" b="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mientéricos</a:t>
            </a:r>
            <a:r>
              <a:rPr lang="es-MX" sz="18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y músculo </a:t>
            </a:r>
          </a:p>
          <a:p>
            <a:r>
              <a:rPr lang="es-MX" sz="18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liso</a:t>
            </a:r>
          </a:p>
          <a:p>
            <a:endParaRPr lang="es-MX" sz="800" b="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62821" name="Text Box 5"/>
          <p:cNvSpPr txBox="1">
            <a:spLocks noChangeArrowheads="1"/>
          </p:cNvSpPr>
          <p:nvPr/>
        </p:nvSpPr>
        <p:spPr bwMode="auto">
          <a:xfrm>
            <a:off x="971550" y="908050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MX" sz="4400">
                <a:solidFill>
                  <a:srgbClr val="CC3300"/>
                </a:solidFill>
              </a:rPr>
              <a:t>*</a:t>
            </a:r>
          </a:p>
        </p:txBody>
      </p:sp>
      <p:sp>
        <p:nvSpPr>
          <p:cNvPr id="162825" name="Text Box 9"/>
          <p:cNvSpPr txBox="1">
            <a:spLocks noChangeArrowheads="1"/>
          </p:cNvSpPr>
          <p:nvPr/>
        </p:nvSpPr>
        <p:spPr bwMode="auto">
          <a:xfrm>
            <a:off x="6588125" y="476250"/>
            <a:ext cx="2051050" cy="376238"/>
          </a:xfrm>
          <a:prstGeom prst="rect">
            <a:avLst/>
          </a:prstGeom>
          <a:solidFill>
            <a:srgbClr val="73BFC5"/>
          </a:solidFill>
          <a:ln w="9525">
            <a:solidFill>
              <a:srgbClr val="006666"/>
            </a:solidFill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 wrap="none">
            <a:spAutoFit/>
          </a:bodyPr>
          <a:lstStyle/>
          <a:p>
            <a:r>
              <a:rPr lang="es-ES" sz="1800" b="0">
                <a:effectLst>
                  <a:outerShdw blurRad="38100" dist="38100" dir="2700000" algn="tl">
                    <a:srgbClr val="FFFFFF"/>
                  </a:outerShdw>
                </a:effectLst>
              </a:rPr>
              <a:t>III MOTILIDAD</a:t>
            </a:r>
          </a:p>
        </p:txBody>
      </p:sp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2015  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2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2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2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2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2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90" name="Rectangle 6"/>
          <p:cNvSpPr>
            <a:spLocks noChangeArrowheads="1"/>
          </p:cNvSpPr>
          <p:nvPr/>
        </p:nvSpPr>
        <p:spPr bwMode="auto">
          <a:xfrm>
            <a:off x="2339975" y="390299"/>
            <a:ext cx="4608513" cy="11525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pic>
        <p:nvPicPr>
          <p:cNvPr id="16398" name="Picture 14" descr="c intersticial Cajal"/>
          <p:cNvPicPr>
            <a:picLocks noChangeAspect="1" noChangeArrowheads="1"/>
          </p:cNvPicPr>
          <p:nvPr/>
        </p:nvPicPr>
        <p:blipFill>
          <a:blip r:embed="rId2">
            <a:lum bright="-12000" contras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14" y="966561"/>
            <a:ext cx="5406786" cy="41436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401" name="Picture 17" descr="caja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8366" y="1089253"/>
            <a:ext cx="3395734" cy="4787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397" name="Text Box 13"/>
          <p:cNvSpPr txBox="1">
            <a:spLocks noChangeArrowheads="1"/>
          </p:cNvSpPr>
          <p:nvPr/>
        </p:nvSpPr>
        <p:spPr bwMode="auto">
          <a:xfrm>
            <a:off x="6729413" y="419328"/>
            <a:ext cx="1944687" cy="66992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s-ES_tradnl" sz="1800" b="0"/>
              <a:t>C. Intersticiales </a:t>
            </a:r>
          </a:p>
          <a:p>
            <a:pPr algn="ctr"/>
            <a:r>
              <a:rPr lang="es-ES_tradnl" sz="1800" b="0"/>
              <a:t>de Cajal </a:t>
            </a:r>
            <a:endParaRPr lang="es-ES_tradnl" b="0"/>
          </a:p>
        </p:txBody>
      </p:sp>
      <p:sp>
        <p:nvSpPr>
          <p:cNvPr id="16402" name="Text Box 18"/>
          <p:cNvSpPr txBox="1">
            <a:spLocks noChangeArrowheads="1"/>
          </p:cNvSpPr>
          <p:nvPr/>
        </p:nvSpPr>
        <p:spPr bwMode="auto">
          <a:xfrm>
            <a:off x="5580063" y="5084763"/>
            <a:ext cx="2913062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_tradnl" sz="2000" b="0" dirty="0">
                <a:solidFill>
                  <a:schemeClr val="bg1"/>
                </a:solidFill>
              </a:rPr>
              <a:t>Santiago Ramón y Cajal</a:t>
            </a:r>
          </a:p>
          <a:p>
            <a:pPr algn="ctr"/>
            <a:r>
              <a:rPr lang="es-ES_tradnl" sz="2000" b="0" dirty="0">
                <a:solidFill>
                  <a:schemeClr val="bg1"/>
                </a:solidFill>
              </a:rPr>
              <a:t>Nobel 1906</a:t>
            </a:r>
          </a:p>
        </p:txBody>
      </p:sp>
      <p:sp>
        <p:nvSpPr>
          <p:cNvPr id="16404" name="Text Box 20"/>
          <p:cNvSpPr txBox="1">
            <a:spLocks noChangeArrowheads="1"/>
          </p:cNvSpPr>
          <p:nvPr/>
        </p:nvSpPr>
        <p:spPr bwMode="auto">
          <a:xfrm>
            <a:off x="817501" y="5257800"/>
            <a:ext cx="4411785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" sz="20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Cajal creyó que eran </a:t>
            </a:r>
            <a:r>
              <a:rPr lang="es-ES" sz="2000" b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interneuronas</a:t>
            </a:r>
            <a:r>
              <a:rPr lang="es-ES" sz="20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 algn="ctr"/>
            <a:r>
              <a:rPr lang="es-ES" sz="20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entre f. nerviosas y m. liso</a:t>
            </a:r>
          </a:p>
        </p:txBody>
      </p:sp>
      <p:sp>
        <p:nvSpPr>
          <p:cNvPr id="16406" name="Rectangle 22"/>
          <p:cNvSpPr>
            <a:spLocks noChangeArrowheads="1"/>
          </p:cNvSpPr>
          <p:nvPr/>
        </p:nvSpPr>
        <p:spPr bwMode="auto">
          <a:xfrm>
            <a:off x="684213" y="5013325"/>
            <a:ext cx="43148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000" b="0"/>
              <a:t>http://www.nature.com/nrc/journal/v5/n11/fig_tab/nrc1741_F6.html</a:t>
            </a:r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2015  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97" grpId="0" animBg="1"/>
      <p:bldP spid="16402" grpId="0"/>
      <p:bldP spid="16404" grpId="0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2"/>
          <p:cNvSpPr>
            <a:spLocks noChangeArrowheads="1"/>
          </p:cNvSpPr>
          <p:nvPr/>
        </p:nvSpPr>
        <p:spPr bwMode="auto">
          <a:xfrm>
            <a:off x="2339975" y="404813"/>
            <a:ext cx="4608513" cy="11525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16742" name="Text Box 6"/>
          <p:cNvSpPr txBox="1">
            <a:spLocks noChangeArrowheads="1"/>
          </p:cNvSpPr>
          <p:nvPr/>
        </p:nvSpPr>
        <p:spPr bwMode="auto">
          <a:xfrm>
            <a:off x="4932363" y="1268413"/>
            <a:ext cx="1920875" cy="1035050"/>
          </a:xfrm>
          <a:prstGeom prst="rect">
            <a:avLst/>
          </a:prstGeom>
          <a:noFill/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2000" b="0"/>
              <a:t>Células </a:t>
            </a:r>
          </a:p>
          <a:p>
            <a:r>
              <a:rPr lang="es-ES_tradnl" sz="2000" b="0"/>
              <a:t>Intersticiales </a:t>
            </a:r>
          </a:p>
          <a:p>
            <a:r>
              <a:rPr lang="es-ES_tradnl" sz="2000" b="0"/>
              <a:t>de Cajal (CIC)</a:t>
            </a:r>
          </a:p>
        </p:txBody>
      </p:sp>
      <p:pic>
        <p:nvPicPr>
          <p:cNvPr id="116745" name="Picture 9" descr="cels caja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836613"/>
            <a:ext cx="4176712" cy="1816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6747" name="Text Box 11"/>
          <p:cNvSpPr txBox="1">
            <a:spLocks noChangeArrowheads="1"/>
          </p:cNvSpPr>
          <p:nvPr/>
        </p:nvSpPr>
        <p:spPr bwMode="auto">
          <a:xfrm>
            <a:off x="950838" y="2781300"/>
            <a:ext cx="3238500" cy="915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Clr>
                <a:srgbClr val="CC0000"/>
              </a:buClr>
              <a:buSzPct val="150000"/>
              <a:buFontTx/>
              <a:buChar char="•"/>
            </a:pPr>
            <a:r>
              <a:rPr lang="es-ES_tradnl" sz="1800" b="0">
                <a:effectLst>
                  <a:outerShdw blurRad="38100" dist="38100" dir="2700000" algn="tl">
                    <a:srgbClr val="C0C0C0"/>
                  </a:outerShdw>
                </a:effectLst>
              </a:rPr>
              <a:t> CIC dirige frecuencia REB </a:t>
            </a:r>
          </a:p>
          <a:p>
            <a:r>
              <a:rPr lang="es-ES_tradnl" sz="1800" b="0">
                <a:effectLst>
                  <a:outerShdw blurRad="38100" dist="38100" dir="2700000" algn="tl">
                    <a:srgbClr val="C0C0C0"/>
                  </a:outerShdw>
                </a:effectLst>
              </a:rPr>
              <a:t>   que determina frecuencia </a:t>
            </a:r>
          </a:p>
          <a:p>
            <a:r>
              <a:rPr lang="es-ES_tradnl" sz="1800" b="0">
                <a:effectLst>
                  <a:outerShdw blurRad="38100" dist="38100" dir="2700000" algn="tl">
                    <a:srgbClr val="C0C0C0"/>
                  </a:outerShdw>
                </a:effectLst>
              </a:rPr>
              <a:t>   PA y contracción</a:t>
            </a:r>
          </a:p>
        </p:txBody>
      </p:sp>
      <p:sp>
        <p:nvSpPr>
          <p:cNvPr id="116748" name="Text Box 12"/>
          <p:cNvSpPr txBox="1">
            <a:spLocks noChangeArrowheads="1"/>
          </p:cNvSpPr>
          <p:nvPr/>
        </p:nvSpPr>
        <p:spPr bwMode="auto">
          <a:xfrm>
            <a:off x="5398035" y="3041650"/>
            <a:ext cx="2482850" cy="831850"/>
          </a:xfrm>
          <a:prstGeom prst="rect">
            <a:avLst/>
          </a:prstGeom>
          <a:solidFill>
            <a:schemeClr val="accent1"/>
          </a:solidFill>
          <a:ln w="9525">
            <a:solidFill>
              <a:srgbClr val="42979E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2400" b="0"/>
              <a:t>¡Descubrimiento</a:t>
            </a:r>
          </a:p>
          <a:p>
            <a:r>
              <a:rPr lang="es-ES_tradnl" sz="2400" b="0" i="1"/>
              <a:t>Serendipitoso</a:t>
            </a:r>
            <a:r>
              <a:rPr lang="es-ES_tradnl" sz="2400" b="0"/>
              <a:t>!</a:t>
            </a:r>
          </a:p>
        </p:txBody>
      </p:sp>
      <p:sp>
        <p:nvSpPr>
          <p:cNvPr id="116749" name="Text Box 13"/>
          <p:cNvSpPr txBox="1">
            <a:spLocks noChangeArrowheads="1"/>
          </p:cNvSpPr>
          <p:nvPr/>
        </p:nvSpPr>
        <p:spPr bwMode="auto">
          <a:xfrm>
            <a:off x="879401" y="3789363"/>
            <a:ext cx="4111625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Clr>
                <a:srgbClr val="CC0000"/>
              </a:buClr>
              <a:buSzPct val="150000"/>
              <a:buFontTx/>
              <a:buChar char="•"/>
            </a:pPr>
            <a:r>
              <a:rPr lang="es-ES_tradnl" sz="18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Oscilaciones entrada-salida Ca</a:t>
            </a:r>
            <a:r>
              <a:rPr lang="es-ES_tradnl" sz="1800" b="0" baseline="30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++</a:t>
            </a:r>
            <a:endParaRPr lang="es-ES_tradnl" sz="1800" b="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buClr>
                <a:srgbClr val="CC0000"/>
              </a:buClr>
              <a:buSzPct val="150000"/>
            </a:pPr>
            <a:r>
              <a:rPr lang="es-ES_tradnl" sz="18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oscilaciones </a:t>
            </a:r>
            <a:r>
              <a:rPr lang="es-ES_tradnl" sz="1800" b="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Vm</a:t>
            </a:r>
            <a:r>
              <a:rPr lang="es-ES_tradnl" sz="18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en </a:t>
            </a:r>
            <a:r>
              <a:rPr lang="es-ES_tradnl" sz="1800" b="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miocitos</a:t>
            </a:r>
            <a:endParaRPr lang="es-ES_tradnl" sz="1800" b="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buClr>
                <a:srgbClr val="CC0000"/>
              </a:buClr>
              <a:buSzPct val="150000"/>
            </a:pPr>
            <a:r>
              <a:rPr lang="es-ES_tradnl" sz="18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Su frecuencia y altura dan </a:t>
            </a:r>
          </a:p>
          <a:p>
            <a:pPr>
              <a:buClr>
                <a:srgbClr val="CC0000"/>
              </a:buClr>
              <a:buSzPct val="150000"/>
            </a:pPr>
            <a:r>
              <a:rPr lang="es-ES_tradnl" sz="18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frecuencia y fuerza de contracción</a:t>
            </a:r>
          </a:p>
        </p:txBody>
      </p:sp>
      <p:sp>
        <p:nvSpPr>
          <p:cNvPr id="116750" name="Text Box 14"/>
          <p:cNvSpPr txBox="1">
            <a:spLocks noChangeArrowheads="1"/>
          </p:cNvSpPr>
          <p:nvPr/>
        </p:nvSpPr>
        <p:spPr bwMode="auto">
          <a:xfrm>
            <a:off x="879401" y="5084763"/>
            <a:ext cx="4043362" cy="915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Clr>
                <a:srgbClr val="CC0000"/>
              </a:buClr>
              <a:buSzPct val="150000"/>
              <a:buFontTx/>
              <a:buChar char="•"/>
            </a:pPr>
            <a:r>
              <a:rPr lang="es-ES_tradnl" sz="1800" b="0">
                <a:effectLst>
                  <a:outerShdw blurRad="38100" dist="38100" dir="2700000" algn="tl">
                    <a:srgbClr val="C0C0C0"/>
                  </a:outerShdw>
                </a:effectLst>
              </a:rPr>
              <a:t> Mediador: monóxido de carbono </a:t>
            </a:r>
          </a:p>
          <a:p>
            <a:pPr>
              <a:buClr>
                <a:srgbClr val="CC0000"/>
              </a:buClr>
              <a:buSzPct val="150000"/>
            </a:pPr>
            <a:r>
              <a:rPr lang="es-ES_tradnl" sz="1800" b="0">
                <a:effectLst>
                  <a:outerShdw blurRad="38100" dist="38100" dir="2700000" algn="tl">
                    <a:srgbClr val="C0C0C0"/>
                  </a:outerShdw>
                </a:effectLst>
              </a:rPr>
              <a:t>   (CO) señal regulada para controlar</a:t>
            </a:r>
          </a:p>
          <a:p>
            <a:pPr>
              <a:buClr>
                <a:srgbClr val="CC0000"/>
              </a:buClr>
              <a:buSzPct val="150000"/>
            </a:pPr>
            <a:r>
              <a:rPr lang="es-ES_tradnl" sz="1800" b="0">
                <a:effectLst>
                  <a:outerShdw blurRad="38100" dist="38100" dir="2700000" algn="tl">
                    <a:srgbClr val="C0C0C0"/>
                  </a:outerShdw>
                </a:effectLst>
              </a:rPr>
              <a:t>   excitabilidad de m. liso!!</a:t>
            </a:r>
          </a:p>
        </p:txBody>
      </p:sp>
      <p:sp>
        <p:nvSpPr>
          <p:cNvPr id="116751" name="Text Box 15"/>
          <p:cNvSpPr txBox="1">
            <a:spLocks noChangeArrowheads="1"/>
          </p:cNvSpPr>
          <p:nvPr/>
        </p:nvSpPr>
        <p:spPr bwMode="auto">
          <a:xfrm>
            <a:off x="755576" y="6021388"/>
            <a:ext cx="4148137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200" b="0"/>
              <a:t>http://discoveryedge.mayo.edu/de07-2-digestive-szur/</a:t>
            </a:r>
          </a:p>
        </p:txBody>
      </p:sp>
      <p:sp>
        <p:nvSpPr>
          <p:cNvPr id="116754" name="Text Box 18"/>
          <p:cNvSpPr txBox="1">
            <a:spLocks noChangeArrowheads="1"/>
          </p:cNvSpPr>
          <p:nvPr/>
        </p:nvSpPr>
        <p:spPr bwMode="auto">
          <a:xfrm>
            <a:off x="5421257" y="3965590"/>
            <a:ext cx="2489784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600" dirty="0"/>
              <a:t>Estudio en ratones</a:t>
            </a:r>
          </a:p>
          <a:p>
            <a:r>
              <a:rPr lang="es-ES_tradnl" sz="1600" dirty="0" smtClean="0"/>
              <a:t>Al eliminar receptores </a:t>
            </a:r>
          </a:p>
          <a:p>
            <a:r>
              <a:rPr lang="es-ES_tradnl" sz="1600" dirty="0"/>
              <a:t>e</a:t>
            </a:r>
            <a:r>
              <a:rPr lang="es-ES_tradnl" sz="1600" dirty="0" smtClean="0"/>
              <a:t>xpresados en CIC</a:t>
            </a:r>
            <a:endParaRPr lang="es-ES_tradnl" sz="1600" dirty="0"/>
          </a:p>
          <a:p>
            <a:r>
              <a:rPr lang="es-ES_tradnl" sz="1600" dirty="0"/>
              <a:t>se alteró la motilidad!</a:t>
            </a:r>
          </a:p>
        </p:txBody>
      </p:sp>
      <p:sp>
        <p:nvSpPr>
          <p:cNvPr id="116755" name="Text Box 19"/>
          <p:cNvSpPr txBox="1">
            <a:spLocks noChangeArrowheads="1"/>
          </p:cNvSpPr>
          <p:nvPr/>
        </p:nvSpPr>
        <p:spPr bwMode="auto">
          <a:xfrm>
            <a:off x="7164388" y="476250"/>
            <a:ext cx="1458912" cy="730250"/>
          </a:xfrm>
          <a:prstGeom prst="rect">
            <a:avLst/>
          </a:prstGeom>
          <a:solidFill>
            <a:srgbClr val="D6ECEE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es-ES_tradnl" sz="2000" b="0"/>
              <a:t>Origen de </a:t>
            </a:r>
          </a:p>
          <a:p>
            <a:pPr algn="ctr"/>
            <a:r>
              <a:rPr lang="es-ES_tradnl" sz="2000" b="0"/>
              <a:t>REB</a:t>
            </a:r>
          </a:p>
        </p:txBody>
      </p:sp>
      <p:sp>
        <p:nvSpPr>
          <p:cNvPr id="13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2015  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6747" grpId="0"/>
      <p:bldP spid="116748" grpId="0" animBg="1"/>
      <p:bldP spid="116749" grpId="0"/>
      <p:bldP spid="116750" grpId="0"/>
      <p:bldP spid="116754" grpId="0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6198" name="Picture 6" descr="cels cajal h"/>
          <p:cNvPicPr>
            <a:picLocks noChangeAspect="1" noChangeArrowheads="1"/>
          </p:cNvPicPr>
          <p:nvPr/>
        </p:nvPicPr>
        <p:blipFill>
          <a:blip r:embed="rId2">
            <a:lum bright="-12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050" y="1354138"/>
            <a:ext cx="3240088" cy="4883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6199" name="Text Box 7"/>
          <p:cNvSpPr txBox="1">
            <a:spLocks noChangeArrowheads="1"/>
          </p:cNvSpPr>
          <p:nvPr/>
        </p:nvSpPr>
        <p:spPr bwMode="auto">
          <a:xfrm>
            <a:off x="2266950" y="6178550"/>
            <a:ext cx="2466975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200" b="0"/>
              <a:t>S.I. Fox </a:t>
            </a:r>
            <a:r>
              <a:rPr lang="es-ES" sz="1200" b="0" i="1"/>
              <a:t>Human Physiology</a:t>
            </a:r>
            <a:r>
              <a:rPr lang="es-ES" sz="1200" b="0"/>
              <a:t> 2008</a:t>
            </a:r>
          </a:p>
        </p:txBody>
      </p:sp>
      <p:sp>
        <p:nvSpPr>
          <p:cNvPr id="136201" name="Text Box 9"/>
          <p:cNvSpPr txBox="1">
            <a:spLocks noChangeArrowheads="1"/>
          </p:cNvSpPr>
          <p:nvPr/>
        </p:nvSpPr>
        <p:spPr bwMode="auto">
          <a:xfrm>
            <a:off x="702130" y="1654175"/>
            <a:ext cx="1449387" cy="106997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_tradnl" sz="1600" dirty="0"/>
              <a:t>Células </a:t>
            </a:r>
          </a:p>
          <a:p>
            <a:pPr algn="ctr"/>
            <a:r>
              <a:rPr lang="es-ES_tradnl" sz="1600" dirty="0"/>
              <a:t>intersticiales</a:t>
            </a:r>
          </a:p>
          <a:p>
            <a:pPr algn="ctr"/>
            <a:r>
              <a:rPr lang="es-ES_tradnl" sz="1600" dirty="0"/>
              <a:t>de Cajal</a:t>
            </a:r>
          </a:p>
          <a:p>
            <a:pPr algn="ctr"/>
            <a:r>
              <a:rPr lang="es-ES_tradnl" sz="1600" dirty="0"/>
              <a:t>Marcapaso</a:t>
            </a:r>
          </a:p>
        </p:txBody>
      </p:sp>
      <p:sp>
        <p:nvSpPr>
          <p:cNvPr id="136202" name="Text Box 10"/>
          <p:cNvSpPr txBox="1">
            <a:spLocks noChangeArrowheads="1"/>
          </p:cNvSpPr>
          <p:nvPr/>
        </p:nvSpPr>
        <p:spPr bwMode="auto">
          <a:xfrm>
            <a:off x="1047749" y="3560763"/>
            <a:ext cx="1008063" cy="82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s-ES_tradnl" sz="1600" dirty="0"/>
              <a:t>Fibras </a:t>
            </a:r>
          </a:p>
          <a:p>
            <a:pPr algn="ctr"/>
            <a:r>
              <a:rPr lang="es-ES_tradnl" sz="1600" dirty="0"/>
              <a:t>músculo</a:t>
            </a:r>
          </a:p>
          <a:p>
            <a:pPr algn="ctr"/>
            <a:r>
              <a:rPr lang="es-ES_tradnl" sz="1600" dirty="0"/>
              <a:t>liso</a:t>
            </a:r>
          </a:p>
        </p:txBody>
      </p:sp>
      <p:sp>
        <p:nvSpPr>
          <p:cNvPr id="136203" name="Text Box 11"/>
          <p:cNvSpPr txBox="1">
            <a:spLocks noChangeArrowheads="1"/>
          </p:cNvSpPr>
          <p:nvPr/>
        </p:nvSpPr>
        <p:spPr bwMode="auto">
          <a:xfrm>
            <a:off x="908505" y="5053239"/>
            <a:ext cx="1243012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_tradnl" sz="1600"/>
              <a:t>Axón </a:t>
            </a:r>
          </a:p>
          <a:p>
            <a:pPr algn="ctr"/>
            <a:r>
              <a:rPr lang="es-ES_tradnl" sz="1600"/>
              <a:t>autonómico</a:t>
            </a:r>
          </a:p>
        </p:txBody>
      </p:sp>
      <p:sp>
        <p:nvSpPr>
          <p:cNvPr id="136204" name="Text Box 12"/>
          <p:cNvSpPr txBox="1">
            <a:spLocks noChangeArrowheads="1"/>
          </p:cNvSpPr>
          <p:nvPr/>
        </p:nvSpPr>
        <p:spPr bwMode="auto">
          <a:xfrm>
            <a:off x="5291138" y="1480911"/>
            <a:ext cx="161290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600" dirty="0"/>
              <a:t>Producción de </a:t>
            </a:r>
          </a:p>
          <a:p>
            <a:r>
              <a:rPr lang="es-ES_tradnl" sz="1600" dirty="0"/>
              <a:t>ondas lentas</a:t>
            </a:r>
          </a:p>
        </p:txBody>
      </p:sp>
      <p:sp>
        <p:nvSpPr>
          <p:cNvPr id="136205" name="Text Box 13"/>
          <p:cNvSpPr txBox="1">
            <a:spLocks noChangeArrowheads="1"/>
          </p:cNvSpPr>
          <p:nvPr/>
        </p:nvSpPr>
        <p:spPr bwMode="auto">
          <a:xfrm>
            <a:off x="5291138" y="2433638"/>
            <a:ext cx="225425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600"/>
              <a:t>Conducción de ondas</a:t>
            </a:r>
          </a:p>
          <a:p>
            <a:r>
              <a:rPr lang="es-ES_tradnl" sz="1600"/>
              <a:t>lentas al músculo liso</a:t>
            </a:r>
          </a:p>
        </p:txBody>
      </p:sp>
      <p:sp>
        <p:nvSpPr>
          <p:cNvPr id="136206" name="Text Box 14"/>
          <p:cNvSpPr txBox="1">
            <a:spLocks noChangeArrowheads="1"/>
          </p:cNvSpPr>
          <p:nvPr/>
        </p:nvSpPr>
        <p:spPr bwMode="auto">
          <a:xfrm>
            <a:off x="5291138" y="3560763"/>
            <a:ext cx="2814637" cy="1069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600" dirty="0"/>
              <a:t>Despolarización y apertura</a:t>
            </a:r>
          </a:p>
          <a:p>
            <a:r>
              <a:rPr lang="es-ES_tradnl" sz="1600" dirty="0"/>
              <a:t>de canales de Ca</a:t>
            </a:r>
            <a:r>
              <a:rPr lang="es-ES_tradnl" sz="1600" baseline="30000" dirty="0"/>
              <a:t>++</a:t>
            </a:r>
            <a:r>
              <a:rPr lang="es-ES_tradnl" sz="1600" dirty="0"/>
              <a:t>, </a:t>
            </a:r>
          </a:p>
          <a:p>
            <a:r>
              <a:rPr lang="es-ES_tradnl" sz="1600" dirty="0"/>
              <a:t>producción potenciales </a:t>
            </a:r>
          </a:p>
          <a:p>
            <a:r>
              <a:rPr lang="es-ES_tradnl" sz="1600" dirty="0"/>
              <a:t>de acción en marcapasos</a:t>
            </a:r>
          </a:p>
        </p:txBody>
      </p:sp>
      <p:sp>
        <p:nvSpPr>
          <p:cNvPr id="136207" name="Text Box 15"/>
          <p:cNvSpPr txBox="1">
            <a:spLocks noChangeArrowheads="1"/>
          </p:cNvSpPr>
          <p:nvPr/>
        </p:nvSpPr>
        <p:spPr bwMode="auto">
          <a:xfrm>
            <a:off x="5291138" y="4810125"/>
            <a:ext cx="2879725" cy="1314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Entrada autonómica </a:t>
            </a:r>
            <a:r>
              <a:rPr lang="es-ES_tradnl" sz="1600" dirty="0"/>
              <a:t>neural a c. Cajal y m. liso,</a:t>
            </a:r>
          </a:p>
          <a:p>
            <a:r>
              <a:rPr lang="es-ES_tradnl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modifica actividad</a:t>
            </a:r>
          </a:p>
          <a:p>
            <a:r>
              <a:rPr lang="es-ES_tradnl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intrínseca</a:t>
            </a:r>
            <a:r>
              <a:rPr lang="es-ES_tradnl" sz="1600" dirty="0"/>
              <a:t> de c. Cajal y</a:t>
            </a:r>
          </a:p>
          <a:p>
            <a:r>
              <a:rPr lang="es-ES_tradnl" sz="1600" dirty="0"/>
              <a:t>m. liso</a:t>
            </a:r>
          </a:p>
        </p:txBody>
      </p:sp>
      <p:sp>
        <p:nvSpPr>
          <p:cNvPr id="136208" name="Text Box 16"/>
          <p:cNvSpPr txBox="1">
            <a:spLocks noChangeArrowheads="1"/>
          </p:cNvSpPr>
          <p:nvPr/>
        </p:nvSpPr>
        <p:spPr bwMode="auto">
          <a:xfrm>
            <a:off x="827088" y="1003300"/>
            <a:ext cx="1625600" cy="425450"/>
          </a:xfrm>
          <a:prstGeom prst="rect">
            <a:avLst/>
          </a:prstGeom>
          <a:solidFill>
            <a:srgbClr val="D6ECEE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2000" b="0"/>
              <a:t>Estructuras</a:t>
            </a:r>
          </a:p>
        </p:txBody>
      </p:sp>
      <p:sp>
        <p:nvSpPr>
          <p:cNvPr id="136209" name="Text Box 17"/>
          <p:cNvSpPr txBox="1">
            <a:spLocks noChangeArrowheads="1"/>
          </p:cNvSpPr>
          <p:nvPr/>
        </p:nvSpPr>
        <p:spPr bwMode="auto">
          <a:xfrm>
            <a:off x="5357813" y="993775"/>
            <a:ext cx="1373187" cy="434975"/>
          </a:xfrm>
          <a:prstGeom prst="rect">
            <a:avLst/>
          </a:prstGeom>
          <a:solidFill>
            <a:srgbClr val="D6ECEE"/>
          </a:solidFill>
          <a:ln w="38100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2000" b="0"/>
              <a:t>Funciones</a:t>
            </a:r>
          </a:p>
        </p:txBody>
      </p:sp>
      <p:sp>
        <p:nvSpPr>
          <p:cNvPr id="136210" name="Text Box 18"/>
          <p:cNvSpPr txBox="1">
            <a:spLocks noChangeArrowheads="1"/>
          </p:cNvSpPr>
          <p:nvPr/>
        </p:nvSpPr>
        <p:spPr bwMode="auto">
          <a:xfrm>
            <a:off x="7164388" y="404813"/>
            <a:ext cx="1458912" cy="730250"/>
          </a:xfrm>
          <a:prstGeom prst="rect">
            <a:avLst/>
          </a:prstGeom>
          <a:solidFill>
            <a:srgbClr val="D6ECEE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es-ES_tradnl" sz="2000" b="0"/>
              <a:t>Origen de </a:t>
            </a:r>
          </a:p>
          <a:p>
            <a:pPr algn="ctr"/>
            <a:r>
              <a:rPr lang="es-ES_tradnl" sz="2000" b="0"/>
              <a:t>REB</a:t>
            </a:r>
          </a:p>
        </p:txBody>
      </p:sp>
      <p:sp>
        <p:nvSpPr>
          <p:cNvPr id="136215" name="Text Box 23"/>
          <p:cNvSpPr txBox="1">
            <a:spLocks noChangeArrowheads="1"/>
          </p:cNvSpPr>
          <p:nvPr/>
        </p:nvSpPr>
        <p:spPr bwMode="auto">
          <a:xfrm>
            <a:off x="3500437" y="373063"/>
            <a:ext cx="774700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MX" sz="4400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16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2015  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6201" grpId="0" animBg="1"/>
      <p:bldP spid="136202" grpId="0"/>
      <p:bldP spid="136203" grpId="0"/>
      <p:bldP spid="136204" grpId="0"/>
      <p:bldP spid="136205" grpId="0"/>
      <p:bldP spid="136206" grpId="0"/>
      <p:bldP spid="136207" grpId="0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5474" name="Picture 2" descr="img11"/>
          <p:cNvPicPr>
            <a:picLocks noGrp="1" noChangeAspect="1" noChangeArrowheads="1"/>
          </p:cNvPicPr>
          <p:nvPr>
            <p:ph/>
          </p:nvPr>
        </p:nvPicPr>
        <p:blipFill>
          <a:blip r:embed="rId2">
            <a:lum bright="-24000" contrast="4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2173"/>
          <a:stretch>
            <a:fillRect/>
          </a:stretch>
        </p:blipFill>
        <p:spPr>
          <a:xfrm>
            <a:off x="1258888" y="768350"/>
            <a:ext cx="5230812" cy="24447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05479" name="Text Box 7"/>
          <p:cNvSpPr txBox="1">
            <a:spLocks noChangeArrowheads="1"/>
          </p:cNvSpPr>
          <p:nvPr/>
        </p:nvSpPr>
        <p:spPr bwMode="auto">
          <a:xfrm>
            <a:off x="7019925" y="1185863"/>
            <a:ext cx="1347788" cy="730250"/>
          </a:xfrm>
          <a:prstGeom prst="rect">
            <a:avLst/>
          </a:prstGeom>
          <a:solidFill>
            <a:srgbClr val="D6ECEE"/>
          </a:solidFill>
          <a:ln w="28575">
            <a:solidFill>
              <a:srgbClr val="73BFC5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" sz="2000" b="0">
                <a:effectLst>
                  <a:outerShdw blurRad="38100" dist="38100" dir="2700000" algn="tl">
                    <a:srgbClr val="FFFFFF"/>
                  </a:outerShdw>
                </a:effectLst>
              </a:rPr>
              <a:t>Potencial </a:t>
            </a:r>
          </a:p>
          <a:p>
            <a:r>
              <a:rPr lang="es-ES" sz="2000" b="0">
                <a:effectLst>
                  <a:outerShdw blurRad="38100" dist="38100" dir="2700000" algn="tl">
                    <a:srgbClr val="FFFFFF"/>
                  </a:outerShdw>
                </a:effectLst>
              </a:rPr>
              <a:t>de acción</a:t>
            </a:r>
          </a:p>
        </p:txBody>
      </p:sp>
      <p:sp>
        <p:nvSpPr>
          <p:cNvPr id="105483" name="Text Box 11"/>
          <p:cNvSpPr txBox="1">
            <a:spLocks noChangeArrowheads="1"/>
          </p:cNvSpPr>
          <p:nvPr/>
        </p:nvSpPr>
        <p:spPr bwMode="auto">
          <a:xfrm>
            <a:off x="5651500" y="4221163"/>
            <a:ext cx="2266950" cy="854075"/>
          </a:xfrm>
          <a:prstGeom prst="rect">
            <a:avLst/>
          </a:prstGeom>
          <a:noFill/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600"/>
              <a:t>Entrada LENTA Ca</a:t>
            </a:r>
            <a:r>
              <a:rPr lang="es-ES" sz="1600" baseline="30000"/>
              <a:t>++</a:t>
            </a:r>
          </a:p>
          <a:p>
            <a:r>
              <a:rPr lang="es-ES" sz="1600"/>
              <a:t>Salida de K</a:t>
            </a:r>
            <a:r>
              <a:rPr lang="es-ES" sz="1600" baseline="30000"/>
              <a:t>+</a:t>
            </a:r>
          </a:p>
          <a:p>
            <a:r>
              <a:rPr lang="es-ES" sz="1600"/>
              <a:t>Larga duración</a:t>
            </a:r>
          </a:p>
        </p:txBody>
      </p:sp>
      <p:pic>
        <p:nvPicPr>
          <p:cNvPr id="105495" name="Picture 23" descr="img11"/>
          <p:cNvPicPr>
            <a:picLocks noChangeAspect="1" noChangeArrowheads="1"/>
          </p:cNvPicPr>
          <p:nvPr/>
        </p:nvPicPr>
        <p:blipFill>
          <a:blip r:embed="rId2">
            <a:lum bright="-24000" contrast="4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78" t="66006" r="48822" b="3635"/>
          <a:stretch>
            <a:fillRect/>
          </a:stretch>
        </p:blipFill>
        <p:spPr bwMode="auto">
          <a:xfrm>
            <a:off x="1620838" y="3500438"/>
            <a:ext cx="2951162" cy="295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5496" name="Oval 24"/>
          <p:cNvSpPr>
            <a:spLocks noChangeArrowheads="1"/>
          </p:cNvSpPr>
          <p:nvPr/>
        </p:nvSpPr>
        <p:spPr bwMode="auto">
          <a:xfrm>
            <a:off x="3924300" y="404813"/>
            <a:ext cx="1584325" cy="1393825"/>
          </a:xfrm>
          <a:prstGeom prst="ellipse">
            <a:avLst/>
          </a:prstGeom>
          <a:noFill/>
          <a:ln w="28575">
            <a:solidFill>
              <a:srgbClr val="CC00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5497" name="Line 25"/>
          <p:cNvSpPr>
            <a:spLocks noChangeShapeType="1"/>
          </p:cNvSpPr>
          <p:nvPr/>
        </p:nvSpPr>
        <p:spPr bwMode="auto">
          <a:xfrm flipH="1">
            <a:off x="1979613" y="1628775"/>
            <a:ext cx="2303462" cy="2016125"/>
          </a:xfrm>
          <a:prstGeom prst="lin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05499" name="Rectangle 27"/>
          <p:cNvSpPr>
            <a:spLocks noChangeArrowheads="1"/>
          </p:cNvSpPr>
          <p:nvPr/>
        </p:nvSpPr>
        <p:spPr bwMode="auto">
          <a:xfrm>
            <a:off x="2195513" y="1125538"/>
            <a:ext cx="1152525" cy="7191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5500" name="Oval 28"/>
          <p:cNvSpPr>
            <a:spLocks noChangeArrowheads="1"/>
          </p:cNvSpPr>
          <p:nvPr/>
        </p:nvSpPr>
        <p:spPr bwMode="auto">
          <a:xfrm>
            <a:off x="1979613" y="1989138"/>
            <a:ext cx="360362" cy="144462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5502" name="Rectangle 30"/>
          <p:cNvSpPr>
            <a:spLocks noChangeArrowheads="1"/>
          </p:cNvSpPr>
          <p:nvPr/>
        </p:nvSpPr>
        <p:spPr bwMode="auto">
          <a:xfrm>
            <a:off x="1619250" y="3429000"/>
            <a:ext cx="2952750" cy="30241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5498" name="Line 26"/>
          <p:cNvSpPr>
            <a:spLocks noChangeShapeType="1"/>
          </p:cNvSpPr>
          <p:nvPr/>
        </p:nvSpPr>
        <p:spPr bwMode="auto">
          <a:xfrm>
            <a:off x="4356100" y="1628775"/>
            <a:ext cx="215900" cy="4248150"/>
          </a:xfrm>
          <a:prstGeom prst="lin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05503" name="Text Box 31"/>
          <p:cNvSpPr txBox="1">
            <a:spLocks noChangeArrowheads="1"/>
          </p:cNvSpPr>
          <p:nvPr/>
        </p:nvSpPr>
        <p:spPr bwMode="auto">
          <a:xfrm>
            <a:off x="1403350" y="3860800"/>
            <a:ext cx="442913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/>
              <a:t>mV</a:t>
            </a:r>
          </a:p>
        </p:txBody>
      </p:sp>
      <p:sp>
        <p:nvSpPr>
          <p:cNvPr id="105504" name="Text Box 32"/>
          <p:cNvSpPr txBox="1">
            <a:spLocks noChangeArrowheads="1"/>
          </p:cNvSpPr>
          <p:nvPr/>
        </p:nvSpPr>
        <p:spPr bwMode="auto">
          <a:xfrm>
            <a:off x="6948488" y="476250"/>
            <a:ext cx="1439862" cy="60960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 algn="ctr"/>
            <a:r>
              <a:rPr lang="es-ES" sz="1600"/>
              <a:t>ACTIVIDAD </a:t>
            </a:r>
          </a:p>
          <a:p>
            <a:pPr algn="ctr"/>
            <a:r>
              <a:rPr lang="es-ES" sz="1600"/>
              <a:t>ELÉCTRICA </a:t>
            </a:r>
          </a:p>
        </p:txBody>
      </p:sp>
      <p:sp>
        <p:nvSpPr>
          <p:cNvPr id="105506" name="Text Box 34"/>
          <p:cNvSpPr txBox="1">
            <a:spLocks noChangeArrowheads="1"/>
          </p:cNvSpPr>
          <p:nvPr/>
        </p:nvSpPr>
        <p:spPr bwMode="auto">
          <a:xfrm>
            <a:off x="5795963" y="1196975"/>
            <a:ext cx="106997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MX" sz="44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  <p:sp>
        <p:nvSpPr>
          <p:cNvPr id="105507" name="Oval 35"/>
          <p:cNvSpPr>
            <a:spLocks noChangeArrowheads="1"/>
          </p:cNvSpPr>
          <p:nvPr/>
        </p:nvSpPr>
        <p:spPr bwMode="auto">
          <a:xfrm>
            <a:off x="4067175" y="549275"/>
            <a:ext cx="504825" cy="430213"/>
          </a:xfrm>
          <a:prstGeom prst="ellipse">
            <a:avLst/>
          </a:prstGeom>
          <a:noFill/>
          <a:ln w="28575">
            <a:solidFill>
              <a:srgbClr val="3333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5508" name="Text Box 36"/>
          <p:cNvSpPr txBox="1">
            <a:spLocks noChangeArrowheads="1"/>
          </p:cNvSpPr>
          <p:nvPr/>
        </p:nvSpPr>
        <p:spPr bwMode="auto">
          <a:xfrm>
            <a:off x="4572000" y="525463"/>
            <a:ext cx="501650" cy="396875"/>
          </a:xfrm>
          <a:prstGeom prst="rect">
            <a:avLst/>
          </a:prstGeom>
          <a:solidFill>
            <a:schemeClr val="accent1">
              <a:lumMod val="90000"/>
            </a:schemeClr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r>
              <a:rPr lang="es-ES" sz="2000" b="0" dirty="0"/>
              <a:t>PA</a:t>
            </a:r>
          </a:p>
        </p:txBody>
      </p:sp>
      <p:sp>
        <p:nvSpPr>
          <p:cNvPr id="105509" name="Text Box 37"/>
          <p:cNvSpPr txBox="1">
            <a:spLocks noChangeArrowheads="1"/>
          </p:cNvSpPr>
          <p:nvPr/>
        </p:nvSpPr>
        <p:spPr bwMode="auto">
          <a:xfrm>
            <a:off x="2124075" y="1412875"/>
            <a:ext cx="162401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b="0"/>
              <a:t>Ondas Lentas</a:t>
            </a:r>
          </a:p>
        </p:txBody>
      </p:sp>
      <p:sp>
        <p:nvSpPr>
          <p:cNvPr id="19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2015  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054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054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2000"/>
                                        <p:tgtEl>
                                          <p:spTgt spid="10550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5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5483" grpId="0" animBg="1"/>
      <p:bldP spid="105496" grpId="0" animBg="1"/>
      <p:bldP spid="105497" grpId="0" animBg="1"/>
      <p:bldP spid="105502" grpId="0" animBg="1"/>
      <p:bldP spid="105498" grpId="0" animBg="1"/>
      <p:bldP spid="105507" grpId="0" animBg="1"/>
      <p:bldP spid="105508" grpId="0" animBg="1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1074" name="Picture 2" descr="img11"/>
          <p:cNvPicPr>
            <a:picLocks noGrp="1" noChangeAspect="1" noChangeArrowheads="1"/>
          </p:cNvPicPr>
          <p:nvPr>
            <p:ph/>
          </p:nvPr>
        </p:nvPicPr>
        <p:blipFill>
          <a:blip r:embed="rId2">
            <a:lum bright="-24000" contrast="4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994"/>
          <a:stretch>
            <a:fillRect/>
          </a:stretch>
        </p:blipFill>
        <p:spPr>
          <a:xfrm>
            <a:off x="684213" y="682625"/>
            <a:ext cx="6335712" cy="54927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31075" name="Text Box 3"/>
          <p:cNvSpPr txBox="1">
            <a:spLocks noChangeArrowheads="1"/>
          </p:cNvSpPr>
          <p:nvPr/>
        </p:nvSpPr>
        <p:spPr bwMode="auto">
          <a:xfrm>
            <a:off x="6948488" y="476250"/>
            <a:ext cx="1439862" cy="60960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 algn="ctr"/>
            <a:r>
              <a:rPr lang="es-ES" sz="1600"/>
              <a:t>ACTIVIDAD </a:t>
            </a:r>
          </a:p>
          <a:p>
            <a:pPr algn="ctr"/>
            <a:r>
              <a:rPr lang="es-ES" sz="1600"/>
              <a:t>ELÉCTRICA </a:t>
            </a:r>
          </a:p>
        </p:txBody>
      </p:sp>
      <p:sp>
        <p:nvSpPr>
          <p:cNvPr id="131081" name="Text Box 9"/>
          <p:cNvSpPr txBox="1">
            <a:spLocks noChangeArrowheads="1"/>
          </p:cNvSpPr>
          <p:nvPr/>
        </p:nvSpPr>
        <p:spPr bwMode="auto">
          <a:xfrm>
            <a:off x="323850" y="476250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MX" sz="44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131084" name="Line 12"/>
          <p:cNvSpPr>
            <a:spLocks noChangeShapeType="1"/>
          </p:cNvSpPr>
          <p:nvPr/>
        </p:nvSpPr>
        <p:spPr bwMode="auto">
          <a:xfrm>
            <a:off x="1547813" y="3284538"/>
            <a:ext cx="4681537" cy="0"/>
          </a:xfrm>
          <a:prstGeom prst="line">
            <a:avLst/>
          </a:prstGeom>
          <a:noFill/>
          <a:ln w="28575">
            <a:solidFill>
              <a:srgbClr val="0000FF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31088" name="Text Box 16"/>
          <p:cNvSpPr txBox="1">
            <a:spLocks noChangeArrowheads="1"/>
          </p:cNvSpPr>
          <p:nvPr/>
        </p:nvSpPr>
        <p:spPr bwMode="auto">
          <a:xfrm>
            <a:off x="6948488" y="1196975"/>
            <a:ext cx="1347787" cy="730250"/>
          </a:xfrm>
          <a:prstGeom prst="rect">
            <a:avLst/>
          </a:prstGeom>
          <a:solidFill>
            <a:srgbClr val="D6ECEE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r>
              <a:rPr lang="es-ES_tradnl" sz="2000" b="0">
                <a:effectLst>
                  <a:outerShdw blurRad="38100" dist="38100" dir="2700000" algn="tl">
                    <a:srgbClr val="FFFFFF"/>
                  </a:outerShdw>
                </a:effectLst>
              </a:rPr>
              <a:t>Potencial </a:t>
            </a:r>
          </a:p>
          <a:p>
            <a:r>
              <a:rPr lang="es-ES_tradnl" sz="2000" b="0">
                <a:effectLst>
                  <a:outerShdw blurRad="38100" dist="38100" dir="2700000" algn="tl">
                    <a:srgbClr val="FFFFFF"/>
                  </a:outerShdw>
                </a:effectLst>
              </a:rPr>
              <a:t>de acción</a:t>
            </a:r>
          </a:p>
        </p:txBody>
      </p:sp>
      <p:sp>
        <p:nvSpPr>
          <p:cNvPr id="131089" name="Oval 17"/>
          <p:cNvSpPr>
            <a:spLocks noChangeArrowheads="1"/>
          </p:cNvSpPr>
          <p:nvPr/>
        </p:nvSpPr>
        <p:spPr bwMode="auto">
          <a:xfrm>
            <a:off x="3779838" y="693738"/>
            <a:ext cx="1368425" cy="1295400"/>
          </a:xfrm>
          <a:prstGeom prst="ellipse">
            <a:avLst/>
          </a:prstGeom>
          <a:noFill/>
          <a:ln w="28575">
            <a:solidFill>
              <a:srgbClr val="FF0066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1090" name="Text Box 18"/>
          <p:cNvSpPr txBox="1">
            <a:spLocks noChangeArrowheads="1"/>
          </p:cNvSpPr>
          <p:nvPr/>
        </p:nvSpPr>
        <p:spPr bwMode="auto">
          <a:xfrm>
            <a:off x="5672138" y="1582738"/>
            <a:ext cx="844550" cy="51752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/>
              <a:t>Umbral</a:t>
            </a:r>
          </a:p>
          <a:p>
            <a:r>
              <a:rPr lang="es-MX"/>
              <a:t>-40 mV</a:t>
            </a:r>
          </a:p>
        </p:txBody>
      </p:sp>
      <p:sp>
        <p:nvSpPr>
          <p:cNvPr id="131091" name="Rectangle 19"/>
          <p:cNvSpPr>
            <a:spLocks noChangeArrowheads="1"/>
          </p:cNvSpPr>
          <p:nvPr/>
        </p:nvSpPr>
        <p:spPr bwMode="auto">
          <a:xfrm>
            <a:off x="1979613" y="1844675"/>
            <a:ext cx="1008062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1092" name="Oval 20"/>
          <p:cNvSpPr>
            <a:spLocks noChangeArrowheads="1"/>
          </p:cNvSpPr>
          <p:nvPr/>
        </p:nvSpPr>
        <p:spPr bwMode="auto">
          <a:xfrm>
            <a:off x="1476375" y="2205038"/>
            <a:ext cx="503238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1095" name="Rectangle 23"/>
          <p:cNvSpPr>
            <a:spLocks noChangeArrowheads="1"/>
          </p:cNvSpPr>
          <p:nvPr/>
        </p:nvSpPr>
        <p:spPr bwMode="auto">
          <a:xfrm>
            <a:off x="1835150" y="1268413"/>
            <a:ext cx="1368425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1096" name="Text Box 24"/>
          <p:cNvSpPr txBox="1">
            <a:spLocks noChangeArrowheads="1"/>
          </p:cNvSpPr>
          <p:nvPr/>
        </p:nvSpPr>
        <p:spPr bwMode="auto">
          <a:xfrm>
            <a:off x="1835150" y="1700213"/>
            <a:ext cx="162401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b="0"/>
              <a:t>Ondas Lentas</a:t>
            </a:r>
          </a:p>
        </p:txBody>
      </p:sp>
      <p:sp>
        <p:nvSpPr>
          <p:cNvPr id="131098" name="Text Box 26"/>
          <p:cNvSpPr txBox="1">
            <a:spLocks noChangeArrowheads="1"/>
          </p:cNvSpPr>
          <p:nvPr/>
        </p:nvSpPr>
        <p:spPr bwMode="auto">
          <a:xfrm>
            <a:off x="6800850" y="2949575"/>
            <a:ext cx="1874838" cy="1343025"/>
          </a:xfrm>
          <a:prstGeom prst="rect">
            <a:avLst/>
          </a:prstGeom>
          <a:noFill/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600" b="0">
                <a:effectLst>
                  <a:outerShdw blurRad="38100" dist="38100" dir="2700000" algn="tl">
                    <a:srgbClr val="C0C0C0"/>
                  </a:outerShdw>
                </a:effectLst>
              </a:rPr>
              <a:t>Frec. REB</a:t>
            </a:r>
          </a:p>
          <a:p>
            <a:endParaRPr lang="es-ES_tradnl" sz="1600" b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r>
              <a:rPr lang="es-ES_tradnl" sz="1600" b="0">
                <a:effectLst>
                  <a:outerShdw blurRad="38100" dist="38100" dir="2700000" algn="tl">
                    <a:srgbClr val="C0C0C0"/>
                  </a:outerShdw>
                </a:effectLst>
              </a:rPr>
              <a:t>Frec. PA</a:t>
            </a:r>
          </a:p>
          <a:p>
            <a:endParaRPr lang="es-ES_tradnl" sz="1600" b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r>
              <a:rPr lang="es-ES_tradnl" sz="1600" b="0">
                <a:effectLst>
                  <a:outerShdw blurRad="38100" dist="38100" dir="2700000" algn="tl">
                    <a:srgbClr val="C0C0C0"/>
                  </a:outerShdw>
                </a:effectLst>
              </a:rPr>
              <a:t>Frec. Contracción</a:t>
            </a:r>
          </a:p>
        </p:txBody>
      </p:sp>
      <p:sp>
        <p:nvSpPr>
          <p:cNvPr id="131099" name="Line 27"/>
          <p:cNvSpPr>
            <a:spLocks noChangeShapeType="1"/>
          </p:cNvSpPr>
          <p:nvPr/>
        </p:nvSpPr>
        <p:spPr bwMode="auto">
          <a:xfrm>
            <a:off x="7377113" y="3236913"/>
            <a:ext cx="0" cy="215900"/>
          </a:xfrm>
          <a:prstGeom prst="line">
            <a:avLst/>
          </a:prstGeom>
          <a:noFill/>
          <a:ln w="28575">
            <a:solidFill>
              <a:srgbClr val="A5002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31100" name="Line 28"/>
          <p:cNvSpPr>
            <a:spLocks noChangeShapeType="1"/>
          </p:cNvSpPr>
          <p:nvPr/>
        </p:nvSpPr>
        <p:spPr bwMode="auto">
          <a:xfrm>
            <a:off x="7377113" y="3813175"/>
            <a:ext cx="0" cy="215900"/>
          </a:xfrm>
          <a:prstGeom prst="line">
            <a:avLst/>
          </a:prstGeom>
          <a:noFill/>
          <a:ln w="28575">
            <a:solidFill>
              <a:srgbClr val="A5002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9" name="Text Box 8"/>
          <p:cNvSpPr txBox="1">
            <a:spLocks noChangeArrowheads="1"/>
          </p:cNvSpPr>
          <p:nvPr/>
        </p:nvSpPr>
        <p:spPr bwMode="auto">
          <a:xfrm>
            <a:off x="6444208" y="6584776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2014  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17" name="Text Box 36"/>
          <p:cNvSpPr txBox="1">
            <a:spLocks noChangeArrowheads="1"/>
          </p:cNvSpPr>
          <p:nvPr/>
        </p:nvSpPr>
        <p:spPr bwMode="auto">
          <a:xfrm>
            <a:off x="4737781" y="582612"/>
            <a:ext cx="501650" cy="396875"/>
          </a:xfrm>
          <a:prstGeom prst="rect">
            <a:avLst/>
          </a:prstGeom>
          <a:solidFill>
            <a:schemeClr val="accent1">
              <a:lumMod val="90000"/>
            </a:schemeClr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r>
              <a:rPr lang="es-ES" sz="2000" b="0" dirty="0"/>
              <a:t>PA</a:t>
            </a:r>
          </a:p>
        </p:txBody>
      </p:sp>
      <p:sp>
        <p:nvSpPr>
          <p:cNvPr id="18" name="Text Box 42"/>
          <p:cNvSpPr txBox="1">
            <a:spLocks noChangeArrowheads="1"/>
          </p:cNvSpPr>
          <p:nvPr/>
        </p:nvSpPr>
        <p:spPr bwMode="auto">
          <a:xfrm>
            <a:off x="7118852" y="4581128"/>
            <a:ext cx="1556836" cy="584775"/>
          </a:xfrm>
          <a:prstGeom prst="rect">
            <a:avLst/>
          </a:prstGeom>
          <a:noFill/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6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H</a:t>
            </a:r>
            <a:r>
              <a:rPr lang="es-ES_tradnl" sz="1600" b="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ay respuesta</a:t>
            </a:r>
          </a:p>
          <a:p>
            <a:r>
              <a:rPr lang="es-ES_tradnl" sz="1600" b="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mecánica</a:t>
            </a:r>
            <a:endParaRPr lang="es-ES_tradnl" sz="16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1089" grpId="0" animBg="1"/>
      <p:bldP spid="131090" grpId="0" animBg="1"/>
      <p:bldP spid="131098" grpId="0" animBg="1"/>
      <p:bldP spid="131099" grpId="0" animBg="1"/>
      <p:bldP spid="131100" grpId="0" animBg="1"/>
      <p:bldP spid="1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20" name="Rectangle 12"/>
          <p:cNvSpPr>
            <a:spLocks noChangeArrowheads="1"/>
          </p:cNvSpPr>
          <p:nvPr/>
        </p:nvSpPr>
        <p:spPr bwMode="auto">
          <a:xfrm>
            <a:off x="798513" y="588824"/>
            <a:ext cx="7688262" cy="597086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ctr"/>
            <a:endParaRPr lang="es-ES_tradnl" sz="800" dirty="0" smtClean="0">
              <a:solidFill>
                <a:srgbClr val="007774"/>
              </a:solidFill>
              <a:effectLst>
                <a:outerShdw blurRad="38100" dist="38100" dir="2700000" algn="tl">
                  <a:srgbClr val="C0C0C0"/>
                </a:outerShdw>
              </a:effectLst>
              <a:cs typeface="Times New Roman" pitchFamily="18" charset="0"/>
            </a:endParaRPr>
          </a:p>
          <a:p>
            <a:pPr algn="ctr"/>
            <a:r>
              <a:rPr lang="es-ES_tradnl" sz="3200" dirty="0" smtClean="0">
                <a:solidFill>
                  <a:srgbClr val="00777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FUENTES</a:t>
            </a:r>
            <a:endParaRPr lang="es-ES_tradnl" sz="3200" dirty="0">
              <a:solidFill>
                <a:srgbClr val="007774"/>
              </a:solidFill>
              <a:effectLst>
                <a:outerShdw blurRad="38100" dist="38100" dir="2700000" algn="tl">
                  <a:srgbClr val="C0C0C0"/>
                </a:outerShdw>
              </a:effectLst>
              <a:cs typeface="Times New Roman" pitchFamily="18" charset="0"/>
            </a:endParaRPr>
          </a:p>
          <a:p>
            <a:r>
              <a:rPr lang="es-ES_tradnl" sz="900" b="0" dirty="0">
                <a:latin typeface="Arial" charset="0"/>
                <a:cs typeface="Times New Roman" pitchFamily="18" charset="0"/>
              </a:rPr>
              <a:t> </a:t>
            </a:r>
            <a:endParaRPr lang="es-ES_tradnl" sz="900" b="0" dirty="0">
              <a:latin typeface="Arial" charset="0"/>
            </a:endParaRPr>
          </a:p>
          <a:p>
            <a:pPr eaLnBrk="0" hangingPunct="0">
              <a:buClr>
                <a:schemeClr val="tx1"/>
              </a:buClr>
              <a:buFontTx/>
              <a:buChar char="•"/>
            </a:pPr>
            <a:r>
              <a:rPr lang="en-GB" sz="1200" b="0" dirty="0">
                <a:cs typeface="Times New Roman" pitchFamily="18" charset="0"/>
              </a:rPr>
              <a:t>  </a:t>
            </a:r>
            <a:r>
              <a:rPr lang="en-GB" b="0" dirty="0" err="1">
                <a:cs typeface="Times New Roman" pitchFamily="18" charset="0"/>
              </a:rPr>
              <a:t>Ganong´s</a:t>
            </a:r>
            <a:r>
              <a:rPr lang="en-GB" b="0" dirty="0">
                <a:cs typeface="Times New Roman" pitchFamily="18" charset="0"/>
              </a:rPr>
              <a:t> </a:t>
            </a:r>
            <a:r>
              <a:rPr lang="en-GB" b="0" i="1" dirty="0">
                <a:cs typeface="Times New Roman" pitchFamily="18" charset="0"/>
              </a:rPr>
              <a:t>Review of Medical Physiology</a:t>
            </a:r>
            <a:r>
              <a:rPr lang="en-GB" b="0" dirty="0">
                <a:cs typeface="Times New Roman" pitchFamily="18" charset="0"/>
              </a:rPr>
              <a:t>. 23</a:t>
            </a:r>
            <a:r>
              <a:rPr lang="en-GB" b="0" baseline="30000" dirty="0">
                <a:cs typeface="Times New Roman" pitchFamily="18" charset="0"/>
              </a:rPr>
              <a:t>er</a:t>
            </a:r>
            <a:r>
              <a:rPr lang="en-GB" b="0" dirty="0">
                <a:cs typeface="Times New Roman" pitchFamily="18" charset="0"/>
              </a:rPr>
              <a:t>.  Ed.  K.E. Barrett, S.M. Barman, S. </a:t>
            </a:r>
          </a:p>
          <a:p>
            <a:pPr eaLnBrk="0" hangingPunct="0">
              <a:buClr>
                <a:schemeClr val="tx1"/>
              </a:buClr>
            </a:pPr>
            <a:r>
              <a:rPr lang="en-GB" b="0" dirty="0">
                <a:cs typeface="Times New Roman" pitchFamily="18" charset="0"/>
              </a:rPr>
              <a:t>  </a:t>
            </a:r>
            <a:r>
              <a:rPr lang="en-GB" b="0" dirty="0" err="1">
                <a:cs typeface="Times New Roman" pitchFamily="18" charset="0"/>
              </a:rPr>
              <a:t>Boitano</a:t>
            </a:r>
            <a:r>
              <a:rPr lang="en-GB" b="0" dirty="0">
                <a:cs typeface="Times New Roman" pitchFamily="18" charset="0"/>
              </a:rPr>
              <a:t>, H.L. Brooks Eds. Lange, </a:t>
            </a:r>
            <a:r>
              <a:rPr lang="en-GB" dirty="0">
                <a:cs typeface="Times New Roman" pitchFamily="18" charset="0"/>
              </a:rPr>
              <a:t>2010</a:t>
            </a:r>
            <a:r>
              <a:rPr lang="en-GB" b="0" dirty="0">
                <a:cs typeface="Times New Roman" pitchFamily="18" charset="0"/>
              </a:rPr>
              <a:t>.</a:t>
            </a:r>
          </a:p>
          <a:p>
            <a:pPr eaLnBrk="0" hangingPunct="0">
              <a:buClr>
                <a:schemeClr val="tx1"/>
              </a:buClr>
            </a:pPr>
            <a:endParaRPr lang="en-GB" sz="900" b="0" dirty="0">
              <a:cs typeface="Times New Roman" pitchFamily="18" charset="0"/>
            </a:endParaRPr>
          </a:p>
          <a:p>
            <a:pPr eaLnBrk="0" hangingPunct="0">
              <a:buClr>
                <a:schemeClr val="tx1"/>
              </a:buClr>
              <a:buFontTx/>
              <a:buChar char="•"/>
            </a:pPr>
            <a:r>
              <a:rPr lang="es-ES" b="0" i="1" dirty="0" smtClean="0"/>
              <a:t> Fisiología </a:t>
            </a:r>
            <a:r>
              <a:rPr lang="es-ES" b="0" i="1" dirty="0"/>
              <a:t>Médica</a:t>
            </a:r>
            <a:r>
              <a:rPr lang="es-ES" b="0" dirty="0"/>
              <a:t>. </a:t>
            </a:r>
            <a:r>
              <a:rPr lang="es-ES" b="0" dirty="0" err="1"/>
              <a:t>Fiorenzo</a:t>
            </a:r>
            <a:r>
              <a:rPr lang="es-ES" b="0" dirty="0"/>
              <a:t> </a:t>
            </a:r>
            <a:r>
              <a:rPr lang="es-ES" b="0" dirty="0" err="1"/>
              <a:t>Conti</a:t>
            </a:r>
            <a:r>
              <a:rPr lang="es-ES" b="0" dirty="0"/>
              <a:t> (ed.). </a:t>
            </a:r>
            <a:r>
              <a:rPr lang="en-GB" b="0" dirty="0" err="1"/>
              <a:t>Mc</a:t>
            </a:r>
            <a:r>
              <a:rPr lang="en-GB" b="0" dirty="0"/>
              <a:t> </a:t>
            </a:r>
            <a:r>
              <a:rPr lang="en-GB" b="0" dirty="0" err="1"/>
              <a:t>Graw</a:t>
            </a:r>
            <a:r>
              <a:rPr lang="en-GB" b="0" dirty="0"/>
              <a:t>-Hill, </a:t>
            </a:r>
            <a:r>
              <a:rPr lang="en-GB" dirty="0"/>
              <a:t>2010</a:t>
            </a:r>
            <a:r>
              <a:rPr lang="en-GB" b="0" dirty="0"/>
              <a:t>.</a:t>
            </a:r>
            <a:endParaRPr lang="en-GB" b="0" dirty="0">
              <a:cs typeface="Times New Roman" pitchFamily="18" charset="0"/>
            </a:endParaRPr>
          </a:p>
          <a:p>
            <a:pPr eaLnBrk="0" hangingPunct="0">
              <a:buClr>
                <a:schemeClr val="tx1"/>
              </a:buClr>
              <a:buFontTx/>
              <a:buChar char="•"/>
            </a:pPr>
            <a:endParaRPr lang="en-GB" sz="800" b="0" dirty="0">
              <a:cs typeface="Times New Roman" pitchFamily="18" charset="0"/>
            </a:endParaRPr>
          </a:p>
          <a:p>
            <a:pPr eaLnBrk="0" hangingPunct="0">
              <a:buClr>
                <a:schemeClr val="tx1"/>
              </a:buClr>
              <a:buFontTx/>
              <a:buChar char="•"/>
            </a:pPr>
            <a:r>
              <a:rPr lang="en-GB" b="0" dirty="0">
                <a:cs typeface="Times New Roman" pitchFamily="18" charset="0"/>
              </a:rPr>
              <a:t> </a:t>
            </a:r>
            <a:r>
              <a:rPr lang="en-GB" b="0" dirty="0" err="1">
                <a:cs typeface="Times New Roman" pitchFamily="18" charset="0"/>
              </a:rPr>
              <a:t>Silbernagl</a:t>
            </a:r>
            <a:r>
              <a:rPr lang="en-GB" b="0" dirty="0">
                <a:cs typeface="Times New Roman" pitchFamily="18" charset="0"/>
              </a:rPr>
              <a:t> S. </a:t>
            </a:r>
            <a:r>
              <a:rPr lang="en-GB" b="0" dirty="0" err="1">
                <a:cs typeface="Times New Roman" pitchFamily="18" charset="0"/>
              </a:rPr>
              <a:t>Despopoulos</a:t>
            </a:r>
            <a:r>
              <a:rPr lang="en-GB" b="0" dirty="0">
                <a:cs typeface="Times New Roman" pitchFamily="18" charset="0"/>
              </a:rPr>
              <a:t>. </a:t>
            </a:r>
            <a:r>
              <a:rPr lang="en-GB" b="0" dirty="0" err="1">
                <a:cs typeface="Times New Roman" pitchFamily="18" charset="0"/>
              </a:rPr>
              <a:t>Fisiología</a:t>
            </a:r>
            <a:r>
              <a:rPr lang="en-GB" b="0" dirty="0">
                <a:cs typeface="Times New Roman" pitchFamily="18" charset="0"/>
              </a:rPr>
              <a:t>. </a:t>
            </a:r>
            <a:r>
              <a:rPr lang="en-GB" b="0" dirty="0" err="1">
                <a:cs typeface="Times New Roman" pitchFamily="18" charset="0"/>
              </a:rPr>
              <a:t>Texto</a:t>
            </a:r>
            <a:r>
              <a:rPr lang="en-GB" b="0" dirty="0">
                <a:cs typeface="Times New Roman" pitchFamily="18" charset="0"/>
              </a:rPr>
              <a:t> y Atlas 7</a:t>
            </a:r>
            <a:r>
              <a:rPr lang="en-GB" b="0" baseline="30000" dirty="0">
                <a:cs typeface="Times New Roman" pitchFamily="18" charset="0"/>
              </a:rPr>
              <a:t>tima</a:t>
            </a:r>
            <a:r>
              <a:rPr lang="en-GB" b="0" dirty="0">
                <a:cs typeface="Times New Roman" pitchFamily="18" charset="0"/>
              </a:rPr>
              <a:t> Ed. Editorial </a:t>
            </a:r>
            <a:r>
              <a:rPr lang="en-GB" b="0" dirty="0" err="1">
                <a:cs typeface="Times New Roman" pitchFamily="18" charset="0"/>
              </a:rPr>
              <a:t>Médica</a:t>
            </a:r>
            <a:r>
              <a:rPr lang="en-GB" b="0" dirty="0">
                <a:cs typeface="Times New Roman" pitchFamily="18" charset="0"/>
              </a:rPr>
              <a:t> </a:t>
            </a:r>
          </a:p>
          <a:p>
            <a:pPr eaLnBrk="0" hangingPunct="0">
              <a:buClr>
                <a:schemeClr val="tx1"/>
              </a:buClr>
            </a:pPr>
            <a:r>
              <a:rPr lang="en-GB" b="0" dirty="0">
                <a:cs typeface="Times New Roman" pitchFamily="18" charset="0"/>
              </a:rPr>
              <a:t>  </a:t>
            </a:r>
            <a:r>
              <a:rPr lang="en-GB" b="0" dirty="0" err="1">
                <a:cs typeface="Times New Roman" pitchFamily="18" charset="0"/>
              </a:rPr>
              <a:t>Panamericana</a:t>
            </a:r>
            <a:r>
              <a:rPr lang="en-GB" b="0" dirty="0">
                <a:cs typeface="Times New Roman" pitchFamily="18" charset="0"/>
              </a:rPr>
              <a:t>, </a:t>
            </a:r>
            <a:r>
              <a:rPr lang="en-GB" dirty="0">
                <a:cs typeface="Times New Roman" pitchFamily="18" charset="0"/>
              </a:rPr>
              <a:t>2009</a:t>
            </a:r>
            <a:r>
              <a:rPr lang="en-GB" b="0" dirty="0">
                <a:cs typeface="Times New Roman" pitchFamily="18" charset="0"/>
              </a:rPr>
              <a:t>. </a:t>
            </a:r>
          </a:p>
          <a:p>
            <a:pPr eaLnBrk="0" hangingPunct="0">
              <a:buClr>
                <a:schemeClr val="tx1"/>
              </a:buClr>
              <a:buFontTx/>
              <a:buChar char="•"/>
            </a:pPr>
            <a:endParaRPr lang="en-GB" sz="800" b="0" dirty="0">
              <a:cs typeface="Times New Roman" pitchFamily="18" charset="0"/>
            </a:endParaRPr>
          </a:p>
          <a:p>
            <a:pPr eaLnBrk="0" hangingPunct="0">
              <a:buClr>
                <a:schemeClr val="tx1"/>
              </a:buClr>
              <a:buFontTx/>
              <a:buChar char="•"/>
            </a:pPr>
            <a:r>
              <a:rPr lang="en-GB" b="0" dirty="0">
                <a:cs typeface="Times New Roman" pitchFamily="18" charset="0"/>
              </a:rPr>
              <a:t> Fox S.I. </a:t>
            </a:r>
            <a:r>
              <a:rPr lang="en-GB" b="0" i="1" dirty="0">
                <a:cs typeface="Times New Roman" pitchFamily="18" charset="0"/>
              </a:rPr>
              <a:t>Human Physiology</a:t>
            </a:r>
            <a:r>
              <a:rPr lang="en-GB" b="0" dirty="0">
                <a:cs typeface="Times New Roman" pitchFamily="18" charset="0"/>
              </a:rPr>
              <a:t>. 10</a:t>
            </a:r>
            <a:r>
              <a:rPr lang="en-GB" b="0" baseline="30000" dirty="0">
                <a:cs typeface="Times New Roman" pitchFamily="18" charset="0"/>
              </a:rPr>
              <a:t>th</a:t>
            </a:r>
            <a:r>
              <a:rPr lang="en-GB" b="0" dirty="0">
                <a:cs typeface="Times New Roman" pitchFamily="18" charset="0"/>
              </a:rPr>
              <a:t> edition. McGraw-Hill, New York, </a:t>
            </a:r>
            <a:r>
              <a:rPr lang="en-GB" dirty="0">
                <a:cs typeface="Times New Roman" pitchFamily="18" charset="0"/>
              </a:rPr>
              <a:t>2008</a:t>
            </a:r>
            <a:r>
              <a:rPr lang="en-GB" b="0" dirty="0">
                <a:cs typeface="Times New Roman" pitchFamily="18" charset="0"/>
              </a:rPr>
              <a:t>.</a:t>
            </a:r>
          </a:p>
          <a:p>
            <a:pPr eaLnBrk="0" hangingPunct="0">
              <a:buClr>
                <a:schemeClr val="tx1"/>
              </a:buClr>
              <a:buFontTx/>
              <a:buChar char="•"/>
            </a:pPr>
            <a:endParaRPr lang="es-ES_tradnl" sz="800" b="0" dirty="0"/>
          </a:p>
          <a:p>
            <a:pPr eaLnBrk="0" hangingPunct="0">
              <a:buClr>
                <a:schemeClr val="tx1"/>
              </a:buClr>
              <a:buFontTx/>
              <a:buChar char="•"/>
            </a:pPr>
            <a:r>
              <a:rPr lang="en-GB" b="0" dirty="0">
                <a:cs typeface="Times New Roman" pitchFamily="18" charset="0"/>
              </a:rPr>
              <a:t> Costanzo L.S. </a:t>
            </a:r>
            <a:r>
              <a:rPr lang="en-GB" b="0" i="1" dirty="0">
                <a:cs typeface="Times New Roman" pitchFamily="18" charset="0"/>
              </a:rPr>
              <a:t>Physiology</a:t>
            </a:r>
            <a:r>
              <a:rPr lang="en-GB" b="0" dirty="0">
                <a:cs typeface="Times New Roman" pitchFamily="18" charset="0"/>
              </a:rPr>
              <a:t>. 3</a:t>
            </a:r>
            <a:r>
              <a:rPr lang="en-GB" b="0" baseline="30000" dirty="0">
                <a:cs typeface="Times New Roman" pitchFamily="18" charset="0"/>
              </a:rPr>
              <a:t>er</a:t>
            </a:r>
            <a:r>
              <a:rPr lang="en-GB" b="0" dirty="0">
                <a:cs typeface="Times New Roman" pitchFamily="18" charset="0"/>
              </a:rPr>
              <a:t> Ed. Saunders Elsevier, </a:t>
            </a:r>
            <a:r>
              <a:rPr lang="en-GB" dirty="0">
                <a:cs typeface="Times New Roman" pitchFamily="18" charset="0"/>
              </a:rPr>
              <a:t>2006</a:t>
            </a:r>
            <a:r>
              <a:rPr lang="en-GB" b="0" dirty="0">
                <a:cs typeface="Times New Roman" pitchFamily="18" charset="0"/>
              </a:rPr>
              <a:t>.</a:t>
            </a:r>
          </a:p>
          <a:p>
            <a:pPr eaLnBrk="0" hangingPunct="0">
              <a:buClr>
                <a:schemeClr val="tx1"/>
              </a:buClr>
              <a:buFontTx/>
              <a:buChar char="•"/>
            </a:pPr>
            <a:endParaRPr lang="en-GB" sz="800" b="0" dirty="0">
              <a:cs typeface="Times New Roman" pitchFamily="18" charset="0"/>
            </a:endParaRPr>
          </a:p>
          <a:p>
            <a:pPr eaLnBrk="0" hangingPunct="0">
              <a:buClr>
                <a:schemeClr val="tx1"/>
              </a:buClr>
              <a:buFontTx/>
              <a:buChar char="•"/>
            </a:pPr>
            <a:r>
              <a:rPr lang="en-US" sz="1200" b="0" dirty="0">
                <a:cs typeface="Times New Roman" pitchFamily="18" charset="0"/>
              </a:rPr>
              <a:t> K. M. Barrett. </a:t>
            </a:r>
            <a:r>
              <a:rPr lang="en-US" sz="1200" b="0" i="1" dirty="0">
                <a:cs typeface="Times New Roman" pitchFamily="18" charset="0"/>
              </a:rPr>
              <a:t>Gastrointestinal Physiology</a:t>
            </a:r>
            <a:r>
              <a:rPr lang="en-US" sz="1200" b="0" dirty="0">
                <a:cs typeface="Times New Roman" pitchFamily="18" charset="0"/>
              </a:rPr>
              <a:t>. Lange Physiology Series. McGraw-Hill, </a:t>
            </a:r>
            <a:r>
              <a:rPr lang="en-US" sz="1200" dirty="0">
                <a:cs typeface="Times New Roman" pitchFamily="18" charset="0"/>
              </a:rPr>
              <a:t>2006</a:t>
            </a:r>
            <a:r>
              <a:rPr lang="en-US" sz="1200" b="0" dirty="0">
                <a:cs typeface="Times New Roman" pitchFamily="18" charset="0"/>
              </a:rPr>
              <a:t>.</a:t>
            </a:r>
          </a:p>
          <a:p>
            <a:pPr eaLnBrk="0" hangingPunct="0">
              <a:buClr>
                <a:schemeClr val="tx1"/>
              </a:buClr>
              <a:buFontTx/>
              <a:buChar char="•"/>
            </a:pPr>
            <a:endParaRPr lang="en-US" sz="800" b="0" dirty="0">
              <a:cs typeface="Times New Roman" pitchFamily="18" charset="0"/>
            </a:endParaRPr>
          </a:p>
          <a:p>
            <a:pPr eaLnBrk="0" hangingPunct="0">
              <a:buClr>
                <a:schemeClr val="tx1"/>
              </a:buClr>
              <a:buFontTx/>
              <a:buChar char="•"/>
            </a:pPr>
            <a:r>
              <a:rPr lang="en-GB" sz="1200" b="0" dirty="0">
                <a:cs typeface="Times New Roman" pitchFamily="18" charset="0"/>
              </a:rPr>
              <a:t> A.C. Guyton, J.E Hall. </a:t>
            </a:r>
            <a:r>
              <a:rPr lang="en-GB" sz="1200" b="0" i="1" dirty="0">
                <a:cs typeface="Times New Roman" pitchFamily="18" charset="0"/>
              </a:rPr>
              <a:t>Textbook of Medical Physiology</a:t>
            </a:r>
            <a:r>
              <a:rPr lang="en-GB" sz="1200" b="0" dirty="0">
                <a:cs typeface="Times New Roman" pitchFamily="18" charset="0"/>
              </a:rPr>
              <a:t>. 10th Edition W.B.  </a:t>
            </a:r>
            <a:r>
              <a:rPr lang="en-GB" sz="1200" b="0" dirty="0" err="1">
                <a:cs typeface="Times New Roman" pitchFamily="18" charset="0"/>
              </a:rPr>
              <a:t>Sauders</a:t>
            </a:r>
            <a:r>
              <a:rPr lang="en-GB" sz="1200" b="0" dirty="0">
                <a:cs typeface="Times New Roman" pitchFamily="18" charset="0"/>
              </a:rPr>
              <a:t> Co., Philadelphia, </a:t>
            </a:r>
          </a:p>
          <a:p>
            <a:pPr eaLnBrk="0" hangingPunct="0">
              <a:buClr>
                <a:schemeClr val="tx1"/>
              </a:buClr>
            </a:pPr>
            <a:r>
              <a:rPr lang="en-GB" sz="1200" b="0" dirty="0">
                <a:cs typeface="Times New Roman" pitchFamily="18" charset="0"/>
              </a:rPr>
              <a:t>  </a:t>
            </a:r>
            <a:r>
              <a:rPr lang="en-GB" sz="1200" dirty="0">
                <a:cs typeface="Times New Roman" pitchFamily="18" charset="0"/>
              </a:rPr>
              <a:t>2000.</a:t>
            </a:r>
          </a:p>
          <a:p>
            <a:pPr eaLnBrk="0" hangingPunct="0">
              <a:buClr>
                <a:schemeClr val="tx1"/>
              </a:buClr>
              <a:buFontTx/>
              <a:buChar char="•"/>
            </a:pPr>
            <a:endParaRPr lang="en-GB" sz="800" dirty="0">
              <a:cs typeface="Times New Roman" pitchFamily="18" charset="0"/>
            </a:endParaRPr>
          </a:p>
          <a:p>
            <a:pPr eaLnBrk="0" hangingPunct="0">
              <a:buClr>
                <a:schemeClr val="tx1"/>
              </a:buClr>
              <a:buFontTx/>
              <a:buChar char="•"/>
            </a:pPr>
            <a:r>
              <a:rPr lang="en-GB" sz="1200" b="0" dirty="0">
                <a:cs typeface="Times New Roman" pitchFamily="18" charset="0"/>
              </a:rPr>
              <a:t> M. </a:t>
            </a:r>
            <a:r>
              <a:rPr lang="en-GB" sz="1200" b="0" dirty="0" err="1">
                <a:cs typeface="Times New Roman" pitchFamily="18" charset="0"/>
              </a:rPr>
              <a:t>Gershon</a:t>
            </a:r>
            <a:r>
              <a:rPr lang="en-GB" sz="1200" b="0" dirty="0">
                <a:cs typeface="Times New Roman" pitchFamily="18" charset="0"/>
              </a:rPr>
              <a:t>. </a:t>
            </a:r>
            <a:r>
              <a:rPr lang="en-GB" sz="1200" b="0" i="1" dirty="0">
                <a:cs typeface="Times New Roman" pitchFamily="18" charset="0"/>
              </a:rPr>
              <a:t>The Enteric Nervous System: a Second Brain</a:t>
            </a:r>
            <a:r>
              <a:rPr lang="en-GB" sz="1200" b="0" dirty="0">
                <a:cs typeface="Times New Roman" pitchFamily="18" charset="0"/>
              </a:rPr>
              <a:t>. Hospital Practice. </a:t>
            </a:r>
            <a:r>
              <a:rPr lang="en-GB" sz="1200" dirty="0">
                <a:cs typeface="Times New Roman" pitchFamily="18" charset="0"/>
              </a:rPr>
              <a:t>1999</a:t>
            </a:r>
            <a:r>
              <a:rPr lang="en-GB" sz="1200" b="0" dirty="0">
                <a:cs typeface="Times New Roman" pitchFamily="18" charset="0"/>
              </a:rPr>
              <a:t>.</a:t>
            </a:r>
          </a:p>
          <a:p>
            <a:pPr eaLnBrk="0" hangingPunct="0">
              <a:buClr>
                <a:schemeClr val="tx1"/>
              </a:buClr>
              <a:buFontTx/>
              <a:buChar char="•"/>
            </a:pPr>
            <a:endParaRPr lang="en-GB" sz="800" b="0" dirty="0">
              <a:cs typeface="Times New Roman" pitchFamily="18" charset="0"/>
            </a:endParaRPr>
          </a:p>
          <a:p>
            <a:pPr eaLnBrk="0" hangingPunct="0">
              <a:buClr>
                <a:schemeClr val="tx1"/>
              </a:buClr>
              <a:buFontTx/>
              <a:buChar char="•"/>
            </a:pPr>
            <a:r>
              <a:rPr lang="en-GB" sz="1200" b="0" dirty="0">
                <a:cs typeface="Times New Roman" pitchFamily="18" charset="0"/>
              </a:rPr>
              <a:t> L. Wilson-</a:t>
            </a:r>
            <a:r>
              <a:rPr lang="en-GB" sz="1200" b="0" dirty="0" err="1">
                <a:cs typeface="Times New Roman" pitchFamily="18" charset="0"/>
              </a:rPr>
              <a:t>Pauwels</a:t>
            </a:r>
            <a:r>
              <a:rPr lang="en-GB" sz="1200" b="0" dirty="0">
                <a:cs typeface="Times New Roman" pitchFamily="18" charset="0"/>
              </a:rPr>
              <a:t>, P.A. Stewart, E.J. </a:t>
            </a:r>
            <a:r>
              <a:rPr lang="en-GB" sz="1200" b="0" dirty="0" err="1">
                <a:cs typeface="Times New Roman" pitchFamily="18" charset="0"/>
              </a:rPr>
              <a:t>Akesson</a:t>
            </a:r>
            <a:r>
              <a:rPr lang="en-GB" sz="1200" b="0" dirty="0">
                <a:cs typeface="Times New Roman" pitchFamily="18" charset="0"/>
              </a:rPr>
              <a:t>. </a:t>
            </a:r>
            <a:r>
              <a:rPr lang="en-GB" sz="1200" b="0" i="1" dirty="0">
                <a:cs typeface="Times New Roman" pitchFamily="18" charset="0"/>
              </a:rPr>
              <a:t>Autonomic Nerves</a:t>
            </a:r>
            <a:r>
              <a:rPr lang="en-GB" sz="1200" b="0" dirty="0">
                <a:cs typeface="Times New Roman" pitchFamily="18" charset="0"/>
              </a:rPr>
              <a:t>. B.C. Decker Inc. Hamilton, </a:t>
            </a:r>
          </a:p>
          <a:p>
            <a:pPr eaLnBrk="0" hangingPunct="0">
              <a:buClr>
                <a:schemeClr val="tx1"/>
              </a:buClr>
            </a:pPr>
            <a:r>
              <a:rPr lang="en-GB" sz="1200" dirty="0">
                <a:cs typeface="Times New Roman" pitchFamily="18" charset="0"/>
              </a:rPr>
              <a:t> 1997.</a:t>
            </a:r>
          </a:p>
          <a:p>
            <a:pPr eaLnBrk="0" hangingPunct="0">
              <a:buClr>
                <a:schemeClr val="tx1"/>
              </a:buClr>
              <a:buFontTx/>
              <a:buChar char="•"/>
            </a:pPr>
            <a:endParaRPr lang="en-GB" sz="800" b="0" dirty="0">
              <a:cs typeface="Times New Roman" pitchFamily="18" charset="0"/>
            </a:endParaRPr>
          </a:p>
          <a:p>
            <a:pPr eaLnBrk="0" hangingPunct="0">
              <a:buClr>
                <a:schemeClr val="tx1"/>
              </a:buClr>
              <a:buFontTx/>
              <a:buChar char="•"/>
            </a:pPr>
            <a:r>
              <a:rPr lang="es-ES_tradnl" b="0" dirty="0"/>
              <a:t> R.A. </a:t>
            </a:r>
            <a:r>
              <a:rPr lang="es-ES_tradnl" b="0" dirty="0" err="1"/>
              <a:t>Bowen</a:t>
            </a:r>
            <a:r>
              <a:rPr lang="es-ES_tradnl" b="0" dirty="0"/>
              <a:t>. </a:t>
            </a:r>
            <a:r>
              <a:rPr lang="es-ES_tradnl" b="0" dirty="0" err="1"/>
              <a:t>Biomedical</a:t>
            </a:r>
            <a:r>
              <a:rPr lang="es-ES_tradnl" b="0" dirty="0"/>
              <a:t> </a:t>
            </a:r>
            <a:r>
              <a:rPr lang="es-ES_tradnl" b="0" dirty="0" err="1"/>
              <a:t>Sciences</a:t>
            </a:r>
            <a:r>
              <a:rPr lang="es-ES_tradnl" b="0" dirty="0"/>
              <a:t>. </a:t>
            </a:r>
            <a:r>
              <a:rPr lang="es-ES_tradnl" b="0" i="1" dirty="0" err="1"/>
              <a:t>Digestive</a:t>
            </a:r>
            <a:r>
              <a:rPr lang="es-ES_tradnl" b="0" i="1" dirty="0"/>
              <a:t> </a:t>
            </a:r>
            <a:r>
              <a:rPr lang="es-ES_tradnl" b="0" i="1" dirty="0" err="1"/>
              <a:t>System</a:t>
            </a:r>
            <a:r>
              <a:rPr lang="es-ES_tradnl" b="0" dirty="0"/>
              <a:t>. Colorado </a:t>
            </a:r>
            <a:r>
              <a:rPr lang="es-ES_tradnl" b="0" dirty="0" err="1"/>
              <a:t>State</a:t>
            </a:r>
            <a:r>
              <a:rPr lang="es-ES_tradnl" b="0" dirty="0"/>
              <a:t> </a:t>
            </a:r>
            <a:r>
              <a:rPr lang="es-ES_tradnl" b="0" dirty="0" err="1"/>
              <a:t>University</a:t>
            </a:r>
            <a:r>
              <a:rPr lang="es-ES_tradnl" b="0" dirty="0"/>
              <a:t>, </a:t>
            </a:r>
            <a:r>
              <a:rPr lang="es-ES_tradnl" dirty="0"/>
              <a:t>2006.</a:t>
            </a:r>
            <a:r>
              <a:rPr lang="es-ES_tradnl" b="0" dirty="0"/>
              <a:t> </a:t>
            </a:r>
          </a:p>
          <a:p>
            <a:pPr eaLnBrk="0" hangingPunct="0">
              <a:buClr>
                <a:schemeClr val="tx1"/>
              </a:buClr>
            </a:pPr>
            <a:r>
              <a:rPr lang="es-ES_tradnl" b="0" dirty="0"/>
              <a:t>  Disponible en: </a:t>
            </a:r>
            <a:r>
              <a:rPr lang="es-ES_tradnl" sz="1200" b="0" dirty="0">
                <a:hlinkClick r:id="rId2"/>
              </a:rPr>
              <a:t>http://arbl.cvmbs.colostate.edu/hbooks/pathphys/digestion/index.html</a:t>
            </a:r>
            <a:endParaRPr lang="es-ES_tradnl" sz="1200" b="0" dirty="0"/>
          </a:p>
          <a:p>
            <a:pPr eaLnBrk="0" hangingPunct="0">
              <a:buClr>
                <a:schemeClr val="tx1"/>
              </a:buClr>
            </a:pPr>
            <a:endParaRPr lang="es-ES_tradnl" sz="800" b="0" dirty="0"/>
          </a:p>
          <a:p>
            <a:pPr eaLnBrk="0" hangingPunct="0">
              <a:buClr>
                <a:schemeClr val="tx1"/>
              </a:buClr>
              <a:buFontTx/>
              <a:buChar char="•"/>
            </a:pPr>
            <a:r>
              <a:rPr lang="es-ES_tradnl" b="0" dirty="0"/>
              <a:t> </a:t>
            </a:r>
            <a:r>
              <a:rPr lang="es-ES_tradnl" b="0" i="1" dirty="0" err="1"/>
              <a:t>The</a:t>
            </a:r>
            <a:r>
              <a:rPr lang="es-ES_tradnl" b="0" i="1" dirty="0"/>
              <a:t> </a:t>
            </a:r>
            <a:r>
              <a:rPr lang="es-ES_tradnl" b="0" i="1" dirty="0" err="1"/>
              <a:t>Inner</a:t>
            </a:r>
            <a:r>
              <a:rPr lang="es-ES_tradnl" b="0" i="1" dirty="0"/>
              <a:t> </a:t>
            </a:r>
            <a:r>
              <a:rPr lang="es-ES_tradnl" b="0" i="1" dirty="0" err="1"/>
              <a:t>Tube</a:t>
            </a:r>
            <a:r>
              <a:rPr lang="es-ES_tradnl" b="0" i="1" dirty="0"/>
              <a:t> of </a:t>
            </a:r>
            <a:r>
              <a:rPr lang="es-ES_tradnl" b="0" i="1" dirty="0" err="1"/>
              <a:t>Life</a:t>
            </a:r>
            <a:r>
              <a:rPr lang="es-ES_tradnl" b="0" dirty="0"/>
              <a:t>. </a:t>
            </a:r>
            <a:r>
              <a:rPr lang="es-ES_tradnl" b="0" dirty="0" err="1"/>
              <a:t>Special</a:t>
            </a:r>
            <a:r>
              <a:rPr lang="es-ES_tradnl" b="0" dirty="0"/>
              <a:t> </a:t>
            </a:r>
            <a:r>
              <a:rPr lang="es-ES_tradnl" b="0" dirty="0" err="1"/>
              <a:t>Collection</a:t>
            </a:r>
            <a:r>
              <a:rPr lang="es-ES_tradnl" b="0" dirty="0"/>
              <a:t>  </a:t>
            </a:r>
            <a:r>
              <a:rPr lang="es-ES_tradnl" b="0" dirty="0" err="1"/>
              <a:t>Science</a:t>
            </a:r>
            <a:r>
              <a:rPr lang="es-ES_tradnl" b="0" dirty="0"/>
              <a:t> 307: 1914 </a:t>
            </a:r>
            <a:r>
              <a:rPr lang="es-ES_tradnl" dirty="0"/>
              <a:t>2005</a:t>
            </a:r>
            <a:r>
              <a:rPr lang="es-ES_tradnl" b="0" dirty="0"/>
              <a:t> [DOI: </a:t>
            </a:r>
          </a:p>
          <a:p>
            <a:pPr eaLnBrk="0" hangingPunct="0">
              <a:buClr>
                <a:schemeClr val="tx1"/>
              </a:buClr>
            </a:pPr>
            <a:r>
              <a:rPr lang="es-ES_tradnl" b="0" dirty="0"/>
              <a:t>   10.1126/science.307.5717.1914a]. Disponible en: </a:t>
            </a:r>
          </a:p>
          <a:p>
            <a:pPr eaLnBrk="0" hangingPunct="0">
              <a:buClr>
                <a:schemeClr val="tx1"/>
              </a:buClr>
            </a:pPr>
            <a:r>
              <a:rPr lang="es-ES_tradnl" b="0" dirty="0"/>
              <a:t>  </a:t>
            </a:r>
            <a:r>
              <a:rPr lang="es-ES_tradnl" sz="1200" b="0" dirty="0">
                <a:hlinkClick r:id="rId3"/>
              </a:rPr>
              <a:t>http://www.sciencemag.org/cgi/content/summary/sci;307/5717/1895</a:t>
            </a:r>
            <a:endParaRPr lang="es-ES_tradnl" sz="1200" b="0" dirty="0"/>
          </a:p>
          <a:p>
            <a:pPr eaLnBrk="0" hangingPunct="0">
              <a:buClr>
                <a:schemeClr val="tx1"/>
              </a:buClr>
            </a:pPr>
            <a:endParaRPr lang="es-ES_tradnl" sz="1200" b="0" dirty="0"/>
          </a:p>
        </p:txBody>
      </p:sp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6532562" y="6656784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2015  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6" name="Text Box 4"/>
          <p:cNvSpPr txBox="1">
            <a:spLocks noChangeArrowheads="1"/>
          </p:cNvSpPr>
          <p:nvPr/>
        </p:nvSpPr>
        <p:spPr bwMode="auto">
          <a:xfrm>
            <a:off x="1912355" y="1713274"/>
            <a:ext cx="5319290" cy="4539704"/>
          </a:xfrm>
          <a:prstGeom prst="rect">
            <a:avLst/>
          </a:prstGeom>
          <a:noFill/>
          <a:ln w="38100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FontTx/>
              <a:buAutoNum type="arabicPeriod"/>
            </a:pPr>
            <a:endParaRPr lang="es-MX" sz="900" dirty="0"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>
              <a:buFontTx/>
              <a:buAutoNum type="arabicPeriod"/>
            </a:pPr>
            <a:r>
              <a:rPr lang="es-MX" sz="1600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Umbral: -40 </a:t>
            </a:r>
            <a:r>
              <a:rPr lang="es-MX" sz="1600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mV</a:t>
            </a:r>
            <a:endParaRPr lang="es-MX" sz="1600" dirty="0"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>
              <a:buFontTx/>
              <a:buAutoNum type="arabicPeriod"/>
            </a:pPr>
            <a:endParaRPr lang="es-MX" sz="1000" dirty="0"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>
              <a:buFontTx/>
              <a:buAutoNum type="arabicPeriod"/>
            </a:pPr>
            <a:r>
              <a:rPr lang="es-MX" sz="1600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A mayor despolarización, mayor frecuencia</a:t>
            </a:r>
          </a:p>
          <a:p>
            <a:r>
              <a:rPr lang="es-MX" sz="1600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   de descarga de PA</a:t>
            </a:r>
          </a:p>
          <a:p>
            <a:endParaRPr lang="es-MX" sz="1000" dirty="0"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r>
              <a:rPr lang="es-MX" sz="1600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3.  PA mayor duración</a:t>
            </a:r>
            <a:r>
              <a:rPr lang="es-MX" sz="1600" b="0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</a:t>
            </a:r>
          </a:p>
          <a:p>
            <a:r>
              <a:rPr lang="es-MX" sz="1600" b="0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       despolarización:  entrada lenta de </a:t>
            </a:r>
            <a:r>
              <a:rPr lang="es-MX" sz="1600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Ca</a:t>
            </a:r>
            <a:r>
              <a:rPr lang="es-MX" sz="1600" baseline="30000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++</a:t>
            </a:r>
          </a:p>
          <a:p>
            <a:r>
              <a:rPr lang="es-MX" sz="1600" b="0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       </a:t>
            </a:r>
            <a:r>
              <a:rPr lang="es-MX" sz="1600" b="0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repolarización</a:t>
            </a:r>
            <a:r>
              <a:rPr lang="es-MX" sz="1600" b="0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:  salida de K</a:t>
            </a:r>
            <a:r>
              <a:rPr lang="es-MX" sz="1600" b="0" baseline="30000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+</a:t>
            </a:r>
          </a:p>
          <a:p>
            <a:r>
              <a:rPr lang="es-MX" sz="1600" b="0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       duración </a:t>
            </a:r>
            <a:r>
              <a:rPr lang="es-MX" sz="1600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10 a 50</a:t>
            </a:r>
            <a:r>
              <a:rPr lang="es-MX" sz="1600" b="0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</a:t>
            </a:r>
            <a:r>
              <a:rPr lang="es-MX" sz="1600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mseg</a:t>
            </a:r>
            <a:endParaRPr lang="es-MX" sz="1600" dirty="0"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endParaRPr lang="es-MX" sz="1000" dirty="0"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>
              <a:buFontTx/>
              <a:buAutoNum type="arabicPeriod" startAt="4"/>
            </a:pPr>
            <a:r>
              <a:rPr lang="es-MX" sz="1600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Mayor latencia</a:t>
            </a:r>
            <a:r>
              <a:rPr lang="es-MX" sz="1600" b="0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</a:t>
            </a:r>
            <a:r>
              <a:rPr lang="es-MX" sz="1600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entre PA y contracción</a:t>
            </a:r>
            <a:r>
              <a:rPr lang="es-MX" sz="1600" b="0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</a:t>
            </a:r>
          </a:p>
          <a:p>
            <a:r>
              <a:rPr lang="es-MX" sz="1600" b="0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       </a:t>
            </a:r>
            <a:r>
              <a:rPr lang="es-MX" sz="1600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300 </a:t>
            </a:r>
            <a:r>
              <a:rPr lang="es-MX" sz="1600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mseg</a:t>
            </a:r>
            <a:endParaRPr lang="es-MX" sz="1600" dirty="0"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endParaRPr lang="es-MX" sz="1000" b="0" dirty="0"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r>
              <a:rPr lang="es-MX" sz="1600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5.</a:t>
            </a:r>
            <a:r>
              <a:rPr lang="es-MX" sz="1600" b="0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  </a:t>
            </a:r>
            <a:r>
              <a:rPr lang="es-MX" sz="1600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Ocurre:</a:t>
            </a:r>
            <a:r>
              <a:rPr lang="es-MX" sz="1600" b="0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</a:t>
            </a:r>
          </a:p>
          <a:p>
            <a:r>
              <a:rPr lang="es-MX" sz="1600" b="0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      - espontáneamente en </a:t>
            </a:r>
            <a:r>
              <a:rPr lang="es-MX" sz="1600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c. marcapasos</a:t>
            </a:r>
            <a:r>
              <a:rPr lang="es-MX" sz="1600" b="0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</a:t>
            </a:r>
          </a:p>
          <a:p>
            <a:r>
              <a:rPr lang="es-MX" sz="1600" b="0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      - por </a:t>
            </a:r>
            <a:r>
              <a:rPr lang="es-MX" sz="1600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estiramiento</a:t>
            </a:r>
            <a:r>
              <a:rPr lang="es-MX" sz="1600" b="0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local </a:t>
            </a:r>
            <a:r>
              <a:rPr lang="es-MX" sz="1600" b="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estímulo </a:t>
            </a:r>
            <a:r>
              <a:rPr lang="es-MX" sz="1600" b="0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más importante</a:t>
            </a:r>
          </a:p>
          <a:p>
            <a:r>
              <a:rPr lang="es-MX" sz="1600" b="0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      - por influencia SNA </a:t>
            </a:r>
            <a:r>
              <a:rPr lang="es-MX" sz="1600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parasimpática</a:t>
            </a:r>
            <a:r>
              <a:rPr lang="es-MX" sz="1600" b="0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(</a:t>
            </a:r>
            <a:r>
              <a:rPr lang="es-MX" sz="1600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+</a:t>
            </a:r>
            <a:r>
              <a:rPr lang="es-MX" sz="1600" b="0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)</a:t>
            </a:r>
          </a:p>
          <a:p>
            <a:r>
              <a:rPr lang="es-MX" sz="1600" b="0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         </a:t>
            </a:r>
            <a:r>
              <a:rPr lang="es-MX" sz="1600" b="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simpático</a:t>
            </a:r>
            <a:r>
              <a:rPr lang="es-MX" sz="1600" b="0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(</a:t>
            </a:r>
            <a:r>
              <a:rPr lang="es-MX" sz="1600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-</a:t>
            </a:r>
            <a:r>
              <a:rPr lang="es-MX" sz="1600" b="0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)</a:t>
            </a:r>
          </a:p>
          <a:p>
            <a:r>
              <a:rPr lang="es-MX" sz="1600" b="0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      - por hormonas y NT(</a:t>
            </a:r>
            <a:r>
              <a:rPr lang="es-MX" sz="1600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+</a:t>
            </a:r>
            <a:r>
              <a:rPr lang="es-MX" sz="1600" b="0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/</a:t>
            </a:r>
            <a:r>
              <a:rPr lang="es-MX" sz="1600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-</a:t>
            </a:r>
            <a:r>
              <a:rPr lang="es-MX" sz="1600" b="0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)</a:t>
            </a:r>
          </a:p>
        </p:txBody>
      </p:sp>
      <p:sp>
        <p:nvSpPr>
          <p:cNvPr id="90117" name="Text Box 5"/>
          <p:cNvSpPr txBox="1">
            <a:spLocks noChangeArrowheads="1"/>
          </p:cNvSpPr>
          <p:nvPr/>
        </p:nvSpPr>
        <p:spPr bwMode="auto">
          <a:xfrm>
            <a:off x="7019925" y="476250"/>
            <a:ext cx="1517650" cy="60960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es-ES" sz="1600"/>
              <a:t>ACTIVIDAD </a:t>
            </a:r>
          </a:p>
          <a:p>
            <a:pPr algn="ctr"/>
            <a:r>
              <a:rPr lang="es-ES" sz="1600"/>
              <a:t>ELÉCTRICA </a:t>
            </a:r>
          </a:p>
        </p:txBody>
      </p:sp>
      <p:sp>
        <p:nvSpPr>
          <p:cNvPr id="90119" name="Rectangle 7"/>
          <p:cNvSpPr>
            <a:spLocks noChangeArrowheads="1"/>
          </p:cNvSpPr>
          <p:nvPr/>
        </p:nvSpPr>
        <p:spPr bwMode="auto">
          <a:xfrm>
            <a:off x="2774950" y="1125538"/>
            <a:ext cx="3594100" cy="42545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r>
              <a:rPr lang="es-MX" sz="2000" b="0">
                <a:effectLst>
                  <a:outerShdw blurRad="38100" dist="38100" dir="2700000" algn="tl">
                    <a:srgbClr val="FFFFFF"/>
                  </a:outerShdw>
                </a:effectLst>
              </a:rPr>
              <a:t>Potencial de Acción M. LISO</a:t>
            </a:r>
          </a:p>
        </p:txBody>
      </p:sp>
      <p:sp>
        <p:nvSpPr>
          <p:cNvPr id="90121" name="Text Box 9"/>
          <p:cNvSpPr txBox="1">
            <a:spLocks noChangeArrowheads="1"/>
          </p:cNvSpPr>
          <p:nvPr/>
        </p:nvSpPr>
        <p:spPr bwMode="auto">
          <a:xfrm>
            <a:off x="1116013" y="981075"/>
            <a:ext cx="935707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s-MX" sz="44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  <a:endParaRPr lang="es-MX" sz="44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2015  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3" name="Text Box 5"/>
          <p:cNvSpPr txBox="1">
            <a:spLocks noChangeArrowheads="1"/>
          </p:cNvSpPr>
          <p:nvPr/>
        </p:nvSpPr>
        <p:spPr bwMode="auto">
          <a:xfrm>
            <a:off x="1116013" y="981075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MX" sz="44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pic>
        <p:nvPicPr>
          <p:cNvPr id="114695" name="Picture 7" descr="img13"/>
          <p:cNvPicPr>
            <a:picLocks noGrp="1" noChangeAspect="1" noChangeArrowheads="1"/>
          </p:cNvPicPr>
          <p:nvPr>
            <p:ph/>
          </p:nvPr>
        </p:nvPicPr>
        <p:blipFill>
          <a:blip r:embed="rId2">
            <a:lum bright="-18000" contrast="3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635" r="64" b="46310"/>
          <a:stretch>
            <a:fillRect/>
          </a:stretch>
        </p:blipFill>
        <p:spPr>
          <a:xfrm>
            <a:off x="1116013" y="1614488"/>
            <a:ext cx="5905500" cy="30384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14697" name="Rectangle 9"/>
          <p:cNvSpPr>
            <a:spLocks noChangeArrowheads="1"/>
          </p:cNvSpPr>
          <p:nvPr/>
        </p:nvSpPr>
        <p:spPr bwMode="auto">
          <a:xfrm>
            <a:off x="4356100" y="2852738"/>
            <a:ext cx="431800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14703" name="Text Box 15"/>
          <p:cNvSpPr txBox="1">
            <a:spLocks noChangeArrowheads="1"/>
          </p:cNvSpPr>
          <p:nvPr/>
        </p:nvSpPr>
        <p:spPr bwMode="auto">
          <a:xfrm>
            <a:off x="7073900" y="452438"/>
            <a:ext cx="1539875" cy="60960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es-ES" sz="1600"/>
              <a:t>ACTIVIDAD </a:t>
            </a:r>
          </a:p>
          <a:p>
            <a:pPr algn="ctr"/>
            <a:r>
              <a:rPr lang="es-ES" sz="1600"/>
              <a:t>ELÉCTRICA  </a:t>
            </a:r>
          </a:p>
        </p:txBody>
      </p:sp>
      <p:sp>
        <p:nvSpPr>
          <p:cNvPr id="114691" name="Text Box 3"/>
          <p:cNvSpPr txBox="1">
            <a:spLocks noChangeArrowheads="1"/>
          </p:cNvSpPr>
          <p:nvPr/>
        </p:nvSpPr>
        <p:spPr bwMode="auto">
          <a:xfrm>
            <a:off x="6732588" y="3740150"/>
            <a:ext cx="1912937" cy="1035050"/>
          </a:xfrm>
          <a:prstGeom prst="rect">
            <a:avLst/>
          </a:prstGeom>
          <a:noFill/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Tx/>
              <a:buChar char="•"/>
            </a:pPr>
            <a:r>
              <a:rPr lang="es-ES" sz="2000"/>
              <a:t> Locales</a:t>
            </a:r>
          </a:p>
          <a:p>
            <a:pPr>
              <a:buFontTx/>
              <a:buChar char="•"/>
            </a:pPr>
            <a:r>
              <a:rPr lang="es-ES" sz="2000"/>
              <a:t> Autonómicos</a:t>
            </a:r>
          </a:p>
          <a:p>
            <a:pPr>
              <a:buFontTx/>
              <a:buChar char="•"/>
            </a:pPr>
            <a:r>
              <a:rPr lang="es-ES" sz="2000"/>
              <a:t> Humorales</a:t>
            </a:r>
          </a:p>
        </p:txBody>
      </p:sp>
      <p:sp>
        <p:nvSpPr>
          <p:cNvPr id="114704" name="Text Box 16"/>
          <p:cNvSpPr txBox="1">
            <a:spLocks noChangeArrowheads="1"/>
          </p:cNvSpPr>
          <p:nvPr/>
        </p:nvSpPr>
        <p:spPr bwMode="auto">
          <a:xfrm>
            <a:off x="2184400" y="3668713"/>
            <a:ext cx="51593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600" b="0">
                <a:effectLst>
                  <a:outerShdw blurRad="38100" dist="38100" dir="2700000" algn="tl">
                    <a:srgbClr val="C0C0C0"/>
                  </a:outerShdw>
                </a:effectLst>
              </a:rPr>
              <a:t>-40</a:t>
            </a:r>
          </a:p>
        </p:txBody>
      </p:sp>
      <p:sp>
        <p:nvSpPr>
          <p:cNvPr id="114705" name="Rectangle 17"/>
          <p:cNvSpPr>
            <a:spLocks noChangeArrowheads="1"/>
          </p:cNvSpPr>
          <p:nvPr/>
        </p:nvSpPr>
        <p:spPr bwMode="auto">
          <a:xfrm>
            <a:off x="3636963" y="1701800"/>
            <a:ext cx="3311525" cy="20161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14701" name="Text Box 13"/>
          <p:cNvSpPr txBox="1">
            <a:spLocks noChangeArrowheads="1"/>
          </p:cNvSpPr>
          <p:nvPr/>
        </p:nvSpPr>
        <p:spPr bwMode="auto">
          <a:xfrm>
            <a:off x="3708400" y="1844675"/>
            <a:ext cx="3816350" cy="15271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sz="20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Despolarización</a:t>
            </a:r>
          </a:p>
          <a:p>
            <a:endParaRPr lang="es-ES_tradnl" sz="1000" b="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r>
              <a:rPr lang="es-ES_tradnl" sz="16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- </a:t>
            </a:r>
            <a:r>
              <a:rPr lang="es-ES_tradnl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Estiramiento, marcapasos</a:t>
            </a:r>
          </a:p>
          <a:p>
            <a:pPr>
              <a:buFontTx/>
              <a:buChar char="-"/>
            </a:pPr>
            <a:r>
              <a:rPr lang="es-ES_tradnl" sz="16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Estimulación </a:t>
            </a:r>
            <a:r>
              <a:rPr lang="es-ES_tradnl" sz="1600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parasimpática</a:t>
            </a:r>
            <a:r>
              <a:rPr lang="es-ES_tradnl" sz="16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(X par) </a:t>
            </a:r>
          </a:p>
          <a:p>
            <a:r>
              <a:rPr lang="es-ES_tradnl" sz="16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-</a:t>
            </a:r>
            <a:r>
              <a:rPr lang="es-ES_tradnl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sz="16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ACh</a:t>
            </a:r>
            <a:r>
              <a:rPr lang="es-ES_tradnl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RM3 </a:t>
            </a:r>
            <a:r>
              <a:rPr lang="es-ES_tradnl" sz="16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PLC, Ca</a:t>
            </a:r>
            <a:r>
              <a:rPr lang="es-ES_tradnl" sz="1600" b="0" baseline="30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++</a:t>
            </a:r>
            <a:r>
              <a:rPr lang="es-ES_tradnl" sz="16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y colinérgicos</a:t>
            </a:r>
          </a:p>
          <a:p>
            <a:pPr>
              <a:buFontTx/>
              <a:buChar char="-"/>
            </a:pPr>
            <a:r>
              <a:rPr lang="es-ES_tradnl" sz="16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sz="1600" b="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Mediadores</a:t>
            </a:r>
            <a:r>
              <a:rPr lang="es-ES_tradnl" sz="16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: 5-HT, </a:t>
            </a:r>
            <a:r>
              <a:rPr lang="es-ES_tradnl" sz="1600" b="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Sust</a:t>
            </a:r>
            <a:r>
              <a:rPr lang="es-ES_tradnl" sz="16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. P.</a:t>
            </a:r>
          </a:p>
        </p:txBody>
      </p:sp>
      <p:sp>
        <p:nvSpPr>
          <p:cNvPr id="114696" name="Text Box 8"/>
          <p:cNvSpPr txBox="1">
            <a:spLocks noChangeArrowheads="1"/>
          </p:cNvSpPr>
          <p:nvPr/>
        </p:nvSpPr>
        <p:spPr bwMode="auto">
          <a:xfrm>
            <a:off x="3276600" y="1773238"/>
            <a:ext cx="406400" cy="466725"/>
          </a:xfrm>
          <a:prstGeom prst="rect">
            <a:avLst/>
          </a:prstGeom>
          <a:solidFill>
            <a:srgbClr val="FF6699"/>
          </a:solidFill>
          <a:ln w="9525">
            <a:solidFill>
              <a:srgbClr val="FF00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" sz="2400" b="0"/>
              <a:t>1.</a:t>
            </a:r>
          </a:p>
        </p:txBody>
      </p:sp>
      <p:sp>
        <p:nvSpPr>
          <p:cNvPr id="114706" name="Oval 18"/>
          <p:cNvSpPr>
            <a:spLocks noChangeArrowheads="1"/>
          </p:cNvSpPr>
          <p:nvPr/>
        </p:nvSpPr>
        <p:spPr bwMode="auto">
          <a:xfrm>
            <a:off x="1979613" y="4508500"/>
            <a:ext cx="215900" cy="144463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14707" name="Rectangle 19"/>
          <p:cNvSpPr>
            <a:spLocks noChangeArrowheads="1"/>
          </p:cNvSpPr>
          <p:nvPr/>
        </p:nvSpPr>
        <p:spPr bwMode="auto">
          <a:xfrm>
            <a:off x="4284663" y="3429000"/>
            <a:ext cx="1582737" cy="7921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14708" name="AutoShape 20"/>
          <p:cNvSpPr>
            <a:spLocks noChangeArrowheads="1"/>
          </p:cNvSpPr>
          <p:nvPr/>
        </p:nvSpPr>
        <p:spPr bwMode="auto">
          <a:xfrm>
            <a:off x="4787900" y="3392488"/>
            <a:ext cx="217488" cy="431800"/>
          </a:xfrm>
          <a:prstGeom prst="downArrow">
            <a:avLst>
              <a:gd name="adj1" fmla="val 50000"/>
              <a:gd name="adj2" fmla="val 49635"/>
            </a:avLst>
          </a:prstGeom>
          <a:solidFill>
            <a:srgbClr val="FFA3C2"/>
          </a:solidFill>
          <a:ln w="9525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14709" name="Text Box 21"/>
          <p:cNvSpPr txBox="1">
            <a:spLocks noChangeArrowheads="1"/>
          </p:cNvSpPr>
          <p:nvPr/>
        </p:nvSpPr>
        <p:spPr bwMode="auto">
          <a:xfrm>
            <a:off x="4140200" y="3824288"/>
            <a:ext cx="157321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2000" b="0"/>
              <a:t>Contracción</a:t>
            </a:r>
          </a:p>
        </p:txBody>
      </p:sp>
      <p:sp>
        <p:nvSpPr>
          <p:cNvPr id="114712" name="Rectangle 24"/>
          <p:cNvSpPr>
            <a:spLocks noChangeArrowheads="1"/>
          </p:cNvSpPr>
          <p:nvPr/>
        </p:nvSpPr>
        <p:spPr bwMode="auto">
          <a:xfrm>
            <a:off x="6443663" y="1268413"/>
            <a:ext cx="2160587" cy="730250"/>
          </a:xfrm>
          <a:prstGeom prst="rect">
            <a:avLst/>
          </a:prstGeom>
          <a:solidFill>
            <a:schemeClr val="accent1"/>
          </a:solidFill>
          <a:ln w="28575">
            <a:solidFill>
              <a:srgbClr val="00808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 algn="ctr"/>
            <a:r>
              <a:rPr lang="es-ES" sz="2000" b="0"/>
              <a:t>Factores </a:t>
            </a:r>
          </a:p>
          <a:p>
            <a:pPr algn="ctr"/>
            <a:r>
              <a:rPr lang="es-ES" sz="2000" b="0"/>
              <a:t>que afectan Vm </a:t>
            </a:r>
          </a:p>
        </p:txBody>
      </p:sp>
      <p:sp>
        <p:nvSpPr>
          <p:cNvPr id="17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2015  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4697" grpId="0" animBg="1"/>
      <p:bldP spid="114691" grpId="0" animBg="1"/>
      <p:bldP spid="114704" grpId="0"/>
      <p:bldP spid="114701" grpId="0" animBg="1"/>
      <p:bldP spid="114696" grpId="0" animBg="1"/>
      <p:bldP spid="114708" grpId="0" animBg="1"/>
      <p:bldP spid="114709" grpId="0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9" name="Text Box 13"/>
          <p:cNvSpPr txBox="1">
            <a:spLocks noChangeArrowheads="1"/>
          </p:cNvSpPr>
          <p:nvPr/>
        </p:nvSpPr>
        <p:spPr bwMode="auto">
          <a:xfrm>
            <a:off x="6732588" y="2911475"/>
            <a:ext cx="1879600" cy="1035050"/>
          </a:xfrm>
          <a:prstGeom prst="rect">
            <a:avLst/>
          </a:prstGeom>
          <a:noFill/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Tx/>
              <a:buChar char="•"/>
            </a:pPr>
            <a:r>
              <a:rPr lang="es-ES" sz="2000" b="0">
                <a:effectLst>
                  <a:outerShdw blurRad="38100" dist="38100" dir="2700000" algn="tl">
                    <a:srgbClr val="C0C0C0"/>
                  </a:outerShdw>
                </a:effectLst>
              </a:rPr>
              <a:t> Locales</a:t>
            </a:r>
          </a:p>
          <a:p>
            <a:pPr>
              <a:buFontTx/>
              <a:buChar char="•"/>
            </a:pPr>
            <a:r>
              <a:rPr lang="es-ES" sz="2000" b="0">
                <a:effectLst>
                  <a:outerShdw blurRad="38100" dist="38100" dir="2700000" algn="tl">
                    <a:srgbClr val="C0C0C0"/>
                  </a:outerShdw>
                </a:effectLst>
              </a:rPr>
              <a:t> Autonómicos</a:t>
            </a:r>
          </a:p>
          <a:p>
            <a:pPr>
              <a:buFontTx/>
              <a:buChar char="•"/>
            </a:pPr>
            <a:r>
              <a:rPr lang="es-ES" sz="2000" b="0">
                <a:effectLst>
                  <a:outerShdw blurRad="38100" dist="38100" dir="2700000" algn="tl">
                    <a:srgbClr val="C0C0C0"/>
                  </a:outerShdw>
                </a:effectLst>
              </a:rPr>
              <a:t> Humorales</a:t>
            </a:r>
          </a:p>
        </p:txBody>
      </p:sp>
      <p:sp>
        <p:nvSpPr>
          <p:cNvPr id="14351" name="Text Box 15"/>
          <p:cNvSpPr txBox="1">
            <a:spLocks noChangeArrowheads="1"/>
          </p:cNvSpPr>
          <p:nvPr/>
        </p:nvSpPr>
        <p:spPr bwMode="auto">
          <a:xfrm>
            <a:off x="611188" y="692150"/>
            <a:ext cx="106997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MX" sz="44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  <p:pic>
        <p:nvPicPr>
          <p:cNvPr id="14341" name="Picture 5" descr="img13"/>
          <p:cNvPicPr>
            <a:picLocks noGrp="1" noChangeAspect="1" noChangeArrowheads="1"/>
          </p:cNvPicPr>
          <p:nvPr>
            <p:ph/>
          </p:nvPr>
        </p:nvPicPr>
        <p:blipFill>
          <a:blip r:embed="rId2">
            <a:lum bright="-18000" contrast="3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635" r="64" b="18015"/>
          <a:stretch>
            <a:fillRect/>
          </a:stretch>
        </p:blipFill>
        <p:spPr>
          <a:xfrm>
            <a:off x="1403350" y="1125538"/>
            <a:ext cx="4897438" cy="41751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4345" name="Text Box 9"/>
          <p:cNvSpPr txBox="1">
            <a:spLocks noChangeArrowheads="1"/>
          </p:cNvSpPr>
          <p:nvPr/>
        </p:nvSpPr>
        <p:spPr bwMode="auto">
          <a:xfrm>
            <a:off x="3276600" y="1125538"/>
            <a:ext cx="406400" cy="466725"/>
          </a:xfrm>
          <a:prstGeom prst="rect">
            <a:avLst/>
          </a:prstGeom>
          <a:solidFill>
            <a:srgbClr val="FF6699"/>
          </a:solidFill>
          <a:ln w="9525">
            <a:solidFill>
              <a:srgbClr val="FF00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400" b="0"/>
              <a:t>1.</a:t>
            </a:r>
          </a:p>
        </p:txBody>
      </p:sp>
      <p:sp>
        <p:nvSpPr>
          <p:cNvPr id="14354" name="Rectangle 18"/>
          <p:cNvSpPr>
            <a:spLocks noChangeArrowheads="1"/>
          </p:cNvSpPr>
          <p:nvPr/>
        </p:nvSpPr>
        <p:spPr bwMode="auto">
          <a:xfrm>
            <a:off x="3635375" y="1844675"/>
            <a:ext cx="431800" cy="360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355" name="Rectangle 19"/>
          <p:cNvSpPr>
            <a:spLocks noChangeArrowheads="1"/>
          </p:cNvSpPr>
          <p:nvPr/>
        </p:nvSpPr>
        <p:spPr bwMode="auto">
          <a:xfrm>
            <a:off x="3779838" y="4437063"/>
            <a:ext cx="431800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346" name="Text Box 10"/>
          <p:cNvSpPr txBox="1">
            <a:spLocks noChangeArrowheads="1"/>
          </p:cNvSpPr>
          <p:nvPr/>
        </p:nvSpPr>
        <p:spPr bwMode="auto">
          <a:xfrm>
            <a:off x="3348038" y="4221163"/>
            <a:ext cx="455612" cy="466725"/>
          </a:xfrm>
          <a:prstGeom prst="rect">
            <a:avLst/>
          </a:prstGeom>
          <a:solidFill>
            <a:srgbClr val="33CC33"/>
          </a:solidFill>
          <a:ln w="9525">
            <a:solidFill>
              <a:srgbClr val="008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400" b="0"/>
              <a:t>2.</a:t>
            </a:r>
          </a:p>
        </p:txBody>
      </p:sp>
      <p:sp>
        <p:nvSpPr>
          <p:cNvPr id="14357" name="Text Box 21"/>
          <p:cNvSpPr txBox="1">
            <a:spLocks noChangeArrowheads="1"/>
          </p:cNvSpPr>
          <p:nvPr/>
        </p:nvSpPr>
        <p:spPr bwMode="auto">
          <a:xfrm>
            <a:off x="4427538" y="4365625"/>
            <a:ext cx="474662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/>
              <a:t>R.</a:t>
            </a:r>
            <a:r>
              <a:rPr lang="es-ES">
                <a:latin typeface="Symbol" pitchFamily="18" charset="2"/>
              </a:rPr>
              <a:t>b</a:t>
            </a:r>
          </a:p>
        </p:txBody>
      </p:sp>
      <p:sp>
        <p:nvSpPr>
          <p:cNvPr id="14359" name="Text Box 23"/>
          <p:cNvSpPr txBox="1">
            <a:spLocks noChangeArrowheads="1"/>
          </p:cNvSpPr>
          <p:nvPr/>
        </p:nvSpPr>
        <p:spPr bwMode="auto">
          <a:xfrm>
            <a:off x="3708400" y="1196975"/>
            <a:ext cx="3600450" cy="16192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sz="2000" b="0" dirty="0"/>
              <a:t>Despolarización</a:t>
            </a:r>
          </a:p>
          <a:p>
            <a:r>
              <a:rPr lang="es-ES_tradnl" sz="1600" b="0" dirty="0"/>
              <a:t>- </a:t>
            </a:r>
            <a:r>
              <a:rPr lang="es-ES_tradnl" sz="1600" dirty="0"/>
              <a:t>Estiramiento, marcapasos</a:t>
            </a:r>
          </a:p>
          <a:p>
            <a:r>
              <a:rPr lang="es-ES_tradnl" sz="1600" b="0" dirty="0"/>
              <a:t>- Estimulación </a:t>
            </a:r>
            <a:r>
              <a:rPr lang="es-ES_tradnl" sz="1600" b="0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parasimpática</a:t>
            </a:r>
            <a:r>
              <a:rPr lang="es-ES_tradnl" sz="1600" b="0" dirty="0"/>
              <a:t> (X par)</a:t>
            </a:r>
          </a:p>
          <a:p>
            <a:r>
              <a:rPr lang="es-ES_tradnl" sz="1600" b="0" dirty="0"/>
              <a:t>- </a:t>
            </a:r>
            <a:r>
              <a:rPr lang="es-ES_tradnl" sz="1600" b="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ACh</a:t>
            </a:r>
            <a:r>
              <a:rPr lang="es-ES_tradnl" sz="16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RM3 PLC, Ca</a:t>
            </a:r>
            <a:r>
              <a:rPr lang="es-ES_tradnl" sz="1600" b="0" baseline="30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++</a:t>
            </a:r>
            <a:r>
              <a:rPr lang="es-ES_tradnl" sz="16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y colinérgicos</a:t>
            </a:r>
          </a:p>
          <a:p>
            <a:pPr>
              <a:buFontTx/>
              <a:buChar char="-"/>
            </a:pPr>
            <a:r>
              <a:rPr lang="es-ES_tradnl" sz="1600" b="0" dirty="0"/>
              <a:t> Mediadores: 5-HT </a:t>
            </a:r>
            <a:r>
              <a:rPr lang="es-ES_tradnl" sz="1600" b="0" dirty="0" err="1"/>
              <a:t>Sust</a:t>
            </a:r>
            <a:r>
              <a:rPr lang="es-ES_tradnl" sz="1600" b="0" dirty="0"/>
              <a:t>. P.</a:t>
            </a:r>
          </a:p>
          <a:p>
            <a:pPr>
              <a:buFontTx/>
              <a:buChar char="-"/>
            </a:pPr>
            <a:endParaRPr lang="es-ES_tradnl" sz="1600" b="0" dirty="0"/>
          </a:p>
        </p:txBody>
      </p:sp>
      <p:sp>
        <p:nvSpPr>
          <p:cNvPr id="14362" name="Rectangle 26"/>
          <p:cNvSpPr>
            <a:spLocks noChangeArrowheads="1"/>
          </p:cNvSpPr>
          <p:nvPr/>
        </p:nvSpPr>
        <p:spPr bwMode="auto">
          <a:xfrm>
            <a:off x="3924300" y="4076700"/>
            <a:ext cx="2663825" cy="16573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360" name="Text Box 24"/>
          <p:cNvSpPr txBox="1">
            <a:spLocks noChangeArrowheads="1"/>
          </p:cNvSpPr>
          <p:nvPr/>
        </p:nvSpPr>
        <p:spPr bwMode="auto">
          <a:xfrm>
            <a:off x="3851275" y="4221163"/>
            <a:ext cx="4249117" cy="113877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ES_tradnl" sz="2000" b="0" dirty="0" err="1"/>
              <a:t>Hiperpolarización</a:t>
            </a:r>
            <a:endParaRPr lang="es-ES_tradnl" sz="2000" b="0" dirty="0"/>
          </a:p>
          <a:p>
            <a:pPr>
              <a:buFontTx/>
              <a:buChar char="-"/>
            </a:pPr>
            <a:r>
              <a:rPr lang="es-ES_tradnl" sz="1600" b="0" dirty="0"/>
              <a:t>Estimulación </a:t>
            </a:r>
            <a:r>
              <a:rPr lang="es-ES_tradnl" sz="1600" b="0" dirty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simpática</a:t>
            </a:r>
          </a:p>
          <a:p>
            <a:pPr>
              <a:buFontTx/>
              <a:buChar char="-"/>
            </a:pPr>
            <a:r>
              <a:rPr lang="es-ES_tradnl" sz="1600" dirty="0"/>
              <a:t>Acción NE R. </a:t>
            </a:r>
            <a:r>
              <a:rPr lang="es-ES_tradnl" sz="1600" dirty="0" smtClean="0">
                <a:latin typeface="Symbol" pitchFamily="18" charset="2"/>
              </a:rPr>
              <a:t>a2</a:t>
            </a:r>
            <a:r>
              <a:rPr lang="es-ES_tradnl" sz="1600" dirty="0" smtClean="0"/>
              <a:t>  </a:t>
            </a:r>
            <a:r>
              <a:rPr lang="es-ES_tradnl" sz="1600" b="0" dirty="0"/>
              <a:t>y </a:t>
            </a:r>
            <a:r>
              <a:rPr lang="es-ES_tradnl" sz="1600" b="0" dirty="0" smtClean="0"/>
              <a:t>simpaticomiméticos</a:t>
            </a:r>
            <a:endParaRPr lang="es-ES_tradnl" sz="1600" b="0" dirty="0"/>
          </a:p>
          <a:p>
            <a:r>
              <a:rPr lang="es-ES_tradnl" sz="1600" b="0" dirty="0" smtClean="0"/>
              <a:t>-Mediadores</a:t>
            </a:r>
            <a:r>
              <a:rPr lang="es-ES_tradnl" sz="1600" b="0" dirty="0"/>
              <a:t>: SIH, NT, ENK, GLP1</a:t>
            </a:r>
          </a:p>
        </p:txBody>
      </p:sp>
      <p:sp>
        <p:nvSpPr>
          <p:cNvPr id="14364" name="Rectangle 28"/>
          <p:cNvSpPr>
            <a:spLocks noChangeArrowheads="1"/>
          </p:cNvSpPr>
          <p:nvPr/>
        </p:nvSpPr>
        <p:spPr bwMode="auto">
          <a:xfrm>
            <a:off x="3995738" y="2708275"/>
            <a:ext cx="1871662" cy="7207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365" name="AutoShape 29"/>
          <p:cNvSpPr>
            <a:spLocks noChangeArrowheads="1"/>
          </p:cNvSpPr>
          <p:nvPr/>
        </p:nvSpPr>
        <p:spPr bwMode="auto">
          <a:xfrm>
            <a:off x="4859338" y="2492375"/>
            <a:ext cx="217487" cy="431800"/>
          </a:xfrm>
          <a:prstGeom prst="downArrow">
            <a:avLst>
              <a:gd name="adj1" fmla="val 50000"/>
              <a:gd name="adj2" fmla="val 49635"/>
            </a:avLst>
          </a:prstGeom>
          <a:solidFill>
            <a:srgbClr val="FFA3C2"/>
          </a:solidFill>
          <a:ln w="9525">
            <a:solidFill>
              <a:srgbClr val="CC00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/>
          <a:p>
            <a:endParaRPr lang="es-VE"/>
          </a:p>
        </p:txBody>
      </p:sp>
      <p:sp>
        <p:nvSpPr>
          <p:cNvPr id="14366" name="AutoShape 30"/>
          <p:cNvSpPr>
            <a:spLocks noChangeArrowheads="1"/>
          </p:cNvSpPr>
          <p:nvPr/>
        </p:nvSpPr>
        <p:spPr bwMode="auto">
          <a:xfrm>
            <a:off x="4787900" y="5373688"/>
            <a:ext cx="217488" cy="431800"/>
          </a:xfrm>
          <a:prstGeom prst="downArrow">
            <a:avLst>
              <a:gd name="adj1" fmla="val 50000"/>
              <a:gd name="adj2" fmla="val 49635"/>
            </a:avLst>
          </a:prstGeom>
          <a:solidFill>
            <a:srgbClr val="33CC33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/>
          <a:p>
            <a:endParaRPr lang="es-VE"/>
          </a:p>
        </p:txBody>
      </p:sp>
      <p:sp>
        <p:nvSpPr>
          <p:cNvPr id="14367" name="Text Box 31"/>
          <p:cNvSpPr txBox="1">
            <a:spLocks noChangeArrowheads="1"/>
          </p:cNvSpPr>
          <p:nvPr/>
        </p:nvSpPr>
        <p:spPr bwMode="auto">
          <a:xfrm>
            <a:off x="4151313" y="2971800"/>
            <a:ext cx="1854200" cy="457200"/>
          </a:xfrm>
          <a:prstGeom prst="rect">
            <a:avLst/>
          </a:prstGeom>
          <a:solidFill>
            <a:srgbClr val="FFB9D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2400" b="0"/>
              <a:t>Contracción</a:t>
            </a:r>
          </a:p>
        </p:txBody>
      </p:sp>
      <p:sp>
        <p:nvSpPr>
          <p:cNvPr id="14368" name="Text Box 32"/>
          <p:cNvSpPr txBox="1">
            <a:spLocks noChangeArrowheads="1"/>
          </p:cNvSpPr>
          <p:nvPr/>
        </p:nvSpPr>
        <p:spPr bwMode="auto">
          <a:xfrm>
            <a:off x="4194175" y="5851525"/>
            <a:ext cx="1624013" cy="457200"/>
          </a:xfrm>
          <a:prstGeom prst="rect">
            <a:avLst/>
          </a:prstGeom>
          <a:solidFill>
            <a:srgbClr val="65D96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2400" b="0"/>
              <a:t>Relajación</a:t>
            </a:r>
          </a:p>
        </p:txBody>
      </p:sp>
      <p:sp>
        <p:nvSpPr>
          <p:cNvPr id="14370" name="Text Box 34"/>
          <p:cNvSpPr txBox="1">
            <a:spLocks noChangeArrowheads="1"/>
          </p:cNvSpPr>
          <p:nvPr/>
        </p:nvSpPr>
        <p:spPr bwMode="auto">
          <a:xfrm>
            <a:off x="6948488" y="620713"/>
            <a:ext cx="1517650" cy="109855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es-ES" sz="1600"/>
              <a:t>ACTIVIDAD </a:t>
            </a:r>
          </a:p>
          <a:p>
            <a:pPr algn="ctr"/>
            <a:r>
              <a:rPr lang="es-ES" sz="1600"/>
              <a:t>ELÉCTRICA</a:t>
            </a:r>
          </a:p>
          <a:p>
            <a:pPr algn="ctr"/>
            <a:r>
              <a:rPr lang="es-ES" sz="1600"/>
              <a:t>  Factores </a:t>
            </a:r>
          </a:p>
          <a:p>
            <a:pPr algn="ctr"/>
            <a:r>
              <a:rPr lang="es-ES" sz="1600"/>
              <a:t>que afectan </a:t>
            </a:r>
          </a:p>
        </p:txBody>
      </p:sp>
      <p:sp>
        <p:nvSpPr>
          <p:cNvPr id="20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2015  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6" grpId="0" animBg="1"/>
      <p:bldP spid="14360" grpId="0" animBg="1"/>
      <p:bldP spid="14366" grpId="0" animBg="1"/>
      <p:bldP spid="14368" grpId="0" animBg="1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708" name="Picture 4" descr="POTENCIAL MEMBRANA MUS LIS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013" y="1017588"/>
            <a:ext cx="7237412" cy="48212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2711" name="Text Box 7"/>
          <p:cNvSpPr txBox="1">
            <a:spLocks noChangeArrowheads="1"/>
          </p:cNvSpPr>
          <p:nvPr/>
        </p:nvSpPr>
        <p:spPr bwMode="auto">
          <a:xfrm rot="16200000">
            <a:off x="316707" y="1981994"/>
            <a:ext cx="2376487" cy="517525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s-ES" b="0">
                <a:solidFill>
                  <a:srgbClr val="FFFF00"/>
                </a:solidFill>
              </a:rPr>
              <a:t>Potencial de membrana</a:t>
            </a:r>
          </a:p>
          <a:p>
            <a:pPr algn="ctr"/>
            <a:r>
              <a:rPr lang="es-ES" b="0">
                <a:solidFill>
                  <a:srgbClr val="FFFF00"/>
                </a:solidFill>
              </a:rPr>
              <a:t> (mV)</a:t>
            </a:r>
          </a:p>
        </p:txBody>
      </p:sp>
      <p:sp>
        <p:nvSpPr>
          <p:cNvPr id="72712" name="Text Box 8"/>
          <p:cNvSpPr txBox="1">
            <a:spLocks noChangeArrowheads="1"/>
          </p:cNvSpPr>
          <p:nvPr/>
        </p:nvSpPr>
        <p:spPr bwMode="auto">
          <a:xfrm rot="16200000">
            <a:off x="245269" y="4358481"/>
            <a:ext cx="2376488" cy="517525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s-ES" b="0">
                <a:solidFill>
                  <a:srgbClr val="FFFF00"/>
                </a:solidFill>
              </a:rPr>
              <a:t>Potencial de membrana</a:t>
            </a:r>
          </a:p>
          <a:p>
            <a:pPr algn="ctr"/>
            <a:r>
              <a:rPr lang="es-ES" b="0">
                <a:solidFill>
                  <a:srgbClr val="FFFF00"/>
                </a:solidFill>
              </a:rPr>
              <a:t> (mV)</a:t>
            </a:r>
          </a:p>
        </p:txBody>
      </p:sp>
      <p:sp>
        <p:nvSpPr>
          <p:cNvPr id="72713" name="Text Box 9"/>
          <p:cNvSpPr txBox="1">
            <a:spLocks noChangeArrowheads="1"/>
          </p:cNvSpPr>
          <p:nvPr/>
        </p:nvSpPr>
        <p:spPr bwMode="auto">
          <a:xfrm>
            <a:off x="2339975" y="3284538"/>
            <a:ext cx="5327650" cy="396875"/>
          </a:xfrm>
          <a:prstGeom prst="rect">
            <a:avLst/>
          </a:prstGeom>
          <a:solidFill>
            <a:srgbClr val="3939A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s-ES" sz="1800"/>
              <a:t> </a:t>
            </a:r>
            <a:r>
              <a:rPr lang="es-ES" sz="2000" b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Acetilcolina </a:t>
            </a:r>
          </a:p>
        </p:txBody>
      </p:sp>
      <p:sp>
        <p:nvSpPr>
          <p:cNvPr id="72714" name="Text Box 10"/>
          <p:cNvSpPr txBox="1">
            <a:spLocks noChangeArrowheads="1"/>
          </p:cNvSpPr>
          <p:nvPr/>
        </p:nvSpPr>
        <p:spPr bwMode="auto">
          <a:xfrm>
            <a:off x="6910388" y="260350"/>
            <a:ext cx="1498600" cy="59055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" sz="1600">
                <a:effectLst>
                  <a:outerShdw blurRad="38100" dist="38100" dir="2700000" algn="tl">
                    <a:srgbClr val="FFFFFF"/>
                  </a:outerShdw>
                </a:effectLst>
              </a:rPr>
              <a:t>ACTIVIDAD </a:t>
            </a:r>
          </a:p>
          <a:p>
            <a:pPr algn="ctr"/>
            <a:r>
              <a:rPr lang="es-ES" sz="1600">
                <a:effectLst>
                  <a:outerShdw blurRad="38100" dist="38100" dir="2700000" algn="tl">
                    <a:srgbClr val="FFFFFF"/>
                  </a:outerShdw>
                </a:effectLst>
              </a:rPr>
              <a:t>ELÉCTRICA </a:t>
            </a:r>
          </a:p>
        </p:txBody>
      </p:sp>
      <p:sp>
        <p:nvSpPr>
          <p:cNvPr id="72718" name="Text Box 14"/>
          <p:cNvSpPr txBox="1">
            <a:spLocks noChangeArrowheads="1"/>
          </p:cNvSpPr>
          <p:nvPr/>
        </p:nvSpPr>
        <p:spPr bwMode="auto">
          <a:xfrm>
            <a:off x="6588125" y="1339850"/>
            <a:ext cx="66516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000" b="0">
                <a:solidFill>
                  <a:schemeClr val="bg1"/>
                </a:solidFill>
              </a:rPr>
              <a:t>REB</a:t>
            </a:r>
          </a:p>
        </p:txBody>
      </p:sp>
      <p:sp>
        <p:nvSpPr>
          <p:cNvPr id="72720" name="Rectangle 16"/>
          <p:cNvSpPr>
            <a:spLocks noChangeArrowheads="1"/>
          </p:cNvSpPr>
          <p:nvPr/>
        </p:nvSpPr>
        <p:spPr bwMode="auto">
          <a:xfrm>
            <a:off x="1116013" y="3213100"/>
            <a:ext cx="7200900" cy="25923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2015  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727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27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727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727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727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720" grpId="0" animBg="1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5" name="Picture 5" descr="img14"/>
          <p:cNvPicPr>
            <a:picLocks noGrp="1" noChangeAspect="1" noChangeArrowheads="1"/>
          </p:cNvPicPr>
          <p:nvPr>
            <p:ph/>
          </p:nvPr>
        </p:nvPicPr>
        <p:blipFill>
          <a:blip r:embed="rId2">
            <a:lum bright="-6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4213" y="561975"/>
            <a:ext cx="6264275" cy="55308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5366" name="Text Box 6"/>
          <p:cNvSpPr txBox="1">
            <a:spLocks noChangeArrowheads="1"/>
          </p:cNvSpPr>
          <p:nvPr/>
        </p:nvSpPr>
        <p:spPr bwMode="auto">
          <a:xfrm>
            <a:off x="6931528" y="4437062"/>
            <a:ext cx="1443024" cy="1323439"/>
          </a:xfrm>
          <a:prstGeom prst="rect">
            <a:avLst/>
          </a:prstGeom>
          <a:solidFill>
            <a:schemeClr val="accent1"/>
          </a:solidFill>
          <a:ln w="28575">
            <a:solidFill>
              <a:srgbClr val="008000"/>
            </a:solidFill>
            <a:miter lim="800000"/>
            <a:headEnd/>
            <a:tailEnd/>
          </a:ln>
          <a:effectLst>
            <a:outerShdw dist="45791" dir="2021404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es-ES" sz="2000" b="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Acción </a:t>
            </a:r>
          </a:p>
          <a:p>
            <a:pPr algn="ctr"/>
            <a:r>
              <a:rPr lang="es-ES" sz="2000" b="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SNA</a:t>
            </a:r>
          </a:p>
          <a:p>
            <a:pPr algn="ctr"/>
            <a:r>
              <a:rPr lang="es-ES" sz="2000" b="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Dual </a:t>
            </a:r>
          </a:p>
          <a:p>
            <a:pPr algn="ctr"/>
            <a:r>
              <a:rPr lang="es-ES" sz="2000" b="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antagónica</a:t>
            </a:r>
            <a:endParaRPr lang="es-ES" sz="2000" b="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15368" name="Text Box 8"/>
          <p:cNvSpPr txBox="1">
            <a:spLocks noChangeArrowheads="1"/>
          </p:cNvSpPr>
          <p:nvPr/>
        </p:nvSpPr>
        <p:spPr bwMode="auto">
          <a:xfrm>
            <a:off x="6645275" y="1700213"/>
            <a:ext cx="1652588" cy="854075"/>
          </a:xfrm>
          <a:prstGeom prst="rect">
            <a:avLst/>
          </a:prstGeom>
          <a:solidFill>
            <a:schemeClr val="accent1"/>
          </a:solidFill>
          <a:ln w="28575">
            <a:solidFill>
              <a:srgbClr val="42979E"/>
            </a:solidFill>
            <a:miter lim="800000"/>
            <a:headEnd/>
            <a:tailEnd/>
          </a:ln>
          <a:effectLst>
            <a:outerShdw dist="45791" dir="2021404" algn="ctr" rotWithShape="0">
              <a:schemeClr val="tx2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es-ES" sz="1600"/>
              <a:t>ACTIVIDAD </a:t>
            </a:r>
          </a:p>
          <a:p>
            <a:pPr algn="ctr"/>
            <a:r>
              <a:rPr lang="es-ES" sz="1600"/>
              <a:t>ELÉCTRICA y </a:t>
            </a:r>
          </a:p>
          <a:p>
            <a:pPr algn="ctr"/>
            <a:r>
              <a:rPr lang="es-ES" sz="1600"/>
              <a:t>CONTRÁCTIL</a:t>
            </a:r>
          </a:p>
        </p:txBody>
      </p:sp>
      <p:sp>
        <p:nvSpPr>
          <p:cNvPr id="15371" name="Text Box 11"/>
          <p:cNvSpPr txBox="1">
            <a:spLocks noChangeArrowheads="1"/>
          </p:cNvSpPr>
          <p:nvPr/>
        </p:nvSpPr>
        <p:spPr bwMode="auto">
          <a:xfrm>
            <a:off x="6659563" y="404813"/>
            <a:ext cx="2070100" cy="395287"/>
          </a:xfrm>
          <a:prstGeom prst="rect">
            <a:avLst/>
          </a:prstGeom>
          <a:solidFill>
            <a:srgbClr val="73BFC5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45791" dir="2021404" algn="ctr" rotWithShape="0">
              <a:schemeClr val="tx2"/>
            </a:outerShdw>
          </a:effectLst>
        </p:spPr>
        <p:txBody>
          <a:bodyPr wrap="none">
            <a:spAutoFit/>
          </a:bodyPr>
          <a:lstStyle/>
          <a:p>
            <a:r>
              <a:rPr lang="es-ES" sz="1800" b="0">
                <a:effectLst>
                  <a:outerShdw blurRad="38100" dist="38100" dir="2700000" algn="tl">
                    <a:srgbClr val="FFFFFF"/>
                  </a:outerShdw>
                </a:effectLst>
              </a:rPr>
              <a:t>III MOTILIDAD</a:t>
            </a:r>
          </a:p>
        </p:txBody>
      </p:sp>
      <p:sp>
        <p:nvSpPr>
          <p:cNvPr id="15373" name="Oval 13"/>
          <p:cNvSpPr>
            <a:spLocks noChangeArrowheads="1"/>
          </p:cNvSpPr>
          <p:nvPr/>
        </p:nvSpPr>
        <p:spPr bwMode="auto">
          <a:xfrm>
            <a:off x="2916238" y="4005263"/>
            <a:ext cx="503237" cy="360362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374" name="Oval 14"/>
          <p:cNvSpPr>
            <a:spLocks noChangeArrowheads="1"/>
          </p:cNvSpPr>
          <p:nvPr/>
        </p:nvSpPr>
        <p:spPr bwMode="auto">
          <a:xfrm>
            <a:off x="4787900" y="3933825"/>
            <a:ext cx="288925" cy="503238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375" name="Text Box 15"/>
          <p:cNvSpPr txBox="1">
            <a:spLocks noChangeArrowheads="1"/>
          </p:cNvSpPr>
          <p:nvPr/>
        </p:nvSpPr>
        <p:spPr bwMode="auto">
          <a:xfrm>
            <a:off x="2771775" y="3979863"/>
            <a:ext cx="7715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400">
                <a:solidFill>
                  <a:srgbClr val="3333FF"/>
                </a:solidFill>
              </a:rPr>
              <a:t>ACh</a:t>
            </a:r>
          </a:p>
        </p:txBody>
      </p:sp>
      <p:sp>
        <p:nvSpPr>
          <p:cNvPr id="15376" name="Text Box 16"/>
          <p:cNvSpPr txBox="1">
            <a:spLocks noChangeArrowheads="1"/>
          </p:cNvSpPr>
          <p:nvPr/>
        </p:nvSpPr>
        <p:spPr bwMode="auto">
          <a:xfrm>
            <a:off x="4787900" y="4005263"/>
            <a:ext cx="3746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400">
                <a:solidFill>
                  <a:srgbClr val="CC0000"/>
                </a:solidFill>
              </a:rPr>
              <a:t>E</a:t>
            </a:r>
          </a:p>
        </p:txBody>
      </p:sp>
      <p:sp>
        <p:nvSpPr>
          <p:cNvPr id="15377" name="Rectangle 17"/>
          <p:cNvSpPr>
            <a:spLocks noChangeArrowheads="1"/>
          </p:cNvSpPr>
          <p:nvPr/>
        </p:nvSpPr>
        <p:spPr bwMode="auto">
          <a:xfrm>
            <a:off x="684213" y="3933825"/>
            <a:ext cx="6192837" cy="26638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379" name="Rectangle 19"/>
          <p:cNvSpPr>
            <a:spLocks noChangeArrowheads="1"/>
          </p:cNvSpPr>
          <p:nvPr/>
        </p:nvSpPr>
        <p:spPr bwMode="auto">
          <a:xfrm>
            <a:off x="2124075" y="549275"/>
            <a:ext cx="360363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380" name="Rectangle 20"/>
          <p:cNvSpPr>
            <a:spLocks noChangeArrowheads="1"/>
          </p:cNvSpPr>
          <p:nvPr/>
        </p:nvSpPr>
        <p:spPr bwMode="auto">
          <a:xfrm>
            <a:off x="3563938" y="1125538"/>
            <a:ext cx="720725" cy="3587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381" name="Text Box 21"/>
          <p:cNvSpPr txBox="1">
            <a:spLocks noChangeArrowheads="1"/>
          </p:cNvSpPr>
          <p:nvPr/>
        </p:nvSpPr>
        <p:spPr bwMode="auto">
          <a:xfrm>
            <a:off x="2124075" y="620713"/>
            <a:ext cx="504825" cy="39687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000"/>
              <a:t>PA</a:t>
            </a:r>
          </a:p>
        </p:txBody>
      </p:sp>
      <p:sp>
        <p:nvSpPr>
          <p:cNvPr id="15382" name="Text Box 22"/>
          <p:cNvSpPr txBox="1">
            <a:spLocks noChangeArrowheads="1"/>
          </p:cNvSpPr>
          <p:nvPr/>
        </p:nvSpPr>
        <p:spPr bwMode="auto">
          <a:xfrm>
            <a:off x="3635375" y="1196975"/>
            <a:ext cx="665163" cy="39687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000"/>
              <a:t>REB</a:t>
            </a:r>
          </a:p>
        </p:txBody>
      </p:sp>
      <p:sp>
        <p:nvSpPr>
          <p:cNvPr id="15383" name="Rectangle 23"/>
          <p:cNvSpPr>
            <a:spLocks noChangeArrowheads="1"/>
          </p:cNvSpPr>
          <p:nvPr/>
        </p:nvSpPr>
        <p:spPr bwMode="auto">
          <a:xfrm>
            <a:off x="684213" y="1412875"/>
            <a:ext cx="1079500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384" name="Rectangle 24"/>
          <p:cNvSpPr>
            <a:spLocks noChangeArrowheads="1"/>
          </p:cNvSpPr>
          <p:nvPr/>
        </p:nvSpPr>
        <p:spPr bwMode="auto">
          <a:xfrm>
            <a:off x="827088" y="2852738"/>
            <a:ext cx="936625" cy="7207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385" name="Text Box 25"/>
          <p:cNvSpPr txBox="1">
            <a:spLocks noChangeArrowheads="1"/>
          </p:cNvSpPr>
          <p:nvPr/>
        </p:nvSpPr>
        <p:spPr bwMode="auto">
          <a:xfrm>
            <a:off x="539750" y="1579563"/>
            <a:ext cx="1154113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b="0"/>
              <a:t>Registro </a:t>
            </a:r>
          </a:p>
          <a:p>
            <a:r>
              <a:rPr lang="es-ES" sz="1800" b="0"/>
              <a:t>eléctrico</a:t>
            </a:r>
          </a:p>
        </p:txBody>
      </p:sp>
      <p:sp>
        <p:nvSpPr>
          <p:cNvPr id="15386" name="Text Box 26"/>
          <p:cNvSpPr txBox="1">
            <a:spLocks noChangeArrowheads="1"/>
          </p:cNvSpPr>
          <p:nvPr/>
        </p:nvSpPr>
        <p:spPr bwMode="auto">
          <a:xfrm>
            <a:off x="539750" y="2932113"/>
            <a:ext cx="1154113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b="0"/>
              <a:t>Registro </a:t>
            </a:r>
          </a:p>
          <a:p>
            <a:r>
              <a:rPr lang="es-ES" sz="1800" b="0"/>
              <a:t>mecánico</a:t>
            </a:r>
          </a:p>
        </p:txBody>
      </p:sp>
      <p:sp>
        <p:nvSpPr>
          <p:cNvPr id="15387" name="Rectangle 27"/>
          <p:cNvSpPr>
            <a:spLocks noChangeArrowheads="1"/>
          </p:cNvSpPr>
          <p:nvPr/>
        </p:nvSpPr>
        <p:spPr bwMode="auto">
          <a:xfrm>
            <a:off x="755650" y="4292600"/>
            <a:ext cx="1223963" cy="20161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388" name="Text Box 28"/>
          <p:cNvSpPr txBox="1">
            <a:spLocks noChangeArrowheads="1"/>
          </p:cNvSpPr>
          <p:nvPr/>
        </p:nvSpPr>
        <p:spPr bwMode="auto">
          <a:xfrm>
            <a:off x="611188" y="4508500"/>
            <a:ext cx="1154112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b="0"/>
              <a:t>Registro </a:t>
            </a:r>
          </a:p>
          <a:p>
            <a:r>
              <a:rPr lang="es-ES" sz="1800" b="0"/>
              <a:t>eléctrico</a:t>
            </a:r>
          </a:p>
        </p:txBody>
      </p:sp>
      <p:sp>
        <p:nvSpPr>
          <p:cNvPr id="15389" name="Text Box 29"/>
          <p:cNvSpPr txBox="1">
            <a:spLocks noChangeArrowheads="1"/>
          </p:cNvSpPr>
          <p:nvPr/>
        </p:nvSpPr>
        <p:spPr bwMode="auto">
          <a:xfrm>
            <a:off x="611188" y="5516563"/>
            <a:ext cx="1154112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b="0"/>
              <a:t>Registro </a:t>
            </a:r>
          </a:p>
          <a:p>
            <a:r>
              <a:rPr lang="es-ES" sz="1800" b="0"/>
              <a:t>mecánico</a:t>
            </a:r>
          </a:p>
        </p:txBody>
      </p:sp>
      <p:sp>
        <p:nvSpPr>
          <p:cNvPr id="23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2015  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1537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77" grpId="0" animBg="1"/>
    </p:bld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9" name="Text Box 5"/>
          <p:cNvSpPr txBox="1">
            <a:spLocks noChangeArrowheads="1"/>
          </p:cNvSpPr>
          <p:nvPr/>
        </p:nvSpPr>
        <p:spPr bwMode="auto">
          <a:xfrm>
            <a:off x="6948488" y="549275"/>
            <a:ext cx="1584325" cy="60960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 algn="ctr"/>
            <a:r>
              <a:rPr lang="es-ES" sz="1600"/>
              <a:t>ACTIVIDAD </a:t>
            </a:r>
          </a:p>
          <a:p>
            <a:pPr algn="ctr"/>
            <a:r>
              <a:rPr lang="es-ES" sz="1600"/>
              <a:t>ELÉCTRICA </a:t>
            </a:r>
          </a:p>
        </p:txBody>
      </p:sp>
      <p:sp>
        <p:nvSpPr>
          <p:cNvPr id="139271" name="Text Box 7"/>
          <p:cNvSpPr txBox="1">
            <a:spLocks noChangeArrowheads="1"/>
          </p:cNvSpPr>
          <p:nvPr/>
        </p:nvSpPr>
        <p:spPr bwMode="auto">
          <a:xfrm>
            <a:off x="2033587" y="2082800"/>
            <a:ext cx="5076825" cy="2981325"/>
          </a:xfrm>
          <a:prstGeom prst="rect">
            <a:avLst/>
          </a:prstGeom>
          <a:noFill/>
          <a:ln w="28575">
            <a:solidFill>
              <a:srgbClr val="CC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endParaRPr lang="es-ES_tradnl" sz="800" b="0"/>
          </a:p>
          <a:p>
            <a:r>
              <a:rPr lang="es-ES_tradnl" sz="2400" b="0"/>
              <a:t>La actividad de REB no produce PA ni contracción, excepto en células marcapasos</a:t>
            </a:r>
          </a:p>
          <a:p>
            <a:endParaRPr lang="es-ES_tradnl" sz="2400" b="0"/>
          </a:p>
          <a:p>
            <a:r>
              <a:rPr lang="es-ES_tradnl" sz="2400" b="0"/>
              <a:t>Tienen que ocurrir otras  “cosas” que hagan llegar la despolarización al umbral</a:t>
            </a:r>
          </a:p>
          <a:p>
            <a:endParaRPr lang="es-ES_tradnl" sz="1200" b="0"/>
          </a:p>
        </p:txBody>
      </p:sp>
      <p:sp>
        <p:nvSpPr>
          <p:cNvPr id="139272" name="Text Box 8"/>
          <p:cNvSpPr txBox="1">
            <a:spLocks noChangeArrowheads="1"/>
          </p:cNvSpPr>
          <p:nvPr/>
        </p:nvSpPr>
        <p:spPr bwMode="auto">
          <a:xfrm>
            <a:off x="1116013" y="1052513"/>
            <a:ext cx="780983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MX" sz="44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  <a:endParaRPr lang="es-MX" sz="44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2015  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3927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3927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3927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9271" grpId="0" animBg="1"/>
    </p:bld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7" name="Picture 5" descr="img12"/>
          <p:cNvPicPr>
            <a:picLocks noGrp="1" noChangeAspect="1" noChangeArrowheads="1"/>
          </p:cNvPicPr>
          <p:nvPr>
            <p:ph/>
          </p:nvPr>
        </p:nvPicPr>
        <p:blipFill>
          <a:blip r:embed="rId2">
            <a:lum bright="-12000" contrast="4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4213" y="503238"/>
            <a:ext cx="5645150" cy="5851525"/>
          </a:xfrm>
          <a:solidFill>
            <a:schemeClr val="accent1"/>
          </a:solidFill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3318" name="Text Box 6"/>
          <p:cNvSpPr txBox="1">
            <a:spLocks noChangeArrowheads="1"/>
          </p:cNvSpPr>
          <p:nvPr/>
        </p:nvSpPr>
        <p:spPr bwMode="auto">
          <a:xfrm>
            <a:off x="5345113" y="404813"/>
            <a:ext cx="3273425" cy="1035050"/>
          </a:xfrm>
          <a:prstGeom prst="rect">
            <a:avLst/>
          </a:prstGeom>
          <a:solidFill>
            <a:srgbClr val="D6ECEE"/>
          </a:solidFill>
          <a:ln w="28575">
            <a:solidFill>
              <a:srgbClr val="FF0066"/>
            </a:solidFill>
            <a:miter lim="800000"/>
            <a:headEnd/>
            <a:tailEnd/>
          </a:ln>
          <a:effectLst>
            <a:glow rad="635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es-ES" sz="2000" b="0"/>
              <a:t>¿QUÉ SUCEDE CUANDO </a:t>
            </a:r>
          </a:p>
          <a:p>
            <a:pPr algn="ctr"/>
            <a:r>
              <a:rPr lang="es-ES" sz="2000" b="0"/>
              <a:t>EL BOLO</a:t>
            </a:r>
          </a:p>
          <a:p>
            <a:pPr algn="ctr"/>
            <a:r>
              <a:rPr lang="es-ES" sz="2000" b="0"/>
              <a:t>LLEGA AL TUBO GI?</a:t>
            </a:r>
          </a:p>
        </p:txBody>
      </p:sp>
      <p:sp>
        <p:nvSpPr>
          <p:cNvPr id="13321" name="Text Box 9"/>
          <p:cNvSpPr txBox="1">
            <a:spLocks noChangeArrowheads="1"/>
          </p:cNvSpPr>
          <p:nvPr/>
        </p:nvSpPr>
        <p:spPr bwMode="auto">
          <a:xfrm>
            <a:off x="4729163" y="1462088"/>
            <a:ext cx="406400" cy="3460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sz="1600"/>
              <a:t>1.</a:t>
            </a:r>
          </a:p>
        </p:txBody>
      </p:sp>
      <p:sp>
        <p:nvSpPr>
          <p:cNvPr id="13322" name="Text Box 10"/>
          <p:cNvSpPr txBox="1">
            <a:spLocks noChangeArrowheads="1"/>
          </p:cNvSpPr>
          <p:nvPr/>
        </p:nvSpPr>
        <p:spPr bwMode="auto">
          <a:xfrm>
            <a:off x="4406900" y="2422525"/>
            <a:ext cx="406400" cy="3460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sz="1600"/>
              <a:t>2.</a:t>
            </a:r>
          </a:p>
        </p:txBody>
      </p:sp>
      <p:sp>
        <p:nvSpPr>
          <p:cNvPr id="13323" name="Text Box 11"/>
          <p:cNvSpPr txBox="1">
            <a:spLocks noChangeArrowheads="1"/>
          </p:cNvSpPr>
          <p:nvPr/>
        </p:nvSpPr>
        <p:spPr bwMode="auto">
          <a:xfrm>
            <a:off x="827088" y="3082925"/>
            <a:ext cx="406400" cy="3460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sz="1600"/>
              <a:t>3.</a:t>
            </a:r>
          </a:p>
        </p:txBody>
      </p:sp>
      <p:sp>
        <p:nvSpPr>
          <p:cNvPr id="13324" name="Text Box 12"/>
          <p:cNvSpPr txBox="1">
            <a:spLocks noChangeArrowheads="1"/>
          </p:cNvSpPr>
          <p:nvPr/>
        </p:nvSpPr>
        <p:spPr bwMode="auto">
          <a:xfrm>
            <a:off x="5110163" y="3933825"/>
            <a:ext cx="406400" cy="3460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sz="1600"/>
              <a:t>4.</a:t>
            </a:r>
          </a:p>
        </p:txBody>
      </p:sp>
      <p:sp>
        <p:nvSpPr>
          <p:cNvPr id="13325" name="Text Box 13"/>
          <p:cNvSpPr txBox="1">
            <a:spLocks noChangeArrowheads="1"/>
          </p:cNvSpPr>
          <p:nvPr/>
        </p:nvSpPr>
        <p:spPr bwMode="auto">
          <a:xfrm>
            <a:off x="2373313" y="4438650"/>
            <a:ext cx="495300" cy="3460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sz="1600"/>
              <a:t>5. </a:t>
            </a:r>
          </a:p>
        </p:txBody>
      </p:sp>
      <p:sp>
        <p:nvSpPr>
          <p:cNvPr id="13326" name="Text Box 14"/>
          <p:cNvSpPr txBox="1">
            <a:spLocks noChangeArrowheads="1"/>
          </p:cNvSpPr>
          <p:nvPr/>
        </p:nvSpPr>
        <p:spPr bwMode="auto">
          <a:xfrm>
            <a:off x="2589213" y="5565775"/>
            <a:ext cx="406400" cy="3460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sz="1600"/>
              <a:t>6.</a:t>
            </a:r>
          </a:p>
        </p:txBody>
      </p:sp>
      <p:sp>
        <p:nvSpPr>
          <p:cNvPr id="13327" name="Text Box 15"/>
          <p:cNvSpPr txBox="1">
            <a:spLocks noChangeArrowheads="1"/>
          </p:cNvSpPr>
          <p:nvPr/>
        </p:nvSpPr>
        <p:spPr bwMode="auto">
          <a:xfrm>
            <a:off x="6189663" y="2638425"/>
            <a:ext cx="2316162" cy="425450"/>
          </a:xfrm>
          <a:prstGeom prst="rect">
            <a:avLst/>
          </a:prstGeom>
          <a:noFill/>
          <a:ln w="28575">
            <a:solidFill>
              <a:srgbClr val="FF0066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ESTIRAMIENTO</a:t>
            </a:r>
          </a:p>
        </p:txBody>
      </p:sp>
      <p:sp>
        <p:nvSpPr>
          <p:cNvPr id="13328" name="Line 16"/>
          <p:cNvSpPr>
            <a:spLocks noChangeShapeType="1"/>
          </p:cNvSpPr>
          <p:nvPr/>
        </p:nvSpPr>
        <p:spPr bwMode="auto">
          <a:xfrm>
            <a:off x="7342188" y="3141663"/>
            <a:ext cx="0" cy="1643062"/>
          </a:xfrm>
          <a:prstGeom prst="line">
            <a:avLst/>
          </a:prstGeom>
          <a:noFill/>
          <a:ln w="76200">
            <a:solidFill>
              <a:schemeClr val="hlink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3329" name="Text Box 17"/>
          <p:cNvSpPr txBox="1">
            <a:spLocks noChangeArrowheads="1"/>
          </p:cNvSpPr>
          <p:nvPr/>
        </p:nvSpPr>
        <p:spPr bwMode="auto">
          <a:xfrm>
            <a:off x="6261100" y="4833938"/>
            <a:ext cx="2165350" cy="425450"/>
          </a:xfrm>
          <a:prstGeom prst="rect">
            <a:avLst/>
          </a:prstGeom>
          <a:noFill/>
          <a:ln w="28575">
            <a:solidFill>
              <a:srgbClr val="FF0066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CONTRACCIÓN</a:t>
            </a:r>
          </a:p>
        </p:txBody>
      </p:sp>
      <p:sp>
        <p:nvSpPr>
          <p:cNvPr id="13333" name="Text Box 21"/>
          <p:cNvSpPr txBox="1">
            <a:spLocks noChangeArrowheads="1"/>
          </p:cNvSpPr>
          <p:nvPr/>
        </p:nvSpPr>
        <p:spPr bwMode="auto">
          <a:xfrm>
            <a:off x="4078630" y="404811"/>
            <a:ext cx="1079142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MX" sz="44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MX" sz="44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7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2015  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133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2000"/>
                                        <p:tgtEl>
                                          <p:spTgt spid="133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2000"/>
                                        <p:tgtEl>
                                          <p:spTgt spid="133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8" grpId="0" animBg="1"/>
      <p:bldP spid="13321" grpId="0" animBg="1"/>
      <p:bldP spid="13322" grpId="0" animBg="1"/>
      <p:bldP spid="13323" grpId="0" animBg="1"/>
      <p:bldP spid="13324" grpId="0" animBg="1"/>
      <p:bldP spid="13325" grpId="0" animBg="1"/>
      <p:bldP spid="13326" grpId="0" animBg="1"/>
      <p:bldP spid="13327" grpId="0" animBg="1"/>
      <p:bldP spid="13328" grpId="0" animBg="1"/>
      <p:bldP spid="13329" grpId="0" animBg="1"/>
    </p:bld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4" name="Text Box 4"/>
          <p:cNvSpPr txBox="1">
            <a:spLocks noChangeArrowheads="1"/>
          </p:cNvSpPr>
          <p:nvPr/>
        </p:nvSpPr>
        <p:spPr bwMode="auto">
          <a:xfrm>
            <a:off x="2238375" y="2193925"/>
            <a:ext cx="4583113" cy="3609975"/>
          </a:xfrm>
          <a:prstGeom prst="rect">
            <a:avLst/>
          </a:prstGeom>
          <a:noFill/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s-ES_tradnl" sz="9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buClr>
                <a:srgbClr val="CC0000"/>
              </a:buClr>
              <a:buSzPct val="200000"/>
              <a:buFontTx/>
              <a:buChar char="•"/>
            </a:pPr>
            <a:r>
              <a:rPr lang="es-ES_tradnl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Marcapaso </a:t>
            </a:r>
          </a:p>
          <a:p>
            <a:pPr>
              <a:buClr>
                <a:srgbClr val="CC0000"/>
              </a:buClr>
              <a:buSzPct val="200000"/>
            </a:pPr>
            <a:r>
              <a:rPr lang="es-ES_tradnl" sz="20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REB  que alcanzan PA y se produce</a:t>
            </a:r>
          </a:p>
          <a:p>
            <a:pPr>
              <a:buClr>
                <a:srgbClr val="CC0000"/>
              </a:buClr>
              <a:buSzPct val="200000"/>
            </a:pPr>
            <a:r>
              <a:rPr lang="es-ES_tradnl" sz="20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contracción</a:t>
            </a:r>
          </a:p>
          <a:p>
            <a:pPr>
              <a:buFontTx/>
              <a:buChar char="•"/>
            </a:pPr>
            <a:endParaRPr lang="es-ES_tradnl" sz="2000" b="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buClr>
                <a:srgbClr val="CC0000"/>
              </a:buClr>
              <a:buSzPct val="200000"/>
              <a:buFontTx/>
              <a:buChar char="•"/>
            </a:pPr>
            <a:r>
              <a:rPr lang="es-ES_tradnl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Estimulación</a:t>
            </a:r>
            <a:r>
              <a:rPr lang="es-ES_tradnl" sz="20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-Estiramiento-</a:t>
            </a:r>
          </a:p>
          <a:p>
            <a:r>
              <a:rPr lang="es-ES_tradnl" sz="20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 Reflejo Local - peristaltismo</a:t>
            </a:r>
          </a:p>
          <a:p>
            <a:pPr>
              <a:buFontTx/>
              <a:buChar char="•"/>
            </a:pPr>
            <a:endParaRPr lang="es-ES_tradnl" sz="2000" b="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buClr>
                <a:srgbClr val="CC0000"/>
              </a:buClr>
              <a:buSzPct val="200000"/>
              <a:buFontTx/>
              <a:buChar char="•"/>
            </a:pPr>
            <a:r>
              <a:rPr lang="es-ES_tradnl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Respuestas a agentes químicos</a:t>
            </a:r>
          </a:p>
          <a:p>
            <a:r>
              <a:rPr lang="es-ES_tradnl" sz="20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 Variable, contracción o relajación</a:t>
            </a:r>
          </a:p>
          <a:p>
            <a:r>
              <a:rPr lang="es-ES_tradnl" sz="20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 según receptores, Ej.:</a:t>
            </a:r>
          </a:p>
          <a:p>
            <a:r>
              <a:rPr lang="es-ES_tradnl" sz="20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     </a:t>
            </a:r>
            <a:r>
              <a:rPr lang="es-ES_tradnl" sz="2000" b="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ACh</a:t>
            </a:r>
            <a:r>
              <a:rPr lang="es-ES_tradnl" sz="20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contrae; NE relaja</a:t>
            </a:r>
            <a:endParaRPr lang="es-ES_tradnl" sz="900" b="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17765" name="Text Box 5"/>
          <p:cNvSpPr txBox="1">
            <a:spLocks noChangeArrowheads="1"/>
          </p:cNvSpPr>
          <p:nvPr/>
        </p:nvSpPr>
        <p:spPr bwMode="auto">
          <a:xfrm>
            <a:off x="6804025" y="908050"/>
            <a:ext cx="1908175" cy="60960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 algn="ctr"/>
            <a:r>
              <a:rPr lang="es-ES" sz="1600">
                <a:effectLst>
                  <a:outerShdw blurRad="38100" dist="38100" dir="2700000" algn="tl">
                    <a:srgbClr val="FFFFFF"/>
                  </a:outerShdw>
                </a:effectLst>
              </a:rPr>
              <a:t>ACTIVIDAD    </a:t>
            </a:r>
          </a:p>
          <a:p>
            <a:pPr algn="ctr"/>
            <a:r>
              <a:rPr lang="es-ES" sz="1600">
                <a:effectLst>
                  <a:outerShdw blurRad="38100" dist="38100" dir="2700000" algn="tl">
                    <a:srgbClr val="FFFFFF"/>
                  </a:outerShdw>
                </a:effectLst>
              </a:rPr>
              <a:t> CONTRÁCTIL  </a:t>
            </a:r>
          </a:p>
        </p:txBody>
      </p:sp>
      <p:sp>
        <p:nvSpPr>
          <p:cNvPr id="117767" name="Text Box 7"/>
          <p:cNvSpPr txBox="1">
            <a:spLocks noChangeArrowheads="1"/>
          </p:cNvSpPr>
          <p:nvPr/>
        </p:nvSpPr>
        <p:spPr bwMode="auto">
          <a:xfrm>
            <a:off x="755650" y="908050"/>
            <a:ext cx="106997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MX" sz="44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  <p:sp>
        <p:nvSpPr>
          <p:cNvPr id="117768" name="Text Box 8"/>
          <p:cNvSpPr txBox="1">
            <a:spLocks noChangeArrowheads="1"/>
          </p:cNvSpPr>
          <p:nvPr/>
        </p:nvSpPr>
        <p:spPr bwMode="auto">
          <a:xfrm>
            <a:off x="2439988" y="1557338"/>
            <a:ext cx="4262437" cy="48577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r>
              <a:rPr lang="es-ES_tradnl" sz="2400" b="0"/>
              <a:t>Contracción músculo unitario</a:t>
            </a:r>
          </a:p>
        </p:txBody>
      </p:sp>
      <p:sp>
        <p:nvSpPr>
          <p:cNvPr id="117770" name="Text Box 10"/>
          <p:cNvSpPr txBox="1">
            <a:spLocks noChangeArrowheads="1"/>
          </p:cNvSpPr>
          <p:nvPr/>
        </p:nvSpPr>
        <p:spPr bwMode="auto">
          <a:xfrm>
            <a:off x="6659563" y="404813"/>
            <a:ext cx="2070100" cy="395287"/>
          </a:xfrm>
          <a:prstGeom prst="rect">
            <a:avLst/>
          </a:prstGeom>
          <a:solidFill>
            <a:srgbClr val="73BFC5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45791" dir="2021404" algn="ctr" rotWithShape="0">
              <a:schemeClr val="tx2"/>
            </a:outerShdw>
          </a:effectLst>
        </p:spPr>
        <p:txBody>
          <a:bodyPr wrap="none">
            <a:spAutoFit/>
          </a:bodyPr>
          <a:lstStyle/>
          <a:p>
            <a:r>
              <a:rPr lang="es-ES" sz="1800" b="0">
                <a:effectLst>
                  <a:outerShdw blurRad="38100" dist="38100" dir="2700000" algn="tl">
                    <a:srgbClr val="FFFFFF"/>
                  </a:outerShdw>
                </a:effectLst>
              </a:rPr>
              <a:t>III MOTILIDAD</a:t>
            </a:r>
          </a:p>
        </p:txBody>
      </p:sp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2015  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7768" grpId="0" animBg="1"/>
    </p:bld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Text Box 2"/>
          <p:cNvSpPr txBox="1">
            <a:spLocks noChangeArrowheads="1"/>
          </p:cNvSpPr>
          <p:nvPr/>
        </p:nvSpPr>
        <p:spPr bwMode="auto">
          <a:xfrm>
            <a:off x="6877050" y="908050"/>
            <a:ext cx="1727200" cy="60960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r>
              <a:rPr lang="es-ES" sz="1600">
                <a:effectLst>
                  <a:outerShdw blurRad="38100" dist="38100" dir="2700000" algn="tl">
                    <a:srgbClr val="FFFFFF"/>
                  </a:outerShdw>
                </a:effectLst>
              </a:rPr>
              <a:t>ACTIVIDAD    </a:t>
            </a:r>
          </a:p>
          <a:p>
            <a:r>
              <a:rPr lang="es-ES" sz="1600">
                <a:effectLst>
                  <a:outerShdw blurRad="38100" dist="38100" dir="2700000" algn="tl">
                    <a:srgbClr val="FFFFFF"/>
                  </a:outerShdw>
                </a:effectLst>
              </a:rPr>
              <a:t>CONTRÁCTIL  </a:t>
            </a:r>
          </a:p>
        </p:txBody>
      </p:sp>
      <p:sp>
        <p:nvSpPr>
          <p:cNvPr id="140291" name="Text Box 3"/>
          <p:cNvSpPr txBox="1">
            <a:spLocks noChangeArrowheads="1"/>
          </p:cNvSpPr>
          <p:nvPr/>
        </p:nvSpPr>
        <p:spPr bwMode="auto">
          <a:xfrm>
            <a:off x="971550" y="4530725"/>
            <a:ext cx="2881313" cy="1187450"/>
          </a:xfrm>
          <a:prstGeom prst="rect">
            <a:avLst/>
          </a:prstGeom>
          <a:noFill/>
          <a:ln w="28575">
            <a:solidFill>
              <a:srgbClr val="5E00BC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" sz="1600"/>
              <a:t>ACTIVIDAD CONTRÁCTIL</a:t>
            </a:r>
          </a:p>
          <a:p>
            <a:pPr algn="ctr"/>
            <a:r>
              <a:rPr lang="es-ES" sz="2000"/>
              <a:t>SIN PA PREVIO</a:t>
            </a:r>
            <a:endParaRPr lang="es-ES" sz="2000" b="0"/>
          </a:p>
          <a:p>
            <a:pPr algn="ctr"/>
            <a:r>
              <a:rPr lang="es-ES" sz="1000" b="0"/>
              <a:t> </a:t>
            </a:r>
            <a:endParaRPr lang="es-ES" sz="1000"/>
          </a:p>
          <a:p>
            <a:pPr algn="ctr"/>
            <a:r>
              <a:rPr lang="es-ES" sz="2400"/>
              <a:t>50%!!</a:t>
            </a:r>
          </a:p>
        </p:txBody>
      </p:sp>
      <p:sp>
        <p:nvSpPr>
          <p:cNvPr id="140292" name="Rectangle 4"/>
          <p:cNvSpPr>
            <a:spLocks noChangeArrowheads="1"/>
          </p:cNvSpPr>
          <p:nvPr/>
        </p:nvSpPr>
        <p:spPr bwMode="auto">
          <a:xfrm>
            <a:off x="4284663" y="1916113"/>
            <a:ext cx="4392612" cy="3629025"/>
          </a:xfrm>
          <a:prstGeom prst="rect">
            <a:avLst/>
          </a:prstGeom>
          <a:noFill/>
          <a:ln w="38100">
            <a:solidFill>
              <a:srgbClr val="FF0066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s-ES" sz="2400" dirty="0"/>
              <a:t>Para que se contraiga el músculo liso tubo GI </a:t>
            </a:r>
          </a:p>
          <a:p>
            <a:pPr algn="ctr"/>
            <a:r>
              <a:rPr lang="es-ES" sz="2400" u="sng" dirty="0"/>
              <a:t>NO</a:t>
            </a:r>
            <a:r>
              <a:rPr lang="es-ES" sz="2400" dirty="0"/>
              <a:t> se necesita:</a:t>
            </a:r>
          </a:p>
          <a:p>
            <a:endParaRPr lang="es-ES" dirty="0"/>
          </a:p>
          <a:p>
            <a:pPr>
              <a:buClr>
                <a:srgbClr val="CC0099"/>
              </a:buClr>
              <a:buSzPct val="150000"/>
              <a:buFontTx/>
              <a:buChar char="•"/>
            </a:pPr>
            <a:r>
              <a:rPr lang="es-ES" sz="2400" dirty="0" smtClean="0"/>
              <a:t> Ni </a:t>
            </a:r>
            <a:r>
              <a:rPr lang="es-ES" sz="2400" dirty="0"/>
              <a:t>inervación extrínseca</a:t>
            </a:r>
          </a:p>
          <a:p>
            <a:pPr>
              <a:buClr>
                <a:srgbClr val="CC0099"/>
              </a:buClr>
              <a:buSzPct val="150000"/>
              <a:buFontTx/>
              <a:buChar char="•"/>
            </a:pPr>
            <a:r>
              <a:rPr lang="es-ES" sz="2400" dirty="0" smtClean="0"/>
              <a:t> Ni </a:t>
            </a:r>
            <a:r>
              <a:rPr lang="es-ES" sz="2400" dirty="0"/>
              <a:t>PA!!</a:t>
            </a:r>
          </a:p>
          <a:p>
            <a:pPr>
              <a:buClr>
                <a:srgbClr val="CC0099"/>
              </a:buClr>
              <a:buSzPct val="150000"/>
            </a:pPr>
            <a:endParaRPr lang="es-ES" sz="2400" dirty="0"/>
          </a:p>
          <a:p>
            <a:pPr>
              <a:buClr>
                <a:srgbClr val="CC0099"/>
              </a:buClr>
              <a:buSzPct val="150000"/>
            </a:pPr>
            <a:r>
              <a:rPr lang="es-ES" sz="2400" dirty="0"/>
              <a:t>Puede contraerse por acción directa de mensajeros sobre receptores</a:t>
            </a:r>
          </a:p>
        </p:txBody>
      </p:sp>
      <p:sp>
        <p:nvSpPr>
          <p:cNvPr id="140293" name="Line 5"/>
          <p:cNvSpPr>
            <a:spLocks noChangeShapeType="1"/>
          </p:cNvSpPr>
          <p:nvPr/>
        </p:nvSpPr>
        <p:spPr bwMode="auto">
          <a:xfrm>
            <a:off x="2405063" y="2011363"/>
            <a:ext cx="0" cy="360362"/>
          </a:xfrm>
          <a:prstGeom prst="line">
            <a:avLst/>
          </a:prstGeom>
          <a:noFill/>
          <a:ln w="38100">
            <a:solidFill>
              <a:srgbClr val="FF0066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40294" name="Line 6"/>
          <p:cNvSpPr>
            <a:spLocks noChangeShapeType="1"/>
          </p:cNvSpPr>
          <p:nvPr/>
        </p:nvSpPr>
        <p:spPr bwMode="auto">
          <a:xfrm flipH="1">
            <a:off x="1682750" y="3235325"/>
            <a:ext cx="288925" cy="288925"/>
          </a:xfrm>
          <a:prstGeom prst="line">
            <a:avLst/>
          </a:prstGeom>
          <a:noFill/>
          <a:ln w="28575">
            <a:solidFill>
              <a:srgbClr val="FF0066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40295" name="Line 7"/>
          <p:cNvSpPr>
            <a:spLocks noChangeShapeType="1"/>
          </p:cNvSpPr>
          <p:nvPr/>
        </p:nvSpPr>
        <p:spPr bwMode="auto">
          <a:xfrm>
            <a:off x="2690813" y="3235325"/>
            <a:ext cx="433387" cy="288925"/>
          </a:xfrm>
          <a:prstGeom prst="line">
            <a:avLst/>
          </a:prstGeom>
          <a:noFill/>
          <a:ln w="38100">
            <a:solidFill>
              <a:srgbClr val="FF0066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40296" name="Line 8"/>
          <p:cNvSpPr>
            <a:spLocks noChangeShapeType="1"/>
          </p:cNvSpPr>
          <p:nvPr/>
        </p:nvSpPr>
        <p:spPr bwMode="auto">
          <a:xfrm>
            <a:off x="2413000" y="4005263"/>
            <a:ext cx="0" cy="431800"/>
          </a:xfrm>
          <a:prstGeom prst="line">
            <a:avLst/>
          </a:prstGeom>
          <a:noFill/>
          <a:ln w="57150">
            <a:solidFill>
              <a:srgbClr val="FF0066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40298" name="Text Box 10"/>
          <p:cNvSpPr txBox="1">
            <a:spLocks noChangeArrowheads="1"/>
          </p:cNvSpPr>
          <p:nvPr/>
        </p:nvSpPr>
        <p:spPr bwMode="auto">
          <a:xfrm>
            <a:off x="931863" y="1506538"/>
            <a:ext cx="2941637" cy="395287"/>
          </a:xfrm>
          <a:prstGeom prst="rect">
            <a:avLst/>
          </a:prstGeom>
          <a:noFill/>
          <a:ln w="28575">
            <a:solidFill>
              <a:srgbClr val="6600CC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" sz="1800"/>
              <a:t>MUCHOS</a:t>
            </a:r>
            <a:r>
              <a:rPr lang="es-ES" sz="1800" b="0"/>
              <a:t> MENSAJEROS</a:t>
            </a:r>
          </a:p>
        </p:txBody>
      </p:sp>
      <p:sp>
        <p:nvSpPr>
          <p:cNvPr id="140299" name="Text Box 11"/>
          <p:cNvSpPr txBox="1">
            <a:spLocks noChangeArrowheads="1"/>
          </p:cNvSpPr>
          <p:nvPr/>
        </p:nvSpPr>
        <p:spPr bwMode="auto">
          <a:xfrm>
            <a:off x="1062038" y="2443163"/>
            <a:ext cx="2681287" cy="639762"/>
          </a:xfrm>
          <a:prstGeom prst="rect">
            <a:avLst/>
          </a:prstGeom>
          <a:noFill/>
          <a:ln w="28575">
            <a:solidFill>
              <a:srgbClr val="3333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" sz="1800"/>
              <a:t>MUCHOS</a:t>
            </a:r>
            <a:r>
              <a:rPr lang="es-ES" sz="1600" b="0"/>
              <a:t> </a:t>
            </a:r>
            <a:r>
              <a:rPr lang="es-ES" sz="1600"/>
              <a:t>RECEPTORES</a:t>
            </a:r>
            <a:r>
              <a:rPr lang="es-ES" sz="1600" b="0"/>
              <a:t> </a:t>
            </a:r>
          </a:p>
          <a:p>
            <a:pPr algn="ctr"/>
            <a:r>
              <a:rPr lang="es-ES" sz="1600"/>
              <a:t>EN EL MÚSCULO LISO</a:t>
            </a:r>
          </a:p>
        </p:txBody>
      </p:sp>
      <p:sp>
        <p:nvSpPr>
          <p:cNvPr id="140300" name="Text Box 12"/>
          <p:cNvSpPr txBox="1">
            <a:spLocks noChangeArrowheads="1"/>
          </p:cNvSpPr>
          <p:nvPr/>
        </p:nvSpPr>
        <p:spPr bwMode="auto">
          <a:xfrm>
            <a:off x="558800" y="3644900"/>
            <a:ext cx="3438525" cy="365125"/>
          </a:xfrm>
          <a:prstGeom prst="rect">
            <a:avLst/>
          </a:prstGeom>
          <a:noFill/>
          <a:ln w="28575">
            <a:solidFill>
              <a:srgbClr val="3333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" sz="1600"/>
              <a:t>ESTIMULACIÓN</a:t>
            </a:r>
            <a:r>
              <a:rPr lang="es-ES" sz="1600" b="0"/>
              <a:t> - </a:t>
            </a:r>
            <a:r>
              <a:rPr lang="es-ES" sz="1600"/>
              <a:t>INHIBICIÓN</a:t>
            </a:r>
          </a:p>
        </p:txBody>
      </p:sp>
      <p:sp>
        <p:nvSpPr>
          <p:cNvPr id="140301" name="Text Box 13"/>
          <p:cNvSpPr txBox="1">
            <a:spLocks noChangeArrowheads="1"/>
          </p:cNvSpPr>
          <p:nvPr/>
        </p:nvSpPr>
        <p:spPr bwMode="auto">
          <a:xfrm>
            <a:off x="560388" y="795338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MX" sz="44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140302" name="Text Box 14"/>
          <p:cNvSpPr txBox="1">
            <a:spLocks noChangeArrowheads="1"/>
          </p:cNvSpPr>
          <p:nvPr/>
        </p:nvSpPr>
        <p:spPr bwMode="auto">
          <a:xfrm>
            <a:off x="917575" y="795338"/>
            <a:ext cx="774700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MX" sz="44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140304" name="Text Box 16"/>
          <p:cNvSpPr txBox="1">
            <a:spLocks noChangeArrowheads="1"/>
          </p:cNvSpPr>
          <p:nvPr/>
        </p:nvSpPr>
        <p:spPr bwMode="auto">
          <a:xfrm>
            <a:off x="6516688" y="404813"/>
            <a:ext cx="2070100" cy="395287"/>
          </a:xfrm>
          <a:prstGeom prst="rect">
            <a:avLst/>
          </a:prstGeom>
          <a:solidFill>
            <a:srgbClr val="73BFC5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45791" dir="2021404" algn="ctr" rotWithShape="0">
              <a:schemeClr val="tx2"/>
            </a:outerShdw>
          </a:effectLst>
        </p:spPr>
        <p:txBody>
          <a:bodyPr wrap="none">
            <a:spAutoFit/>
          </a:bodyPr>
          <a:lstStyle/>
          <a:p>
            <a:r>
              <a:rPr lang="es-ES" sz="1800" b="0">
                <a:effectLst>
                  <a:outerShdw blurRad="38100" dist="38100" dir="2700000" algn="tl">
                    <a:srgbClr val="FFFFFF"/>
                  </a:outerShdw>
                </a:effectLst>
              </a:rPr>
              <a:t>III MOTILIDAD</a:t>
            </a:r>
          </a:p>
        </p:txBody>
      </p:sp>
      <p:sp>
        <p:nvSpPr>
          <p:cNvPr id="18" name="Text Box 8"/>
          <p:cNvSpPr txBox="1">
            <a:spLocks noChangeArrowheads="1"/>
          </p:cNvSpPr>
          <p:nvPr/>
        </p:nvSpPr>
        <p:spPr bwMode="auto">
          <a:xfrm>
            <a:off x="6510919" y="6506797"/>
            <a:ext cx="2592288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2015 ULA</a:t>
            </a:r>
            <a:endParaRPr lang="es-ES" sz="900" dirty="0">
              <a:solidFill>
                <a:schemeClr val="bg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40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40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40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140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40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140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140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4" dur="500"/>
                                        <p:tgtEl>
                                          <p:spTgt spid="140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9" dur="80"/>
                                        <p:tgtEl>
                                          <p:spTgt spid="14029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0" dur="80"/>
                                        <p:tgtEl>
                                          <p:spTgt spid="14029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1" dur="80"/>
                                        <p:tgtEl>
                                          <p:spTgt spid="14029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0291" grpId="0" animBg="1"/>
      <p:bldP spid="140292" grpId="0" animBg="1"/>
      <p:bldP spid="140293" grpId="0" animBg="1"/>
      <p:bldP spid="140294" grpId="0" animBg="1"/>
      <p:bldP spid="140295" grpId="0" animBg="1"/>
      <p:bldP spid="140296" grpId="0" animBg="1"/>
      <p:bldP spid="140298" grpId="0" animBg="1"/>
      <p:bldP spid="140299" grpId="0" animBg="1"/>
      <p:bldP spid="140300" grpId="0" animBg="1"/>
    </p:bld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5" name="Text Box 5"/>
          <p:cNvSpPr txBox="1">
            <a:spLocks noChangeArrowheads="1"/>
          </p:cNvSpPr>
          <p:nvPr/>
        </p:nvSpPr>
        <p:spPr bwMode="auto">
          <a:xfrm>
            <a:off x="2040689" y="1889560"/>
            <a:ext cx="5139978" cy="52322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s-ES_tradnl" sz="2800" b="0" dirty="0"/>
              <a:t>Fibra </a:t>
            </a:r>
            <a:r>
              <a:rPr lang="es-ES_tradnl" sz="2800" b="0" dirty="0" smtClean="0"/>
              <a:t>músculo liso en </a:t>
            </a:r>
            <a:r>
              <a:rPr lang="es-ES_tradnl" sz="2800" b="0" dirty="0"/>
              <a:t>reposo</a:t>
            </a:r>
          </a:p>
        </p:txBody>
      </p:sp>
      <p:sp>
        <p:nvSpPr>
          <p:cNvPr id="148497" name="Text Box 17"/>
          <p:cNvSpPr txBox="1">
            <a:spLocks noChangeArrowheads="1"/>
          </p:cNvSpPr>
          <p:nvPr/>
        </p:nvSpPr>
        <p:spPr bwMode="auto">
          <a:xfrm>
            <a:off x="6516688" y="6530939"/>
            <a:ext cx="2592833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2015 ULA</a:t>
            </a:r>
            <a:endParaRPr lang="es-ES" sz="900" dirty="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9" name="Text Box 2"/>
          <p:cNvSpPr txBox="1">
            <a:spLocks noChangeArrowheads="1"/>
          </p:cNvSpPr>
          <p:nvPr/>
        </p:nvSpPr>
        <p:spPr bwMode="auto">
          <a:xfrm>
            <a:off x="6877050" y="908050"/>
            <a:ext cx="1727200" cy="60960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r>
              <a:rPr lang="es-ES" sz="1600">
                <a:effectLst>
                  <a:outerShdw blurRad="38100" dist="38100" dir="2700000" algn="tl">
                    <a:srgbClr val="FFFFFF"/>
                  </a:outerShdw>
                </a:effectLst>
              </a:rPr>
              <a:t>ACTIVIDAD    </a:t>
            </a:r>
          </a:p>
          <a:p>
            <a:r>
              <a:rPr lang="es-ES" sz="1600">
                <a:effectLst>
                  <a:outerShdw blurRad="38100" dist="38100" dir="2700000" algn="tl">
                    <a:srgbClr val="FFFFFF"/>
                  </a:outerShdw>
                </a:effectLst>
              </a:rPr>
              <a:t>CONTRÁCTIL  </a:t>
            </a:r>
          </a:p>
        </p:txBody>
      </p:sp>
      <p:sp>
        <p:nvSpPr>
          <p:cNvPr id="10" name="Text Box 16"/>
          <p:cNvSpPr txBox="1">
            <a:spLocks noChangeArrowheads="1"/>
          </p:cNvSpPr>
          <p:nvPr/>
        </p:nvSpPr>
        <p:spPr bwMode="auto">
          <a:xfrm>
            <a:off x="6516688" y="404813"/>
            <a:ext cx="2070100" cy="395287"/>
          </a:xfrm>
          <a:prstGeom prst="rect">
            <a:avLst/>
          </a:prstGeom>
          <a:solidFill>
            <a:srgbClr val="73BFC5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45791" dir="2021404" algn="ctr" rotWithShape="0">
              <a:schemeClr val="tx2"/>
            </a:outerShdw>
          </a:effectLst>
        </p:spPr>
        <p:txBody>
          <a:bodyPr wrap="none">
            <a:spAutoFit/>
          </a:bodyPr>
          <a:lstStyle/>
          <a:p>
            <a:r>
              <a:rPr lang="es-ES" sz="1800" b="0">
                <a:effectLst>
                  <a:outerShdw blurRad="38100" dist="38100" dir="2700000" algn="tl">
                    <a:srgbClr val="FFFFFF"/>
                  </a:outerShdw>
                </a:effectLst>
              </a:rPr>
              <a:t>III MOTILIDAD</a:t>
            </a:r>
          </a:p>
        </p:txBody>
      </p:sp>
      <p:pic>
        <p:nvPicPr>
          <p:cNvPr id="12" name="Picture 15" descr="muscle-smooth-contracted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2982"/>
          <a:stretch/>
        </p:blipFill>
        <p:spPr bwMode="auto">
          <a:xfrm rot="10800000">
            <a:off x="5942217" y="5254590"/>
            <a:ext cx="2447926" cy="626371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8" descr="mus liso"/>
          <p:cNvPicPr>
            <a:picLocks noChangeAspect="1" noChangeArrowheads="1"/>
          </p:cNvPicPr>
          <p:nvPr/>
        </p:nvPicPr>
        <p:blipFill rotWithShape="1">
          <a:blip r:embed="rId3">
            <a:lum bright="-6000" contrast="12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3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014" t="9346" r="72081" b="5406"/>
          <a:stretch/>
        </p:blipFill>
        <p:spPr bwMode="auto">
          <a:xfrm rot="5400000">
            <a:off x="4013665" y="945357"/>
            <a:ext cx="1194026" cy="5256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1 CuadroTexto"/>
          <p:cNvSpPr txBox="1"/>
          <p:nvPr/>
        </p:nvSpPr>
        <p:spPr>
          <a:xfrm>
            <a:off x="1679956" y="4208584"/>
            <a:ext cx="13195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 smtClean="0"/>
              <a:t>Filamentos </a:t>
            </a:r>
          </a:p>
          <a:p>
            <a:r>
              <a:rPr lang="es-VE" sz="1600" dirty="0" smtClean="0"/>
              <a:t>intermedios</a:t>
            </a:r>
            <a:endParaRPr lang="es-VE" sz="1600" dirty="0"/>
          </a:p>
        </p:txBody>
      </p:sp>
      <p:sp>
        <p:nvSpPr>
          <p:cNvPr id="15" name="14 CuadroTexto"/>
          <p:cNvSpPr txBox="1"/>
          <p:nvPr/>
        </p:nvSpPr>
        <p:spPr>
          <a:xfrm>
            <a:off x="3195706" y="4462863"/>
            <a:ext cx="13821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600" dirty="0" smtClean="0"/>
              <a:t>Filamentos</a:t>
            </a:r>
          </a:p>
          <a:p>
            <a:pPr algn="ctr"/>
            <a:r>
              <a:rPr lang="es-VE" sz="1600" dirty="0"/>
              <a:t>f</a:t>
            </a:r>
            <a:r>
              <a:rPr lang="es-VE" sz="1600" dirty="0" smtClean="0"/>
              <a:t>inos Actina</a:t>
            </a:r>
            <a:endParaRPr lang="es-VE" sz="1600" dirty="0"/>
          </a:p>
        </p:txBody>
      </p:sp>
      <p:sp>
        <p:nvSpPr>
          <p:cNvPr id="16" name="15 CuadroTexto"/>
          <p:cNvSpPr txBox="1"/>
          <p:nvPr/>
        </p:nvSpPr>
        <p:spPr>
          <a:xfrm>
            <a:off x="4932080" y="4356393"/>
            <a:ext cx="17363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600" dirty="0" smtClean="0"/>
              <a:t>Filamentos </a:t>
            </a:r>
          </a:p>
          <a:p>
            <a:pPr algn="ctr"/>
            <a:r>
              <a:rPr lang="es-VE" sz="1600" dirty="0"/>
              <a:t>g</a:t>
            </a:r>
            <a:r>
              <a:rPr lang="es-VE" sz="1600" dirty="0" smtClean="0"/>
              <a:t>ruesos </a:t>
            </a:r>
            <a:r>
              <a:rPr lang="es-VE" sz="1600" dirty="0" err="1" smtClean="0"/>
              <a:t>Miosina</a:t>
            </a:r>
            <a:endParaRPr lang="es-VE" sz="1600" dirty="0"/>
          </a:p>
        </p:txBody>
      </p:sp>
      <p:sp>
        <p:nvSpPr>
          <p:cNvPr id="148496" name="Text Box 16"/>
          <p:cNvSpPr txBox="1">
            <a:spLocks noChangeArrowheads="1"/>
          </p:cNvSpPr>
          <p:nvPr/>
        </p:nvSpPr>
        <p:spPr bwMode="auto">
          <a:xfrm>
            <a:off x="1569839" y="2564904"/>
            <a:ext cx="1030287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" sz="1600" dirty="0"/>
              <a:t>Cuerpos </a:t>
            </a:r>
          </a:p>
          <a:p>
            <a:pPr algn="ctr"/>
            <a:r>
              <a:rPr lang="es-ES" sz="1600" dirty="0"/>
              <a:t>densos</a:t>
            </a:r>
          </a:p>
        </p:txBody>
      </p:sp>
      <p:cxnSp>
        <p:nvCxnSpPr>
          <p:cNvPr id="4" name="3 Conector recto"/>
          <p:cNvCxnSpPr/>
          <p:nvPr/>
        </p:nvCxnSpPr>
        <p:spPr bwMode="auto">
          <a:xfrm>
            <a:off x="2267744" y="3145929"/>
            <a:ext cx="144016" cy="283071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" name="5 Conector recto"/>
          <p:cNvCxnSpPr/>
          <p:nvPr/>
        </p:nvCxnSpPr>
        <p:spPr bwMode="auto">
          <a:xfrm flipV="1">
            <a:off x="2411760" y="3717032"/>
            <a:ext cx="434083" cy="453444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" name="7 Conector recto"/>
          <p:cNvCxnSpPr>
            <a:stCxn id="15" idx="0"/>
          </p:cNvCxnSpPr>
          <p:nvPr/>
        </p:nvCxnSpPr>
        <p:spPr bwMode="auto">
          <a:xfrm flipH="1" flipV="1">
            <a:off x="3421093" y="3943755"/>
            <a:ext cx="465668" cy="519108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8" name="17 Conector recto"/>
          <p:cNvCxnSpPr>
            <a:stCxn id="15" idx="0"/>
          </p:cNvCxnSpPr>
          <p:nvPr/>
        </p:nvCxnSpPr>
        <p:spPr bwMode="auto">
          <a:xfrm flipV="1">
            <a:off x="3886761" y="3943755"/>
            <a:ext cx="37167" cy="519108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" name="19 Conector recto"/>
          <p:cNvCxnSpPr/>
          <p:nvPr/>
        </p:nvCxnSpPr>
        <p:spPr bwMode="auto">
          <a:xfrm flipH="1" flipV="1">
            <a:off x="5364088" y="3644878"/>
            <a:ext cx="436179" cy="720226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2" name="21 Conector recto"/>
          <p:cNvCxnSpPr/>
          <p:nvPr/>
        </p:nvCxnSpPr>
        <p:spPr bwMode="auto">
          <a:xfrm flipV="1">
            <a:off x="5800267" y="3644878"/>
            <a:ext cx="283901" cy="720226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7" name="26 CuadroTexto"/>
          <p:cNvSpPr txBox="1"/>
          <p:nvPr/>
        </p:nvSpPr>
        <p:spPr>
          <a:xfrm>
            <a:off x="6601052" y="5968709"/>
            <a:ext cx="14269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smtClean="0"/>
              <a:t>Fibra relajada</a:t>
            </a:r>
            <a:endParaRPr lang="es-V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6" name="Text Box 4"/>
          <p:cNvSpPr txBox="1">
            <a:spLocks noChangeArrowheads="1"/>
          </p:cNvSpPr>
          <p:nvPr/>
        </p:nvSpPr>
        <p:spPr bwMode="auto">
          <a:xfrm>
            <a:off x="431006" y="1403350"/>
            <a:ext cx="8281987" cy="4832092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dist="35921" dir="2700000" algn="ctr" rotWithShape="0">
              <a:schemeClr val="tx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buClr>
                <a:srgbClr val="990033"/>
              </a:buClr>
              <a:buSzPct val="200000"/>
            </a:pPr>
            <a:r>
              <a:rPr lang="es-ES" sz="24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</a:p>
          <a:p>
            <a:pPr>
              <a:buClr>
                <a:srgbClr val="990033"/>
              </a:buClr>
              <a:buSzPct val="200000"/>
            </a:pPr>
            <a:endParaRPr lang="es-ES" sz="24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buClr>
                <a:srgbClr val="990033"/>
              </a:buClr>
              <a:buSzPct val="200000"/>
            </a:pPr>
            <a:endParaRPr lang="es-ES" sz="24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buClr>
                <a:srgbClr val="990033"/>
              </a:buClr>
              <a:buSzPct val="200000"/>
              <a:buFontTx/>
              <a:buChar char="•"/>
            </a:pPr>
            <a:r>
              <a:rPr lang="es-ES" sz="24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Portal SABER ULA</a:t>
            </a:r>
          </a:p>
          <a:p>
            <a:r>
              <a:rPr lang="es-ES" sz="2400" dirty="0">
                <a:solidFill>
                  <a:srgbClr val="42979E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</a:t>
            </a:r>
            <a:r>
              <a:rPr lang="es-ES" sz="2400" b="0" dirty="0">
                <a:solidFill>
                  <a:srgbClr val="42979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hlinkClick r:id="rId2"/>
              </a:rPr>
              <a:t>www.saber.ula.ve</a:t>
            </a:r>
            <a:r>
              <a:rPr lang="es-ES" sz="2400" dirty="0">
                <a:solidFill>
                  <a:srgbClr val="42979E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</a:t>
            </a:r>
            <a:r>
              <a:rPr lang="es-ES" sz="24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Buscar: fisiología del aparato   </a:t>
            </a:r>
          </a:p>
          <a:p>
            <a:r>
              <a:rPr lang="es-ES" sz="24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                                </a:t>
            </a:r>
            <a:r>
              <a:rPr lang="es-ES" sz="24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digestivo</a:t>
            </a:r>
            <a:endParaRPr lang="es-ES" sz="24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endParaRPr lang="es-ES" sz="2400" dirty="0">
              <a:solidFill>
                <a:srgbClr val="42979E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buClr>
                <a:srgbClr val="990033"/>
              </a:buClr>
              <a:buSzPct val="200000"/>
              <a:buFontTx/>
              <a:buChar char="•"/>
            </a:pPr>
            <a:r>
              <a:rPr lang="es-ES" sz="24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Portal CEIDIS ULA     </a:t>
            </a:r>
          </a:p>
          <a:p>
            <a:pPr>
              <a:buClr>
                <a:srgbClr val="990033"/>
              </a:buClr>
              <a:buSzPct val="200000"/>
            </a:pPr>
            <a:r>
              <a:rPr lang="es-ES" sz="2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  </a:t>
            </a:r>
            <a:r>
              <a:rPr lang="es-ES" sz="20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3"/>
              </a:rPr>
              <a:t>http://www.ceidis.ula.ve/cursos/medicina/fisiologia_digestiva/</a:t>
            </a:r>
            <a:endParaRPr lang="es-ES" sz="2000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Clr>
                <a:srgbClr val="990033"/>
              </a:buClr>
              <a:buSzPct val="200000"/>
            </a:pPr>
            <a:endParaRPr lang="es-ES" sz="2400" b="0" dirty="0">
              <a:solidFill>
                <a:srgbClr val="42979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s-ES" sz="1800" dirty="0"/>
              <a:t>Programa</a:t>
            </a:r>
          </a:p>
          <a:p>
            <a:pPr algn="ctr"/>
            <a:r>
              <a:rPr lang="es-ES" sz="1800" dirty="0"/>
              <a:t>Lecturas, PPS</a:t>
            </a:r>
          </a:p>
          <a:p>
            <a:pPr algn="ctr"/>
            <a:r>
              <a:rPr lang="es-ES" sz="1800" dirty="0"/>
              <a:t>Casos, preguntas, ejercicios</a:t>
            </a:r>
          </a:p>
          <a:p>
            <a:pPr algn="ctr"/>
            <a:r>
              <a:rPr lang="es-ES" sz="1800" dirty="0"/>
              <a:t>Glosario</a:t>
            </a:r>
          </a:p>
        </p:txBody>
      </p:sp>
      <p:sp>
        <p:nvSpPr>
          <p:cNvPr id="146437" name="Rectangle 5"/>
          <p:cNvSpPr>
            <a:spLocks noChangeArrowheads="1"/>
          </p:cNvSpPr>
          <p:nvPr/>
        </p:nvSpPr>
        <p:spPr bwMode="auto">
          <a:xfrm>
            <a:off x="3392488" y="548680"/>
            <a:ext cx="2359025" cy="711200"/>
          </a:xfrm>
          <a:prstGeom prst="rect">
            <a:avLst/>
          </a:prstGeom>
          <a:solidFill>
            <a:srgbClr val="73BFC5"/>
          </a:solidFill>
          <a:ln w="9525">
            <a:solidFill>
              <a:srgbClr val="990033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es-ES" sz="2000" b="0" dirty="0"/>
              <a:t>Material de clases</a:t>
            </a:r>
          </a:p>
          <a:p>
            <a:pPr algn="ctr"/>
            <a:r>
              <a:rPr lang="es-ES" sz="2000" b="0" dirty="0" smtClean="0"/>
              <a:t>2015</a:t>
            </a:r>
            <a:endParaRPr lang="es-MX" sz="2000" b="0" dirty="0"/>
          </a:p>
        </p:txBody>
      </p:sp>
      <p:pic>
        <p:nvPicPr>
          <p:cNvPr id="146439" name="Picture 7" descr="logo UL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5925" y="1773238"/>
            <a:ext cx="692150" cy="793750"/>
          </a:xfrm>
          <a:prstGeom prst="rect">
            <a:avLst/>
          </a:prstGeom>
          <a:noFill/>
          <a:ln w="9525">
            <a:solidFill>
              <a:schemeClr val="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6532562" y="6656784"/>
            <a:ext cx="26479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2015  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2578" name="Picture 2" descr="musculo liso actina miosina"/>
          <p:cNvPicPr>
            <a:picLocks noChangeAspect="1" noChangeArrowheads="1"/>
          </p:cNvPicPr>
          <p:nvPr/>
        </p:nvPicPr>
        <p:blipFill rotWithShape="1">
          <a:blip r:embed="rId2">
            <a:lum bright="-24000" contrast="4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454"/>
          <a:stretch/>
        </p:blipFill>
        <p:spPr bwMode="auto">
          <a:xfrm>
            <a:off x="1974850" y="2931886"/>
            <a:ext cx="5194300" cy="37372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2579" name="Text Box 3"/>
          <p:cNvSpPr txBox="1">
            <a:spLocks noChangeArrowheads="1"/>
          </p:cNvSpPr>
          <p:nvPr/>
        </p:nvSpPr>
        <p:spPr bwMode="auto">
          <a:xfrm>
            <a:off x="576263" y="1366210"/>
            <a:ext cx="1835150" cy="73025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2000" b="0"/>
              <a:t>Fibra músculo</a:t>
            </a:r>
          </a:p>
          <a:p>
            <a:r>
              <a:rPr lang="es-ES_tradnl" sz="2000" b="0"/>
              <a:t>liso en reposo</a:t>
            </a:r>
          </a:p>
        </p:txBody>
      </p:sp>
      <p:sp>
        <p:nvSpPr>
          <p:cNvPr id="152582" name="Text Box 6"/>
          <p:cNvSpPr txBox="1">
            <a:spLocks noChangeArrowheads="1"/>
          </p:cNvSpPr>
          <p:nvPr/>
        </p:nvSpPr>
        <p:spPr bwMode="auto">
          <a:xfrm>
            <a:off x="5850505" y="4113808"/>
            <a:ext cx="2101857" cy="92333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800" dirty="0"/>
              <a:t>No hay </a:t>
            </a:r>
            <a:r>
              <a:rPr lang="es-ES_tradnl" sz="1800" dirty="0" err="1" smtClean="0"/>
              <a:t>troponina</a:t>
            </a:r>
            <a:endParaRPr lang="es-ES_tradnl" sz="1200" b="0" dirty="0"/>
          </a:p>
          <a:p>
            <a:r>
              <a:rPr lang="es-ES_tradnl" sz="1800" b="0" dirty="0"/>
              <a:t>Hay </a:t>
            </a:r>
            <a:r>
              <a:rPr lang="es-ES_tradnl" sz="1800" b="0" dirty="0" err="1"/>
              <a:t>caldesmina</a:t>
            </a:r>
            <a:r>
              <a:rPr lang="es-ES_tradnl" sz="1800" b="0" dirty="0"/>
              <a:t> y</a:t>
            </a:r>
          </a:p>
          <a:p>
            <a:r>
              <a:rPr lang="es-ES_tradnl" sz="1800" b="0" dirty="0" err="1"/>
              <a:t>tropomiosina</a:t>
            </a:r>
            <a:endParaRPr lang="es-ES_tradnl" sz="1800" b="0" dirty="0"/>
          </a:p>
        </p:txBody>
      </p:sp>
      <p:sp>
        <p:nvSpPr>
          <p:cNvPr id="152584" name="Line 8"/>
          <p:cNvSpPr>
            <a:spLocks noChangeShapeType="1"/>
          </p:cNvSpPr>
          <p:nvPr/>
        </p:nvSpPr>
        <p:spPr bwMode="auto">
          <a:xfrm>
            <a:off x="612775" y="2931886"/>
            <a:ext cx="7632700" cy="0"/>
          </a:xfrm>
          <a:prstGeom prst="line">
            <a:avLst/>
          </a:prstGeom>
          <a:noFill/>
          <a:ln w="38100">
            <a:solidFill>
              <a:srgbClr val="3B878D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52585" name="Text Box 9"/>
          <p:cNvSpPr txBox="1">
            <a:spLocks noChangeArrowheads="1"/>
          </p:cNvSpPr>
          <p:nvPr/>
        </p:nvSpPr>
        <p:spPr bwMode="auto">
          <a:xfrm>
            <a:off x="5795963" y="260350"/>
            <a:ext cx="2973387" cy="609600"/>
          </a:xfrm>
          <a:prstGeom prst="rect">
            <a:avLst/>
          </a:prstGeom>
          <a:solidFill>
            <a:schemeClr val="accent1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" sz="1600"/>
              <a:t>SECUENCIA DE EVENTOS </a:t>
            </a:r>
          </a:p>
          <a:p>
            <a:r>
              <a:rPr lang="es-ES" sz="1600"/>
              <a:t>CONTRACCIÓN M. LISO</a:t>
            </a:r>
          </a:p>
        </p:txBody>
      </p:sp>
      <p:sp>
        <p:nvSpPr>
          <p:cNvPr id="152587" name="Rectangle 11"/>
          <p:cNvSpPr>
            <a:spLocks noChangeArrowheads="1"/>
          </p:cNvSpPr>
          <p:nvPr/>
        </p:nvSpPr>
        <p:spPr bwMode="auto">
          <a:xfrm>
            <a:off x="5364163" y="1628775"/>
            <a:ext cx="1223962" cy="863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2593" name="Rectangle 17"/>
          <p:cNvSpPr>
            <a:spLocks noChangeArrowheads="1"/>
          </p:cNvSpPr>
          <p:nvPr/>
        </p:nvSpPr>
        <p:spPr bwMode="auto">
          <a:xfrm>
            <a:off x="2411413" y="3646488"/>
            <a:ext cx="1081087" cy="2873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2588" name="Text Box 12"/>
          <p:cNvSpPr txBox="1">
            <a:spLocks noChangeArrowheads="1"/>
          </p:cNvSpPr>
          <p:nvPr/>
        </p:nvSpPr>
        <p:spPr bwMode="auto">
          <a:xfrm>
            <a:off x="4067175" y="3176588"/>
            <a:ext cx="1688283" cy="46166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400" b="0" dirty="0" err="1"/>
              <a:t>Miosina</a:t>
            </a:r>
            <a:r>
              <a:rPr lang="es-ES" sz="2400" b="0" dirty="0"/>
              <a:t> II</a:t>
            </a:r>
          </a:p>
        </p:txBody>
      </p:sp>
      <p:sp>
        <p:nvSpPr>
          <p:cNvPr id="152594" name="Rectangle 18"/>
          <p:cNvSpPr>
            <a:spLocks noChangeArrowheads="1"/>
          </p:cNvSpPr>
          <p:nvPr/>
        </p:nvSpPr>
        <p:spPr bwMode="auto">
          <a:xfrm>
            <a:off x="2555875" y="4868863"/>
            <a:ext cx="1223963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2589" name="Text Box 13"/>
          <p:cNvSpPr txBox="1">
            <a:spLocks noChangeArrowheads="1"/>
          </p:cNvSpPr>
          <p:nvPr/>
        </p:nvSpPr>
        <p:spPr bwMode="auto">
          <a:xfrm>
            <a:off x="2752725" y="4868863"/>
            <a:ext cx="1243013" cy="3365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600" dirty="0" err="1"/>
              <a:t>Caldesmina</a:t>
            </a:r>
            <a:endParaRPr lang="es-ES" sz="1600" dirty="0"/>
          </a:p>
        </p:txBody>
      </p:sp>
      <p:sp>
        <p:nvSpPr>
          <p:cNvPr id="152595" name="Rectangle 19"/>
          <p:cNvSpPr>
            <a:spLocks noChangeArrowheads="1"/>
          </p:cNvSpPr>
          <p:nvPr/>
        </p:nvSpPr>
        <p:spPr bwMode="auto">
          <a:xfrm>
            <a:off x="2268538" y="5157788"/>
            <a:ext cx="1223962" cy="2873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2590" name="Text Box 14"/>
          <p:cNvSpPr txBox="1">
            <a:spLocks noChangeArrowheads="1"/>
          </p:cNvSpPr>
          <p:nvPr/>
        </p:nvSpPr>
        <p:spPr bwMode="auto">
          <a:xfrm>
            <a:off x="1835150" y="5203825"/>
            <a:ext cx="143986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600"/>
              <a:t>Tropomiosina</a:t>
            </a:r>
          </a:p>
        </p:txBody>
      </p:sp>
      <p:sp>
        <p:nvSpPr>
          <p:cNvPr id="152596" name="Rectangle 20"/>
          <p:cNvSpPr>
            <a:spLocks noChangeArrowheads="1"/>
          </p:cNvSpPr>
          <p:nvPr/>
        </p:nvSpPr>
        <p:spPr bwMode="auto">
          <a:xfrm>
            <a:off x="5651500" y="5445125"/>
            <a:ext cx="865188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2597" name="Rectangle 21"/>
          <p:cNvSpPr>
            <a:spLocks noChangeArrowheads="1"/>
          </p:cNvSpPr>
          <p:nvPr/>
        </p:nvSpPr>
        <p:spPr bwMode="auto">
          <a:xfrm>
            <a:off x="3492500" y="6021388"/>
            <a:ext cx="2592388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2592" name="Text Box 16"/>
          <p:cNvSpPr txBox="1">
            <a:spLocks noChangeArrowheads="1"/>
          </p:cNvSpPr>
          <p:nvPr/>
        </p:nvSpPr>
        <p:spPr bwMode="auto">
          <a:xfrm>
            <a:off x="5580063" y="5414963"/>
            <a:ext cx="1117614" cy="46166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400" b="0"/>
              <a:t>Actina</a:t>
            </a:r>
          </a:p>
        </p:txBody>
      </p:sp>
      <p:sp>
        <p:nvSpPr>
          <p:cNvPr id="152583" name="Text Box 7"/>
          <p:cNvSpPr txBox="1">
            <a:spLocks noChangeArrowheads="1"/>
          </p:cNvSpPr>
          <p:nvPr/>
        </p:nvSpPr>
        <p:spPr bwMode="auto">
          <a:xfrm>
            <a:off x="1042988" y="3789363"/>
            <a:ext cx="2203450" cy="103505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_tradnl" sz="2000" b="0"/>
              <a:t>Actina y miosina </a:t>
            </a:r>
          </a:p>
          <a:p>
            <a:pPr algn="ctr"/>
            <a:r>
              <a:rPr lang="es-ES_tradnl" sz="2000" b="0"/>
              <a:t>antes de la </a:t>
            </a:r>
          </a:p>
          <a:p>
            <a:pPr algn="ctr"/>
            <a:r>
              <a:rPr lang="es-ES_tradnl" sz="2000" b="0"/>
              <a:t>contracción</a:t>
            </a:r>
          </a:p>
        </p:txBody>
      </p:sp>
      <p:sp>
        <p:nvSpPr>
          <p:cNvPr id="152598" name="Rectangle 22"/>
          <p:cNvSpPr>
            <a:spLocks noChangeArrowheads="1"/>
          </p:cNvSpPr>
          <p:nvPr/>
        </p:nvSpPr>
        <p:spPr bwMode="auto">
          <a:xfrm>
            <a:off x="4429125" y="3573463"/>
            <a:ext cx="1655763" cy="5032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3" name="Text Box 8"/>
          <p:cNvSpPr txBox="1">
            <a:spLocks noChangeArrowheads="1"/>
          </p:cNvSpPr>
          <p:nvPr/>
        </p:nvSpPr>
        <p:spPr bwMode="auto">
          <a:xfrm>
            <a:off x="6444208" y="6584776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2015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pic>
        <p:nvPicPr>
          <p:cNvPr id="21" name="Picture 18" descr="mus liso"/>
          <p:cNvPicPr>
            <a:picLocks noChangeAspect="1" noChangeArrowheads="1"/>
          </p:cNvPicPr>
          <p:nvPr/>
        </p:nvPicPr>
        <p:blipFill rotWithShape="1">
          <a:blip r:embed="rId3">
            <a:lum bright="-6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559" t="9346" r="11288" b="5406"/>
          <a:stretch/>
        </p:blipFill>
        <p:spPr bwMode="auto">
          <a:xfrm rot="5400000">
            <a:off x="3799798" y="-149861"/>
            <a:ext cx="1258652" cy="37142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21 CuadroTexto"/>
          <p:cNvSpPr txBox="1"/>
          <p:nvPr/>
        </p:nvSpPr>
        <p:spPr>
          <a:xfrm>
            <a:off x="6500923" y="1506270"/>
            <a:ext cx="8162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600" dirty="0" smtClean="0"/>
              <a:t>Actina</a:t>
            </a:r>
            <a:endParaRPr lang="es-VE" sz="1600" dirty="0"/>
          </a:p>
        </p:txBody>
      </p:sp>
      <p:sp>
        <p:nvSpPr>
          <p:cNvPr id="24" name="23 CuadroTexto"/>
          <p:cNvSpPr txBox="1"/>
          <p:nvPr/>
        </p:nvSpPr>
        <p:spPr>
          <a:xfrm>
            <a:off x="5592627" y="2421523"/>
            <a:ext cx="90922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600" dirty="0" err="1" smtClean="0"/>
              <a:t>Miosina</a:t>
            </a:r>
            <a:endParaRPr lang="es-VE" sz="1600" dirty="0"/>
          </a:p>
        </p:txBody>
      </p:sp>
      <p:cxnSp>
        <p:nvCxnSpPr>
          <p:cNvPr id="3" name="2 Conector recto"/>
          <p:cNvCxnSpPr>
            <a:stCxn id="152587" idx="2"/>
          </p:cNvCxnSpPr>
          <p:nvPr/>
        </p:nvCxnSpPr>
        <p:spPr bwMode="auto">
          <a:xfrm flipV="1">
            <a:off x="5976144" y="1844824"/>
            <a:ext cx="71094" cy="647551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" name="4 Conector recto"/>
          <p:cNvCxnSpPr/>
          <p:nvPr/>
        </p:nvCxnSpPr>
        <p:spPr bwMode="auto">
          <a:xfrm flipH="1" flipV="1">
            <a:off x="6138870" y="1628775"/>
            <a:ext cx="362053" cy="46772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" name="6 Conector recto"/>
          <p:cNvCxnSpPr>
            <a:stCxn id="22" idx="1"/>
          </p:cNvCxnSpPr>
          <p:nvPr/>
        </p:nvCxnSpPr>
        <p:spPr bwMode="auto">
          <a:xfrm flipH="1" flipV="1">
            <a:off x="6011691" y="1366210"/>
            <a:ext cx="489232" cy="309337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6" name="Text Box 46"/>
          <p:cNvSpPr txBox="1">
            <a:spLocks noChangeArrowheads="1"/>
          </p:cNvSpPr>
          <p:nvPr/>
        </p:nvSpPr>
        <p:spPr bwMode="auto">
          <a:xfrm>
            <a:off x="5764182" y="3143032"/>
            <a:ext cx="1039067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6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Proteína </a:t>
            </a:r>
            <a:endParaRPr lang="es-ES" sz="16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s-ES" sz="16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motora</a:t>
            </a:r>
            <a:endParaRPr lang="es-ES" sz="1600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2582" grpId="0" animBg="1"/>
      <p:bldP spid="152588" grpId="0" animBg="1"/>
      <p:bldP spid="152589" grpId="0" animBg="1"/>
      <p:bldP spid="152590" grpId="0"/>
      <p:bldP spid="152592" grpId="0" animBg="1"/>
      <p:bldP spid="152583" grpId="0" animBg="1"/>
      <p:bldP spid="26" grpId="0"/>
    </p:bld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8004" name="Picture 4" descr="MyosinII"/>
          <p:cNvPicPr>
            <a:picLocks noChangeAspect="1" noChangeArrowheads="1"/>
          </p:cNvPicPr>
          <p:nvPr/>
        </p:nvPicPr>
        <p:blipFill>
          <a:blip r:embed="rId2">
            <a:lum bright="-18000" contrast="3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455" y="2314133"/>
            <a:ext cx="6120461" cy="2465432"/>
          </a:xfrm>
          <a:prstGeom prst="rect">
            <a:avLst/>
          </a:prstGeom>
          <a:noFill/>
          <a:ln w="9525">
            <a:solidFill>
              <a:srgbClr val="CC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8007" name="Text Box 7"/>
          <p:cNvSpPr txBox="1">
            <a:spLocks noChangeArrowheads="1"/>
          </p:cNvSpPr>
          <p:nvPr/>
        </p:nvSpPr>
        <p:spPr bwMode="auto">
          <a:xfrm>
            <a:off x="3242157" y="1585736"/>
            <a:ext cx="2663825" cy="476250"/>
          </a:xfrm>
          <a:prstGeom prst="rect">
            <a:avLst/>
          </a:prstGeom>
          <a:solidFill>
            <a:schemeClr val="accent1"/>
          </a:solidFill>
          <a:ln w="19050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r>
              <a:rPr lang="es-ES_tradnl" sz="2400" b="0"/>
              <a:t>Miosina II m. liso</a:t>
            </a:r>
          </a:p>
        </p:txBody>
      </p:sp>
      <p:sp>
        <p:nvSpPr>
          <p:cNvPr id="128037" name="Text Box 37"/>
          <p:cNvSpPr txBox="1">
            <a:spLocks noChangeArrowheads="1"/>
          </p:cNvSpPr>
          <p:nvPr/>
        </p:nvSpPr>
        <p:spPr bwMode="auto">
          <a:xfrm>
            <a:off x="7164388" y="908050"/>
            <a:ext cx="1584325" cy="60960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r>
              <a:rPr lang="es-ES" sz="1600">
                <a:effectLst>
                  <a:outerShdw blurRad="38100" dist="38100" dir="2700000" algn="tl">
                    <a:srgbClr val="FFFFFF"/>
                  </a:outerShdw>
                </a:effectLst>
              </a:rPr>
              <a:t>ACTIVIDAD    </a:t>
            </a:r>
          </a:p>
          <a:p>
            <a:r>
              <a:rPr lang="es-ES" sz="1600">
                <a:effectLst>
                  <a:outerShdw blurRad="38100" dist="38100" dir="2700000" algn="tl">
                    <a:srgbClr val="FFFFFF"/>
                  </a:outerShdw>
                </a:effectLst>
              </a:rPr>
              <a:t>CONTRÁCTIL  </a:t>
            </a:r>
          </a:p>
        </p:txBody>
      </p:sp>
      <p:sp>
        <p:nvSpPr>
          <p:cNvPr id="128040" name="Oval 40"/>
          <p:cNvSpPr>
            <a:spLocks noChangeArrowheads="1"/>
          </p:cNvSpPr>
          <p:nvPr/>
        </p:nvSpPr>
        <p:spPr bwMode="auto">
          <a:xfrm>
            <a:off x="2251209" y="2314133"/>
            <a:ext cx="345341" cy="999023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8041" name="Oval 41"/>
          <p:cNvSpPr>
            <a:spLocks noChangeArrowheads="1"/>
          </p:cNvSpPr>
          <p:nvPr/>
        </p:nvSpPr>
        <p:spPr bwMode="auto">
          <a:xfrm>
            <a:off x="3200142" y="2585284"/>
            <a:ext cx="778452" cy="400218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8042" name="Oval 42"/>
          <p:cNvSpPr>
            <a:spLocks noChangeArrowheads="1"/>
          </p:cNvSpPr>
          <p:nvPr/>
        </p:nvSpPr>
        <p:spPr bwMode="auto">
          <a:xfrm>
            <a:off x="4149557" y="3854181"/>
            <a:ext cx="433108" cy="400218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8043" name="Text Box 43"/>
          <p:cNvSpPr txBox="1">
            <a:spLocks noChangeArrowheads="1"/>
          </p:cNvSpPr>
          <p:nvPr/>
        </p:nvSpPr>
        <p:spPr bwMode="auto">
          <a:xfrm>
            <a:off x="1698851" y="2542247"/>
            <a:ext cx="1104715" cy="36933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ES" sz="1800" b="0" dirty="0"/>
              <a:t>cabeza</a:t>
            </a:r>
          </a:p>
        </p:txBody>
      </p:sp>
      <p:sp>
        <p:nvSpPr>
          <p:cNvPr id="128044" name="Text Box 44"/>
          <p:cNvSpPr txBox="1">
            <a:spLocks noChangeArrowheads="1"/>
          </p:cNvSpPr>
          <p:nvPr/>
        </p:nvSpPr>
        <p:spPr bwMode="auto">
          <a:xfrm>
            <a:off x="3333799" y="2843644"/>
            <a:ext cx="950169" cy="36933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s-ES" sz="1800" b="0" dirty="0"/>
              <a:t>cuello</a:t>
            </a:r>
          </a:p>
        </p:txBody>
      </p:sp>
      <p:sp>
        <p:nvSpPr>
          <p:cNvPr id="128045" name="Text Box 45"/>
          <p:cNvSpPr txBox="1">
            <a:spLocks noChangeArrowheads="1"/>
          </p:cNvSpPr>
          <p:nvPr/>
        </p:nvSpPr>
        <p:spPr bwMode="auto">
          <a:xfrm>
            <a:off x="4064868" y="3869624"/>
            <a:ext cx="723120" cy="36933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ES" sz="1800" b="0"/>
              <a:t>cola</a:t>
            </a:r>
          </a:p>
        </p:txBody>
      </p:sp>
      <p:sp>
        <p:nvSpPr>
          <p:cNvPr id="128047" name="Text Box 47"/>
          <p:cNvSpPr txBox="1">
            <a:spLocks noChangeArrowheads="1"/>
          </p:cNvSpPr>
          <p:nvPr/>
        </p:nvSpPr>
        <p:spPr bwMode="auto">
          <a:xfrm>
            <a:off x="6659563" y="404813"/>
            <a:ext cx="2070100" cy="395287"/>
          </a:xfrm>
          <a:prstGeom prst="rect">
            <a:avLst/>
          </a:prstGeom>
          <a:solidFill>
            <a:srgbClr val="73BFC5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45791" dir="2021404" algn="ctr" rotWithShape="0">
              <a:schemeClr val="tx2"/>
            </a:outerShdw>
          </a:effectLst>
        </p:spPr>
        <p:txBody>
          <a:bodyPr wrap="none">
            <a:spAutoFit/>
          </a:bodyPr>
          <a:lstStyle/>
          <a:p>
            <a:r>
              <a:rPr lang="es-ES" sz="1800" b="0">
                <a:effectLst>
                  <a:outerShdw blurRad="38100" dist="38100" dir="2700000" algn="tl">
                    <a:srgbClr val="FFFFFF"/>
                  </a:outerShdw>
                </a:effectLst>
              </a:rPr>
              <a:t>III MOTILIDAD</a:t>
            </a:r>
          </a:p>
        </p:txBody>
      </p:sp>
      <p:sp>
        <p:nvSpPr>
          <p:cNvPr id="128048" name="Text Box 48"/>
          <p:cNvSpPr txBox="1">
            <a:spLocks noChangeArrowheads="1"/>
          </p:cNvSpPr>
          <p:nvPr/>
        </p:nvSpPr>
        <p:spPr bwMode="auto">
          <a:xfrm>
            <a:off x="3097907" y="4779565"/>
            <a:ext cx="39338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0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Motor molecular en músculo liso</a:t>
            </a:r>
          </a:p>
        </p:txBody>
      </p:sp>
      <p:sp>
        <p:nvSpPr>
          <p:cNvPr id="17" name="Text Box 8"/>
          <p:cNvSpPr txBox="1">
            <a:spLocks noChangeArrowheads="1"/>
          </p:cNvSpPr>
          <p:nvPr/>
        </p:nvSpPr>
        <p:spPr bwMode="auto">
          <a:xfrm>
            <a:off x="6444208" y="6584776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2015  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2" name="1 CuadroTexto"/>
          <p:cNvSpPr txBox="1"/>
          <p:nvPr/>
        </p:nvSpPr>
        <p:spPr>
          <a:xfrm>
            <a:off x="1756250" y="5461408"/>
            <a:ext cx="28264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smtClean="0"/>
              <a:t>ELC: Cadena ligera esencial </a:t>
            </a:r>
          </a:p>
          <a:p>
            <a:r>
              <a:rPr lang="es-VE" dirty="0" smtClean="0"/>
              <a:t>RLC: Cadena ligera reguladora</a:t>
            </a:r>
            <a:endParaRPr lang="es-VE" dirty="0"/>
          </a:p>
        </p:txBody>
      </p:sp>
      <p:sp>
        <p:nvSpPr>
          <p:cNvPr id="7" name="6 Rectángulo"/>
          <p:cNvSpPr/>
          <p:nvPr/>
        </p:nvSpPr>
        <p:spPr bwMode="auto">
          <a:xfrm>
            <a:off x="5097001" y="4238956"/>
            <a:ext cx="431352" cy="34217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4787988" y="4129335"/>
            <a:ext cx="1656220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s-VE" dirty="0" smtClean="0"/>
              <a:t>Cadenas pesadas</a:t>
            </a:r>
            <a:endParaRPr lang="es-VE" dirty="0"/>
          </a:p>
        </p:txBody>
      </p:sp>
      <p:cxnSp>
        <p:nvCxnSpPr>
          <p:cNvPr id="5" name="4 Conector recto"/>
          <p:cNvCxnSpPr/>
          <p:nvPr/>
        </p:nvCxnSpPr>
        <p:spPr bwMode="auto">
          <a:xfrm>
            <a:off x="5293198" y="3698268"/>
            <a:ext cx="358922" cy="540688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4" name="Text Box 2"/>
          <p:cNvSpPr txBox="1">
            <a:spLocks noChangeArrowheads="1"/>
          </p:cNvSpPr>
          <p:nvPr/>
        </p:nvSpPr>
        <p:spPr bwMode="auto">
          <a:xfrm>
            <a:off x="6877050" y="260350"/>
            <a:ext cx="1728788" cy="60960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r>
              <a:rPr lang="es-ES" sz="1600">
                <a:effectLst>
                  <a:outerShdw blurRad="38100" dist="38100" dir="2700000" algn="tl">
                    <a:srgbClr val="FFFFFF"/>
                  </a:outerShdw>
                </a:effectLst>
              </a:rPr>
              <a:t>ACTIVIDAD    </a:t>
            </a:r>
          </a:p>
          <a:p>
            <a:r>
              <a:rPr lang="es-ES" sz="1600">
                <a:effectLst>
                  <a:outerShdw blurRad="38100" dist="38100" dir="2700000" algn="tl">
                    <a:srgbClr val="FFFFFF"/>
                  </a:outerShdw>
                </a:effectLst>
              </a:rPr>
              <a:t>CONTRÁCTIL  </a:t>
            </a:r>
          </a:p>
        </p:txBody>
      </p:sp>
      <p:pic>
        <p:nvPicPr>
          <p:cNvPr id="156679" name="Picture 7" descr="actina miosina m liso"/>
          <p:cNvPicPr>
            <a:picLocks noChangeAspect="1" noChangeArrowheads="1"/>
          </p:cNvPicPr>
          <p:nvPr/>
        </p:nvPicPr>
        <p:blipFill>
          <a:blip r:embed="rId2">
            <a:lum bright="-24000" contrast="4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09" t="8920" r="7733" b="13710"/>
          <a:stretch>
            <a:fillRect/>
          </a:stretch>
        </p:blipFill>
        <p:spPr bwMode="auto">
          <a:xfrm>
            <a:off x="2120900" y="1700213"/>
            <a:ext cx="4902200" cy="3744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6680" name="Text Box 8"/>
          <p:cNvSpPr txBox="1">
            <a:spLocks noChangeArrowheads="1"/>
          </p:cNvSpPr>
          <p:nvPr/>
        </p:nvSpPr>
        <p:spPr bwMode="auto">
          <a:xfrm>
            <a:off x="6927850" y="3429000"/>
            <a:ext cx="1342034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dirty="0"/>
              <a:t>MIOSINA</a:t>
            </a:r>
          </a:p>
        </p:txBody>
      </p:sp>
      <p:sp>
        <p:nvSpPr>
          <p:cNvPr id="156681" name="Text Box 9"/>
          <p:cNvSpPr txBox="1">
            <a:spLocks noChangeArrowheads="1"/>
          </p:cNvSpPr>
          <p:nvPr/>
        </p:nvSpPr>
        <p:spPr bwMode="auto">
          <a:xfrm>
            <a:off x="6927850" y="2565400"/>
            <a:ext cx="868363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/>
              <a:t>Cabeza </a:t>
            </a:r>
          </a:p>
          <a:p>
            <a:r>
              <a:rPr lang="es-ES"/>
              <a:t>miosina</a:t>
            </a:r>
          </a:p>
        </p:txBody>
      </p:sp>
      <p:sp>
        <p:nvSpPr>
          <p:cNvPr id="156682" name="Text Box 10"/>
          <p:cNvSpPr txBox="1">
            <a:spLocks noChangeArrowheads="1"/>
          </p:cNvSpPr>
          <p:nvPr/>
        </p:nvSpPr>
        <p:spPr bwMode="auto">
          <a:xfrm>
            <a:off x="6424613" y="1917700"/>
            <a:ext cx="1138453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dirty="0"/>
              <a:t>ACTINA</a:t>
            </a:r>
          </a:p>
        </p:txBody>
      </p:sp>
      <p:sp>
        <p:nvSpPr>
          <p:cNvPr id="156683" name="Text Box 11"/>
          <p:cNvSpPr txBox="1">
            <a:spLocks noChangeArrowheads="1"/>
          </p:cNvSpPr>
          <p:nvPr/>
        </p:nvSpPr>
        <p:spPr bwMode="auto">
          <a:xfrm>
            <a:off x="1247775" y="5516563"/>
            <a:ext cx="6648450" cy="82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s-ES" sz="1600" dirty="0"/>
              <a:t>Las cabezas de </a:t>
            </a:r>
            <a:r>
              <a:rPr lang="es-ES" sz="1600" dirty="0" err="1"/>
              <a:t>miosina</a:t>
            </a:r>
            <a:r>
              <a:rPr lang="es-ES" sz="1600" dirty="0"/>
              <a:t> pueden formar puentes con actina a todo lo largo del filamento grueso por la disposición </a:t>
            </a:r>
            <a:r>
              <a:rPr lang="es-ES" sz="1600" u="sng" dirty="0"/>
              <a:t>perpendicular</a:t>
            </a:r>
            <a:r>
              <a:rPr lang="es-ES" sz="1600" dirty="0"/>
              <a:t> de </a:t>
            </a:r>
            <a:r>
              <a:rPr lang="es-ES" sz="1600" dirty="0" err="1"/>
              <a:t>miosina</a:t>
            </a:r>
            <a:r>
              <a:rPr lang="es-ES" sz="1600" dirty="0"/>
              <a:t> al eje longitudinal del filamento grueso</a:t>
            </a:r>
          </a:p>
        </p:txBody>
      </p:sp>
      <p:sp>
        <p:nvSpPr>
          <p:cNvPr id="156684" name="Text Box 12"/>
          <p:cNvSpPr txBox="1">
            <a:spLocks noChangeArrowheads="1"/>
          </p:cNvSpPr>
          <p:nvPr/>
        </p:nvSpPr>
        <p:spPr bwMode="auto">
          <a:xfrm>
            <a:off x="2238375" y="1052513"/>
            <a:ext cx="4695825" cy="425450"/>
          </a:xfrm>
          <a:prstGeom prst="rect">
            <a:avLst/>
          </a:prstGeom>
          <a:solidFill>
            <a:schemeClr val="accent1"/>
          </a:solidFill>
          <a:ln w="28575">
            <a:solidFill>
              <a:srgbClr val="0066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000" b="0"/>
              <a:t>Arreglo actina-miosina en músculo liso</a:t>
            </a:r>
          </a:p>
        </p:txBody>
      </p:sp>
      <p:sp>
        <p:nvSpPr>
          <p:cNvPr id="12" name="Text Box 8"/>
          <p:cNvSpPr txBox="1">
            <a:spLocks noChangeArrowheads="1"/>
          </p:cNvSpPr>
          <p:nvPr/>
        </p:nvSpPr>
        <p:spPr bwMode="auto">
          <a:xfrm>
            <a:off x="6444208" y="6584776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2015 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6683" grpId="0"/>
    </p:bld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9508" name="Picture 4" descr="contraccion mus liso"/>
          <p:cNvPicPr>
            <a:picLocks noChangeAspect="1" noChangeArrowheads="1"/>
          </p:cNvPicPr>
          <p:nvPr/>
        </p:nvPicPr>
        <p:blipFill>
          <a:blip r:embed="rId2">
            <a:lum bright="-24000" contrast="4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0049" b="35127"/>
          <a:stretch>
            <a:fillRect/>
          </a:stretch>
        </p:blipFill>
        <p:spPr bwMode="auto">
          <a:xfrm>
            <a:off x="611188" y="0"/>
            <a:ext cx="5761037" cy="6121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9509" name="Text Box 5"/>
          <p:cNvSpPr txBox="1">
            <a:spLocks noChangeArrowheads="1"/>
          </p:cNvSpPr>
          <p:nvPr/>
        </p:nvSpPr>
        <p:spPr bwMode="auto">
          <a:xfrm>
            <a:off x="3543300" y="6094413"/>
            <a:ext cx="3397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2000" b="0"/>
              <a:t>4</a:t>
            </a:r>
          </a:p>
        </p:txBody>
      </p:sp>
      <p:sp>
        <p:nvSpPr>
          <p:cNvPr id="149510" name="Oval 6"/>
          <p:cNvSpPr>
            <a:spLocks noChangeArrowheads="1"/>
          </p:cNvSpPr>
          <p:nvPr/>
        </p:nvSpPr>
        <p:spPr bwMode="auto">
          <a:xfrm>
            <a:off x="3492500" y="6092825"/>
            <a:ext cx="358775" cy="358775"/>
          </a:xfrm>
          <a:prstGeom prst="ellips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9514" name="Rectangle 10"/>
          <p:cNvSpPr>
            <a:spLocks noChangeArrowheads="1"/>
          </p:cNvSpPr>
          <p:nvPr/>
        </p:nvSpPr>
        <p:spPr bwMode="auto">
          <a:xfrm>
            <a:off x="4211638" y="908050"/>
            <a:ext cx="1368425" cy="5048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9515" name="Text Box 11"/>
          <p:cNvSpPr txBox="1">
            <a:spLocks noChangeArrowheads="1"/>
          </p:cNvSpPr>
          <p:nvPr/>
        </p:nvSpPr>
        <p:spPr bwMode="auto">
          <a:xfrm>
            <a:off x="3730625" y="981075"/>
            <a:ext cx="1682750" cy="395288"/>
          </a:xfrm>
          <a:prstGeom prst="rect">
            <a:avLst/>
          </a:prstGeom>
          <a:solidFill>
            <a:srgbClr val="FFB9D0"/>
          </a:solidFill>
          <a:ln w="28575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800" b="0">
                <a:effectLst>
                  <a:outerShdw blurRad="38100" dist="38100" dir="2700000" algn="tl">
                    <a:srgbClr val="FFFFFF"/>
                  </a:outerShdw>
                </a:effectLst>
              </a:rPr>
              <a:t>Aumento Ca</a:t>
            </a:r>
            <a:r>
              <a:rPr lang="es-ES_tradnl" sz="1800" b="0" baseline="30000">
                <a:effectLst>
                  <a:outerShdw blurRad="38100" dist="38100" dir="2700000" algn="tl">
                    <a:srgbClr val="FFFFFF"/>
                  </a:outerShdw>
                </a:effectLst>
              </a:rPr>
              <a:t>++</a:t>
            </a:r>
            <a:r>
              <a:rPr lang="es-ES_tradnl" sz="1800" b="0">
                <a:effectLst>
                  <a:outerShdw blurRad="38100" dist="38100" dir="2700000" algn="tl">
                    <a:srgbClr val="FFFFFF"/>
                  </a:outerShdw>
                </a:effectLst>
              </a:rPr>
              <a:t>i</a:t>
            </a:r>
          </a:p>
        </p:txBody>
      </p:sp>
      <p:sp>
        <p:nvSpPr>
          <p:cNvPr id="149516" name="Rectangle 12"/>
          <p:cNvSpPr>
            <a:spLocks noChangeArrowheads="1"/>
          </p:cNvSpPr>
          <p:nvPr/>
        </p:nvSpPr>
        <p:spPr bwMode="auto">
          <a:xfrm>
            <a:off x="5580063" y="1700213"/>
            <a:ext cx="1512887" cy="5762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9517" name="Text Box 13"/>
          <p:cNvSpPr txBox="1">
            <a:spLocks noChangeArrowheads="1"/>
          </p:cNvSpPr>
          <p:nvPr/>
        </p:nvSpPr>
        <p:spPr bwMode="auto">
          <a:xfrm>
            <a:off x="5580063" y="1773238"/>
            <a:ext cx="2406650" cy="3365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600"/>
              <a:t>Unión Ca</a:t>
            </a:r>
            <a:r>
              <a:rPr lang="es-ES_tradnl" sz="1600" baseline="30000"/>
              <a:t>++</a:t>
            </a:r>
            <a:r>
              <a:rPr lang="es-ES_tradnl" sz="1600"/>
              <a:t>/calmodulina</a:t>
            </a:r>
          </a:p>
        </p:txBody>
      </p:sp>
      <p:sp>
        <p:nvSpPr>
          <p:cNvPr id="149518" name="Text Box 14"/>
          <p:cNvSpPr txBox="1">
            <a:spLocks noChangeArrowheads="1"/>
          </p:cNvSpPr>
          <p:nvPr/>
        </p:nvSpPr>
        <p:spPr bwMode="auto">
          <a:xfrm>
            <a:off x="2987675" y="2847975"/>
            <a:ext cx="890588" cy="58102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600"/>
              <a:t>Activa </a:t>
            </a:r>
          </a:p>
          <a:p>
            <a:r>
              <a:rPr lang="es-ES_tradnl" sz="1600"/>
              <a:t>MLCK</a:t>
            </a:r>
          </a:p>
        </p:txBody>
      </p:sp>
      <p:sp>
        <p:nvSpPr>
          <p:cNvPr id="149519" name="Rectangle 15"/>
          <p:cNvSpPr>
            <a:spLocks noChangeArrowheads="1"/>
          </p:cNvSpPr>
          <p:nvPr/>
        </p:nvSpPr>
        <p:spPr bwMode="auto">
          <a:xfrm>
            <a:off x="5940425" y="3141663"/>
            <a:ext cx="1584325" cy="5746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9521" name="Rectangle 17"/>
          <p:cNvSpPr>
            <a:spLocks noChangeArrowheads="1"/>
          </p:cNvSpPr>
          <p:nvPr/>
        </p:nvSpPr>
        <p:spPr bwMode="auto">
          <a:xfrm>
            <a:off x="6300788" y="4868863"/>
            <a:ext cx="1366837" cy="10810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9523" name="Rectangle 19"/>
          <p:cNvSpPr>
            <a:spLocks noChangeArrowheads="1"/>
          </p:cNvSpPr>
          <p:nvPr/>
        </p:nvSpPr>
        <p:spPr bwMode="auto">
          <a:xfrm>
            <a:off x="971550" y="4508500"/>
            <a:ext cx="1944688" cy="6492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9524" name="Text Box 20"/>
          <p:cNvSpPr txBox="1">
            <a:spLocks noChangeArrowheads="1"/>
          </p:cNvSpPr>
          <p:nvPr/>
        </p:nvSpPr>
        <p:spPr bwMode="auto">
          <a:xfrm>
            <a:off x="1116013" y="4581525"/>
            <a:ext cx="1592262" cy="8255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600"/>
              <a:t>Fosforilación </a:t>
            </a:r>
          </a:p>
          <a:p>
            <a:r>
              <a:rPr lang="es-ES_tradnl" sz="1600"/>
              <a:t>de cabeza de </a:t>
            </a:r>
          </a:p>
          <a:p>
            <a:r>
              <a:rPr lang="es-ES_tradnl" sz="1600"/>
              <a:t>miosina</a:t>
            </a:r>
          </a:p>
        </p:txBody>
      </p:sp>
      <p:sp>
        <p:nvSpPr>
          <p:cNvPr id="149525" name="Text Box 21"/>
          <p:cNvSpPr txBox="1">
            <a:spLocks noChangeArrowheads="1"/>
          </p:cNvSpPr>
          <p:nvPr/>
        </p:nvSpPr>
        <p:spPr bwMode="auto">
          <a:xfrm>
            <a:off x="5546838" y="3383190"/>
            <a:ext cx="876300" cy="366712"/>
          </a:xfrm>
          <a:prstGeom prst="rect">
            <a:avLst/>
          </a:prstGeom>
          <a:solidFill>
            <a:srgbClr val="F8BEC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b="0"/>
              <a:t>Actina</a:t>
            </a:r>
          </a:p>
        </p:txBody>
      </p:sp>
      <p:sp>
        <p:nvSpPr>
          <p:cNvPr id="149526" name="Text Box 22"/>
          <p:cNvSpPr txBox="1">
            <a:spLocks noChangeArrowheads="1"/>
          </p:cNvSpPr>
          <p:nvPr/>
        </p:nvSpPr>
        <p:spPr bwMode="auto">
          <a:xfrm>
            <a:off x="2700338" y="4221163"/>
            <a:ext cx="981075" cy="366712"/>
          </a:xfrm>
          <a:prstGeom prst="rect">
            <a:avLst/>
          </a:prstGeom>
          <a:solidFill>
            <a:srgbClr val="F8BEC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b="0"/>
              <a:t>Miosina</a:t>
            </a:r>
          </a:p>
        </p:txBody>
      </p:sp>
      <p:sp>
        <p:nvSpPr>
          <p:cNvPr id="149528" name="Text Box 24"/>
          <p:cNvSpPr txBox="1">
            <a:spLocks noChangeArrowheads="1"/>
          </p:cNvSpPr>
          <p:nvPr/>
        </p:nvSpPr>
        <p:spPr bwMode="auto">
          <a:xfrm>
            <a:off x="5940425" y="333375"/>
            <a:ext cx="2884488" cy="609600"/>
          </a:xfrm>
          <a:prstGeom prst="rect">
            <a:avLst/>
          </a:prstGeom>
          <a:solidFill>
            <a:schemeClr val="accent1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" sz="1600"/>
              <a:t>SECUENCIA DE EVENTOS</a:t>
            </a:r>
          </a:p>
          <a:p>
            <a:r>
              <a:rPr lang="es-ES" sz="1600"/>
              <a:t>CONTRACCIÓN M. LISO</a:t>
            </a:r>
          </a:p>
        </p:txBody>
      </p:sp>
      <p:sp>
        <p:nvSpPr>
          <p:cNvPr id="149531" name="Oval 27"/>
          <p:cNvSpPr>
            <a:spLocks noChangeArrowheads="1"/>
          </p:cNvSpPr>
          <p:nvPr/>
        </p:nvSpPr>
        <p:spPr bwMode="auto">
          <a:xfrm>
            <a:off x="2484438" y="1557338"/>
            <a:ext cx="1800225" cy="503237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9530" name="Text Box 26"/>
          <p:cNvSpPr txBox="1">
            <a:spLocks noChangeArrowheads="1"/>
          </p:cNvSpPr>
          <p:nvPr/>
        </p:nvSpPr>
        <p:spPr bwMode="auto">
          <a:xfrm>
            <a:off x="2268538" y="1652588"/>
            <a:ext cx="2056973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600" dirty="0" err="1"/>
              <a:t>Ca</a:t>
            </a:r>
            <a:r>
              <a:rPr lang="en-US" sz="1600" baseline="30000" dirty="0" smtClean="0"/>
              <a:t>++</a:t>
            </a:r>
            <a:r>
              <a:rPr lang="en-US" sz="1600" dirty="0" smtClean="0"/>
              <a:t>i &gt;</a:t>
            </a:r>
            <a:r>
              <a:rPr lang="es-ES_tradnl" sz="1600" dirty="0"/>
              <a:t>10</a:t>
            </a:r>
            <a:r>
              <a:rPr lang="es-ES_tradnl" sz="1600" baseline="30000" dirty="0"/>
              <a:t>-6</a:t>
            </a:r>
            <a:r>
              <a:rPr lang="es-ES_tradnl" sz="1600" dirty="0"/>
              <a:t> mol/L </a:t>
            </a:r>
          </a:p>
        </p:txBody>
      </p:sp>
      <p:sp>
        <p:nvSpPr>
          <p:cNvPr id="149527" name="Oval 23"/>
          <p:cNvSpPr>
            <a:spLocks noChangeArrowheads="1"/>
          </p:cNvSpPr>
          <p:nvPr/>
        </p:nvSpPr>
        <p:spPr bwMode="auto">
          <a:xfrm>
            <a:off x="2268538" y="1628775"/>
            <a:ext cx="1944687" cy="431800"/>
          </a:xfrm>
          <a:prstGeom prst="ellipse">
            <a:avLst/>
          </a:prstGeom>
          <a:noFill/>
          <a:ln w="28575">
            <a:solidFill>
              <a:srgbClr val="9900CC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9536" name="Oval 32"/>
          <p:cNvSpPr>
            <a:spLocks noChangeArrowheads="1"/>
          </p:cNvSpPr>
          <p:nvPr/>
        </p:nvSpPr>
        <p:spPr bwMode="auto">
          <a:xfrm>
            <a:off x="3924300" y="476250"/>
            <a:ext cx="431800" cy="4318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9532" name="Oval 28"/>
          <p:cNvSpPr>
            <a:spLocks noChangeArrowheads="1"/>
          </p:cNvSpPr>
          <p:nvPr/>
        </p:nvSpPr>
        <p:spPr bwMode="auto">
          <a:xfrm>
            <a:off x="3851275" y="549275"/>
            <a:ext cx="576263" cy="4318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9533" name="Text Box 29"/>
          <p:cNvSpPr txBox="1">
            <a:spLocks noChangeArrowheads="1"/>
          </p:cNvSpPr>
          <p:nvPr/>
        </p:nvSpPr>
        <p:spPr bwMode="auto">
          <a:xfrm>
            <a:off x="3943350" y="406400"/>
            <a:ext cx="2984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2000" b="0"/>
              <a:t>1</a:t>
            </a:r>
          </a:p>
        </p:txBody>
      </p:sp>
      <p:sp>
        <p:nvSpPr>
          <p:cNvPr id="149534" name="Oval 30"/>
          <p:cNvSpPr>
            <a:spLocks noChangeArrowheads="1"/>
          </p:cNvSpPr>
          <p:nvPr/>
        </p:nvSpPr>
        <p:spPr bwMode="auto">
          <a:xfrm>
            <a:off x="3892550" y="404813"/>
            <a:ext cx="358775" cy="358775"/>
          </a:xfrm>
          <a:prstGeom prst="ellips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9543" name="Oval 39"/>
          <p:cNvSpPr>
            <a:spLocks noChangeArrowheads="1"/>
          </p:cNvSpPr>
          <p:nvPr/>
        </p:nvSpPr>
        <p:spPr bwMode="auto">
          <a:xfrm>
            <a:off x="6227763" y="1268413"/>
            <a:ext cx="576262" cy="50482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grpSp>
        <p:nvGrpSpPr>
          <p:cNvPr id="149544" name="Group 40"/>
          <p:cNvGrpSpPr>
            <a:grpSpLocks/>
          </p:cNvGrpSpPr>
          <p:nvPr/>
        </p:nvGrpSpPr>
        <p:grpSpPr bwMode="auto">
          <a:xfrm>
            <a:off x="5580063" y="1376363"/>
            <a:ext cx="381000" cy="396875"/>
            <a:chOff x="3729" y="799"/>
            <a:chExt cx="240" cy="250"/>
          </a:xfrm>
        </p:grpSpPr>
        <p:sp>
          <p:nvSpPr>
            <p:cNvPr id="149541" name="Text Box 37"/>
            <p:cNvSpPr txBox="1">
              <a:spLocks noChangeArrowheads="1"/>
            </p:cNvSpPr>
            <p:nvPr/>
          </p:nvSpPr>
          <p:spPr bwMode="auto">
            <a:xfrm>
              <a:off x="3729" y="799"/>
              <a:ext cx="214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s-ES_tradnl" sz="2000" b="0"/>
                <a:t>2</a:t>
              </a:r>
            </a:p>
          </p:txBody>
        </p:sp>
        <p:sp>
          <p:nvSpPr>
            <p:cNvPr id="149542" name="Oval 38"/>
            <p:cNvSpPr>
              <a:spLocks noChangeArrowheads="1"/>
            </p:cNvSpPr>
            <p:nvPr/>
          </p:nvSpPr>
          <p:spPr bwMode="auto">
            <a:xfrm>
              <a:off x="3743" y="799"/>
              <a:ext cx="226" cy="226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VE"/>
            </a:p>
          </p:txBody>
        </p:sp>
      </p:grpSp>
      <p:sp>
        <p:nvSpPr>
          <p:cNvPr id="149548" name="Oval 44"/>
          <p:cNvSpPr>
            <a:spLocks noChangeArrowheads="1"/>
          </p:cNvSpPr>
          <p:nvPr/>
        </p:nvSpPr>
        <p:spPr bwMode="auto">
          <a:xfrm>
            <a:off x="3059113" y="2492375"/>
            <a:ext cx="433387" cy="360363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grpSp>
        <p:nvGrpSpPr>
          <p:cNvPr id="149545" name="Group 41"/>
          <p:cNvGrpSpPr>
            <a:grpSpLocks/>
          </p:cNvGrpSpPr>
          <p:nvPr/>
        </p:nvGrpSpPr>
        <p:grpSpPr bwMode="auto">
          <a:xfrm>
            <a:off x="3059113" y="2384425"/>
            <a:ext cx="381000" cy="396875"/>
            <a:chOff x="3729" y="799"/>
            <a:chExt cx="240" cy="250"/>
          </a:xfrm>
        </p:grpSpPr>
        <p:sp>
          <p:nvSpPr>
            <p:cNvPr id="149546" name="Text Box 42"/>
            <p:cNvSpPr txBox="1">
              <a:spLocks noChangeArrowheads="1"/>
            </p:cNvSpPr>
            <p:nvPr/>
          </p:nvSpPr>
          <p:spPr bwMode="auto">
            <a:xfrm>
              <a:off x="3729" y="799"/>
              <a:ext cx="214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s-ES_tradnl" sz="2000" b="0"/>
                <a:t>3</a:t>
              </a:r>
            </a:p>
          </p:txBody>
        </p:sp>
        <p:sp>
          <p:nvSpPr>
            <p:cNvPr id="149547" name="Oval 43"/>
            <p:cNvSpPr>
              <a:spLocks noChangeArrowheads="1"/>
            </p:cNvSpPr>
            <p:nvPr/>
          </p:nvSpPr>
          <p:spPr bwMode="auto">
            <a:xfrm>
              <a:off x="3743" y="799"/>
              <a:ext cx="226" cy="226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VE"/>
            </a:p>
          </p:txBody>
        </p:sp>
      </p:grpSp>
      <p:grpSp>
        <p:nvGrpSpPr>
          <p:cNvPr id="149549" name="Group 45"/>
          <p:cNvGrpSpPr>
            <a:grpSpLocks/>
          </p:cNvGrpSpPr>
          <p:nvPr/>
        </p:nvGrpSpPr>
        <p:grpSpPr bwMode="auto">
          <a:xfrm>
            <a:off x="5580063" y="2349500"/>
            <a:ext cx="381000" cy="396875"/>
            <a:chOff x="3729" y="799"/>
            <a:chExt cx="240" cy="250"/>
          </a:xfrm>
        </p:grpSpPr>
        <p:sp>
          <p:nvSpPr>
            <p:cNvPr id="149550" name="Text Box 46"/>
            <p:cNvSpPr txBox="1">
              <a:spLocks noChangeArrowheads="1"/>
            </p:cNvSpPr>
            <p:nvPr/>
          </p:nvSpPr>
          <p:spPr bwMode="auto">
            <a:xfrm>
              <a:off x="3729" y="799"/>
              <a:ext cx="214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s-ES_tradnl" sz="2000" b="0"/>
                <a:t>3</a:t>
              </a:r>
            </a:p>
          </p:txBody>
        </p:sp>
        <p:sp>
          <p:nvSpPr>
            <p:cNvPr id="149551" name="Oval 47"/>
            <p:cNvSpPr>
              <a:spLocks noChangeArrowheads="1"/>
            </p:cNvSpPr>
            <p:nvPr/>
          </p:nvSpPr>
          <p:spPr bwMode="auto">
            <a:xfrm>
              <a:off x="3743" y="799"/>
              <a:ext cx="226" cy="226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VE"/>
            </a:p>
          </p:txBody>
        </p:sp>
      </p:grpSp>
      <p:sp>
        <p:nvSpPr>
          <p:cNvPr id="149552" name="Oval 48"/>
          <p:cNvSpPr>
            <a:spLocks noChangeArrowheads="1"/>
          </p:cNvSpPr>
          <p:nvPr/>
        </p:nvSpPr>
        <p:spPr bwMode="auto">
          <a:xfrm>
            <a:off x="5867400" y="2708275"/>
            <a:ext cx="360363" cy="433388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9520" name="Text Box 16"/>
          <p:cNvSpPr txBox="1">
            <a:spLocks noChangeArrowheads="1"/>
          </p:cNvSpPr>
          <p:nvPr/>
        </p:nvSpPr>
        <p:spPr bwMode="auto">
          <a:xfrm>
            <a:off x="5867400" y="2708275"/>
            <a:ext cx="2523448" cy="58477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600" dirty="0"/>
              <a:t>Liberación de </a:t>
            </a:r>
          </a:p>
          <a:p>
            <a:r>
              <a:rPr lang="es-ES_tradnl" sz="1600" dirty="0" err="1" smtClean="0"/>
              <a:t>Caldesmina</a:t>
            </a:r>
            <a:r>
              <a:rPr lang="es-ES_tradnl" sz="1600" dirty="0" smtClean="0"/>
              <a:t> de la actina</a:t>
            </a:r>
            <a:endParaRPr lang="es-ES_tradnl" sz="1600" dirty="0"/>
          </a:p>
        </p:txBody>
      </p:sp>
      <p:sp>
        <p:nvSpPr>
          <p:cNvPr id="149554" name="Oval 50"/>
          <p:cNvSpPr>
            <a:spLocks noChangeArrowheads="1"/>
          </p:cNvSpPr>
          <p:nvPr/>
        </p:nvSpPr>
        <p:spPr bwMode="auto">
          <a:xfrm>
            <a:off x="6227763" y="4365625"/>
            <a:ext cx="288925" cy="503238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42" name="Text Box 8"/>
          <p:cNvSpPr txBox="1">
            <a:spLocks noChangeArrowheads="1"/>
          </p:cNvSpPr>
          <p:nvPr/>
        </p:nvSpPr>
        <p:spPr bwMode="auto">
          <a:xfrm>
            <a:off x="6444208" y="6584776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2015 ULA</a:t>
            </a:r>
            <a:endParaRPr lang="es-ES" sz="900" dirty="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149522" name="Text Box 18"/>
          <p:cNvSpPr txBox="1">
            <a:spLocks noChangeArrowheads="1"/>
          </p:cNvSpPr>
          <p:nvPr/>
        </p:nvSpPr>
        <p:spPr bwMode="auto">
          <a:xfrm>
            <a:off x="6336506" y="4332288"/>
            <a:ext cx="2405063" cy="8255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600"/>
              <a:t>Caldesmina fosforilada</a:t>
            </a:r>
          </a:p>
          <a:p>
            <a:r>
              <a:rPr lang="es-ES_tradnl" sz="1600"/>
              <a:t>por PKC se desprende</a:t>
            </a:r>
          </a:p>
          <a:p>
            <a:r>
              <a:rPr lang="es-ES_tradnl" sz="1600"/>
              <a:t>de actina</a:t>
            </a:r>
          </a:p>
        </p:txBody>
      </p:sp>
      <p:sp>
        <p:nvSpPr>
          <p:cNvPr id="2" name="1 CuadroTexto"/>
          <p:cNvSpPr txBox="1"/>
          <p:nvPr/>
        </p:nvSpPr>
        <p:spPr>
          <a:xfrm>
            <a:off x="755576" y="53040"/>
            <a:ext cx="906017" cy="307777"/>
          </a:xfrm>
          <a:prstGeom prst="rect">
            <a:avLst/>
          </a:prstGeom>
          <a:solidFill>
            <a:schemeClr val="accent1">
              <a:lumMod val="9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dirty="0" smtClean="0"/>
              <a:t>Exterior</a:t>
            </a:r>
            <a:endParaRPr lang="es-VE" dirty="0"/>
          </a:p>
        </p:txBody>
      </p:sp>
      <p:sp>
        <p:nvSpPr>
          <p:cNvPr id="41" name="40 CuadroTexto"/>
          <p:cNvSpPr txBox="1"/>
          <p:nvPr/>
        </p:nvSpPr>
        <p:spPr>
          <a:xfrm>
            <a:off x="209996" y="2627411"/>
            <a:ext cx="880369" cy="307777"/>
          </a:xfrm>
          <a:prstGeom prst="rect">
            <a:avLst/>
          </a:prstGeom>
          <a:solidFill>
            <a:schemeClr val="accent1">
              <a:lumMod val="9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dirty="0" smtClean="0"/>
              <a:t>Interior</a:t>
            </a:r>
            <a:endParaRPr lang="es-VE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9509" grpId="0"/>
      <p:bldP spid="149510" grpId="0" animBg="1"/>
      <p:bldP spid="149515" grpId="0" animBg="1"/>
      <p:bldP spid="149517" grpId="0" animBg="1"/>
      <p:bldP spid="149518" grpId="0" animBg="1"/>
      <p:bldP spid="149524" grpId="0" animBg="1"/>
      <p:bldP spid="149528" grpId="0" animBg="1"/>
      <p:bldP spid="149534" grpId="0" animBg="1"/>
      <p:bldP spid="149520" grpId="0" animBg="1"/>
      <p:bldP spid="149522" grpId="0" animBg="1"/>
    </p:bld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0533" name="Picture 5" descr="contraccion mus liso"/>
          <p:cNvPicPr>
            <a:picLocks noChangeAspect="1" noChangeArrowheads="1"/>
          </p:cNvPicPr>
          <p:nvPr/>
        </p:nvPicPr>
        <p:blipFill>
          <a:blip r:embed="rId2">
            <a:lum bright="-24000" contrast="4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4569" r="10023" b="5670"/>
          <a:stretch>
            <a:fillRect/>
          </a:stretch>
        </p:blipFill>
        <p:spPr bwMode="auto">
          <a:xfrm>
            <a:off x="1644650" y="2817813"/>
            <a:ext cx="6483350" cy="2808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0537" name="Oval 9"/>
          <p:cNvSpPr>
            <a:spLocks noChangeArrowheads="1"/>
          </p:cNvSpPr>
          <p:nvPr/>
        </p:nvSpPr>
        <p:spPr bwMode="auto">
          <a:xfrm>
            <a:off x="4670425" y="2889250"/>
            <a:ext cx="576263" cy="4318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0535" name="Text Box 7"/>
          <p:cNvSpPr txBox="1">
            <a:spLocks noChangeArrowheads="1"/>
          </p:cNvSpPr>
          <p:nvPr/>
        </p:nvSpPr>
        <p:spPr bwMode="auto">
          <a:xfrm>
            <a:off x="4762500" y="2746375"/>
            <a:ext cx="3397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2000" b="0"/>
              <a:t>4</a:t>
            </a:r>
          </a:p>
        </p:txBody>
      </p:sp>
      <p:sp>
        <p:nvSpPr>
          <p:cNvPr id="150536" name="Oval 8"/>
          <p:cNvSpPr>
            <a:spLocks noChangeArrowheads="1"/>
          </p:cNvSpPr>
          <p:nvPr/>
        </p:nvSpPr>
        <p:spPr bwMode="auto">
          <a:xfrm>
            <a:off x="4711700" y="2744788"/>
            <a:ext cx="358775" cy="358775"/>
          </a:xfrm>
          <a:prstGeom prst="ellips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0538" name="Rectangle 10"/>
          <p:cNvSpPr>
            <a:spLocks noChangeArrowheads="1"/>
          </p:cNvSpPr>
          <p:nvPr/>
        </p:nvSpPr>
        <p:spPr bwMode="auto">
          <a:xfrm>
            <a:off x="5607050" y="2817813"/>
            <a:ext cx="503238" cy="7191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0534" name="Text Box 6"/>
          <p:cNvSpPr txBox="1">
            <a:spLocks noChangeArrowheads="1"/>
          </p:cNvSpPr>
          <p:nvPr/>
        </p:nvSpPr>
        <p:spPr bwMode="auto">
          <a:xfrm>
            <a:off x="5318125" y="3248025"/>
            <a:ext cx="3519488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2000" b="0"/>
              <a:t>Miosina fosforilada</a:t>
            </a:r>
          </a:p>
          <a:p>
            <a:r>
              <a:rPr lang="es-ES_tradnl" sz="2000" b="0"/>
              <a:t>Actina sin caldesmina </a:t>
            </a:r>
          </a:p>
          <a:p>
            <a:r>
              <a:rPr lang="es-ES_tradnl" sz="2000" b="0"/>
              <a:t>Deslizamiento de filamentos</a:t>
            </a:r>
          </a:p>
        </p:txBody>
      </p:sp>
      <p:pic>
        <p:nvPicPr>
          <p:cNvPr id="150541" name="Picture 13" descr="musculo liso actina miosina"/>
          <p:cNvPicPr>
            <a:picLocks noChangeAspect="1" noChangeArrowheads="1"/>
          </p:cNvPicPr>
          <p:nvPr/>
        </p:nvPicPr>
        <p:blipFill>
          <a:blip r:embed="rId3">
            <a:lum bright="-24000" contrast="4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343" r="4248" b="83398"/>
          <a:stretch>
            <a:fillRect/>
          </a:stretch>
        </p:blipFill>
        <p:spPr bwMode="auto">
          <a:xfrm>
            <a:off x="395288" y="908050"/>
            <a:ext cx="4824412" cy="1008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0542" name="Text Box 14"/>
          <p:cNvSpPr txBox="1">
            <a:spLocks noChangeArrowheads="1"/>
          </p:cNvSpPr>
          <p:nvPr/>
        </p:nvSpPr>
        <p:spPr bwMode="auto">
          <a:xfrm>
            <a:off x="1908175" y="1989138"/>
            <a:ext cx="1863725" cy="39687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txBody>
          <a:bodyPr wrap="none">
            <a:spAutoFit/>
          </a:bodyPr>
          <a:lstStyle/>
          <a:p>
            <a:r>
              <a:rPr lang="es-ES_tradnl" sz="2000" b="0"/>
              <a:t>Fibra relajada</a:t>
            </a:r>
          </a:p>
        </p:txBody>
      </p:sp>
      <p:sp>
        <p:nvSpPr>
          <p:cNvPr id="150543" name="Line 15"/>
          <p:cNvSpPr>
            <a:spLocks noChangeShapeType="1"/>
          </p:cNvSpPr>
          <p:nvPr/>
        </p:nvSpPr>
        <p:spPr bwMode="auto">
          <a:xfrm>
            <a:off x="1619250" y="1844675"/>
            <a:ext cx="601663" cy="2879725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50544" name="Rectangle 16"/>
          <p:cNvSpPr>
            <a:spLocks noChangeArrowheads="1"/>
          </p:cNvSpPr>
          <p:nvPr/>
        </p:nvSpPr>
        <p:spPr bwMode="auto">
          <a:xfrm>
            <a:off x="2941638" y="5408613"/>
            <a:ext cx="720725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0545" name="Text Box 17"/>
          <p:cNvSpPr txBox="1">
            <a:spLocks noChangeArrowheads="1"/>
          </p:cNvSpPr>
          <p:nvPr/>
        </p:nvSpPr>
        <p:spPr bwMode="auto">
          <a:xfrm>
            <a:off x="2581275" y="5624513"/>
            <a:ext cx="171926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2000" b="0"/>
              <a:t>Tono elevado</a:t>
            </a:r>
          </a:p>
        </p:txBody>
      </p:sp>
      <p:sp>
        <p:nvSpPr>
          <p:cNvPr id="150546" name="Rectangle 18"/>
          <p:cNvSpPr>
            <a:spLocks noChangeArrowheads="1"/>
          </p:cNvSpPr>
          <p:nvPr/>
        </p:nvSpPr>
        <p:spPr bwMode="auto">
          <a:xfrm>
            <a:off x="4813300" y="4184650"/>
            <a:ext cx="3240088" cy="5762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0548" name="Text Box 20"/>
          <p:cNvSpPr txBox="1">
            <a:spLocks noChangeArrowheads="1"/>
          </p:cNvSpPr>
          <p:nvPr/>
        </p:nvSpPr>
        <p:spPr bwMode="auto">
          <a:xfrm>
            <a:off x="5867400" y="549275"/>
            <a:ext cx="2884488" cy="609600"/>
          </a:xfrm>
          <a:prstGeom prst="rect">
            <a:avLst/>
          </a:prstGeom>
          <a:solidFill>
            <a:schemeClr val="accent1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" sz="1600"/>
              <a:t>SECUENCIA DE EVENTOS</a:t>
            </a:r>
          </a:p>
          <a:p>
            <a:r>
              <a:rPr lang="es-ES" sz="1600"/>
              <a:t>CONTRACCIÓN M. LISO</a:t>
            </a:r>
          </a:p>
        </p:txBody>
      </p:sp>
      <p:sp>
        <p:nvSpPr>
          <p:cNvPr id="150551" name="Rectangle 23"/>
          <p:cNvSpPr>
            <a:spLocks noChangeArrowheads="1"/>
          </p:cNvSpPr>
          <p:nvPr/>
        </p:nvSpPr>
        <p:spPr bwMode="auto">
          <a:xfrm>
            <a:off x="4787900" y="4724400"/>
            <a:ext cx="1368425" cy="4333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0550" name="Text Box 22"/>
          <p:cNvSpPr txBox="1">
            <a:spLocks noChangeArrowheads="1"/>
          </p:cNvSpPr>
          <p:nvPr/>
        </p:nvSpPr>
        <p:spPr bwMode="auto">
          <a:xfrm>
            <a:off x="4787900" y="4797425"/>
            <a:ext cx="2393604" cy="461665"/>
          </a:xfrm>
          <a:prstGeom prst="rect">
            <a:avLst/>
          </a:prstGeom>
          <a:solidFill>
            <a:schemeClr val="accent1">
              <a:lumMod val="90000"/>
            </a:schemeClr>
          </a:solidFill>
          <a:ln>
            <a:noFill/>
          </a:ln>
          <a:effectLst/>
        </p:spPr>
        <p:txBody>
          <a:bodyPr wrap="none">
            <a:spAutoFit/>
          </a:bodyPr>
          <a:lstStyle/>
          <a:p>
            <a:r>
              <a:rPr lang="es-ES_tradnl" sz="24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Fibra contraída</a:t>
            </a:r>
          </a:p>
        </p:txBody>
      </p:sp>
      <p:sp>
        <p:nvSpPr>
          <p:cNvPr id="150552" name="Oval 24"/>
          <p:cNvSpPr>
            <a:spLocks noChangeArrowheads="1"/>
          </p:cNvSpPr>
          <p:nvPr/>
        </p:nvSpPr>
        <p:spPr bwMode="auto">
          <a:xfrm>
            <a:off x="971550" y="1701800"/>
            <a:ext cx="360363" cy="287338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9" name="Text Box 8"/>
          <p:cNvSpPr txBox="1">
            <a:spLocks noChangeArrowheads="1"/>
          </p:cNvSpPr>
          <p:nvPr/>
        </p:nvSpPr>
        <p:spPr bwMode="auto">
          <a:xfrm>
            <a:off x="6444208" y="6584776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2015 ULA</a:t>
            </a:r>
            <a:endParaRPr lang="es-ES" sz="900" dirty="0">
              <a:solidFill>
                <a:schemeClr val="bg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0534" grpId="0"/>
      <p:bldP spid="150542" grpId="0" animBg="1"/>
      <p:bldP spid="150543" grpId="0" animBg="1"/>
      <p:bldP spid="150545" grpId="0"/>
      <p:bldP spid="150550" grpId="0" animBg="1"/>
    </p:bld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9747" name="Picture 3" descr="17_45_myosin_walks_2"/>
          <p:cNvPicPr>
            <a:picLocks noChangeAspect="1" noChangeArrowheads="1"/>
          </p:cNvPicPr>
          <p:nvPr/>
        </p:nvPicPr>
        <p:blipFill>
          <a:blip r:embed="rId2">
            <a:lum bright="-12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8038" y="552450"/>
            <a:ext cx="2305050" cy="54689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9750" name="Line 6"/>
          <p:cNvSpPr>
            <a:spLocks noChangeShapeType="1"/>
          </p:cNvSpPr>
          <p:nvPr/>
        </p:nvSpPr>
        <p:spPr bwMode="auto">
          <a:xfrm>
            <a:off x="4787900" y="5661025"/>
            <a:ext cx="503238" cy="0"/>
          </a:xfrm>
          <a:prstGeom prst="line">
            <a:avLst/>
          </a:prstGeom>
          <a:noFill/>
          <a:ln w="57150">
            <a:solidFill>
              <a:srgbClr val="CC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59759" name="Rectangle 15"/>
          <p:cNvSpPr>
            <a:spLocks noChangeArrowheads="1"/>
          </p:cNvSpPr>
          <p:nvPr/>
        </p:nvSpPr>
        <p:spPr bwMode="auto">
          <a:xfrm>
            <a:off x="2844800" y="620713"/>
            <a:ext cx="574675" cy="7207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9760" name="Rectangle 16"/>
          <p:cNvSpPr>
            <a:spLocks noChangeArrowheads="1"/>
          </p:cNvSpPr>
          <p:nvPr/>
        </p:nvSpPr>
        <p:spPr bwMode="auto">
          <a:xfrm>
            <a:off x="3348038" y="1052513"/>
            <a:ext cx="720725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9761" name="Rectangle 17"/>
          <p:cNvSpPr>
            <a:spLocks noChangeArrowheads="1"/>
          </p:cNvSpPr>
          <p:nvPr/>
        </p:nvSpPr>
        <p:spPr bwMode="auto">
          <a:xfrm>
            <a:off x="5292725" y="620713"/>
            <a:ext cx="503238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9762" name="Text Box 18"/>
          <p:cNvSpPr txBox="1">
            <a:spLocks noChangeArrowheads="1"/>
          </p:cNvSpPr>
          <p:nvPr/>
        </p:nvSpPr>
        <p:spPr bwMode="auto">
          <a:xfrm>
            <a:off x="5219700" y="620713"/>
            <a:ext cx="49371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2000" b="0"/>
              <a:t>(+)</a:t>
            </a:r>
          </a:p>
        </p:txBody>
      </p:sp>
      <p:sp>
        <p:nvSpPr>
          <p:cNvPr id="159763" name="Rectangle 19"/>
          <p:cNvSpPr>
            <a:spLocks noChangeArrowheads="1"/>
          </p:cNvSpPr>
          <p:nvPr/>
        </p:nvSpPr>
        <p:spPr bwMode="auto">
          <a:xfrm>
            <a:off x="4500563" y="2060575"/>
            <a:ext cx="1368425" cy="360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9764" name="Text Box 20"/>
          <p:cNvSpPr txBox="1">
            <a:spLocks noChangeArrowheads="1"/>
          </p:cNvSpPr>
          <p:nvPr/>
        </p:nvSpPr>
        <p:spPr bwMode="auto">
          <a:xfrm>
            <a:off x="2700338" y="692150"/>
            <a:ext cx="8096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600"/>
              <a:t>Actina</a:t>
            </a:r>
          </a:p>
        </p:txBody>
      </p:sp>
      <p:sp>
        <p:nvSpPr>
          <p:cNvPr id="159765" name="Rectangle 21"/>
          <p:cNvSpPr>
            <a:spLocks noChangeArrowheads="1"/>
          </p:cNvSpPr>
          <p:nvPr/>
        </p:nvSpPr>
        <p:spPr bwMode="auto">
          <a:xfrm>
            <a:off x="5292725" y="5229225"/>
            <a:ext cx="360363" cy="360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9766" name="Text Box 22"/>
          <p:cNvSpPr txBox="1">
            <a:spLocks noChangeArrowheads="1"/>
          </p:cNvSpPr>
          <p:nvPr/>
        </p:nvSpPr>
        <p:spPr bwMode="auto">
          <a:xfrm>
            <a:off x="5219700" y="5157788"/>
            <a:ext cx="49371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2000" b="0"/>
              <a:t>(+)</a:t>
            </a:r>
          </a:p>
        </p:txBody>
      </p:sp>
      <p:sp>
        <p:nvSpPr>
          <p:cNvPr id="159767" name="Rectangle 23"/>
          <p:cNvSpPr>
            <a:spLocks noChangeArrowheads="1"/>
          </p:cNvSpPr>
          <p:nvPr/>
        </p:nvSpPr>
        <p:spPr bwMode="auto">
          <a:xfrm>
            <a:off x="2700338" y="5229225"/>
            <a:ext cx="719137" cy="360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9768" name="Rectangle 24"/>
          <p:cNvSpPr>
            <a:spLocks noChangeArrowheads="1"/>
          </p:cNvSpPr>
          <p:nvPr/>
        </p:nvSpPr>
        <p:spPr bwMode="auto">
          <a:xfrm>
            <a:off x="4429125" y="1052513"/>
            <a:ext cx="1150938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9769" name="Text Box 25"/>
          <p:cNvSpPr txBox="1">
            <a:spLocks noChangeArrowheads="1"/>
          </p:cNvSpPr>
          <p:nvPr/>
        </p:nvSpPr>
        <p:spPr bwMode="auto">
          <a:xfrm>
            <a:off x="4356100" y="2085975"/>
            <a:ext cx="773113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/>
              <a:t>cabeza</a:t>
            </a:r>
          </a:p>
        </p:txBody>
      </p:sp>
      <p:sp>
        <p:nvSpPr>
          <p:cNvPr id="159770" name="Rectangle 26"/>
          <p:cNvSpPr>
            <a:spLocks noChangeArrowheads="1"/>
          </p:cNvSpPr>
          <p:nvPr/>
        </p:nvSpPr>
        <p:spPr bwMode="auto">
          <a:xfrm>
            <a:off x="2987675" y="4868863"/>
            <a:ext cx="1512888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9771" name="Text Box 27"/>
          <p:cNvSpPr txBox="1">
            <a:spLocks noChangeArrowheads="1"/>
          </p:cNvSpPr>
          <p:nvPr/>
        </p:nvSpPr>
        <p:spPr bwMode="auto">
          <a:xfrm>
            <a:off x="5292725" y="5468938"/>
            <a:ext cx="9715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2000" b="0" dirty="0"/>
              <a:t>avance</a:t>
            </a:r>
          </a:p>
        </p:txBody>
      </p:sp>
      <p:sp>
        <p:nvSpPr>
          <p:cNvPr id="159772" name="Rectangle 28"/>
          <p:cNvSpPr>
            <a:spLocks noChangeArrowheads="1"/>
          </p:cNvSpPr>
          <p:nvPr/>
        </p:nvSpPr>
        <p:spPr bwMode="auto">
          <a:xfrm>
            <a:off x="3348038" y="2636838"/>
            <a:ext cx="1223962" cy="1444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9773" name="Text Box 29"/>
          <p:cNvSpPr txBox="1">
            <a:spLocks noChangeArrowheads="1"/>
          </p:cNvSpPr>
          <p:nvPr/>
        </p:nvSpPr>
        <p:spPr bwMode="auto">
          <a:xfrm>
            <a:off x="4500563" y="3286125"/>
            <a:ext cx="1906587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/>
              <a:t>Hidrólisis lenta ATP</a:t>
            </a:r>
          </a:p>
        </p:txBody>
      </p:sp>
      <p:sp>
        <p:nvSpPr>
          <p:cNvPr id="159774" name="Text Box 30"/>
          <p:cNvSpPr txBox="1">
            <a:spLocks noChangeArrowheads="1"/>
          </p:cNvSpPr>
          <p:nvPr/>
        </p:nvSpPr>
        <p:spPr bwMode="auto">
          <a:xfrm>
            <a:off x="3470275" y="6092825"/>
            <a:ext cx="2201863" cy="39687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2000" b="0" dirty="0"/>
              <a:t>Se repite el ciclo</a:t>
            </a:r>
          </a:p>
        </p:txBody>
      </p:sp>
      <p:sp>
        <p:nvSpPr>
          <p:cNvPr id="159777" name="Oval 33"/>
          <p:cNvSpPr>
            <a:spLocks noChangeArrowheads="1"/>
          </p:cNvSpPr>
          <p:nvPr/>
        </p:nvSpPr>
        <p:spPr bwMode="auto">
          <a:xfrm>
            <a:off x="3924300" y="476250"/>
            <a:ext cx="431800" cy="649288"/>
          </a:xfrm>
          <a:prstGeom prst="ellips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s-ES_tradnl" sz="2000" b="0">
              <a:solidFill>
                <a:schemeClr val="bg1"/>
              </a:solidFill>
            </a:endParaRPr>
          </a:p>
        </p:txBody>
      </p:sp>
      <p:sp>
        <p:nvSpPr>
          <p:cNvPr id="159778" name="Oval 34"/>
          <p:cNvSpPr>
            <a:spLocks noChangeArrowheads="1"/>
          </p:cNvSpPr>
          <p:nvPr/>
        </p:nvSpPr>
        <p:spPr bwMode="auto">
          <a:xfrm>
            <a:off x="4140200" y="5083969"/>
            <a:ext cx="602456" cy="649287"/>
          </a:xfrm>
          <a:prstGeom prst="ellips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9779" name="Text Box 35"/>
          <p:cNvSpPr txBox="1">
            <a:spLocks noChangeArrowheads="1"/>
          </p:cNvSpPr>
          <p:nvPr/>
        </p:nvSpPr>
        <p:spPr bwMode="auto">
          <a:xfrm>
            <a:off x="4356100" y="981075"/>
            <a:ext cx="9017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600"/>
              <a:t>Miosina</a:t>
            </a:r>
          </a:p>
        </p:txBody>
      </p:sp>
      <p:sp>
        <p:nvSpPr>
          <p:cNvPr id="159786" name="Text Box 42"/>
          <p:cNvSpPr txBox="1">
            <a:spLocks noChangeArrowheads="1"/>
          </p:cNvSpPr>
          <p:nvPr/>
        </p:nvSpPr>
        <p:spPr bwMode="auto">
          <a:xfrm>
            <a:off x="5867400" y="333375"/>
            <a:ext cx="2884488" cy="609600"/>
          </a:xfrm>
          <a:prstGeom prst="rect">
            <a:avLst/>
          </a:prstGeom>
          <a:solidFill>
            <a:schemeClr val="accent1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" sz="1600"/>
              <a:t>SECUENCIA DE EVENTOS</a:t>
            </a:r>
          </a:p>
          <a:p>
            <a:r>
              <a:rPr lang="es-ES" sz="1600"/>
              <a:t>CONTRACCIÓN M. LISO</a:t>
            </a:r>
          </a:p>
        </p:txBody>
      </p:sp>
      <p:sp>
        <p:nvSpPr>
          <p:cNvPr id="25" name="Text Box 8"/>
          <p:cNvSpPr txBox="1">
            <a:spLocks noChangeArrowheads="1"/>
          </p:cNvSpPr>
          <p:nvPr/>
        </p:nvSpPr>
        <p:spPr bwMode="auto">
          <a:xfrm>
            <a:off x="6444208" y="6584776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2015 ULA</a:t>
            </a:r>
            <a:endParaRPr lang="es-ES" sz="900" dirty="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2" name="1 Flecha derecha"/>
          <p:cNvSpPr/>
          <p:nvPr/>
        </p:nvSpPr>
        <p:spPr bwMode="auto">
          <a:xfrm>
            <a:off x="1043608" y="3438525"/>
            <a:ext cx="1512168" cy="211261"/>
          </a:xfrm>
          <a:prstGeom prst="rightArrow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28" name="27 Flecha derecha"/>
          <p:cNvSpPr/>
          <p:nvPr/>
        </p:nvSpPr>
        <p:spPr bwMode="auto">
          <a:xfrm>
            <a:off x="6409251" y="3467832"/>
            <a:ext cx="1512168" cy="211261"/>
          </a:xfrm>
          <a:prstGeom prst="rightArrow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29" name="Oval 33"/>
          <p:cNvSpPr>
            <a:spLocks noChangeArrowheads="1"/>
          </p:cNvSpPr>
          <p:nvPr/>
        </p:nvSpPr>
        <p:spPr bwMode="auto">
          <a:xfrm>
            <a:off x="3995936" y="1699592"/>
            <a:ext cx="431800" cy="649288"/>
          </a:xfrm>
          <a:prstGeom prst="ellips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s-ES_tradnl" sz="2000" b="0">
              <a:solidFill>
                <a:schemeClr val="bg1"/>
              </a:solidFill>
            </a:endParaRPr>
          </a:p>
        </p:txBody>
      </p:sp>
      <p:sp>
        <p:nvSpPr>
          <p:cNvPr id="30" name="Oval 33"/>
          <p:cNvSpPr>
            <a:spLocks noChangeArrowheads="1"/>
          </p:cNvSpPr>
          <p:nvPr/>
        </p:nvSpPr>
        <p:spPr bwMode="auto">
          <a:xfrm>
            <a:off x="3996308" y="2923728"/>
            <a:ext cx="647700" cy="649288"/>
          </a:xfrm>
          <a:prstGeom prst="ellips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s-ES_tradnl" sz="2000" b="0">
              <a:solidFill>
                <a:schemeClr val="bg1"/>
              </a:solidFill>
            </a:endParaRPr>
          </a:p>
        </p:txBody>
      </p:sp>
      <p:sp>
        <p:nvSpPr>
          <p:cNvPr id="31" name="Oval 33"/>
          <p:cNvSpPr>
            <a:spLocks noChangeArrowheads="1"/>
          </p:cNvSpPr>
          <p:nvPr/>
        </p:nvSpPr>
        <p:spPr bwMode="auto">
          <a:xfrm>
            <a:off x="4140200" y="4075856"/>
            <a:ext cx="431800" cy="649288"/>
          </a:xfrm>
          <a:prstGeom prst="ellips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s-ES_tradnl" sz="2000" b="0">
              <a:solidFill>
                <a:schemeClr val="bg1"/>
              </a:solidFill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6660232" y="5507136"/>
            <a:ext cx="1521570" cy="307777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es-VE" dirty="0" smtClean="0"/>
              <a:t>Fibra contraída</a:t>
            </a:r>
            <a:endParaRPr lang="es-VE" dirty="0"/>
          </a:p>
        </p:txBody>
      </p:sp>
      <p:pic>
        <p:nvPicPr>
          <p:cNvPr id="35" name="Picture 15" descr="muscle-smooth-contracted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906" t="63271" r="29332" b="-3178"/>
          <a:stretch/>
        </p:blipFill>
        <p:spPr bwMode="auto">
          <a:xfrm rot="10800000">
            <a:off x="6815740" y="4746345"/>
            <a:ext cx="1120240" cy="675247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6" name="Text Box 24"/>
          <p:cNvSpPr txBox="1">
            <a:spLocks noChangeArrowheads="1"/>
          </p:cNvSpPr>
          <p:nvPr/>
        </p:nvSpPr>
        <p:spPr bwMode="auto">
          <a:xfrm>
            <a:off x="5967151" y="1052513"/>
            <a:ext cx="2784737" cy="46166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2400" b="0" dirty="0" smtClean="0"/>
              <a:t>Músculo contraído</a:t>
            </a:r>
            <a:endParaRPr lang="es-ES_tradnl" sz="2400" b="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9750" grpId="0" animBg="1"/>
      <p:bldP spid="159759" grpId="0" animBg="1"/>
      <p:bldP spid="159760" grpId="0" animBg="1"/>
      <p:bldP spid="159761" grpId="0" animBg="1"/>
      <p:bldP spid="159762" grpId="0"/>
      <p:bldP spid="159763" grpId="0" animBg="1"/>
      <p:bldP spid="159764" grpId="0"/>
      <p:bldP spid="159765" grpId="0" animBg="1"/>
      <p:bldP spid="159766" grpId="0"/>
      <p:bldP spid="159767" grpId="0" animBg="1"/>
      <p:bldP spid="159768" grpId="0" animBg="1"/>
      <p:bldP spid="159769" grpId="0"/>
      <p:bldP spid="159770" grpId="0" animBg="1"/>
      <p:bldP spid="159771" grpId="0"/>
      <p:bldP spid="159772" grpId="0" animBg="1"/>
      <p:bldP spid="159773" grpId="0"/>
      <p:bldP spid="159774" grpId="0" animBg="1"/>
      <p:bldP spid="159777" grpId="0" animBg="1"/>
      <p:bldP spid="159778" grpId="0" animBg="1"/>
      <p:bldP spid="159779" grpId="0"/>
      <p:bldP spid="2" grpId="0" animBg="1"/>
      <p:bldP spid="28" grpId="0" animBg="1"/>
      <p:bldP spid="29" grpId="0" animBg="1"/>
      <p:bldP spid="30" grpId="0" animBg="1"/>
      <p:bldP spid="31" grpId="0" animBg="1"/>
      <p:bldP spid="3" grpId="0" animBg="1"/>
      <p:bldP spid="36" grpId="0" animBg="1"/>
    </p:bld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1560" name="Picture 8" descr="relajacion musculo"/>
          <p:cNvPicPr>
            <a:picLocks noChangeAspect="1" noChangeArrowheads="1"/>
          </p:cNvPicPr>
          <p:nvPr/>
        </p:nvPicPr>
        <p:blipFill>
          <a:blip r:embed="rId2">
            <a:lum bright="-18000" contrast="3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761" b="15471"/>
          <a:stretch>
            <a:fillRect/>
          </a:stretch>
        </p:blipFill>
        <p:spPr bwMode="auto">
          <a:xfrm>
            <a:off x="539750" y="229393"/>
            <a:ext cx="6480175" cy="5464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1564" name="Rectangle 12"/>
          <p:cNvSpPr>
            <a:spLocks noChangeArrowheads="1"/>
          </p:cNvSpPr>
          <p:nvPr/>
        </p:nvSpPr>
        <p:spPr bwMode="auto">
          <a:xfrm>
            <a:off x="5651500" y="1484313"/>
            <a:ext cx="1368425" cy="7207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s-VE" b="0"/>
          </a:p>
        </p:txBody>
      </p:sp>
      <p:sp>
        <p:nvSpPr>
          <p:cNvPr id="151565" name="Text Box 13"/>
          <p:cNvSpPr txBox="1">
            <a:spLocks noChangeArrowheads="1"/>
          </p:cNvSpPr>
          <p:nvPr/>
        </p:nvSpPr>
        <p:spPr bwMode="auto">
          <a:xfrm>
            <a:off x="3109416" y="1052736"/>
            <a:ext cx="4032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2000" b="0"/>
              <a:t>5.</a:t>
            </a:r>
          </a:p>
        </p:txBody>
      </p:sp>
      <p:sp>
        <p:nvSpPr>
          <p:cNvPr id="151566" name="Text Box 14"/>
          <p:cNvSpPr txBox="1">
            <a:spLocks noChangeArrowheads="1"/>
          </p:cNvSpPr>
          <p:nvPr/>
        </p:nvSpPr>
        <p:spPr bwMode="auto">
          <a:xfrm>
            <a:off x="3636845" y="1135289"/>
            <a:ext cx="1931988" cy="3365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6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Disminución Ca</a:t>
            </a:r>
            <a:r>
              <a:rPr lang="es-ES_tradnl" sz="1600" baseline="30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++</a:t>
            </a:r>
            <a:r>
              <a:rPr lang="es-ES_tradnl" sz="16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i</a:t>
            </a:r>
          </a:p>
        </p:txBody>
      </p:sp>
      <p:sp>
        <p:nvSpPr>
          <p:cNvPr id="151567" name="Oval 15"/>
          <p:cNvSpPr>
            <a:spLocks noChangeArrowheads="1"/>
          </p:cNvSpPr>
          <p:nvPr/>
        </p:nvSpPr>
        <p:spPr bwMode="auto">
          <a:xfrm>
            <a:off x="3130847" y="1085279"/>
            <a:ext cx="360363" cy="360363"/>
          </a:xfrm>
          <a:prstGeom prst="ellips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1561" name="Text Box 9"/>
          <p:cNvSpPr txBox="1">
            <a:spLocks noChangeArrowheads="1"/>
          </p:cNvSpPr>
          <p:nvPr/>
        </p:nvSpPr>
        <p:spPr bwMode="auto">
          <a:xfrm>
            <a:off x="5724525" y="2714625"/>
            <a:ext cx="3176588" cy="135255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600"/>
              <a:t>5. Disminución Ca</a:t>
            </a:r>
            <a:r>
              <a:rPr lang="es-ES_tradnl" sz="1600" baseline="30000"/>
              <a:t>++</a:t>
            </a:r>
            <a:r>
              <a:rPr lang="es-ES_tradnl" sz="1600"/>
              <a:t> i</a:t>
            </a:r>
          </a:p>
          <a:p>
            <a:endParaRPr lang="es-ES_tradnl" sz="900"/>
          </a:p>
          <a:p>
            <a:r>
              <a:rPr lang="es-ES_tradnl" sz="1600"/>
              <a:t>6. Desfosforilación de miosina</a:t>
            </a:r>
          </a:p>
          <a:p>
            <a:endParaRPr lang="es-ES_tradnl" sz="900"/>
          </a:p>
          <a:p>
            <a:r>
              <a:rPr lang="es-ES_tradnl" sz="1600"/>
              <a:t>7. Fosforilación de miosina en</a:t>
            </a:r>
          </a:p>
          <a:p>
            <a:r>
              <a:rPr lang="es-ES_tradnl" sz="1600"/>
              <a:t>    otro sitio </a:t>
            </a:r>
          </a:p>
        </p:txBody>
      </p:sp>
      <p:sp>
        <p:nvSpPr>
          <p:cNvPr id="151568" name="Oval 16"/>
          <p:cNvSpPr>
            <a:spLocks noChangeArrowheads="1"/>
          </p:cNvSpPr>
          <p:nvPr/>
        </p:nvSpPr>
        <p:spPr bwMode="auto">
          <a:xfrm>
            <a:off x="2484438" y="3213100"/>
            <a:ext cx="503237" cy="503238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1569" name="Text Box 17"/>
          <p:cNvSpPr txBox="1">
            <a:spLocks noChangeArrowheads="1"/>
          </p:cNvSpPr>
          <p:nvPr/>
        </p:nvSpPr>
        <p:spPr bwMode="auto">
          <a:xfrm>
            <a:off x="808038" y="4294188"/>
            <a:ext cx="4032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2000" b="0"/>
              <a:t>6.</a:t>
            </a:r>
          </a:p>
        </p:txBody>
      </p:sp>
      <p:sp>
        <p:nvSpPr>
          <p:cNvPr id="151570" name="Oval 18"/>
          <p:cNvSpPr>
            <a:spLocks noChangeArrowheads="1"/>
          </p:cNvSpPr>
          <p:nvPr/>
        </p:nvSpPr>
        <p:spPr bwMode="auto">
          <a:xfrm>
            <a:off x="827088" y="4292600"/>
            <a:ext cx="360362" cy="431800"/>
          </a:xfrm>
          <a:prstGeom prst="ellips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1572" name="Text Box 20"/>
          <p:cNvSpPr txBox="1">
            <a:spLocks noChangeArrowheads="1"/>
          </p:cNvSpPr>
          <p:nvPr/>
        </p:nvSpPr>
        <p:spPr bwMode="auto">
          <a:xfrm>
            <a:off x="401637" y="5632011"/>
            <a:ext cx="2867025" cy="8255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600">
                <a:effectLst>
                  <a:outerShdw blurRad="38100" dist="38100" dir="2700000" algn="tl">
                    <a:srgbClr val="FFFFFF"/>
                  </a:outerShdw>
                </a:effectLst>
              </a:rPr>
              <a:t>Fosfatasa desfosforila</a:t>
            </a:r>
          </a:p>
          <a:p>
            <a:r>
              <a:rPr lang="es-ES_tradnl" sz="1600">
                <a:effectLst>
                  <a:outerShdw blurRad="38100" dist="38100" dir="2700000" algn="tl">
                    <a:srgbClr val="FFFFFF"/>
                  </a:outerShdw>
                </a:effectLst>
              </a:rPr>
              <a:t>la cadena ligera reguladora</a:t>
            </a:r>
          </a:p>
          <a:p>
            <a:r>
              <a:rPr lang="es-ES_tradnl" sz="1600">
                <a:effectLst>
                  <a:outerShdw blurRad="38100" dist="38100" dir="2700000" algn="tl">
                    <a:srgbClr val="FFFFFF"/>
                  </a:outerShdw>
                </a:effectLst>
              </a:rPr>
              <a:t>de la miosina</a:t>
            </a:r>
          </a:p>
        </p:txBody>
      </p:sp>
      <p:sp>
        <p:nvSpPr>
          <p:cNvPr id="151573" name="Text Box 21"/>
          <p:cNvSpPr txBox="1">
            <a:spLocks noChangeArrowheads="1"/>
          </p:cNvSpPr>
          <p:nvPr/>
        </p:nvSpPr>
        <p:spPr bwMode="auto">
          <a:xfrm>
            <a:off x="3736975" y="4367213"/>
            <a:ext cx="4032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2000" b="0"/>
              <a:t>7.</a:t>
            </a:r>
          </a:p>
        </p:txBody>
      </p:sp>
      <p:sp>
        <p:nvSpPr>
          <p:cNvPr id="151574" name="Oval 22"/>
          <p:cNvSpPr>
            <a:spLocks noChangeArrowheads="1"/>
          </p:cNvSpPr>
          <p:nvPr/>
        </p:nvSpPr>
        <p:spPr bwMode="auto">
          <a:xfrm>
            <a:off x="3756025" y="4365625"/>
            <a:ext cx="360363" cy="431800"/>
          </a:xfrm>
          <a:prstGeom prst="ellips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1575" name="Text Box 23"/>
          <p:cNvSpPr txBox="1">
            <a:spLocks noChangeArrowheads="1"/>
          </p:cNvSpPr>
          <p:nvPr/>
        </p:nvSpPr>
        <p:spPr bwMode="auto">
          <a:xfrm>
            <a:off x="3646488" y="5359509"/>
            <a:ext cx="2492990" cy="83099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6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PKC </a:t>
            </a:r>
            <a:r>
              <a:rPr lang="es-ES_tradnl" sz="1600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fosforila</a:t>
            </a:r>
            <a:r>
              <a:rPr lang="es-ES_tradnl" sz="16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otro sitio</a:t>
            </a:r>
          </a:p>
          <a:p>
            <a:r>
              <a:rPr lang="es-ES_tradnl" sz="16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de la cadena ligera </a:t>
            </a:r>
            <a:endParaRPr lang="es-ES_tradnl" sz="1600" dirty="0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r>
              <a:rPr lang="es-ES_tradnl" sz="16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de </a:t>
            </a:r>
            <a:r>
              <a:rPr lang="es-ES_tradnl" sz="1600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miosina</a:t>
            </a:r>
            <a:endParaRPr lang="es-ES_tradnl" sz="16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151577" name="Rectangle 25"/>
          <p:cNvSpPr>
            <a:spLocks noChangeArrowheads="1"/>
          </p:cNvSpPr>
          <p:nvPr/>
        </p:nvSpPr>
        <p:spPr bwMode="auto">
          <a:xfrm>
            <a:off x="1547813" y="2781300"/>
            <a:ext cx="1871662" cy="360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1578" name="Rectangle 26"/>
          <p:cNvSpPr>
            <a:spLocks noChangeArrowheads="1"/>
          </p:cNvSpPr>
          <p:nvPr/>
        </p:nvSpPr>
        <p:spPr bwMode="auto">
          <a:xfrm>
            <a:off x="1187450" y="1628775"/>
            <a:ext cx="936625" cy="5048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1579" name="Rectangle 27"/>
          <p:cNvSpPr>
            <a:spLocks noChangeArrowheads="1"/>
          </p:cNvSpPr>
          <p:nvPr/>
        </p:nvSpPr>
        <p:spPr bwMode="auto">
          <a:xfrm>
            <a:off x="1979613" y="476250"/>
            <a:ext cx="2232025" cy="360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1576" name="Text Box 24"/>
          <p:cNvSpPr txBox="1">
            <a:spLocks noChangeArrowheads="1"/>
          </p:cNvSpPr>
          <p:nvPr/>
        </p:nvSpPr>
        <p:spPr bwMode="auto">
          <a:xfrm>
            <a:off x="6100621" y="1095673"/>
            <a:ext cx="2605200" cy="46166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2400" b="0" dirty="0" smtClean="0"/>
              <a:t>Músculo relajado</a:t>
            </a:r>
            <a:endParaRPr lang="es-ES_tradnl" sz="2400" b="0" dirty="0"/>
          </a:p>
        </p:txBody>
      </p:sp>
      <p:sp>
        <p:nvSpPr>
          <p:cNvPr id="151580" name="Rectangle 28"/>
          <p:cNvSpPr>
            <a:spLocks noChangeArrowheads="1"/>
          </p:cNvSpPr>
          <p:nvPr/>
        </p:nvSpPr>
        <p:spPr bwMode="auto">
          <a:xfrm>
            <a:off x="4500563" y="1773238"/>
            <a:ext cx="1008062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1583" name="Text Box 31"/>
          <p:cNvSpPr txBox="1">
            <a:spLocks noChangeArrowheads="1"/>
          </p:cNvSpPr>
          <p:nvPr/>
        </p:nvSpPr>
        <p:spPr bwMode="auto">
          <a:xfrm>
            <a:off x="5940425" y="333375"/>
            <a:ext cx="2884488" cy="609600"/>
          </a:xfrm>
          <a:prstGeom prst="rect">
            <a:avLst/>
          </a:prstGeom>
          <a:solidFill>
            <a:schemeClr val="accent1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" sz="1600"/>
              <a:t>SECUENCIA DE EVENTOS</a:t>
            </a:r>
          </a:p>
          <a:p>
            <a:r>
              <a:rPr lang="es-ES" sz="1600"/>
              <a:t>CONTRACCIÓN M. LISO</a:t>
            </a:r>
          </a:p>
        </p:txBody>
      </p:sp>
      <p:sp>
        <p:nvSpPr>
          <p:cNvPr id="151585" name="Rectangle 33"/>
          <p:cNvSpPr>
            <a:spLocks noChangeArrowheads="1"/>
          </p:cNvSpPr>
          <p:nvPr/>
        </p:nvSpPr>
        <p:spPr bwMode="auto">
          <a:xfrm>
            <a:off x="971550" y="836613"/>
            <a:ext cx="863600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1586" name="Text Box 34"/>
          <p:cNvSpPr txBox="1">
            <a:spLocks noChangeArrowheads="1"/>
          </p:cNvSpPr>
          <p:nvPr/>
        </p:nvSpPr>
        <p:spPr bwMode="auto">
          <a:xfrm>
            <a:off x="684213" y="981075"/>
            <a:ext cx="12128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600"/>
              <a:t>Miosina II</a:t>
            </a:r>
          </a:p>
        </p:txBody>
      </p:sp>
      <p:sp>
        <p:nvSpPr>
          <p:cNvPr id="151587" name="Oval 35"/>
          <p:cNvSpPr>
            <a:spLocks noChangeArrowheads="1"/>
          </p:cNvSpPr>
          <p:nvPr/>
        </p:nvSpPr>
        <p:spPr bwMode="auto">
          <a:xfrm>
            <a:off x="3492500" y="1700213"/>
            <a:ext cx="1079500" cy="576262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1588" name="Text Box 36"/>
          <p:cNvSpPr txBox="1">
            <a:spLocks noChangeArrowheads="1"/>
          </p:cNvSpPr>
          <p:nvPr/>
        </p:nvSpPr>
        <p:spPr bwMode="auto">
          <a:xfrm>
            <a:off x="3646488" y="1700213"/>
            <a:ext cx="2056973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600" dirty="0" err="1"/>
              <a:t>Ca</a:t>
            </a:r>
            <a:r>
              <a:rPr lang="en-US" sz="1600" baseline="30000" dirty="0" smtClean="0"/>
              <a:t>++</a:t>
            </a:r>
            <a:r>
              <a:rPr lang="en-US" sz="1600" dirty="0" smtClean="0"/>
              <a:t>i ‹</a:t>
            </a:r>
            <a:r>
              <a:rPr lang="es-ES_tradnl" sz="1600" dirty="0"/>
              <a:t>10</a:t>
            </a:r>
            <a:r>
              <a:rPr lang="es-ES_tradnl" sz="1600" baseline="30000" dirty="0"/>
              <a:t>-6</a:t>
            </a:r>
            <a:r>
              <a:rPr lang="es-ES_tradnl" sz="1600" dirty="0"/>
              <a:t> mol/L </a:t>
            </a:r>
          </a:p>
        </p:txBody>
      </p:sp>
      <p:sp>
        <p:nvSpPr>
          <p:cNvPr id="151582" name="Oval 30"/>
          <p:cNvSpPr>
            <a:spLocks noChangeArrowheads="1"/>
          </p:cNvSpPr>
          <p:nvPr/>
        </p:nvSpPr>
        <p:spPr bwMode="auto">
          <a:xfrm>
            <a:off x="3455988" y="1557338"/>
            <a:ext cx="2232025" cy="576262"/>
          </a:xfrm>
          <a:prstGeom prst="ellipse">
            <a:avLst/>
          </a:prstGeom>
          <a:noFill/>
          <a:ln w="28575">
            <a:solidFill>
              <a:srgbClr val="9900CC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1589" name="Rectangle 37"/>
          <p:cNvSpPr>
            <a:spLocks noChangeArrowheads="1"/>
          </p:cNvSpPr>
          <p:nvPr/>
        </p:nvSpPr>
        <p:spPr bwMode="auto">
          <a:xfrm>
            <a:off x="6516688" y="1939925"/>
            <a:ext cx="1541462" cy="641350"/>
          </a:xfrm>
          <a:prstGeom prst="rect">
            <a:avLst/>
          </a:prstGeom>
          <a:solidFill>
            <a:srgbClr val="ABAB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800" b="0"/>
              <a:t>Terminación </a:t>
            </a:r>
          </a:p>
          <a:p>
            <a:r>
              <a:rPr lang="es-ES_tradnl" sz="1800" b="0"/>
              <a:t>de la acción:</a:t>
            </a:r>
            <a:endParaRPr lang="es-ES" sz="1800" b="0"/>
          </a:p>
        </p:txBody>
      </p:sp>
      <p:sp>
        <p:nvSpPr>
          <p:cNvPr id="151562" name="Line 10"/>
          <p:cNvSpPr>
            <a:spLocks noChangeShapeType="1"/>
          </p:cNvSpPr>
          <p:nvPr/>
        </p:nvSpPr>
        <p:spPr bwMode="auto">
          <a:xfrm flipH="1" flipV="1">
            <a:off x="2894011" y="2581275"/>
            <a:ext cx="1569357" cy="1279525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51563" name="Line 11"/>
          <p:cNvSpPr>
            <a:spLocks noChangeShapeType="1"/>
          </p:cNvSpPr>
          <p:nvPr/>
        </p:nvSpPr>
        <p:spPr bwMode="auto">
          <a:xfrm flipH="1">
            <a:off x="3275856" y="1889349"/>
            <a:ext cx="360362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30" name="Text Box 8"/>
          <p:cNvSpPr txBox="1">
            <a:spLocks noChangeArrowheads="1"/>
          </p:cNvSpPr>
          <p:nvPr/>
        </p:nvSpPr>
        <p:spPr bwMode="auto">
          <a:xfrm>
            <a:off x="6444208" y="6584776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2015 ULA</a:t>
            </a:r>
            <a:endParaRPr lang="es-ES" sz="900" dirty="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33" name="Rectangle 16"/>
          <p:cNvSpPr>
            <a:spLocks noChangeArrowheads="1"/>
          </p:cNvSpPr>
          <p:nvPr/>
        </p:nvSpPr>
        <p:spPr bwMode="auto">
          <a:xfrm>
            <a:off x="6660232" y="4267191"/>
            <a:ext cx="1511300" cy="13672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pic>
        <p:nvPicPr>
          <p:cNvPr id="34" name="Picture 15" descr="muscle-smooth-contracted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2982"/>
          <a:stretch/>
        </p:blipFill>
        <p:spPr bwMode="auto">
          <a:xfrm rot="10800000">
            <a:off x="6303062" y="4676019"/>
            <a:ext cx="2447926" cy="626371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1 CuadroTexto"/>
          <p:cNvSpPr txBox="1"/>
          <p:nvPr/>
        </p:nvSpPr>
        <p:spPr>
          <a:xfrm>
            <a:off x="6876256" y="5360877"/>
            <a:ext cx="1426994" cy="307777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es-VE" dirty="0" smtClean="0"/>
              <a:t>Fibra relajada</a:t>
            </a:r>
            <a:endParaRPr lang="es-VE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5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5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5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5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5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5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515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1566" grpId="0" animBg="1"/>
      <p:bldP spid="151567" grpId="0" animBg="1"/>
      <p:bldP spid="151561" grpId="0" animBg="1"/>
      <p:bldP spid="151569" grpId="0"/>
      <p:bldP spid="151570" grpId="0" animBg="1"/>
      <p:bldP spid="151572" grpId="0" animBg="1"/>
      <p:bldP spid="151573" grpId="0"/>
      <p:bldP spid="151574" grpId="0" animBg="1"/>
      <p:bldP spid="151575" grpId="0" animBg="1"/>
      <p:bldP spid="151576" grpId="0" animBg="1"/>
      <p:bldP spid="151562" grpId="0" animBg="1"/>
      <p:bldP spid="2" grpId="0" animBg="1"/>
    </p:bld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43" name="Line 27"/>
          <p:cNvSpPr>
            <a:spLocks noChangeShapeType="1"/>
          </p:cNvSpPr>
          <p:nvPr/>
        </p:nvSpPr>
        <p:spPr bwMode="auto">
          <a:xfrm>
            <a:off x="4572000" y="692150"/>
            <a:ext cx="0" cy="2376488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37220" name="Text Box 4"/>
          <p:cNvSpPr txBox="1">
            <a:spLocks noChangeArrowheads="1"/>
          </p:cNvSpPr>
          <p:nvPr/>
        </p:nvSpPr>
        <p:spPr bwMode="auto">
          <a:xfrm>
            <a:off x="3825875" y="404813"/>
            <a:ext cx="1501775" cy="346075"/>
          </a:xfrm>
          <a:prstGeom prst="rect">
            <a:avLst/>
          </a:prstGeom>
          <a:solidFill>
            <a:srgbClr val="D6ECEE"/>
          </a:solidFill>
          <a:ln w="9525">
            <a:solidFill>
              <a:srgbClr val="CC009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600"/>
              <a:t>PA en m. liso</a:t>
            </a:r>
          </a:p>
        </p:txBody>
      </p:sp>
      <p:sp>
        <p:nvSpPr>
          <p:cNvPr id="137221" name="Text Box 5"/>
          <p:cNvSpPr txBox="1">
            <a:spLocks noChangeArrowheads="1"/>
          </p:cNvSpPr>
          <p:nvPr/>
        </p:nvSpPr>
        <p:spPr bwMode="auto">
          <a:xfrm>
            <a:off x="3348038" y="908050"/>
            <a:ext cx="2457450" cy="590550"/>
          </a:xfrm>
          <a:prstGeom prst="rect">
            <a:avLst/>
          </a:prstGeom>
          <a:solidFill>
            <a:srgbClr val="D6ECEE"/>
          </a:solidFill>
          <a:ln w="9525">
            <a:solidFill>
              <a:srgbClr val="CC009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600"/>
              <a:t>Apertura canales Ca</a:t>
            </a:r>
            <a:r>
              <a:rPr lang="es-ES_tradnl" sz="1600" baseline="30000"/>
              <a:t>++</a:t>
            </a:r>
            <a:r>
              <a:rPr lang="es-ES_tradnl" sz="1600"/>
              <a:t> </a:t>
            </a:r>
          </a:p>
          <a:p>
            <a:r>
              <a:rPr lang="es-ES_tradnl" sz="1600"/>
              <a:t>voltaje dependientes</a:t>
            </a:r>
          </a:p>
        </p:txBody>
      </p:sp>
      <p:sp>
        <p:nvSpPr>
          <p:cNvPr id="137222" name="Text Box 6"/>
          <p:cNvSpPr txBox="1">
            <a:spLocks noChangeArrowheads="1"/>
          </p:cNvSpPr>
          <p:nvPr/>
        </p:nvSpPr>
        <p:spPr bwMode="auto">
          <a:xfrm>
            <a:off x="3516313" y="1773238"/>
            <a:ext cx="2109787" cy="434975"/>
          </a:xfrm>
          <a:prstGeom prst="rect">
            <a:avLst/>
          </a:prstGeom>
          <a:solidFill>
            <a:srgbClr val="D6ECEE"/>
          </a:solidFill>
          <a:ln w="38100">
            <a:solidFill>
              <a:srgbClr val="CC000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_tradnl" sz="2000" b="0">
                <a:effectLst>
                  <a:outerShdw blurRad="38100" dist="38100" dir="2700000" algn="tl">
                    <a:srgbClr val="FFFFFF"/>
                  </a:outerShdw>
                </a:effectLst>
              </a:rPr>
              <a:t>Ca</a:t>
            </a:r>
            <a:r>
              <a:rPr lang="es-ES_tradnl" sz="2000" b="0" baseline="30000">
                <a:effectLst>
                  <a:outerShdw blurRad="38100" dist="38100" dir="2700000" algn="tl">
                    <a:srgbClr val="FFFFFF"/>
                  </a:outerShdw>
                </a:effectLst>
              </a:rPr>
              <a:t>++</a:t>
            </a:r>
            <a:r>
              <a:rPr lang="es-ES_tradnl" sz="2000" b="0">
                <a:effectLst>
                  <a:outerShdw blurRad="38100" dist="38100" dir="2700000" algn="tl">
                    <a:srgbClr val="FFFFFF"/>
                  </a:outerShdw>
                </a:effectLst>
              </a:rPr>
              <a:t> intracelular</a:t>
            </a:r>
          </a:p>
        </p:txBody>
      </p:sp>
      <p:sp>
        <p:nvSpPr>
          <p:cNvPr id="137223" name="Line 7"/>
          <p:cNvSpPr>
            <a:spLocks noChangeShapeType="1"/>
          </p:cNvSpPr>
          <p:nvPr/>
        </p:nvSpPr>
        <p:spPr bwMode="auto">
          <a:xfrm flipV="1">
            <a:off x="3276600" y="1700213"/>
            <a:ext cx="0" cy="506412"/>
          </a:xfrm>
          <a:prstGeom prst="line">
            <a:avLst/>
          </a:prstGeom>
          <a:noFill/>
          <a:ln w="57150">
            <a:solidFill>
              <a:srgbClr val="CC0000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37224" name="Text Box 8"/>
          <p:cNvSpPr txBox="1">
            <a:spLocks noChangeArrowheads="1"/>
          </p:cNvSpPr>
          <p:nvPr/>
        </p:nvSpPr>
        <p:spPr bwMode="auto">
          <a:xfrm>
            <a:off x="3548063" y="2492375"/>
            <a:ext cx="1960562" cy="336550"/>
          </a:xfrm>
          <a:prstGeom prst="rect">
            <a:avLst/>
          </a:prstGeom>
          <a:solidFill>
            <a:srgbClr val="D6ECE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600"/>
              <a:t>Ca</a:t>
            </a:r>
            <a:r>
              <a:rPr lang="es-ES_tradnl" sz="1600" baseline="30000"/>
              <a:t>++ </a:t>
            </a:r>
            <a:r>
              <a:rPr lang="es-ES_tradnl" sz="1600"/>
              <a:t>- calmodulina</a:t>
            </a:r>
          </a:p>
        </p:txBody>
      </p:sp>
      <p:sp>
        <p:nvSpPr>
          <p:cNvPr id="137225" name="Text Box 9"/>
          <p:cNvSpPr txBox="1">
            <a:spLocks noChangeArrowheads="1"/>
          </p:cNvSpPr>
          <p:nvPr/>
        </p:nvSpPr>
        <p:spPr bwMode="auto">
          <a:xfrm>
            <a:off x="3132138" y="3068638"/>
            <a:ext cx="29733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600" i="1"/>
              <a:t>Kinasa cadena ligera miosina</a:t>
            </a:r>
          </a:p>
        </p:txBody>
      </p:sp>
      <p:sp>
        <p:nvSpPr>
          <p:cNvPr id="137226" name="Text Box 10"/>
          <p:cNvSpPr txBox="1">
            <a:spLocks noChangeArrowheads="1"/>
          </p:cNvSpPr>
          <p:nvPr/>
        </p:nvSpPr>
        <p:spPr bwMode="auto">
          <a:xfrm>
            <a:off x="6213475" y="3644900"/>
            <a:ext cx="1339850" cy="609600"/>
          </a:xfrm>
          <a:prstGeom prst="rect">
            <a:avLst/>
          </a:prstGeom>
          <a:noFill/>
          <a:ln w="28575">
            <a:solidFill>
              <a:srgbClr val="CC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_tradnl" sz="1600"/>
              <a:t>Miosina </a:t>
            </a:r>
            <a:r>
              <a:rPr lang="en-US" sz="1600"/>
              <a:t>~</a:t>
            </a:r>
            <a:r>
              <a:rPr lang="en-US" sz="1600">
                <a:solidFill>
                  <a:srgbClr val="CC0000"/>
                </a:solidFill>
              </a:rPr>
              <a:t>P</a:t>
            </a:r>
            <a:r>
              <a:rPr lang="en-US" sz="1600"/>
              <a:t> </a:t>
            </a:r>
          </a:p>
          <a:p>
            <a:pPr algn="ctr"/>
            <a:r>
              <a:rPr lang="en-US" sz="1600"/>
              <a:t>+ actina</a:t>
            </a:r>
          </a:p>
        </p:txBody>
      </p:sp>
      <p:sp>
        <p:nvSpPr>
          <p:cNvPr id="137227" name="Text Box 11"/>
          <p:cNvSpPr txBox="1">
            <a:spLocks noChangeArrowheads="1"/>
          </p:cNvSpPr>
          <p:nvPr/>
        </p:nvSpPr>
        <p:spPr bwMode="auto">
          <a:xfrm>
            <a:off x="6367463" y="4941888"/>
            <a:ext cx="1601787" cy="590550"/>
          </a:xfrm>
          <a:prstGeom prst="rect">
            <a:avLst/>
          </a:prstGeom>
          <a:solidFill>
            <a:srgbClr val="FF9966"/>
          </a:solidFill>
          <a:ln w="9525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_tradnl" sz="1600"/>
              <a:t>Enlace </a:t>
            </a:r>
          </a:p>
          <a:p>
            <a:pPr algn="ctr"/>
            <a:r>
              <a:rPr lang="es-ES_tradnl" sz="1600"/>
              <a:t>actina-miosina</a:t>
            </a:r>
          </a:p>
        </p:txBody>
      </p:sp>
      <p:sp>
        <p:nvSpPr>
          <p:cNvPr id="137228" name="Text Box 12"/>
          <p:cNvSpPr txBox="1">
            <a:spLocks noChangeArrowheads="1"/>
          </p:cNvSpPr>
          <p:nvPr/>
        </p:nvSpPr>
        <p:spPr bwMode="auto">
          <a:xfrm>
            <a:off x="6372225" y="6021388"/>
            <a:ext cx="1225550" cy="365125"/>
          </a:xfrm>
          <a:prstGeom prst="rect">
            <a:avLst/>
          </a:prstGeom>
          <a:solidFill>
            <a:srgbClr val="FF9966"/>
          </a:solidFill>
          <a:ln w="28575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600"/>
              <a:t>TENSIÓN</a:t>
            </a:r>
          </a:p>
        </p:txBody>
      </p:sp>
      <p:sp>
        <p:nvSpPr>
          <p:cNvPr id="137229" name="Text Box 13"/>
          <p:cNvSpPr txBox="1">
            <a:spLocks noChangeArrowheads="1"/>
          </p:cNvSpPr>
          <p:nvPr/>
        </p:nvSpPr>
        <p:spPr bwMode="auto">
          <a:xfrm>
            <a:off x="5435600" y="4868863"/>
            <a:ext cx="58261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600">
                <a:solidFill>
                  <a:srgbClr val="CC0000"/>
                </a:solidFill>
              </a:rPr>
              <a:t>ATP</a:t>
            </a:r>
          </a:p>
        </p:txBody>
      </p:sp>
      <p:sp>
        <p:nvSpPr>
          <p:cNvPr id="137230" name="Text Box 14"/>
          <p:cNvSpPr txBox="1">
            <a:spLocks noChangeArrowheads="1"/>
          </p:cNvSpPr>
          <p:nvPr/>
        </p:nvSpPr>
        <p:spPr bwMode="auto">
          <a:xfrm>
            <a:off x="5003800" y="5300663"/>
            <a:ext cx="10541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600"/>
              <a:t>ADP + Pi</a:t>
            </a:r>
          </a:p>
        </p:txBody>
      </p:sp>
      <p:sp>
        <p:nvSpPr>
          <p:cNvPr id="137231" name="Text Box 15"/>
          <p:cNvSpPr txBox="1">
            <a:spLocks noChangeArrowheads="1"/>
          </p:cNvSpPr>
          <p:nvPr/>
        </p:nvSpPr>
        <p:spPr bwMode="auto">
          <a:xfrm>
            <a:off x="2908300" y="4292600"/>
            <a:ext cx="332581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600" i="1"/>
              <a:t>Fosfatasa cadena ligera miosina</a:t>
            </a:r>
          </a:p>
        </p:txBody>
      </p:sp>
      <p:sp>
        <p:nvSpPr>
          <p:cNvPr id="137232" name="Text Box 16"/>
          <p:cNvSpPr txBox="1">
            <a:spLocks noChangeArrowheads="1"/>
          </p:cNvSpPr>
          <p:nvPr/>
        </p:nvSpPr>
        <p:spPr bwMode="auto">
          <a:xfrm>
            <a:off x="1677988" y="3644900"/>
            <a:ext cx="1019175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_tradnl" sz="1600"/>
              <a:t>Miosina </a:t>
            </a:r>
          </a:p>
          <a:p>
            <a:pPr algn="ctr"/>
            <a:r>
              <a:rPr lang="en-US" sz="1600"/>
              <a:t>+ actina</a:t>
            </a:r>
          </a:p>
        </p:txBody>
      </p:sp>
      <p:sp>
        <p:nvSpPr>
          <p:cNvPr id="137233" name="Text Box 17"/>
          <p:cNvSpPr txBox="1">
            <a:spLocks noChangeArrowheads="1"/>
          </p:cNvSpPr>
          <p:nvPr/>
        </p:nvSpPr>
        <p:spPr bwMode="auto">
          <a:xfrm>
            <a:off x="1507223" y="4869160"/>
            <a:ext cx="1467068" cy="707886"/>
          </a:xfrm>
          <a:prstGeom prst="rect">
            <a:avLst/>
          </a:prstGeom>
          <a:solidFill>
            <a:srgbClr val="FFB793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_tradnl" sz="2000" dirty="0"/>
              <a:t>Puentes </a:t>
            </a:r>
          </a:p>
          <a:p>
            <a:pPr algn="ctr"/>
            <a:r>
              <a:rPr lang="es-ES_tradnl" sz="2000" dirty="0"/>
              <a:t>en cerrojo</a:t>
            </a:r>
          </a:p>
        </p:txBody>
      </p:sp>
      <p:sp>
        <p:nvSpPr>
          <p:cNvPr id="137235" name="AutoShape 19"/>
          <p:cNvSpPr>
            <a:spLocks noChangeArrowheads="1"/>
          </p:cNvSpPr>
          <p:nvPr/>
        </p:nvSpPr>
        <p:spPr bwMode="auto">
          <a:xfrm>
            <a:off x="6084888" y="4941888"/>
            <a:ext cx="215900" cy="647700"/>
          </a:xfrm>
          <a:prstGeom prst="curvedLeftArrow">
            <a:avLst>
              <a:gd name="adj1" fmla="val 60000"/>
              <a:gd name="adj2" fmla="val 120000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7237" name="Freeform 21"/>
          <p:cNvSpPr>
            <a:spLocks/>
          </p:cNvSpPr>
          <p:nvPr/>
        </p:nvSpPr>
        <p:spPr bwMode="auto">
          <a:xfrm>
            <a:off x="3059113" y="3429000"/>
            <a:ext cx="3024187" cy="360363"/>
          </a:xfrm>
          <a:custGeom>
            <a:avLst/>
            <a:gdLst>
              <a:gd name="T0" fmla="*/ 0 w 1905"/>
              <a:gd name="T1" fmla="*/ 136 h 136"/>
              <a:gd name="T2" fmla="*/ 862 w 1905"/>
              <a:gd name="T3" fmla="*/ 0 h 136"/>
              <a:gd name="T4" fmla="*/ 1905 w 1905"/>
              <a:gd name="T5" fmla="*/ 136 h 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905" h="136">
                <a:moveTo>
                  <a:pt x="0" y="136"/>
                </a:moveTo>
                <a:cubicBezTo>
                  <a:pt x="272" y="68"/>
                  <a:pt x="545" y="0"/>
                  <a:pt x="862" y="0"/>
                </a:cubicBezTo>
                <a:cubicBezTo>
                  <a:pt x="1179" y="0"/>
                  <a:pt x="1731" y="113"/>
                  <a:pt x="1905" y="136"/>
                </a:cubicBezTo>
              </a:path>
            </a:pathLst>
          </a:custGeom>
          <a:noFill/>
          <a:ln w="38100" cmpd="sng">
            <a:solidFill>
              <a:srgbClr val="CC0000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37238" name="Freeform 22"/>
          <p:cNvSpPr>
            <a:spLocks/>
          </p:cNvSpPr>
          <p:nvPr/>
        </p:nvSpPr>
        <p:spPr bwMode="auto">
          <a:xfrm>
            <a:off x="3059113" y="4005263"/>
            <a:ext cx="2879725" cy="360362"/>
          </a:xfrm>
          <a:custGeom>
            <a:avLst/>
            <a:gdLst>
              <a:gd name="T0" fmla="*/ 1814 w 1814"/>
              <a:gd name="T1" fmla="*/ 45 h 143"/>
              <a:gd name="T2" fmla="*/ 907 w 1814"/>
              <a:gd name="T3" fmla="*/ 136 h 143"/>
              <a:gd name="T4" fmla="*/ 0 w 1814"/>
              <a:gd name="T5" fmla="*/ 0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814" h="143">
                <a:moveTo>
                  <a:pt x="1814" y="45"/>
                </a:moveTo>
                <a:cubicBezTo>
                  <a:pt x="1511" y="94"/>
                  <a:pt x="1209" y="143"/>
                  <a:pt x="907" y="136"/>
                </a:cubicBezTo>
                <a:cubicBezTo>
                  <a:pt x="605" y="129"/>
                  <a:pt x="151" y="23"/>
                  <a:pt x="0" y="0"/>
                </a:cubicBezTo>
              </a:path>
            </a:pathLst>
          </a:custGeom>
          <a:noFill/>
          <a:ln w="38100" cmpd="sng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37239" name="Line 23"/>
          <p:cNvSpPr>
            <a:spLocks noChangeShapeType="1"/>
          </p:cNvSpPr>
          <p:nvPr/>
        </p:nvSpPr>
        <p:spPr bwMode="auto">
          <a:xfrm>
            <a:off x="2214563" y="4292600"/>
            <a:ext cx="0" cy="57626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37240" name="Line 24"/>
          <p:cNvSpPr>
            <a:spLocks noChangeShapeType="1"/>
          </p:cNvSpPr>
          <p:nvPr/>
        </p:nvSpPr>
        <p:spPr bwMode="auto">
          <a:xfrm>
            <a:off x="2195513" y="5516563"/>
            <a:ext cx="0" cy="431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37241" name="Line 25"/>
          <p:cNvSpPr>
            <a:spLocks noChangeShapeType="1"/>
          </p:cNvSpPr>
          <p:nvPr/>
        </p:nvSpPr>
        <p:spPr bwMode="auto">
          <a:xfrm>
            <a:off x="6948488" y="4365625"/>
            <a:ext cx="0" cy="57626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37242" name="Line 26"/>
          <p:cNvSpPr>
            <a:spLocks noChangeShapeType="1"/>
          </p:cNvSpPr>
          <p:nvPr/>
        </p:nvSpPr>
        <p:spPr bwMode="auto">
          <a:xfrm>
            <a:off x="6948488" y="5589588"/>
            <a:ext cx="0" cy="431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37244" name="Text Box 28"/>
          <p:cNvSpPr txBox="1">
            <a:spLocks noChangeArrowheads="1"/>
          </p:cNvSpPr>
          <p:nvPr/>
        </p:nvSpPr>
        <p:spPr bwMode="auto">
          <a:xfrm>
            <a:off x="6883400" y="363960"/>
            <a:ext cx="1903085" cy="707886"/>
          </a:xfrm>
          <a:prstGeom prst="rect">
            <a:avLst/>
          </a:prstGeom>
          <a:solidFill>
            <a:schemeClr val="accent1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es-ES" sz="2000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SECUENCIA </a:t>
            </a:r>
          </a:p>
          <a:p>
            <a:pPr algn="ctr"/>
            <a:r>
              <a:rPr lang="es-ES" sz="2000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 EVENTOS</a:t>
            </a:r>
          </a:p>
        </p:txBody>
      </p:sp>
      <p:sp>
        <p:nvSpPr>
          <p:cNvPr id="137247" name="Text Box 31"/>
          <p:cNvSpPr txBox="1">
            <a:spLocks noChangeArrowheads="1"/>
          </p:cNvSpPr>
          <p:nvPr/>
        </p:nvSpPr>
        <p:spPr bwMode="auto">
          <a:xfrm>
            <a:off x="3556000" y="6237288"/>
            <a:ext cx="2125903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000" b="0" dirty="0"/>
              <a:t>L.S. </a:t>
            </a:r>
            <a:r>
              <a:rPr lang="es-ES_tradnl" sz="1000" b="0" dirty="0" err="1"/>
              <a:t>Costanzo</a:t>
            </a:r>
            <a:r>
              <a:rPr lang="es-ES_tradnl" sz="1000" b="0" dirty="0"/>
              <a:t>. </a:t>
            </a:r>
            <a:r>
              <a:rPr lang="es-ES_tradnl" sz="1000" b="0" i="1" dirty="0" err="1"/>
              <a:t>Physiology</a:t>
            </a:r>
            <a:r>
              <a:rPr lang="es-ES_tradnl" sz="1000" b="0" dirty="0"/>
              <a:t> </a:t>
            </a:r>
            <a:r>
              <a:rPr lang="es-ES_tradnl" sz="1000" b="0" dirty="0" smtClean="0"/>
              <a:t>.  2006</a:t>
            </a:r>
            <a:endParaRPr lang="es-ES_tradnl" sz="1000" b="0" dirty="0"/>
          </a:p>
        </p:txBody>
      </p:sp>
      <p:sp>
        <p:nvSpPr>
          <p:cNvPr id="137248" name="Text Box 32"/>
          <p:cNvSpPr txBox="1">
            <a:spLocks noChangeArrowheads="1"/>
          </p:cNvSpPr>
          <p:nvPr/>
        </p:nvSpPr>
        <p:spPr bwMode="auto">
          <a:xfrm>
            <a:off x="901700" y="333375"/>
            <a:ext cx="774700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MX" sz="44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137249" name="Text Box 33"/>
          <p:cNvSpPr txBox="1">
            <a:spLocks noChangeArrowheads="1"/>
          </p:cNvSpPr>
          <p:nvPr/>
        </p:nvSpPr>
        <p:spPr bwMode="auto">
          <a:xfrm>
            <a:off x="563563" y="333375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MX" sz="44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137250" name="Text Box 34"/>
          <p:cNvSpPr txBox="1">
            <a:spLocks noChangeArrowheads="1"/>
          </p:cNvSpPr>
          <p:nvPr/>
        </p:nvSpPr>
        <p:spPr bwMode="auto">
          <a:xfrm>
            <a:off x="1046661" y="5949280"/>
            <a:ext cx="2326278" cy="707886"/>
          </a:xfrm>
          <a:prstGeom prst="rect">
            <a:avLst/>
          </a:prstGeom>
          <a:solidFill>
            <a:srgbClr val="FFD9EC"/>
          </a:solidFill>
          <a:ln w="28575">
            <a:solidFill>
              <a:srgbClr val="FF0066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 algn="ctr"/>
            <a:r>
              <a:rPr lang="es-ES_tradnl" sz="1600" dirty="0"/>
              <a:t>Contracción sostenida</a:t>
            </a:r>
          </a:p>
          <a:p>
            <a:pPr algn="ctr"/>
            <a:r>
              <a:rPr lang="es-ES_tradnl" sz="2400" dirty="0"/>
              <a:t>TONO</a:t>
            </a:r>
          </a:p>
        </p:txBody>
      </p:sp>
      <p:sp>
        <p:nvSpPr>
          <p:cNvPr id="137253" name="Rectangle 37"/>
          <p:cNvSpPr>
            <a:spLocks noChangeArrowheads="1"/>
          </p:cNvSpPr>
          <p:nvPr/>
        </p:nvSpPr>
        <p:spPr bwMode="auto">
          <a:xfrm>
            <a:off x="5795963" y="1700213"/>
            <a:ext cx="172720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s-ES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Ca</a:t>
            </a:r>
            <a:r>
              <a:rPr lang="en-US" sz="1600" baseline="30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++</a:t>
            </a:r>
            <a:r>
              <a:rPr lang="es-ES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" sz="16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viene del exterior</a:t>
            </a:r>
            <a:endParaRPr lang="es-ES" sz="16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37255" name="Text Box 39"/>
          <p:cNvSpPr txBox="1">
            <a:spLocks noChangeArrowheads="1"/>
          </p:cNvSpPr>
          <p:nvPr/>
        </p:nvSpPr>
        <p:spPr bwMode="auto">
          <a:xfrm>
            <a:off x="1778467" y="4443834"/>
            <a:ext cx="427037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3600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137256" name="Text Box 40"/>
          <p:cNvSpPr txBox="1">
            <a:spLocks noChangeArrowheads="1"/>
          </p:cNvSpPr>
          <p:nvPr/>
        </p:nvSpPr>
        <p:spPr bwMode="auto">
          <a:xfrm>
            <a:off x="395288" y="836613"/>
            <a:ext cx="1701800" cy="944562"/>
          </a:xfrm>
          <a:prstGeom prst="rect">
            <a:avLst/>
          </a:prstGeom>
          <a:noFill/>
          <a:ln w="28575">
            <a:solidFill>
              <a:srgbClr val="CC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_tradnl" sz="1800" b="0"/>
              <a:t>Acoplamiento </a:t>
            </a:r>
          </a:p>
          <a:p>
            <a:pPr algn="ctr"/>
            <a:r>
              <a:rPr lang="es-ES_tradnl" sz="1800" b="0"/>
              <a:t>Excitación-</a:t>
            </a:r>
          </a:p>
          <a:p>
            <a:pPr algn="ctr"/>
            <a:r>
              <a:rPr lang="es-ES_tradnl" sz="1800" b="0"/>
              <a:t>contracción</a:t>
            </a:r>
          </a:p>
        </p:txBody>
      </p:sp>
      <p:sp>
        <p:nvSpPr>
          <p:cNvPr id="137258" name="Text Box 42"/>
          <p:cNvSpPr txBox="1">
            <a:spLocks noChangeArrowheads="1"/>
          </p:cNvSpPr>
          <p:nvPr/>
        </p:nvSpPr>
        <p:spPr bwMode="auto">
          <a:xfrm>
            <a:off x="3563938" y="4652963"/>
            <a:ext cx="1328737" cy="1377950"/>
          </a:xfrm>
          <a:prstGeom prst="rect">
            <a:avLst/>
          </a:prstGeom>
          <a:solidFill>
            <a:srgbClr val="D6ECEE"/>
          </a:solidFill>
          <a:ln w="38100">
            <a:solidFill>
              <a:schemeClr val="accent1">
                <a:lumMod val="75000"/>
              </a:schemeClr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MX"/>
              <a:t>Menor </a:t>
            </a:r>
          </a:p>
          <a:p>
            <a:pPr algn="ctr"/>
            <a:r>
              <a:rPr lang="es-MX"/>
              <a:t>actividad</a:t>
            </a:r>
          </a:p>
          <a:p>
            <a:pPr algn="ctr"/>
            <a:r>
              <a:rPr lang="es-MX"/>
              <a:t>ATPasa </a:t>
            </a:r>
          </a:p>
          <a:p>
            <a:pPr algn="ctr"/>
            <a:r>
              <a:rPr lang="es-MX"/>
              <a:t>de la miosina</a:t>
            </a:r>
          </a:p>
          <a:p>
            <a:pPr algn="ctr"/>
            <a:r>
              <a:rPr lang="es-MX"/>
              <a:t>Degradación </a:t>
            </a:r>
          </a:p>
          <a:p>
            <a:pPr algn="ctr"/>
            <a:r>
              <a:rPr lang="es-MX"/>
              <a:t>lenta de ATP</a:t>
            </a:r>
          </a:p>
        </p:txBody>
      </p:sp>
      <p:sp>
        <p:nvSpPr>
          <p:cNvPr id="137260" name="Text Box 44"/>
          <p:cNvSpPr txBox="1">
            <a:spLocks noChangeArrowheads="1"/>
          </p:cNvSpPr>
          <p:nvPr/>
        </p:nvSpPr>
        <p:spPr bwMode="auto">
          <a:xfrm>
            <a:off x="395288" y="4882247"/>
            <a:ext cx="1047082" cy="646331"/>
          </a:xfrm>
          <a:prstGeom prst="rect">
            <a:avLst/>
          </a:prstGeom>
          <a:solidFill>
            <a:srgbClr val="75FFC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dirty="0"/>
              <a:t>M. liso </a:t>
            </a:r>
          </a:p>
          <a:p>
            <a:r>
              <a:rPr lang="es-ES" sz="1800" dirty="0"/>
              <a:t>tónico</a:t>
            </a:r>
          </a:p>
        </p:txBody>
      </p:sp>
      <p:sp>
        <p:nvSpPr>
          <p:cNvPr id="137261" name="Text Box 45"/>
          <p:cNvSpPr txBox="1">
            <a:spLocks noChangeArrowheads="1"/>
          </p:cNvSpPr>
          <p:nvPr/>
        </p:nvSpPr>
        <p:spPr bwMode="auto">
          <a:xfrm>
            <a:off x="179388" y="3789363"/>
            <a:ext cx="1387475" cy="314325"/>
          </a:xfrm>
          <a:prstGeom prst="rect">
            <a:avLst/>
          </a:prstGeom>
          <a:solidFill>
            <a:schemeClr val="accent1"/>
          </a:solidFill>
          <a:ln w="9525">
            <a:solidFill>
              <a:srgbClr val="0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/>
              <a:t>RELAJACIÓN</a:t>
            </a:r>
          </a:p>
        </p:txBody>
      </p:sp>
      <p:sp>
        <p:nvSpPr>
          <p:cNvPr id="36" name="Text Box 8"/>
          <p:cNvSpPr txBox="1">
            <a:spLocks noChangeArrowheads="1"/>
          </p:cNvSpPr>
          <p:nvPr/>
        </p:nvSpPr>
        <p:spPr bwMode="auto">
          <a:xfrm>
            <a:off x="6444208" y="6584776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2015 ULA</a:t>
            </a:r>
            <a:endParaRPr lang="es-ES" sz="900" dirty="0">
              <a:solidFill>
                <a:schemeClr val="bg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137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37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1" dur="500"/>
                                        <p:tgtEl>
                                          <p:spTgt spid="137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 nodeType="clickPar">
                      <p:stCondLst>
                        <p:cond delay="indefinite"/>
                      </p:stCondLst>
                      <p:childTnLst>
                        <p:par>
                          <p:cTn id="7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 nodeType="clickPar">
                      <p:stCondLst>
                        <p:cond delay="indefinite"/>
                      </p:stCondLst>
                      <p:childTnLst>
                        <p:par>
                          <p:cTn id="7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8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80" dur="2000"/>
                                        <p:tgtEl>
                                          <p:spTgt spid="137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 nodeType="clickPar">
                      <p:stCondLst>
                        <p:cond delay="indefinite"/>
                      </p:stCondLst>
                      <p:childTnLst>
                        <p:par>
                          <p:cTn id="8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7243" grpId="0" animBg="1"/>
      <p:bldP spid="137220" grpId="0" animBg="1"/>
      <p:bldP spid="137221" grpId="0" animBg="1"/>
      <p:bldP spid="137222" grpId="0" animBg="1"/>
      <p:bldP spid="137223" grpId="0" animBg="1"/>
      <p:bldP spid="137224" grpId="0" animBg="1"/>
      <p:bldP spid="137225" grpId="0"/>
      <p:bldP spid="137226" grpId="0" animBg="1"/>
      <p:bldP spid="137227" grpId="0" animBg="1"/>
      <p:bldP spid="137228" grpId="0" animBg="1"/>
      <p:bldP spid="137229" grpId="0"/>
      <p:bldP spid="137230" grpId="0"/>
      <p:bldP spid="137231" grpId="0"/>
      <p:bldP spid="137232" grpId="0" animBg="1"/>
      <p:bldP spid="137232" grpId="1" animBg="1"/>
      <p:bldP spid="137233" grpId="0" animBg="1"/>
      <p:bldP spid="137235" grpId="0" animBg="1"/>
      <p:bldP spid="137237" grpId="0" animBg="1"/>
      <p:bldP spid="137238" grpId="0" animBg="1"/>
      <p:bldP spid="137239" grpId="0" animBg="1"/>
      <p:bldP spid="137240" grpId="0" animBg="1"/>
      <p:bldP spid="137241" grpId="0" animBg="1"/>
      <p:bldP spid="137242" grpId="0" animBg="1"/>
      <p:bldP spid="137250" grpId="0" animBg="1"/>
      <p:bldP spid="137253" grpId="0"/>
      <p:bldP spid="137258" grpId="0" animBg="1"/>
      <p:bldP spid="137260" grpId="0" animBg="1"/>
      <p:bldP spid="137261" grpId="0" animBg="1"/>
    </p:bld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44" name="Picture 4" descr="fuentes calcio miocit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4938" y="873125"/>
            <a:ext cx="6777037" cy="5543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2645" name="Rectangle 5"/>
          <p:cNvSpPr>
            <a:spLocks noChangeArrowheads="1"/>
          </p:cNvSpPr>
          <p:nvPr/>
        </p:nvSpPr>
        <p:spPr bwMode="auto">
          <a:xfrm>
            <a:off x="2771775" y="6237288"/>
            <a:ext cx="720725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12646" name="Text Box 6"/>
          <p:cNvSpPr txBox="1">
            <a:spLocks noChangeArrowheads="1"/>
          </p:cNvSpPr>
          <p:nvPr/>
        </p:nvSpPr>
        <p:spPr bwMode="auto">
          <a:xfrm>
            <a:off x="468313" y="404813"/>
            <a:ext cx="1836737" cy="73025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 algn="ctr"/>
            <a:r>
              <a:rPr lang="es-ES_tradnl" sz="2000" b="0"/>
              <a:t>Aumento Ca</a:t>
            </a:r>
            <a:r>
              <a:rPr lang="es-ES_tradnl" sz="2000" b="0" baseline="30000"/>
              <a:t>++ </a:t>
            </a:r>
            <a:r>
              <a:rPr lang="es-ES_tradnl" sz="2000" b="0" baseline="-25000"/>
              <a:t> </a:t>
            </a:r>
            <a:r>
              <a:rPr lang="es-ES_tradnl" sz="2000" b="0"/>
              <a:t>intracelular</a:t>
            </a:r>
            <a:endParaRPr lang="es-ES_tradnl" sz="2000" b="0" baseline="30000"/>
          </a:p>
        </p:txBody>
      </p:sp>
      <p:sp>
        <p:nvSpPr>
          <p:cNvPr id="112650" name="Text Box 10"/>
          <p:cNvSpPr txBox="1">
            <a:spLocks noChangeArrowheads="1"/>
          </p:cNvSpPr>
          <p:nvPr/>
        </p:nvSpPr>
        <p:spPr bwMode="auto">
          <a:xfrm>
            <a:off x="684213" y="1700213"/>
            <a:ext cx="1079500" cy="609600"/>
          </a:xfrm>
          <a:prstGeom prst="rect">
            <a:avLst/>
          </a:prstGeom>
          <a:solidFill>
            <a:srgbClr val="D6ECEE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sz="1600"/>
              <a:t>NT hormona</a:t>
            </a:r>
          </a:p>
        </p:txBody>
      </p:sp>
      <p:sp>
        <p:nvSpPr>
          <p:cNvPr id="112651" name="Text Box 11"/>
          <p:cNvSpPr txBox="1">
            <a:spLocks noChangeArrowheads="1"/>
          </p:cNvSpPr>
          <p:nvPr/>
        </p:nvSpPr>
        <p:spPr bwMode="auto">
          <a:xfrm>
            <a:off x="755650" y="4389438"/>
            <a:ext cx="1830388" cy="669925"/>
          </a:xfrm>
          <a:prstGeom prst="rect">
            <a:avLst/>
          </a:prstGeom>
          <a:solidFill>
            <a:srgbClr val="DDDDFF"/>
          </a:solidFill>
          <a:ln w="28575">
            <a:solidFill>
              <a:srgbClr val="3333FF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r>
              <a:rPr lang="es-ES_tradnl" sz="1800" b="0">
                <a:effectLst>
                  <a:outerShdw blurRad="38100" dist="38100" dir="2700000" algn="tl">
                    <a:srgbClr val="FFFFFF"/>
                  </a:outerShdw>
                </a:effectLst>
              </a:rPr>
              <a:t>Canal de calcio </a:t>
            </a:r>
          </a:p>
          <a:p>
            <a:r>
              <a:rPr lang="es-ES_tradnl" sz="1800" b="0">
                <a:effectLst>
                  <a:outerShdw blurRad="38100" dist="38100" dir="2700000" algn="tl">
                    <a:srgbClr val="FFFFFF"/>
                  </a:outerShdw>
                </a:effectLst>
              </a:rPr>
              <a:t>abierto por IP</a:t>
            </a:r>
            <a:r>
              <a:rPr lang="es-ES_tradnl" sz="1800" b="0" baseline="-25000">
                <a:effectLst>
                  <a:outerShdw blurRad="38100" dist="38100" dir="2700000" algn="tl">
                    <a:srgbClr val="FFFFFF"/>
                  </a:outerShdw>
                </a:effectLst>
              </a:rPr>
              <a:t>3</a:t>
            </a:r>
          </a:p>
        </p:txBody>
      </p:sp>
      <p:sp>
        <p:nvSpPr>
          <p:cNvPr id="112652" name="Rectangle 12"/>
          <p:cNvSpPr>
            <a:spLocks noChangeArrowheads="1"/>
          </p:cNvSpPr>
          <p:nvPr/>
        </p:nvSpPr>
        <p:spPr bwMode="auto">
          <a:xfrm>
            <a:off x="6084888" y="1557338"/>
            <a:ext cx="1655762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12648" name="Text Box 8"/>
          <p:cNvSpPr txBox="1">
            <a:spLocks noChangeArrowheads="1"/>
          </p:cNvSpPr>
          <p:nvPr/>
        </p:nvSpPr>
        <p:spPr bwMode="auto">
          <a:xfrm>
            <a:off x="6013450" y="1724025"/>
            <a:ext cx="2320925" cy="669925"/>
          </a:xfrm>
          <a:prstGeom prst="rect">
            <a:avLst/>
          </a:prstGeom>
          <a:solidFill>
            <a:srgbClr val="FFD9EC"/>
          </a:solidFill>
          <a:ln w="28575">
            <a:solidFill>
              <a:srgbClr val="FF0066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r>
              <a:rPr lang="es-ES_tradnl" sz="1800" b="0">
                <a:effectLst>
                  <a:outerShdw blurRad="38100" dist="38100" dir="2700000" algn="tl">
                    <a:srgbClr val="FFFFFF"/>
                  </a:outerShdw>
                </a:effectLst>
              </a:rPr>
              <a:t>Canal de calcio </a:t>
            </a:r>
          </a:p>
          <a:p>
            <a:r>
              <a:rPr lang="es-ES_tradnl" sz="1800" b="0">
                <a:effectLst>
                  <a:outerShdw blurRad="38100" dist="38100" dir="2700000" algn="tl">
                    <a:srgbClr val="FFFFFF"/>
                  </a:outerShdw>
                </a:effectLst>
              </a:rPr>
              <a:t>voltaje dependiente</a:t>
            </a:r>
          </a:p>
        </p:txBody>
      </p:sp>
      <p:sp>
        <p:nvSpPr>
          <p:cNvPr id="112653" name="Rectangle 13"/>
          <p:cNvSpPr>
            <a:spLocks noChangeArrowheads="1"/>
          </p:cNvSpPr>
          <p:nvPr/>
        </p:nvSpPr>
        <p:spPr bwMode="auto">
          <a:xfrm>
            <a:off x="6805613" y="5013325"/>
            <a:ext cx="1150937" cy="7191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12649" name="Text Box 9"/>
          <p:cNvSpPr txBox="1">
            <a:spLocks noChangeArrowheads="1"/>
          </p:cNvSpPr>
          <p:nvPr/>
        </p:nvSpPr>
        <p:spPr bwMode="auto">
          <a:xfrm>
            <a:off x="5940425" y="5037138"/>
            <a:ext cx="2322513" cy="669925"/>
          </a:xfrm>
          <a:prstGeom prst="rect">
            <a:avLst/>
          </a:prstGeom>
          <a:solidFill>
            <a:srgbClr val="FFE3D5"/>
          </a:solidFill>
          <a:ln w="28575">
            <a:solidFill>
              <a:srgbClr val="FF8243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r>
              <a:rPr lang="es-ES_tradnl" sz="1800" b="0">
                <a:effectLst>
                  <a:outerShdw blurRad="38100" dist="38100" dir="2700000" algn="tl">
                    <a:srgbClr val="FFFFFF"/>
                  </a:outerShdw>
                </a:effectLst>
              </a:rPr>
              <a:t>Canal de calcio </a:t>
            </a:r>
          </a:p>
          <a:p>
            <a:r>
              <a:rPr lang="es-ES_tradnl" sz="1800" b="0">
                <a:effectLst>
                  <a:outerShdw blurRad="38100" dist="38100" dir="2700000" algn="tl">
                    <a:srgbClr val="FFFFFF"/>
                  </a:outerShdw>
                </a:effectLst>
              </a:rPr>
              <a:t>ligando dependiente</a:t>
            </a:r>
          </a:p>
        </p:txBody>
      </p:sp>
      <p:sp>
        <p:nvSpPr>
          <p:cNvPr id="112656" name="Oval 16"/>
          <p:cNvSpPr>
            <a:spLocks noChangeArrowheads="1"/>
          </p:cNvSpPr>
          <p:nvPr/>
        </p:nvSpPr>
        <p:spPr bwMode="auto">
          <a:xfrm>
            <a:off x="3636963" y="3140075"/>
            <a:ext cx="1223962" cy="72072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12657" name="Oval 17"/>
          <p:cNvSpPr>
            <a:spLocks noChangeArrowheads="1"/>
          </p:cNvSpPr>
          <p:nvPr/>
        </p:nvSpPr>
        <p:spPr bwMode="auto">
          <a:xfrm>
            <a:off x="3708400" y="3140075"/>
            <a:ext cx="215900" cy="217488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12658" name="Oval 18"/>
          <p:cNvSpPr>
            <a:spLocks noChangeArrowheads="1"/>
          </p:cNvSpPr>
          <p:nvPr/>
        </p:nvSpPr>
        <p:spPr bwMode="auto">
          <a:xfrm>
            <a:off x="3708400" y="3644900"/>
            <a:ext cx="288925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12659" name="Oval 19"/>
          <p:cNvSpPr>
            <a:spLocks noChangeArrowheads="1"/>
          </p:cNvSpPr>
          <p:nvPr/>
        </p:nvSpPr>
        <p:spPr bwMode="auto">
          <a:xfrm>
            <a:off x="4213225" y="3644900"/>
            <a:ext cx="647700" cy="287338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12654" name="Text Box 14"/>
          <p:cNvSpPr txBox="1">
            <a:spLocks noChangeArrowheads="1"/>
          </p:cNvSpPr>
          <p:nvPr/>
        </p:nvSpPr>
        <p:spPr bwMode="auto">
          <a:xfrm>
            <a:off x="3764643" y="3140968"/>
            <a:ext cx="1241538" cy="646331"/>
          </a:xfrm>
          <a:prstGeom prst="rect">
            <a:avLst/>
          </a:prstGeom>
          <a:solidFill>
            <a:srgbClr val="FF9966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square">
            <a:spAutoFit/>
          </a:bodyPr>
          <a:lstStyle/>
          <a:p>
            <a:r>
              <a:rPr lang="es-ES_tradnl" sz="3600" dirty="0"/>
              <a:t>Ca</a:t>
            </a:r>
            <a:r>
              <a:rPr lang="es-ES_tradnl" sz="3600" baseline="30000" dirty="0" smtClean="0"/>
              <a:t>++</a:t>
            </a:r>
            <a:r>
              <a:rPr lang="es-ES_tradnl" sz="3600" dirty="0" smtClean="0"/>
              <a:t>i </a:t>
            </a:r>
            <a:endParaRPr lang="es-ES_tradnl" sz="3600" dirty="0"/>
          </a:p>
        </p:txBody>
      </p:sp>
      <p:sp>
        <p:nvSpPr>
          <p:cNvPr id="112660" name="Line 20"/>
          <p:cNvSpPr>
            <a:spLocks noChangeShapeType="1"/>
          </p:cNvSpPr>
          <p:nvPr/>
        </p:nvSpPr>
        <p:spPr bwMode="auto">
          <a:xfrm flipH="1" flipV="1">
            <a:off x="3563937" y="3128962"/>
            <a:ext cx="25399" cy="731837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ffectLst>
            <a:outerShdw dist="35921" dir="2700000" algn="ctr" rotWithShape="0">
              <a:srgbClr val="FF9966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12661" name="Text Box 21"/>
          <p:cNvSpPr txBox="1">
            <a:spLocks noChangeArrowheads="1"/>
          </p:cNvSpPr>
          <p:nvPr/>
        </p:nvSpPr>
        <p:spPr bwMode="auto">
          <a:xfrm>
            <a:off x="2717800" y="549275"/>
            <a:ext cx="774700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MX" sz="44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112662" name="Text Box 22"/>
          <p:cNvSpPr txBox="1">
            <a:spLocks noChangeArrowheads="1"/>
          </p:cNvSpPr>
          <p:nvPr/>
        </p:nvSpPr>
        <p:spPr bwMode="auto">
          <a:xfrm>
            <a:off x="7380288" y="3644900"/>
            <a:ext cx="1079500" cy="609600"/>
          </a:xfrm>
          <a:prstGeom prst="rect">
            <a:avLst/>
          </a:prstGeom>
          <a:solidFill>
            <a:srgbClr val="D6ECEE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sz="1600"/>
              <a:t>NT hormona</a:t>
            </a:r>
          </a:p>
        </p:txBody>
      </p:sp>
      <p:sp>
        <p:nvSpPr>
          <p:cNvPr id="112663" name="Text Box 23"/>
          <p:cNvSpPr txBox="1">
            <a:spLocks noChangeArrowheads="1"/>
          </p:cNvSpPr>
          <p:nvPr/>
        </p:nvSpPr>
        <p:spPr bwMode="auto">
          <a:xfrm>
            <a:off x="3420268" y="1438275"/>
            <a:ext cx="1585913" cy="711200"/>
          </a:xfrm>
          <a:prstGeom prst="rect">
            <a:avLst/>
          </a:prstGeom>
          <a:solidFill>
            <a:schemeClr val="accent1">
              <a:lumMod val="90000"/>
            </a:schemeClr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/>
          <a:p>
            <a:pPr algn="ctr"/>
            <a:r>
              <a:rPr lang="es-ES_tradnl" sz="2000" b="0"/>
              <a:t>Célula </a:t>
            </a:r>
          </a:p>
          <a:p>
            <a:pPr algn="ctr"/>
            <a:r>
              <a:rPr lang="es-ES_tradnl" sz="2000" b="0"/>
              <a:t>músculo liso</a:t>
            </a:r>
          </a:p>
        </p:txBody>
      </p:sp>
      <p:sp>
        <p:nvSpPr>
          <p:cNvPr id="112667" name="Text Box 27"/>
          <p:cNvSpPr txBox="1">
            <a:spLocks noChangeArrowheads="1"/>
          </p:cNvSpPr>
          <p:nvPr/>
        </p:nvSpPr>
        <p:spPr bwMode="auto">
          <a:xfrm>
            <a:off x="3995738" y="476250"/>
            <a:ext cx="2806700" cy="457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>
                <a:solidFill>
                  <a:srgbClr val="3B878D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2400" b="0"/>
              <a:t>¿De dónde viene??</a:t>
            </a:r>
          </a:p>
        </p:txBody>
      </p:sp>
      <p:sp>
        <p:nvSpPr>
          <p:cNvPr id="112671" name="Oval 31"/>
          <p:cNvSpPr>
            <a:spLocks noChangeArrowheads="1"/>
          </p:cNvSpPr>
          <p:nvPr/>
        </p:nvSpPr>
        <p:spPr bwMode="auto">
          <a:xfrm>
            <a:off x="5940425" y="908050"/>
            <a:ext cx="647700" cy="50482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12670" name="Text Box 30"/>
          <p:cNvSpPr txBox="1">
            <a:spLocks noChangeArrowheads="1"/>
          </p:cNvSpPr>
          <p:nvPr/>
        </p:nvSpPr>
        <p:spPr bwMode="auto">
          <a:xfrm>
            <a:off x="6011863" y="981075"/>
            <a:ext cx="720725" cy="457200"/>
          </a:xfrm>
          <a:prstGeom prst="rect">
            <a:avLst/>
          </a:prstGeom>
          <a:solidFill>
            <a:srgbClr val="F8BEC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" sz="2400" b="0"/>
              <a:t>Ca</a:t>
            </a:r>
            <a:r>
              <a:rPr lang="en-US" sz="2400" b="0" baseline="30000"/>
              <a:t>++</a:t>
            </a:r>
          </a:p>
        </p:txBody>
      </p:sp>
      <p:sp>
        <p:nvSpPr>
          <p:cNvPr id="112672" name="Oval 32"/>
          <p:cNvSpPr>
            <a:spLocks noChangeArrowheads="1"/>
          </p:cNvSpPr>
          <p:nvPr/>
        </p:nvSpPr>
        <p:spPr bwMode="auto">
          <a:xfrm>
            <a:off x="7164388" y="4581525"/>
            <a:ext cx="431800" cy="4318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12673" name="Text Box 33"/>
          <p:cNvSpPr txBox="1">
            <a:spLocks noChangeArrowheads="1"/>
          </p:cNvSpPr>
          <p:nvPr/>
        </p:nvSpPr>
        <p:spPr bwMode="auto">
          <a:xfrm>
            <a:off x="7115175" y="4460875"/>
            <a:ext cx="720725" cy="457200"/>
          </a:xfrm>
          <a:prstGeom prst="rect">
            <a:avLst/>
          </a:prstGeom>
          <a:solidFill>
            <a:srgbClr val="FFCCB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400" b="0"/>
              <a:t>Ca</a:t>
            </a:r>
            <a:r>
              <a:rPr lang="en-US" sz="2400" b="0" baseline="30000"/>
              <a:t>++</a:t>
            </a:r>
          </a:p>
        </p:txBody>
      </p:sp>
      <p:sp>
        <p:nvSpPr>
          <p:cNvPr id="112674" name="Oval 34"/>
          <p:cNvSpPr>
            <a:spLocks noChangeArrowheads="1"/>
          </p:cNvSpPr>
          <p:nvPr/>
        </p:nvSpPr>
        <p:spPr bwMode="auto">
          <a:xfrm>
            <a:off x="4140200" y="4868863"/>
            <a:ext cx="576263" cy="4318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12675" name="Text Box 35"/>
          <p:cNvSpPr txBox="1">
            <a:spLocks noChangeArrowheads="1"/>
          </p:cNvSpPr>
          <p:nvPr/>
        </p:nvSpPr>
        <p:spPr bwMode="auto">
          <a:xfrm>
            <a:off x="4211638" y="4941888"/>
            <a:ext cx="6254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000" b="0"/>
              <a:t>Ca</a:t>
            </a:r>
            <a:r>
              <a:rPr lang="en-US" sz="2000" b="0" baseline="30000"/>
              <a:t>++</a:t>
            </a:r>
          </a:p>
        </p:txBody>
      </p:sp>
      <p:sp>
        <p:nvSpPr>
          <p:cNvPr id="112676" name="Oval 36"/>
          <p:cNvSpPr>
            <a:spLocks noChangeArrowheads="1"/>
          </p:cNvSpPr>
          <p:nvPr/>
        </p:nvSpPr>
        <p:spPr bwMode="auto">
          <a:xfrm>
            <a:off x="3348038" y="5229225"/>
            <a:ext cx="431800" cy="287338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12677" name="Text Box 37"/>
          <p:cNvSpPr txBox="1">
            <a:spLocks noChangeArrowheads="1"/>
          </p:cNvSpPr>
          <p:nvPr/>
        </p:nvSpPr>
        <p:spPr bwMode="auto">
          <a:xfrm>
            <a:off x="3276600" y="5084763"/>
            <a:ext cx="6254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000" b="0"/>
              <a:t>Ca</a:t>
            </a:r>
            <a:r>
              <a:rPr lang="en-US" sz="2000" b="0" baseline="30000"/>
              <a:t>++</a:t>
            </a:r>
          </a:p>
        </p:txBody>
      </p:sp>
      <p:sp>
        <p:nvSpPr>
          <p:cNvPr id="30" name="Text Box 8"/>
          <p:cNvSpPr txBox="1">
            <a:spLocks noChangeArrowheads="1"/>
          </p:cNvSpPr>
          <p:nvPr/>
        </p:nvSpPr>
        <p:spPr bwMode="auto">
          <a:xfrm>
            <a:off x="6444208" y="6584776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2015 ULA</a:t>
            </a:r>
            <a:endParaRPr lang="es-ES" sz="900" dirty="0">
              <a:solidFill>
                <a:schemeClr val="bg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1266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1266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1266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8" dur="500"/>
                                        <p:tgtEl>
                                          <p:spTgt spid="1126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1" dur="500"/>
                                        <p:tgtEl>
                                          <p:spTgt spid="1126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51" grpId="0" animBg="1"/>
      <p:bldP spid="112651" grpId="1" animBg="1"/>
      <p:bldP spid="112648" grpId="0" animBg="1"/>
      <p:bldP spid="112649" grpId="0" animBg="1"/>
      <p:bldP spid="112654" grpId="0" animBg="1"/>
      <p:bldP spid="112660" grpId="0" animBg="1"/>
      <p:bldP spid="112667" grpId="0" animBg="1"/>
    </p:bld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9" name="Text Box 5"/>
          <p:cNvSpPr txBox="1">
            <a:spLocks noChangeArrowheads="1"/>
          </p:cNvSpPr>
          <p:nvPr/>
        </p:nvSpPr>
        <p:spPr bwMode="auto">
          <a:xfrm>
            <a:off x="2181225" y="1557338"/>
            <a:ext cx="4781550" cy="48577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2400" b="0"/>
              <a:t>Reversión del proceso contráctil</a:t>
            </a:r>
          </a:p>
        </p:txBody>
      </p:sp>
      <p:sp>
        <p:nvSpPr>
          <p:cNvPr id="134150" name="Text Box 6"/>
          <p:cNvSpPr txBox="1">
            <a:spLocks noChangeArrowheads="1"/>
          </p:cNvSpPr>
          <p:nvPr/>
        </p:nvSpPr>
        <p:spPr bwMode="auto">
          <a:xfrm>
            <a:off x="2513013" y="2276475"/>
            <a:ext cx="4116387" cy="915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_tradnl" sz="2000" b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</a:t>
            </a:r>
            <a:r>
              <a:rPr lang="es-ES_tradnl" sz="1800" b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1. Baja Ca</a:t>
            </a:r>
            <a:r>
              <a:rPr lang="es-ES_tradnl" sz="1800" b="0" baseline="3000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++</a:t>
            </a:r>
            <a:r>
              <a:rPr lang="es-ES_tradnl" sz="1800" b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intracelular </a:t>
            </a:r>
          </a:p>
          <a:p>
            <a:r>
              <a:rPr lang="es-ES_tradnl" sz="1800" b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   </a:t>
            </a:r>
            <a:r>
              <a:rPr lang="es-ES_tradnl" sz="1600" b="0">
                <a:latin typeface="Comic Sans MS" pitchFamily="66" charset="0"/>
              </a:rPr>
              <a:t>Salida al exterior y vuelta al RE</a:t>
            </a:r>
          </a:p>
          <a:p>
            <a:r>
              <a:rPr lang="es-ES_tradnl" sz="1600" b="0">
                <a:latin typeface="Comic Sans MS" pitchFamily="66" charset="0"/>
              </a:rPr>
              <a:t>     Se inhibe la fosforilación de la miosina</a:t>
            </a:r>
          </a:p>
        </p:txBody>
      </p:sp>
      <p:sp>
        <p:nvSpPr>
          <p:cNvPr id="134152" name="Text Box 8"/>
          <p:cNvSpPr txBox="1">
            <a:spLocks noChangeArrowheads="1"/>
          </p:cNvSpPr>
          <p:nvPr/>
        </p:nvSpPr>
        <p:spPr bwMode="auto">
          <a:xfrm>
            <a:off x="2484438" y="3429000"/>
            <a:ext cx="3625850" cy="671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800" b="0">
                <a:effectLst>
                  <a:outerShdw blurRad="38100" dist="38100" dir="2700000" algn="tl">
                    <a:srgbClr val="C0C0C0"/>
                  </a:outerShdw>
                </a:effectLst>
              </a:rPr>
              <a:t>2. Desfosforilación de la miosina</a:t>
            </a:r>
          </a:p>
          <a:p>
            <a:r>
              <a:rPr lang="es-ES_tradnl" sz="2000" b="0"/>
              <a:t>    </a:t>
            </a:r>
            <a:r>
              <a:rPr lang="es-ES_tradnl" sz="1600" b="0"/>
              <a:t>Cesan los puentes actina-miosina</a:t>
            </a:r>
          </a:p>
        </p:txBody>
      </p:sp>
      <p:sp>
        <p:nvSpPr>
          <p:cNvPr id="134153" name="Text Box 9"/>
          <p:cNvSpPr txBox="1">
            <a:spLocks noChangeArrowheads="1"/>
          </p:cNvSpPr>
          <p:nvPr/>
        </p:nvSpPr>
        <p:spPr bwMode="auto">
          <a:xfrm>
            <a:off x="2635250" y="4221163"/>
            <a:ext cx="3941763" cy="1493837"/>
          </a:xfrm>
          <a:prstGeom prst="rect">
            <a:avLst/>
          </a:prstGeom>
          <a:noFill/>
          <a:ln w="28575">
            <a:solidFill>
              <a:srgbClr val="CC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>
            <a:spAutoFit/>
          </a:bodyPr>
          <a:lstStyle/>
          <a:p>
            <a:r>
              <a:rPr lang="es-ES_tradnl" sz="1800" b="0" dirty="0"/>
              <a:t>Sin embargo, </a:t>
            </a:r>
          </a:p>
          <a:p>
            <a:r>
              <a:rPr lang="es-ES_tradnl" sz="1800" b="0" dirty="0"/>
              <a:t>los puentes en el </a:t>
            </a:r>
            <a:r>
              <a:rPr lang="es-ES_tradnl" sz="1800" b="0" u="sng" dirty="0"/>
              <a:t>músculo tónico</a:t>
            </a:r>
          </a:p>
          <a:p>
            <a:r>
              <a:rPr lang="es-ES_tradnl" sz="1800" b="0" dirty="0"/>
              <a:t>son capaces de entrar en estado </a:t>
            </a:r>
          </a:p>
          <a:p>
            <a:r>
              <a:rPr lang="es-ES_tradnl" sz="1800" b="0" dirty="0"/>
              <a:t>de “cerrojo” manteniendo la fuerza</a:t>
            </a:r>
          </a:p>
          <a:p>
            <a:r>
              <a:rPr lang="es-ES_tradnl" sz="1800" b="0" dirty="0"/>
              <a:t>sin gastar más ATP</a:t>
            </a:r>
          </a:p>
        </p:txBody>
      </p:sp>
      <p:sp>
        <p:nvSpPr>
          <p:cNvPr id="134154" name="Text Box 10"/>
          <p:cNvSpPr txBox="1">
            <a:spLocks noChangeArrowheads="1"/>
          </p:cNvSpPr>
          <p:nvPr/>
        </p:nvSpPr>
        <p:spPr bwMode="auto">
          <a:xfrm>
            <a:off x="900113" y="981075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MX" sz="44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134157" name="Text Box 13"/>
          <p:cNvSpPr txBox="1">
            <a:spLocks noChangeArrowheads="1"/>
          </p:cNvSpPr>
          <p:nvPr/>
        </p:nvSpPr>
        <p:spPr bwMode="auto">
          <a:xfrm>
            <a:off x="6948488" y="476250"/>
            <a:ext cx="1584325" cy="60960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r>
              <a:rPr lang="es-ES" sz="1600"/>
              <a:t>ACTIVIDAD </a:t>
            </a:r>
          </a:p>
          <a:p>
            <a:r>
              <a:rPr lang="es-ES" sz="1600"/>
              <a:t>CONTRÁCTIL</a:t>
            </a:r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6444208" y="6584776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2015 ULA</a:t>
            </a:r>
            <a:endParaRPr lang="es-ES" sz="900" dirty="0">
              <a:solidFill>
                <a:schemeClr val="bg2"/>
              </a:solidFill>
              <a:latin typeface="Arial" charset="0"/>
            </a:endParaRPr>
          </a:p>
        </p:txBody>
      </p:sp>
      <p:cxnSp>
        <p:nvCxnSpPr>
          <p:cNvPr id="3" name="2 Conector recto de flecha"/>
          <p:cNvCxnSpPr/>
          <p:nvPr/>
        </p:nvCxnSpPr>
        <p:spPr bwMode="auto">
          <a:xfrm>
            <a:off x="1763688" y="4968081"/>
            <a:ext cx="749325" cy="0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rgbClr val="C00000"/>
            </a:solidFill>
            <a:prstDash val="solid"/>
            <a:round/>
            <a:headEnd type="none" w="med" len="med"/>
            <a:tailEnd type="arrow"/>
          </a:ln>
          <a:effectLst>
            <a:outerShdw dist="35921" dir="2700000" algn="ctr" rotWithShape="0">
              <a:schemeClr val="bg2"/>
            </a:outerShdw>
          </a:effectLst>
          <a:extLst/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4150" grpId="0"/>
      <p:bldP spid="134152" grpId="0"/>
      <p:bldP spid="13415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60" name="Text Box 4"/>
          <p:cNvSpPr txBox="1">
            <a:spLocks noChangeArrowheads="1"/>
          </p:cNvSpPr>
          <p:nvPr/>
        </p:nvSpPr>
        <p:spPr bwMode="auto">
          <a:xfrm>
            <a:off x="2225675" y="908050"/>
            <a:ext cx="4692650" cy="485775"/>
          </a:xfrm>
          <a:prstGeom prst="rect">
            <a:avLst/>
          </a:prstGeom>
          <a:solidFill>
            <a:schemeClr val="accent1"/>
          </a:solidFill>
          <a:ln w="28575">
            <a:solidFill>
              <a:srgbClr val="006666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_tradnl" sz="2400" b="0">
                <a:solidFill>
                  <a:srgbClr val="00808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Fisiología del Aparato Digestivo</a:t>
            </a:r>
          </a:p>
        </p:txBody>
      </p:sp>
      <p:sp>
        <p:nvSpPr>
          <p:cNvPr id="147461" name="Text Box 5"/>
          <p:cNvSpPr txBox="1">
            <a:spLocks noChangeArrowheads="1"/>
          </p:cNvSpPr>
          <p:nvPr/>
        </p:nvSpPr>
        <p:spPr bwMode="auto">
          <a:xfrm>
            <a:off x="2533526" y="1638471"/>
            <a:ext cx="3999036" cy="4632037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dist="45791" dir="2021404" algn="ctr" rotWithShape="0">
              <a:schemeClr val="tx1"/>
            </a:outerShdw>
          </a:effectLst>
          <a:extLst>
            <a:ext uri="{91240B29-F687-4F45-9708-019B960494DF}">
              <a14:hiddenLine xmlns:a14="http://schemas.microsoft.com/office/drawing/2010/main" w="28575">
                <a:solidFill>
                  <a:srgbClr val="006666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Clr>
                <a:srgbClr val="006666"/>
              </a:buClr>
              <a:buSzPct val="150000"/>
              <a:buFontTx/>
              <a:buChar char="•"/>
            </a:pPr>
            <a:endParaRPr lang="es-ES_tradnl" sz="1000" dirty="0">
              <a:solidFill>
                <a:srgbClr val="006666"/>
              </a:solidFill>
              <a:latin typeface="Comic Sans MS" pitchFamily="66" charset="0"/>
            </a:endParaRP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r>
              <a:rPr lang="es-ES_tradnl" sz="3200" dirty="0">
                <a:solidFill>
                  <a:srgbClr val="0066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Introducción</a:t>
            </a: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endParaRPr lang="es-ES_tradnl" sz="900" dirty="0">
              <a:solidFill>
                <a:srgbClr val="006666"/>
              </a:solidFill>
              <a:latin typeface="Comic Sans MS" pitchFamily="66" charset="0"/>
            </a:endParaRP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r>
              <a:rPr lang="es-ES_tradnl" sz="2000" b="0" dirty="0" smtClean="0">
                <a:latin typeface="Comic Sans MS" pitchFamily="66" charset="0"/>
              </a:rPr>
              <a:t>Regulación </a:t>
            </a:r>
            <a:r>
              <a:rPr lang="es-ES_tradnl" sz="2000" b="0" dirty="0" err="1" smtClean="0">
                <a:latin typeface="Comic Sans MS" pitchFamily="66" charset="0"/>
              </a:rPr>
              <a:t>neurohumoral</a:t>
            </a:r>
            <a:endParaRPr lang="es-ES_tradnl" sz="2000" b="0" dirty="0">
              <a:latin typeface="Comic Sans MS" pitchFamily="66" charset="0"/>
            </a:endParaRPr>
          </a:p>
          <a:p>
            <a:pPr>
              <a:buClr>
                <a:srgbClr val="006666"/>
              </a:buClr>
              <a:buSzPct val="150000"/>
            </a:pPr>
            <a:r>
              <a:rPr lang="es-ES_tradnl" sz="800" b="0" dirty="0">
                <a:latin typeface="Comic Sans MS" pitchFamily="66" charset="0"/>
              </a:rPr>
              <a:t> </a:t>
            </a: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r>
              <a:rPr lang="es-ES_tradnl" sz="2000" b="0" dirty="0" smtClean="0">
                <a:latin typeface="Comic Sans MS" pitchFamily="66" charset="0"/>
              </a:rPr>
              <a:t>Boca-esófago</a:t>
            </a:r>
          </a:p>
          <a:p>
            <a:pPr marL="0" indent="0">
              <a:buClr>
                <a:srgbClr val="006666"/>
              </a:buClr>
              <a:buSzPct val="150000"/>
            </a:pPr>
            <a:endParaRPr lang="es-ES_tradnl" sz="800" b="0" dirty="0" smtClean="0">
              <a:latin typeface="Comic Sans MS" pitchFamily="66" charset="0"/>
            </a:endParaRP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r>
              <a:rPr lang="es-ES_tradnl" sz="2000" b="0" dirty="0" smtClean="0">
                <a:latin typeface="Comic Sans MS" pitchFamily="66" charset="0"/>
              </a:rPr>
              <a:t>Estómago</a:t>
            </a:r>
            <a:endParaRPr lang="es-ES_tradnl" sz="2000" b="0" dirty="0">
              <a:latin typeface="Comic Sans MS" pitchFamily="66" charset="0"/>
            </a:endParaRP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endParaRPr lang="es-ES_tradnl" sz="800" b="0" dirty="0">
              <a:latin typeface="Comic Sans MS" pitchFamily="66" charset="0"/>
            </a:endParaRP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r>
              <a:rPr lang="es-ES_tradnl" sz="2000" b="0" dirty="0" smtClean="0">
                <a:latin typeface="Comic Sans MS" pitchFamily="66" charset="0"/>
              </a:rPr>
              <a:t>Páncreas, hígado</a:t>
            </a:r>
            <a:endParaRPr lang="es-ES_tradnl" sz="2000" b="0" dirty="0">
              <a:latin typeface="Comic Sans MS" pitchFamily="66" charset="0"/>
            </a:endParaRP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endParaRPr lang="es-ES_tradnl" sz="800" b="0" dirty="0">
              <a:latin typeface="Comic Sans MS" pitchFamily="66" charset="0"/>
            </a:endParaRP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r>
              <a:rPr lang="es-ES_tradnl" sz="2000" b="0" dirty="0">
                <a:latin typeface="Comic Sans MS" pitchFamily="66" charset="0"/>
              </a:rPr>
              <a:t>Intestino delgado</a:t>
            </a: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endParaRPr lang="es-ES_tradnl" sz="800" b="0" dirty="0">
              <a:latin typeface="Comic Sans MS" pitchFamily="66" charset="0"/>
            </a:endParaRP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r>
              <a:rPr lang="es-ES_tradnl" sz="2000" b="0" dirty="0">
                <a:latin typeface="Comic Sans MS" pitchFamily="66" charset="0"/>
              </a:rPr>
              <a:t>Digestión</a:t>
            </a: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endParaRPr lang="es-ES_tradnl" sz="800" b="0" dirty="0">
              <a:latin typeface="Comic Sans MS" pitchFamily="66" charset="0"/>
            </a:endParaRP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r>
              <a:rPr lang="es-ES_tradnl" sz="2000" b="0" dirty="0">
                <a:latin typeface="Comic Sans MS" pitchFamily="66" charset="0"/>
              </a:rPr>
              <a:t>Absorción nutrientes, agua, </a:t>
            </a:r>
            <a:endParaRPr lang="es-ES_tradnl" sz="2000" b="0" dirty="0" smtClean="0">
              <a:latin typeface="Comic Sans MS" pitchFamily="66" charset="0"/>
            </a:endParaRPr>
          </a:p>
          <a:p>
            <a:pPr marL="0" indent="0">
              <a:buClr>
                <a:srgbClr val="006666"/>
              </a:buClr>
              <a:buSzPct val="150000"/>
            </a:pPr>
            <a:r>
              <a:rPr lang="es-ES_tradnl" sz="2000" b="0" dirty="0" smtClean="0">
                <a:latin typeface="Comic Sans MS" pitchFamily="66" charset="0"/>
              </a:rPr>
              <a:t>     electrolitos y </a:t>
            </a:r>
            <a:r>
              <a:rPr lang="es-ES_tradnl" sz="2000" b="0" dirty="0">
                <a:latin typeface="Comic Sans MS" pitchFamily="66" charset="0"/>
              </a:rPr>
              <a:t>vitaminas</a:t>
            </a: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endParaRPr lang="es-ES_tradnl" sz="800" b="0" dirty="0">
              <a:latin typeface="Comic Sans MS" pitchFamily="66" charset="0"/>
            </a:endParaRP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r>
              <a:rPr lang="es-ES_tradnl" sz="2000" b="0" dirty="0">
                <a:latin typeface="Comic Sans MS" pitchFamily="66" charset="0"/>
              </a:rPr>
              <a:t>Colon</a:t>
            </a: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endParaRPr lang="es-ES_tradnl" sz="800" b="0" dirty="0">
              <a:latin typeface="Comic Sans MS" pitchFamily="66" charset="0"/>
            </a:endParaRPr>
          </a:p>
        </p:txBody>
      </p:sp>
      <p:sp>
        <p:nvSpPr>
          <p:cNvPr id="5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2015  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926" name="Rectangle 30"/>
          <p:cNvSpPr>
            <a:spLocks noChangeArrowheads="1"/>
          </p:cNvSpPr>
          <p:nvPr/>
        </p:nvSpPr>
        <p:spPr bwMode="auto">
          <a:xfrm>
            <a:off x="1698625" y="1700213"/>
            <a:ext cx="5610225" cy="4511675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>
            <a:spAutoFit/>
          </a:bodyPr>
          <a:lstStyle/>
          <a:p>
            <a:r>
              <a:rPr lang="en-US" sz="2000" dirty="0">
                <a:solidFill>
                  <a:srgbClr val="CC0000"/>
                </a:solidFill>
              </a:rPr>
              <a:t>1.</a:t>
            </a:r>
            <a:r>
              <a:rPr lang="en-US" sz="2000" b="0" dirty="0">
                <a:solidFill>
                  <a:srgbClr val="CC0000"/>
                </a:solidFill>
              </a:rPr>
              <a:t> </a:t>
            </a:r>
            <a:r>
              <a:rPr lang="en-US" sz="2000" b="0" dirty="0" err="1"/>
              <a:t>Aumento</a:t>
            </a:r>
            <a:r>
              <a:rPr lang="en-US" sz="2000" b="0" dirty="0"/>
              <a:t> de </a:t>
            </a:r>
            <a:r>
              <a:rPr lang="en-US" sz="2000" b="0" dirty="0" err="1"/>
              <a:t>Ca</a:t>
            </a:r>
            <a:r>
              <a:rPr lang="en-US" sz="2000" b="0" baseline="30000" dirty="0"/>
              <a:t>++</a:t>
            </a:r>
            <a:r>
              <a:rPr lang="en-US" sz="2000" b="0" dirty="0"/>
              <a:t>i, </a:t>
            </a:r>
            <a:r>
              <a:rPr lang="en-US" sz="2000" b="0" dirty="0" err="1"/>
              <a:t>unión</a:t>
            </a:r>
            <a:r>
              <a:rPr lang="en-US" sz="2000" b="0" dirty="0"/>
              <a:t> </a:t>
            </a:r>
            <a:r>
              <a:rPr lang="en-US" sz="2000" b="0" dirty="0" err="1"/>
              <a:t>Ca</a:t>
            </a:r>
            <a:r>
              <a:rPr lang="en-US" sz="2000" b="0" baseline="30000" dirty="0"/>
              <a:t>++</a:t>
            </a:r>
            <a:r>
              <a:rPr lang="en-US" sz="2000" b="0" dirty="0"/>
              <a:t> - </a:t>
            </a:r>
            <a:r>
              <a:rPr lang="en-US" sz="2000" b="0" dirty="0" err="1"/>
              <a:t>calmodulina</a:t>
            </a:r>
            <a:endParaRPr lang="en-US" sz="2000" b="0" dirty="0"/>
          </a:p>
          <a:p>
            <a:endParaRPr lang="en-US" sz="1000" b="0" dirty="0"/>
          </a:p>
          <a:p>
            <a:r>
              <a:rPr lang="en-US" sz="2000" dirty="0">
                <a:solidFill>
                  <a:srgbClr val="CC0000"/>
                </a:solidFill>
              </a:rPr>
              <a:t>2.</a:t>
            </a:r>
            <a:r>
              <a:rPr lang="en-US" sz="2000" b="0" dirty="0"/>
              <a:t> La </a:t>
            </a:r>
            <a:r>
              <a:rPr lang="en-US" sz="2000" b="0" dirty="0" err="1"/>
              <a:t>kinasa</a:t>
            </a:r>
            <a:r>
              <a:rPr lang="en-US" sz="2000" b="0" dirty="0"/>
              <a:t> de </a:t>
            </a:r>
            <a:r>
              <a:rPr lang="en-US" sz="2000" b="0" dirty="0" err="1"/>
              <a:t>cadena</a:t>
            </a:r>
            <a:r>
              <a:rPr lang="en-US" sz="2000" b="0" dirty="0"/>
              <a:t> </a:t>
            </a:r>
            <a:r>
              <a:rPr lang="en-US" sz="2000" b="0" dirty="0" err="1"/>
              <a:t>ligera</a:t>
            </a:r>
            <a:r>
              <a:rPr lang="en-US" sz="2000" b="0" dirty="0"/>
              <a:t> de </a:t>
            </a:r>
            <a:r>
              <a:rPr lang="en-US" sz="2000" b="0" dirty="0" err="1"/>
              <a:t>miosina</a:t>
            </a:r>
            <a:r>
              <a:rPr lang="en-US" sz="2000" b="0" dirty="0"/>
              <a:t>  </a:t>
            </a:r>
          </a:p>
          <a:p>
            <a:r>
              <a:rPr lang="en-US" sz="2000" b="0" dirty="0"/>
              <a:t>     (MLCK) </a:t>
            </a:r>
            <a:r>
              <a:rPr lang="en-US" sz="2000" b="0" dirty="0" err="1"/>
              <a:t>es</a:t>
            </a:r>
            <a:r>
              <a:rPr lang="en-US" sz="2000" b="0" dirty="0"/>
              <a:t> </a:t>
            </a:r>
            <a:r>
              <a:rPr lang="en-US" sz="2000" b="0" dirty="0" err="1"/>
              <a:t>activada</a:t>
            </a:r>
            <a:r>
              <a:rPr lang="en-US" sz="2000" b="0" dirty="0"/>
              <a:t> </a:t>
            </a:r>
            <a:r>
              <a:rPr lang="en-US" sz="2000" b="0" dirty="0" err="1"/>
              <a:t>por</a:t>
            </a:r>
            <a:r>
              <a:rPr lang="en-US" sz="2000" b="0" dirty="0"/>
              <a:t> </a:t>
            </a:r>
            <a:r>
              <a:rPr lang="en-US" sz="2000" b="0" dirty="0" err="1"/>
              <a:t>Ca</a:t>
            </a:r>
            <a:r>
              <a:rPr lang="en-US" sz="2000" b="0" baseline="30000" dirty="0"/>
              <a:t>++</a:t>
            </a:r>
            <a:r>
              <a:rPr lang="en-US" sz="2000" b="0" dirty="0"/>
              <a:t> - </a:t>
            </a:r>
            <a:r>
              <a:rPr lang="en-US" sz="2000" b="0" dirty="0" err="1"/>
              <a:t>calmodulina</a:t>
            </a:r>
            <a:endParaRPr lang="en-US" sz="2000" b="0" dirty="0"/>
          </a:p>
          <a:p>
            <a:endParaRPr lang="en-US" sz="1000" b="0" dirty="0"/>
          </a:p>
          <a:p>
            <a:r>
              <a:rPr lang="en-US" sz="2000" dirty="0">
                <a:solidFill>
                  <a:srgbClr val="CC0000"/>
                </a:solidFill>
              </a:rPr>
              <a:t>3.</a:t>
            </a:r>
            <a:r>
              <a:rPr lang="en-US" sz="2000" b="0" dirty="0"/>
              <a:t> La </a:t>
            </a:r>
            <a:r>
              <a:rPr lang="en-US" sz="2000" b="0" dirty="0" err="1"/>
              <a:t>miosina</a:t>
            </a:r>
            <a:r>
              <a:rPr lang="en-US" sz="2000" b="0" dirty="0"/>
              <a:t> </a:t>
            </a:r>
            <a:r>
              <a:rPr lang="en-US" sz="2000" b="0" dirty="0" err="1"/>
              <a:t>es</a:t>
            </a:r>
            <a:r>
              <a:rPr lang="en-US" sz="2000" b="0" dirty="0"/>
              <a:t> </a:t>
            </a:r>
            <a:r>
              <a:rPr lang="en-US" sz="2000" b="0" dirty="0" err="1"/>
              <a:t>fosforilada</a:t>
            </a:r>
            <a:r>
              <a:rPr lang="en-US" sz="2000" b="0" dirty="0"/>
              <a:t> </a:t>
            </a:r>
            <a:r>
              <a:rPr lang="en-US" sz="2000" b="0" dirty="0" err="1"/>
              <a:t>por</a:t>
            </a:r>
            <a:r>
              <a:rPr lang="en-US" sz="2000" b="0" dirty="0"/>
              <a:t> MLCK</a:t>
            </a:r>
          </a:p>
          <a:p>
            <a:r>
              <a:rPr lang="en-US" sz="1000" b="0" dirty="0"/>
              <a:t>  </a:t>
            </a:r>
          </a:p>
          <a:p>
            <a:r>
              <a:rPr lang="en-US" sz="2000" dirty="0">
                <a:solidFill>
                  <a:srgbClr val="CC0000"/>
                </a:solidFill>
              </a:rPr>
              <a:t>4.</a:t>
            </a:r>
            <a:r>
              <a:rPr lang="en-US" sz="2000" b="0" dirty="0"/>
              <a:t> Se </a:t>
            </a:r>
            <a:r>
              <a:rPr lang="en-US" sz="2000" b="0" dirty="0" err="1"/>
              <a:t>enlazan</a:t>
            </a:r>
            <a:r>
              <a:rPr lang="en-US" sz="2000" b="0" dirty="0"/>
              <a:t> </a:t>
            </a:r>
            <a:r>
              <a:rPr lang="en-US" sz="2000" b="0" dirty="0" err="1"/>
              <a:t>actina</a:t>
            </a:r>
            <a:r>
              <a:rPr lang="en-US" sz="2000" b="0" dirty="0"/>
              <a:t> – </a:t>
            </a:r>
            <a:r>
              <a:rPr lang="en-US" sz="2000" b="0" dirty="0" err="1"/>
              <a:t>miosina</a:t>
            </a:r>
            <a:r>
              <a:rPr lang="en-US" sz="2000" b="0" dirty="0"/>
              <a:t>: </a:t>
            </a:r>
            <a:r>
              <a:rPr lang="en-US" sz="2000" b="0" dirty="0" err="1"/>
              <a:t>puentes</a:t>
            </a:r>
            <a:r>
              <a:rPr lang="en-US" sz="2000" b="0" dirty="0"/>
              <a:t> </a:t>
            </a:r>
          </a:p>
          <a:p>
            <a:r>
              <a:rPr lang="en-US" sz="2000" b="0" dirty="0"/>
              <a:t>     </a:t>
            </a:r>
            <a:r>
              <a:rPr lang="en-US" sz="2000" b="0" dirty="0" err="1"/>
              <a:t>cruzados</a:t>
            </a:r>
            <a:r>
              <a:rPr lang="en-US" sz="2000" b="0" dirty="0"/>
              <a:t> y el </a:t>
            </a:r>
            <a:r>
              <a:rPr lang="en-US" sz="2000" b="0" dirty="0" err="1"/>
              <a:t>músculo</a:t>
            </a:r>
            <a:r>
              <a:rPr lang="en-US" sz="2000" b="0" dirty="0"/>
              <a:t> se </a:t>
            </a:r>
            <a:r>
              <a:rPr lang="en-US" sz="2000" b="0" dirty="0" err="1"/>
              <a:t>contrae</a:t>
            </a:r>
            <a:endParaRPr lang="en-US" sz="2000" b="0" dirty="0"/>
          </a:p>
          <a:p>
            <a:endParaRPr lang="en-US" sz="1000" b="0" dirty="0"/>
          </a:p>
          <a:p>
            <a:r>
              <a:rPr lang="en-US" sz="2000" dirty="0">
                <a:solidFill>
                  <a:srgbClr val="CC0000"/>
                </a:solidFill>
              </a:rPr>
              <a:t>5.</a:t>
            </a:r>
            <a:r>
              <a:rPr lang="en-US" sz="2000" b="0" dirty="0"/>
              <a:t> </a:t>
            </a:r>
            <a:r>
              <a:rPr lang="en-US" sz="2000" b="0" dirty="0" err="1"/>
              <a:t>Fosfatasa</a:t>
            </a:r>
            <a:r>
              <a:rPr lang="en-US" sz="2000" b="0" dirty="0"/>
              <a:t> </a:t>
            </a:r>
            <a:r>
              <a:rPr lang="en-US" sz="2000" b="0" dirty="0" err="1"/>
              <a:t>desfosforila</a:t>
            </a:r>
            <a:r>
              <a:rPr lang="en-US" sz="2000" b="0" dirty="0"/>
              <a:t> la </a:t>
            </a:r>
            <a:r>
              <a:rPr lang="en-US" sz="2000" b="0" dirty="0" err="1"/>
              <a:t>miosina</a:t>
            </a:r>
            <a:r>
              <a:rPr lang="en-US" sz="2000" b="0" dirty="0"/>
              <a:t> y el</a:t>
            </a:r>
          </a:p>
          <a:p>
            <a:r>
              <a:rPr lang="en-US" sz="2000" b="0" dirty="0"/>
              <a:t>     </a:t>
            </a:r>
            <a:r>
              <a:rPr lang="en-US" sz="2000" b="0" dirty="0" err="1"/>
              <a:t>músculo</a:t>
            </a:r>
            <a:r>
              <a:rPr lang="en-US" sz="2000" b="0" dirty="0"/>
              <a:t> se </a:t>
            </a:r>
            <a:r>
              <a:rPr lang="en-US" sz="2000" b="0" dirty="0" err="1"/>
              <a:t>relaja</a:t>
            </a:r>
            <a:endParaRPr lang="en-US" sz="2000" b="0" dirty="0"/>
          </a:p>
          <a:p>
            <a:endParaRPr lang="en-US" sz="1000" b="0" dirty="0"/>
          </a:p>
          <a:p>
            <a:r>
              <a:rPr lang="en-US" sz="2000" dirty="0">
                <a:solidFill>
                  <a:srgbClr val="CC0000"/>
                </a:solidFill>
              </a:rPr>
              <a:t>6.</a:t>
            </a:r>
            <a:r>
              <a:rPr lang="en-US" sz="2000" b="0" dirty="0"/>
              <a:t> </a:t>
            </a:r>
            <a:r>
              <a:rPr lang="en-US" sz="2000" b="0" dirty="0" err="1"/>
              <a:t>Mecanismo</a:t>
            </a:r>
            <a:r>
              <a:rPr lang="en-US" sz="2000" b="0" dirty="0"/>
              <a:t> de </a:t>
            </a:r>
            <a:r>
              <a:rPr lang="en-US" sz="2000" b="0" dirty="0" err="1"/>
              <a:t>puentes</a:t>
            </a:r>
            <a:r>
              <a:rPr lang="en-US" sz="2000" b="0" dirty="0"/>
              <a:t> en </a:t>
            </a:r>
            <a:r>
              <a:rPr lang="en-US" sz="2000" b="0" i="1" dirty="0" err="1"/>
              <a:t>cerrojo</a:t>
            </a:r>
            <a:r>
              <a:rPr lang="en-US" sz="2000" b="0" dirty="0"/>
              <a:t> </a:t>
            </a:r>
            <a:r>
              <a:rPr lang="en-US" sz="2000" b="0" dirty="0" err="1"/>
              <a:t>luego</a:t>
            </a:r>
            <a:r>
              <a:rPr lang="en-US" sz="2000" b="0" dirty="0"/>
              <a:t> de  </a:t>
            </a:r>
          </a:p>
          <a:p>
            <a:r>
              <a:rPr lang="en-US" sz="2000" b="0" dirty="0"/>
              <a:t>     la </a:t>
            </a:r>
            <a:r>
              <a:rPr lang="en-US" sz="2000" b="0" dirty="0" err="1"/>
              <a:t>desfosforilación</a:t>
            </a:r>
            <a:r>
              <a:rPr lang="en-US" sz="2000" b="0" dirty="0"/>
              <a:t> de la </a:t>
            </a:r>
            <a:r>
              <a:rPr lang="en-US" sz="2000" b="0" dirty="0" err="1"/>
              <a:t>miosina</a:t>
            </a:r>
            <a:r>
              <a:rPr lang="en-US" sz="2000" b="0" dirty="0"/>
              <a:t>  </a:t>
            </a:r>
            <a:r>
              <a:rPr lang="en-US" sz="2000" b="0" dirty="0" err="1"/>
              <a:t>provoca</a:t>
            </a:r>
            <a:r>
              <a:rPr lang="en-US" sz="2000" b="0" dirty="0"/>
              <a:t>   </a:t>
            </a:r>
          </a:p>
          <a:p>
            <a:r>
              <a:rPr lang="en-US" sz="2000" b="0" dirty="0"/>
              <a:t>     </a:t>
            </a:r>
            <a:r>
              <a:rPr lang="en-US" sz="2000" b="0" dirty="0" err="1"/>
              <a:t>contracción</a:t>
            </a:r>
            <a:r>
              <a:rPr lang="en-US" sz="2000" b="0" dirty="0"/>
              <a:t> </a:t>
            </a:r>
            <a:r>
              <a:rPr lang="en-US" sz="2000" b="0" dirty="0" err="1"/>
              <a:t>sostenida</a:t>
            </a:r>
            <a:r>
              <a:rPr lang="en-US" sz="2000" b="0" dirty="0"/>
              <a:t> con </a:t>
            </a:r>
            <a:r>
              <a:rPr lang="en-US" sz="2000" b="0" dirty="0" err="1"/>
              <a:t>mínima</a:t>
            </a:r>
            <a:r>
              <a:rPr lang="en-US" sz="2000" b="0" dirty="0"/>
              <a:t> </a:t>
            </a:r>
          </a:p>
          <a:p>
            <a:r>
              <a:rPr lang="en-US" sz="2000" b="0" dirty="0"/>
              <a:t>     </a:t>
            </a:r>
            <a:r>
              <a:rPr lang="en-US" sz="2000" b="0" dirty="0" err="1"/>
              <a:t>utilización</a:t>
            </a:r>
            <a:r>
              <a:rPr lang="en-US" sz="2000" b="0" dirty="0"/>
              <a:t> de ATP</a:t>
            </a:r>
            <a:endParaRPr lang="es-ES_tradnl" sz="2000" b="0" dirty="0"/>
          </a:p>
        </p:txBody>
      </p:sp>
      <p:sp>
        <p:nvSpPr>
          <p:cNvPr id="80928" name="Text Box 32"/>
          <p:cNvSpPr txBox="1">
            <a:spLocks noChangeArrowheads="1"/>
          </p:cNvSpPr>
          <p:nvPr/>
        </p:nvSpPr>
        <p:spPr bwMode="auto">
          <a:xfrm>
            <a:off x="2843213" y="908050"/>
            <a:ext cx="3457575" cy="425450"/>
          </a:xfrm>
          <a:prstGeom prst="rect">
            <a:avLst/>
          </a:prstGeom>
          <a:solidFill>
            <a:schemeClr val="accent1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r>
              <a:rPr lang="es-ES" sz="2000" b="0">
                <a:effectLst>
                  <a:outerShdw blurRad="38100" dist="38100" dir="2700000" algn="tl">
                    <a:srgbClr val="FFFFFF"/>
                  </a:outerShdw>
                </a:effectLst>
              </a:rPr>
              <a:t>SECUENCIA DE EVENTOS</a:t>
            </a:r>
          </a:p>
        </p:txBody>
      </p:sp>
      <p:sp>
        <p:nvSpPr>
          <p:cNvPr id="80929" name="Text Box 33"/>
          <p:cNvSpPr txBox="1">
            <a:spLocks noChangeArrowheads="1"/>
          </p:cNvSpPr>
          <p:nvPr/>
        </p:nvSpPr>
        <p:spPr bwMode="auto">
          <a:xfrm>
            <a:off x="7092950" y="404813"/>
            <a:ext cx="1584325" cy="60960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r>
              <a:rPr lang="es-ES" sz="1600"/>
              <a:t>ACTIVIDAD </a:t>
            </a:r>
          </a:p>
          <a:p>
            <a:r>
              <a:rPr lang="es-ES" sz="1600"/>
              <a:t>CONTRÁCTIL</a:t>
            </a:r>
          </a:p>
        </p:txBody>
      </p:sp>
      <p:sp>
        <p:nvSpPr>
          <p:cNvPr id="80931" name="Text Box 35"/>
          <p:cNvSpPr txBox="1">
            <a:spLocks noChangeArrowheads="1"/>
          </p:cNvSpPr>
          <p:nvPr/>
        </p:nvSpPr>
        <p:spPr bwMode="auto">
          <a:xfrm>
            <a:off x="755650" y="908050"/>
            <a:ext cx="106997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MX" sz="44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6444208" y="6584776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2015 ULA</a:t>
            </a:r>
            <a:endParaRPr lang="es-ES" sz="900" dirty="0">
              <a:solidFill>
                <a:schemeClr val="bg2"/>
              </a:solidFill>
              <a:latin typeface="Arial" charset="0"/>
            </a:endParaRPr>
          </a:p>
        </p:txBody>
      </p:sp>
      <p:cxnSp>
        <p:nvCxnSpPr>
          <p:cNvPr id="9" name="8 Conector recto de flecha"/>
          <p:cNvCxnSpPr/>
          <p:nvPr/>
        </p:nvCxnSpPr>
        <p:spPr bwMode="auto">
          <a:xfrm>
            <a:off x="827584" y="5445224"/>
            <a:ext cx="749325" cy="0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rgbClr val="C00000"/>
            </a:solidFill>
            <a:prstDash val="solid"/>
            <a:round/>
            <a:headEnd type="none" w="med" len="med"/>
            <a:tailEnd type="arrow"/>
          </a:ln>
          <a:effectLst>
            <a:outerShdw dist="35921" dir="2700000" algn="ctr" rotWithShape="0">
              <a:schemeClr val="bg2"/>
            </a:outerShdw>
          </a:effectLst>
          <a:extLst/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2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2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2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2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2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2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2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26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26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8" name="Text Box 4"/>
          <p:cNvSpPr txBox="1">
            <a:spLocks noChangeArrowheads="1"/>
          </p:cNvSpPr>
          <p:nvPr/>
        </p:nvSpPr>
        <p:spPr bwMode="auto">
          <a:xfrm>
            <a:off x="2303463" y="1989138"/>
            <a:ext cx="4535487" cy="3244850"/>
          </a:xfrm>
          <a:prstGeom prst="rect">
            <a:avLst/>
          </a:prstGeom>
          <a:solidFill>
            <a:srgbClr val="D6ECEE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>
            <a:spAutoFit/>
          </a:bodyPr>
          <a:lstStyle/>
          <a:p>
            <a:pPr algn="ctr"/>
            <a:endParaRPr lang="es-ES" sz="90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ctr"/>
            <a:r>
              <a:rPr lang="es-ES" sz="2000" b="0">
                <a:effectLst>
                  <a:outerShdw blurRad="38100" dist="38100" dir="2700000" algn="tl">
                    <a:srgbClr val="FFFFFF"/>
                  </a:outerShdw>
                </a:effectLst>
              </a:rPr>
              <a:t>PUENTES ACTINA-MIOSINA  </a:t>
            </a:r>
          </a:p>
          <a:p>
            <a:pPr algn="ctr"/>
            <a:r>
              <a:rPr lang="es-ES" sz="2000" b="0">
                <a:effectLst>
                  <a:outerShdw blurRad="38100" dist="38100" dir="2700000" algn="tl">
                    <a:srgbClr val="FFFFFF"/>
                  </a:outerShdw>
                </a:effectLst>
              </a:rPr>
              <a:t>hay MENOR actividad ATPasa </a:t>
            </a:r>
          </a:p>
          <a:p>
            <a:pPr algn="ctr"/>
            <a:endParaRPr lang="es-ES" sz="2000" b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ctr"/>
            <a:endParaRPr lang="es-ES" sz="1800" b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ctr"/>
            <a:r>
              <a:rPr lang="es-ES" sz="2000" b="0">
                <a:effectLst>
                  <a:outerShdw blurRad="38100" dist="38100" dir="2700000" algn="tl">
                    <a:srgbClr val="FFFFFF"/>
                  </a:outerShdw>
                </a:effectLst>
              </a:rPr>
              <a:t>LENTA degradación del ATP </a:t>
            </a:r>
          </a:p>
          <a:p>
            <a:pPr algn="ctr"/>
            <a:r>
              <a:rPr lang="es-ES" sz="2000" b="0">
                <a:effectLst>
                  <a:outerShdw blurRad="38100" dist="38100" dir="2700000" algn="tl">
                    <a:srgbClr val="FFFFFF"/>
                  </a:outerShdw>
                </a:effectLst>
              </a:rPr>
              <a:t>que energiza las cabezas de miosina</a:t>
            </a:r>
          </a:p>
          <a:p>
            <a:pPr algn="ctr"/>
            <a:endParaRPr lang="es-ES" sz="2000" b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ctr"/>
            <a:endParaRPr lang="es-ES" sz="1800" b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ctr"/>
            <a:r>
              <a:rPr lang="es-ES" sz="2000" b="0">
                <a:effectLst>
                  <a:outerShdw blurRad="38100" dist="38100" dir="2700000" algn="tl">
                    <a:srgbClr val="FFFFFF"/>
                  </a:outerShdw>
                </a:effectLst>
              </a:rPr>
              <a:t>MAYOR duración de la contracción </a:t>
            </a:r>
          </a:p>
          <a:p>
            <a:pPr algn="ctr"/>
            <a:endParaRPr lang="es-ES" sz="2000" b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67591" name="Line 7"/>
          <p:cNvSpPr>
            <a:spLocks noChangeShapeType="1"/>
          </p:cNvSpPr>
          <p:nvPr/>
        </p:nvSpPr>
        <p:spPr bwMode="auto">
          <a:xfrm>
            <a:off x="4572000" y="2808288"/>
            <a:ext cx="0" cy="360362"/>
          </a:xfrm>
          <a:prstGeom prst="line">
            <a:avLst/>
          </a:prstGeom>
          <a:noFill/>
          <a:ln w="57150">
            <a:solidFill>
              <a:srgbClr val="FF0066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67592" name="Line 8"/>
          <p:cNvSpPr>
            <a:spLocks noChangeShapeType="1"/>
          </p:cNvSpPr>
          <p:nvPr/>
        </p:nvSpPr>
        <p:spPr bwMode="auto">
          <a:xfrm>
            <a:off x="4572000" y="4149725"/>
            <a:ext cx="0" cy="287338"/>
          </a:xfrm>
          <a:prstGeom prst="line">
            <a:avLst/>
          </a:prstGeom>
          <a:noFill/>
          <a:ln w="57150">
            <a:solidFill>
              <a:srgbClr val="FF0066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67594" name="Text Box 10"/>
          <p:cNvSpPr txBox="1">
            <a:spLocks noChangeArrowheads="1"/>
          </p:cNvSpPr>
          <p:nvPr/>
        </p:nvSpPr>
        <p:spPr bwMode="auto">
          <a:xfrm>
            <a:off x="1547813" y="1341438"/>
            <a:ext cx="774700" cy="7620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MX" sz="44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67598" name="Text Box 14"/>
          <p:cNvSpPr txBox="1">
            <a:spLocks noChangeArrowheads="1"/>
          </p:cNvSpPr>
          <p:nvPr/>
        </p:nvSpPr>
        <p:spPr bwMode="auto">
          <a:xfrm>
            <a:off x="6804025" y="692150"/>
            <a:ext cx="1584325" cy="60960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r>
              <a:rPr lang="es-ES" sz="1600"/>
              <a:t>ACTIVIDAD </a:t>
            </a:r>
          </a:p>
          <a:p>
            <a:r>
              <a:rPr lang="es-ES" sz="1600"/>
              <a:t>CONTRÁCTIL</a:t>
            </a:r>
          </a:p>
        </p:txBody>
      </p:sp>
      <p:sp>
        <p:nvSpPr>
          <p:cNvPr id="67600" name="Line 16"/>
          <p:cNvSpPr>
            <a:spLocks noChangeShapeType="1"/>
          </p:cNvSpPr>
          <p:nvPr/>
        </p:nvSpPr>
        <p:spPr bwMode="auto">
          <a:xfrm>
            <a:off x="5651500" y="5805488"/>
            <a:ext cx="1512888" cy="0"/>
          </a:xfrm>
          <a:prstGeom prst="line">
            <a:avLst/>
          </a:prstGeom>
          <a:noFill/>
          <a:ln w="76200">
            <a:solidFill>
              <a:srgbClr val="FF0066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9" name="Text Box 8"/>
          <p:cNvSpPr txBox="1">
            <a:spLocks noChangeArrowheads="1"/>
          </p:cNvSpPr>
          <p:nvPr/>
        </p:nvSpPr>
        <p:spPr bwMode="auto">
          <a:xfrm>
            <a:off x="6444208" y="6584776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2015 ULA</a:t>
            </a:r>
            <a:endParaRPr lang="es-ES" sz="900" dirty="0">
              <a:solidFill>
                <a:schemeClr val="bg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76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600" grpId="0" animBg="1"/>
    </p:bld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1" name="Text Box 3"/>
          <p:cNvSpPr txBox="1">
            <a:spLocks noChangeArrowheads="1"/>
          </p:cNvSpPr>
          <p:nvPr/>
        </p:nvSpPr>
        <p:spPr bwMode="auto">
          <a:xfrm>
            <a:off x="2593975" y="1806575"/>
            <a:ext cx="3954463" cy="1766888"/>
          </a:xfrm>
          <a:prstGeom prst="rect">
            <a:avLst/>
          </a:prstGeom>
          <a:solidFill>
            <a:srgbClr val="D6ECEE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algn="ctr"/>
            <a:endParaRPr lang="es-ES" sz="1000" b="0" dirty="0"/>
          </a:p>
          <a:p>
            <a:pPr algn="ctr"/>
            <a:r>
              <a:rPr lang="es-ES" sz="1800" b="0" dirty="0"/>
              <a:t> </a:t>
            </a:r>
            <a:r>
              <a:rPr lang="es-ES" sz="2000" b="0" dirty="0"/>
              <a:t>MAYOR fuerza de contracción</a:t>
            </a:r>
          </a:p>
          <a:p>
            <a:pPr algn="ctr"/>
            <a:r>
              <a:rPr lang="es-ES" sz="1800" b="0" dirty="0"/>
              <a:t> con </a:t>
            </a:r>
          </a:p>
          <a:p>
            <a:pPr algn="ctr"/>
            <a:endParaRPr lang="es-ES" sz="1100" b="0" dirty="0"/>
          </a:p>
          <a:p>
            <a:pPr algn="ctr"/>
            <a:r>
              <a:rPr lang="es-ES" sz="2000" b="0" dirty="0"/>
              <a:t>MENOR gasto de energía</a:t>
            </a:r>
          </a:p>
          <a:p>
            <a:pPr algn="ctr"/>
            <a:r>
              <a:rPr lang="es-ES" sz="1800" b="0" dirty="0"/>
              <a:t> (1 ATP por ciclo)!!</a:t>
            </a:r>
          </a:p>
          <a:p>
            <a:pPr algn="ctr"/>
            <a:endParaRPr lang="es-ES" sz="800" b="0" dirty="0"/>
          </a:p>
        </p:txBody>
      </p:sp>
      <p:sp>
        <p:nvSpPr>
          <p:cNvPr id="73732" name="Text Box 4"/>
          <p:cNvSpPr txBox="1">
            <a:spLocks noChangeArrowheads="1"/>
          </p:cNvSpPr>
          <p:nvPr/>
        </p:nvSpPr>
        <p:spPr bwMode="auto">
          <a:xfrm>
            <a:off x="2897188" y="3933825"/>
            <a:ext cx="3349625" cy="1815882"/>
          </a:xfrm>
          <a:prstGeom prst="rect">
            <a:avLst/>
          </a:prstGeom>
          <a:noFill/>
          <a:ln w="38100">
            <a:solidFill>
              <a:srgbClr val="C60000"/>
            </a:solidFill>
            <a:miter lim="800000"/>
            <a:headEnd/>
            <a:tailEnd/>
          </a:ln>
          <a:effectLst>
            <a:glow rad="635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>
            <a:spAutoFit/>
          </a:bodyPr>
          <a:lstStyle/>
          <a:p>
            <a:pPr algn="ctr"/>
            <a:endParaRPr lang="es-ES" sz="800" b="0" dirty="0" smtClean="0"/>
          </a:p>
          <a:p>
            <a:pPr algn="ctr"/>
            <a:r>
              <a:rPr lang="es-ES" sz="2400" b="0" dirty="0" smtClean="0"/>
              <a:t>Importante </a:t>
            </a:r>
            <a:r>
              <a:rPr lang="es-ES" sz="2400" b="0" dirty="0"/>
              <a:t>en el </a:t>
            </a:r>
          </a:p>
          <a:p>
            <a:pPr algn="ctr"/>
            <a:r>
              <a:rPr lang="es-ES" sz="2400" b="0" dirty="0"/>
              <a:t>mantenimiento del </a:t>
            </a:r>
          </a:p>
          <a:p>
            <a:pPr algn="ctr"/>
            <a:r>
              <a:rPr lang="es-ES" sz="2400" dirty="0"/>
              <a:t>TONO MUSCULAR </a:t>
            </a:r>
          </a:p>
          <a:p>
            <a:pPr algn="ctr"/>
            <a:r>
              <a:rPr lang="es-ES" sz="2400" b="0" dirty="0"/>
              <a:t>en vísceras huecas</a:t>
            </a:r>
            <a:r>
              <a:rPr lang="es-ES" sz="2400" b="0" dirty="0" smtClean="0"/>
              <a:t>!!</a:t>
            </a:r>
          </a:p>
          <a:p>
            <a:pPr algn="ctr"/>
            <a:endParaRPr lang="es-ES" sz="800" b="0" dirty="0"/>
          </a:p>
        </p:txBody>
      </p:sp>
      <p:sp>
        <p:nvSpPr>
          <p:cNvPr id="73737" name="Text Box 9"/>
          <p:cNvSpPr txBox="1">
            <a:spLocks noChangeArrowheads="1"/>
          </p:cNvSpPr>
          <p:nvPr/>
        </p:nvSpPr>
        <p:spPr bwMode="auto">
          <a:xfrm>
            <a:off x="1036638" y="1154113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MX" sz="44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73738" name="Text Box 10"/>
          <p:cNvSpPr txBox="1">
            <a:spLocks noChangeArrowheads="1"/>
          </p:cNvSpPr>
          <p:nvPr/>
        </p:nvSpPr>
        <p:spPr bwMode="auto">
          <a:xfrm>
            <a:off x="1349375" y="1154113"/>
            <a:ext cx="774700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MX" sz="44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73740" name="Text Box 12"/>
          <p:cNvSpPr txBox="1">
            <a:spLocks noChangeArrowheads="1"/>
          </p:cNvSpPr>
          <p:nvPr/>
        </p:nvSpPr>
        <p:spPr bwMode="auto">
          <a:xfrm>
            <a:off x="7164388" y="908050"/>
            <a:ext cx="1584325" cy="60960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r>
              <a:rPr lang="es-ES" sz="1600"/>
              <a:t>ACTIVIDAD </a:t>
            </a:r>
          </a:p>
          <a:p>
            <a:r>
              <a:rPr lang="es-ES" sz="1600"/>
              <a:t>CONTRÁCTIL</a:t>
            </a:r>
          </a:p>
        </p:txBody>
      </p:sp>
      <p:sp>
        <p:nvSpPr>
          <p:cNvPr id="73741" name="Text Box 13"/>
          <p:cNvSpPr txBox="1">
            <a:spLocks noChangeArrowheads="1"/>
          </p:cNvSpPr>
          <p:nvPr/>
        </p:nvSpPr>
        <p:spPr bwMode="auto">
          <a:xfrm>
            <a:off x="6659563" y="404813"/>
            <a:ext cx="2070100" cy="395287"/>
          </a:xfrm>
          <a:prstGeom prst="rect">
            <a:avLst/>
          </a:prstGeom>
          <a:solidFill>
            <a:srgbClr val="73BFC5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45791" dir="2021404" algn="ctr" rotWithShape="0">
              <a:schemeClr val="tx2"/>
            </a:outerShdw>
          </a:effectLst>
        </p:spPr>
        <p:txBody>
          <a:bodyPr wrap="none">
            <a:spAutoFit/>
          </a:bodyPr>
          <a:lstStyle/>
          <a:p>
            <a:r>
              <a:rPr lang="es-ES" sz="1800" b="0">
                <a:effectLst>
                  <a:outerShdw blurRad="38100" dist="38100" dir="2700000" algn="tl">
                    <a:srgbClr val="FFFFFF"/>
                  </a:outerShdw>
                </a:effectLst>
              </a:rPr>
              <a:t>III MOTILIDAD</a:t>
            </a:r>
          </a:p>
        </p:txBody>
      </p:sp>
      <p:sp>
        <p:nvSpPr>
          <p:cNvPr id="9" name="Text Box 8"/>
          <p:cNvSpPr txBox="1">
            <a:spLocks noChangeArrowheads="1"/>
          </p:cNvSpPr>
          <p:nvPr/>
        </p:nvSpPr>
        <p:spPr bwMode="auto">
          <a:xfrm>
            <a:off x="6444208" y="6584776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2015 ULA</a:t>
            </a:r>
            <a:endParaRPr lang="es-ES" sz="900" dirty="0">
              <a:solidFill>
                <a:schemeClr val="bg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737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732" grpId="0" animBg="1"/>
    </p:bld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1" name="Line 3"/>
          <p:cNvSpPr>
            <a:spLocks noChangeShapeType="1"/>
          </p:cNvSpPr>
          <p:nvPr/>
        </p:nvSpPr>
        <p:spPr bwMode="auto">
          <a:xfrm>
            <a:off x="3635375" y="1052513"/>
            <a:ext cx="0" cy="2952750"/>
          </a:xfrm>
          <a:prstGeom prst="line">
            <a:avLst/>
          </a:prstGeom>
          <a:noFill/>
          <a:ln w="9525">
            <a:solidFill>
              <a:schemeClr val="bg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24934" name="Text Box 6"/>
          <p:cNvSpPr txBox="1">
            <a:spLocks noChangeArrowheads="1"/>
          </p:cNvSpPr>
          <p:nvPr/>
        </p:nvSpPr>
        <p:spPr bwMode="auto">
          <a:xfrm>
            <a:off x="6710363" y="1196975"/>
            <a:ext cx="1924050" cy="730250"/>
          </a:xfrm>
          <a:prstGeom prst="rect">
            <a:avLst/>
          </a:prstGeom>
          <a:solidFill>
            <a:schemeClr val="accent1"/>
          </a:solidFill>
          <a:ln w="28575">
            <a:solidFill>
              <a:srgbClr val="42979E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_tradnl" sz="2000" b="0"/>
              <a:t> M. liso tónico </a:t>
            </a:r>
          </a:p>
          <a:p>
            <a:pPr algn="ctr"/>
            <a:r>
              <a:rPr lang="es-ES_tradnl" sz="2000" b="0"/>
              <a:t>(esfínteres)</a:t>
            </a:r>
          </a:p>
        </p:txBody>
      </p:sp>
      <p:sp>
        <p:nvSpPr>
          <p:cNvPr id="124936" name="Text Box 8"/>
          <p:cNvSpPr txBox="1">
            <a:spLocks noChangeArrowheads="1"/>
          </p:cNvSpPr>
          <p:nvPr/>
        </p:nvSpPr>
        <p:spPr bwMode="auto">
          <a:xfrm>
            <a:off x="1641475" y="3262313"/>
            <a:ext cx="5862638" cy="2284412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 algn="ctr"/>
            <a:endParaRPr lang="es-ES_tradnl" sz="1000" b="0" dirty="0"/>
          </a:p>
          <a:p>
            <a:pPr algn="ctr"/>
            <a:r>
              <a:rPr lang="es-ES_tradnl" sz="2000" b="0" dirty="0"/>
              <a:t>Esto explica  la contracción TÓNICA</a:t>
            </a:r>
          </a:p>
          <a:p>
            <a:pPr algn="ctr"/>
            <a:r>
              <a:rPr lang="es-ES_tradnl" sz="2000" b="0" dirty="0"/>
              <a:t>en </a:t>
            </a:r>
            <a:r>
              <a:rPr lang="es-ES_tradnl" sz="2000" b="0" u="sng" dirty="0"/>
              <a:t>m. liso </a:t>
            </a:r>
            <a:r>
              <a:rPr lang="es-ES_tradnl" sz="2000" b="0" u="sng" dirty="0" smtClean="0"/>
              <a:t>Tónico</a:t>
            </a:r>
            <a:r>
              <a:rPr lang="es-ES_tradnl" sz="2000" b="0" dirty="0"/>
              <a:t>: </a:t>
            </a:r>
          </a:p>
          <a:p>
            <a:pPr algn="ctr"/>
            <a:endParaRPr lang="es-ES_tradnl" sz="1200" b="0" dirty="0"/>
          </a:p>
          <a:p>
            <a:pPr algn="ctr"/>
            <a:r>
              <a:rPr lang="es-ES_tradnl" sz="4000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¡Contracción sostenida </a:t>
            </a:r>
          </a:p>
          <a:p>
            <a:pPr algn="ctr"/>
            <a:r>
              <a:rPr lang="es-ES_tradnl" sz="4000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con poco gasto!</a:t>
            </a:r>
          </a:p>
        </p:txBody>
      </p:sp>
      <p:sp>
        <p:nvSpPr>
          <p:cNvPr id="124937" name="Text Box 9"/>
          <p:cNvSpPr txBox="1">
            <a:spLocks noChangeArrowheads="1"/>
          </p:cNvSpPr>
          <p:nvPr/>
        </p:nvSpPr>
        <p:spPr bwMode="auto">
          <a:xfrm>
            <a:off x="1692275" y="1844675"/>
            <a:ext cx="4799013" cy="1225550"/>
          </a:xfrm>
          <a:prstGeom prst="rect">
            <a:avLst/>
          </a:prstGeom>
          <a:noFill/>
          <a:ln w="38100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_tradnl" sz="2400" b="0"/>
              <a:t>La maquinaria es muy económica,</a:t>
            </a:r>
          </a:p>
          <a:p>
            <a:pPr algn="ctr"/>
            <a:r>
              <a:rPr lang="es-ES_tradnl" sz="2400" b="0"/>
              <a:t>capaz de generar más fuerza </a:t>
            </a:r>
          </a:p>
          <a:p>
            <a:pPr algn="ctr"/>
            <a:r>
              <a:rPr lang="es-ES_tradnl" sz="2400" b="0"/>
              <a:t>con bajo gasto de ATP</a:t>
            </a:r>
          </a:p>
        </p:txBody>
      </p:sp>
      <p:sp>
        <p:nvSpPr>
          <p:cNvPr id="124941" name="Text Box 13"/>
          <p:cNvSpPr txBox="1">
            <a:spLocks noChangeArrowheads="1"/>
          </p:cNvSpPr>
          <p:nvPr/>
        </p:nvSpPr>
        <p:spPr bwMode="auto">
          <a:xfrm>
            <a:off x="7019925" y="476250"/>
            <a:ext cx="1584325" cy="60960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r>
              <a:rPr lang="es-ES" sz="1600"/>
              <a:t>ACTIVIDAD </a:t>
            </a:r>
          </a:p>
          <a:p>
            <a:r>
              <a:rPr lang="es-ES" sz="1600"/>
              <a:t>CONTRÁCTIL</a:t>
            </a:r>
          </a:p>
        </p:txBody>
      </p:sp>
      <p:sp>
        <p:nvSpPr>
          <p:cNvPr id="124943" name="Text Box 15"/>
          <p:cNvSpPr txBox="1">
            <a:spLocks noChangeArrowheads="1"/>
          </p:cNvSpPr>
          <p:nvPr/>
        </p:nvSpPr>
        <p:spPr bwMode="auto">
          <a:xfrm>
            <a:off x="755576" y="549275"/>
            <a:ext cx="1377300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MX" sz="44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****</a:t>
            </a:r>
            <a:endParaRPr lang="es-MX" sz="44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3" name="Text Box 8"/>
          <p:cNvSpPr txBox="1">
            <a:spLocks noChangeArrowheads="1"/>
          </p:cNvSpPr>
          <p:nvPr/>
        </p:nvSpPr>
        <p:spPr bwMode="auto">
          <a:xfrm>
            <a:off x="6444208" y="6584776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2015 ULA</a:t>
            </a:r>
            <a:endParaRPr lang="es-ES" sz="900" dirty="0">
              <a:solidFill>
                <a:schemeClr val="bg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2493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2493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2493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4936" grpId="0" animBg="1"/>
    </p:bld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8" name="Text Box 6"/>
          <p:cNvSpPr txBox="1">
            <a:spLocks noChangeArrowheads="1"/>
          </p:cNvSpPr>
          <p:nvPr/>
        </p:nvSpPr>
        <p:spPr bwMode="auto">
          <a:xfrm>
            <a:off x="899592" y="1196752"/>
            <a:ext cx="2555875" cy="43497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38100">
            <a:solidFill>
              <a:srgbClr val="42979E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s-ES" sz="2000" b="0">
                <a:effectLst>
                  <a:outerShdw blurRad="38100" dist="38100" dir="2700000" algn="tl">
                    <a:srgbClr val="FFFFFF"/>
                  </a:outerShdw>
                </a:effectLst>
              </a:rPr>
              <a:t>M. ESQUELÉTICO</a:t>
            </a:r>
          </a:p>
        </p:txBody>
      </p:sp>
      <p:sp>
        <p:nvSpPr>
          <p:cNvPr id="115727" name="Text Box 15"/>
          <p:cNvSpPr txBox="1">
            <a:spLocks noChangeArrowheads="1"/>
          </p:cNvSpPr>
          <p:nvPr/>
        </p:nvSpPr>
        <p:spPr bwMode="auto">
          <a:xfrm>
            <a:off x="899592" y="1699989"/>
            <a:ext cx="3888159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ES_tradnl" sz="2000" b="0" dirty="0"/>
              <a:t>Ejercicio muscular 30 - 60 min. para perder peso</a:t>
            </a:r>
          </a:p>
          <a:p>
            <a:r>
              <a:rPr lang="es-ES_tradnl" sz="2000" b="0" dirty="0"/>
              <a:t>Se consume mucha energía en la contracción muscular </a:t>
            </a:r>
          </a:p>
        </p:txBody>
      </p:sp>
      <p:sp>
        <p:nvSpPr>
          <p:cNvPr id="115728" name="Text Box 16"/>
          <p:cNvSpPr txBox="1">
            <a:spLocks noChangeArrowheads="1"/>
          </p:cNvSpPr>
          <p:nvPr/>
        </p:nvSpPr>
        <p:spPr bwMode="auto">
          <a:xfrm>
            <a:off x="899592" y="3917950"/>
            <a:ext cx="1727200" cy="523220"/>
          </a:xfrm>
          <a:prstGeom prst="rect">
            <a:avLst/>
          </a:prstGeom>
          <a:solidFill>
            <a:schemeClr val="accent1"/>
          </a:solidFill>
          <a:ln w="38100">
            <a:solidFill>
              <a:srgbClr val="CC00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 algn="ctr"/>
            <a:r>
              <a:rPr lang="es-ES" sz="2800">
                <a:effectLst>
                  <a:outerShdw blurRad="38100" dist="38100" dir="2700000" algn="tl">
                    <a:srgbClr val="FFFFFF"/>
                  </a:outerShdw>
                </a:effectLst>
              </a:rPr>
              <a:t>M. LISO</a:t>
            </a:r>
          </a:p>
        </p:txBody>
      </p:sp>
      <p:sp>
        <p:nvSpPr>
          <p:cNvPr id="115729" name="Text Box 17"/>
          <p:cNvSpPr txBox="1">
            <a:spLocks noChangeArrowheads="1"/>
          </p:cNvSpPr>
          <p:nvPr/>
        </p:nvSpPr>
        <p:spPr bwMode="auto">
          <a:xfrm>
            <a:off x="899592" y="4479389"/>
            <a:ext cx="3888159" cy="1631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ES_tradnl" sz="2000" b="0" dirty="0" smtClean="0"/>
              <a:t>¿Cómo </a:t>
            </a:r>
            <a:r>
              <a:rPr lang="es-ES_tradnl" sz="2000" b="0" dirty="0"/>
              <a:t>sería el gasto de energía </a:t>
            </a:r>
            <a:r>
              <a:rPr lang="es-ES_tradnl" sz="2000" b="0" dirty="0" smtClean="0"/>
              <a:t>en </a:t>
            </a:r>
            <a:r>
              <a:rPr lang="es-ES_tradnl" sz="2000" b="0" dirty="0"/>
              <a:t>actividad motora intestinal, </a:t>
            </a:r>
            <a:r>
              <a:rPr lang="es-ES_tradnl" sz="2000" b="0" dirty="0" smtClean="0"/>
              <a:t>casi </a:t>
            </a:r>
            <a:r>
              <a:rPr lang="es-ES_tradnl" sz="2000" b="0" dirty="0"/>
              <a:t>continua, si el gasto fuera </a:t>
            </a:r>
            <a:r>
              <a:rPr lang="es-ES_tradnl" sz="2000" b="0" dirty="0" smtClean="0"/>
              <a:t>igual que </a:t>
            </a:r>
            <a:r>
              <a:rPr lang="es-ES_tradnl" sz="2000" b="0" dirty="0"/>
              <a:t>en m. </a:t>
            </a:r>
            <a:r>
              <a:rPr lang="es-ES_tradnl" sz="2000" b="0" dirty="0" smtClean="0"/>
              <a:t>esquelético?!!</a:t>
            </a:r>
            <a:endParaRPr lang="es-ES_tradnl" sz="2000" b="0" dirty="0"/>
          </a:p>
        </p:txBody>
      </p:sp>
      <p:pic>
        <p:nvPicPr>
          <p:cNvPr id="115730" name="Picture 18" descr="exercis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3234" y="602456"/>
            <a:ext cx="1924741" cy="3055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5733" name="Picture 21" descr="Peristalsi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7751" y="3703282"/>
            <a:ext cx="3870742" cy="2973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5734" name="Text Box 22"/>
          <p:cNvSpPr txBox="1">
            <a:spLocks noChangeArrowheads="1"/>
          </p:cNvSpPr>
          <p:nvPr/>
        </p:nvSpPr>
        <p:spPr bwMode="auto">
          <a:xfrm>
            <a:off x="7145338" y="916214"/>
            <a:ext cx="1584325" cy="60960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r>
              <a:rPr lang="es-ES" sz="1600"/>
              <a:t>ACTIVIDAD </a:t>
            </a:r>
          </a:p>
          <a:p>
            <a:r>
              <a:rPr lang="es-ES" sz="1600"/>
              <a:t>CONTRÁCTIL</a:t>
            </a:r>
          </a:p>
        </p:txBody>
      </p:sp>
      <p:sp>
        <p:nvSpPr>
          <p:cNvPr id="115735" name="Text Box 23"/>
          <p:cNvSpPr txBox="1">
            <a:spLocks noChangeArrowheads="1"/>
          </p:cNvSpPr>
          <p:nvPr/>
        </p:nvSpPr>
        <p:spPr bwMode="auto">
          <a:xfrm>
            <a:off x="6659563" y="404813"/>
            <a:ext cx="2070100" cy="395287"/>
          </a:xfrm>
          <a:prstGeom prst="rect">
            <a:avLst/>
          </a:prstGeom>
          <a:solidFill>
            <a:srgbClr val="73BFC5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45791" dir="2021404" algn="ctr" rotWithShape="0">
              <a:schemeClr val="tx2"/>
            </a:outerShdw>
          </a:effectLst>
        </p:spPr>
        <p:txBody>
          <a:bodyPr wrap="none">
            <a:spAutoFit/>
          </a:bodyPr>
          <a:lstStyle/>
          <a:p>
            <a:r>
              <a:rPr lang="es-ES" sz="1800" b="0">
                <a:effectLst>
                  <a:outerShdw blurRad="38100" dist="38100" dir="2700000" algn="tl">
                    <a:srgbClr val="FFFFFF"/>
                  </a:outerShdw>
                </a:effectLst>
              </a:rPr>
              <a:t>III MOTILIDAD</a:t>
            </a:r>
          </a:p>
        </p:txBody>
      </p:sp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10435" y="6561506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2015 ULA</a:t>
            </a:r>
            <a:endParaRPr lang="es-ES" sz="900" dirty="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/>
        </p:nvSpPr>
        <p:spPr bwMode="auto">
          <a:xfrm>
            <a:off x="923925" y="549275"/>
            <a:ext cx="1079142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MX" sz="44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MX" sz="44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5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11573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11573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5728" grpId="0" animBg="1"/>
      <p:bldP spid="115729" grpId="0"/>
    </p:bld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3" name="Text Box 7"/>
          <p:cNvSpPr txBox="1">
            <a:spLocks noChangeArrowheads="1"/>
          </p:cNvSpPr>
          <p:nvPr/>
        </p:nvSpPr>
        <p:spPr bwMode="auto">
          <a:xfrm>
            <a:off x="3276600" y="765175"/>
            <a:ext cx="1727200" cy="495300"/>
          </a:xfrm>
          <a:prstGeom prst="rect">
            <a:avLst/>
          </a:prstGeom>
          <a:solidFill>
            <a:srgbClr val="BBE0E3"/>
          </a:solidFill>
          <a:ln w="38100">
            <a:solidFill>
              <a:srgbClr val="34CC34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 algn="ctr"/>
            <a:r>
              <a:rPr lang="es-ES" sz="2400" b="0">
                <a:effectLst>
                  <a:outerShdw blurRad="38100" dist="38100" dir="2700000" algn="tl">
                    <a:srgbClr val="FFFFFF"/>
                  </a:outerShdw>
                </a:effectLst>
              </a:rPr>
              <a:t>M. LISO</a:t>
            </a:r>
          </a:p>
        </p:txBody>
      </p:sp>
      <p:sp>
        <p:nvSpPr>
          <p:cNvPr id="19475" name="Text Box 19"/>
          <p:cNvSpPr txBox="1">
            <a:spLocks noChangeArrowheads="1"/>
          </p:cNvSpPr>
          <p:nvPr/>
        </p:nvSpPr>
        <p:spPr bwMode="auto">
          <a:xfrm>
            <a:off x="5435600" y="765175"/>
            <a:ext cx="2555875" cy="434975"/>
          </a:xfrm>
          <a:prstGeom prst="rect">
            <a:avLst/>
          </a:prstGeom>
          <a:solidFill>
            <a:srgbClr val="BBE0E3"/>
          </a:solidFill>
          <a:ln w="38100">
            <a:solidFill>
              <a:srgbClr val="9900CC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 algn="ctr"/>
            <a:r>
              <a:rPr lang="es-ES" sz="2000" b="0">
                <a:effectLst>
                  <a:outerShdw blurRad="38100" dist="38100" dir="2700000" algn="tl">
                    <a:srgbClr val="FFFFFF"/>
                  </a:outerShdw>
                </a:effectLst>
              </a:rPr>
              <a:t>M. ESQUELÉTICO</a:t>
            </a:r>
          </a:p>
        </p:txBody>
      </p:sp>
      <p:sp>
        <p:nvSpPr>
          <p:cNvPr id="19479" name="Text Box 23"/>
          <p:cNvSpPr txBox="1">
            <a:spLocks noChangeArrowheads="1"/>
          </p:cNvSpPr>
          <p:nvPr/>
        </p:nvSpPr>
        <p:spPr bwMode="auto">
          <a:xfrm>
            <a:off x="971550" y="1603375"/>
            <a:ext cx="1774825" cy="609600"/>
          </a:xfrm>
          <a:prstGeom prst="rect">
            <a:avLst/>
          </a:prstGeom>
          <a:noFill/>
          <a:ln w="28575">
            <a:solidFill>
              <a:srgbClr val="CC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600"/>
              <a:t>DURACIÓN</a:t>
            </a:r>
          </a:p>
          <a:p>
            <a:r>
              <a:rPr lang="es-ES_tradnl" sz="1600"/>
              <a:t>CONTRACCIÓN</a:t>
            </a:r>
          </a:p>
        </p:txBody>
      </p:sp>
      <p:sp>
        <p:nvSpPr>
          <p:cNvPr id="19480" name="Text Box 24"/>
          <p:cNvSpPr txBox="1">
            <a:spLocks noChangeArrowheads="1"/>
          </p:cNvSpPr>
          <p:nvPr/>
        </p:nvSpPr>
        <p:spPr bwMode="auto">
          <a:xfrm>
            <a:off x="1331913" y="2466975"/>
            <a:ext cx="1395412" cy="609600"/>
          </a:xfrm>
          <a:prstGeom prst="rect">
            <a:avLst/>
          </a:prstGeom>
          <a:noFill/>
          <a:ln w="28575">
            <a:solidFill>
              <a:srgbClr val="CC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600"/>
              <a:t>GASTO DE </a:t>
            </a:r>
          </a:p>
          <a:p>
            <a:r>
              <a:rPr lang="es-ES_tradnl" sz="1600"/>
              <a:t>ENERGÍA</a:t>
            </a:r>
          </a:p>
        </p:txBody>
      </p:sp>
      <p:sp>
        <p:nvSpPr>
          <p:cNvPr id="19481" name="Text Box 25"/>
          <p:cNvSpPr txBox="1">
            <a:spLocks noChangeArrowheads="1"/>
          </p:cNvSpPr>
          <p:nvPr/>
        </p:nvSpPr>
        <p:spPr bwMode="auto">
          <a:xfrm>
            <a:off x="971550" y="3475038"/>
            <a:ext cx="1774825" cy="609600"/>
          </a:xfrm>
          <a:prstGeom prst="rect">
            <a:avLst/>
          </a:prstGeom>
          <a:noFill/>
          <a:ln w="28575">
            <a:solidFill>
              <a:srgbClr val="CC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600"/>
              <a:t>FUERZA DE </a:t>
            </a:r>
          </a:p>
          <a:p>
            <a:r>
              <a:rPr lang="es-ES_tradnl" sz="1600"/>
              <a:t>CONTRACCIÓN</a:t>
            </a:r>
          </a:p>
        </p:txBody>
      </p:sp>
      <p:sp>
        <p:nvSpPr>
          <p:cNvPr id="19482" name="Text Box 26"/>
          <p:cNvSpPr txBox="1">
            <a:spLocks noChangeArrowheads="1"/>
          </p:cNvSpPr>
          <p:nvPr/>
        </p:nvSpPr>
        <p:spPr bwMode="auto">
          <a:xfrm>
            <a:off x="755650" y="4340225"/>
            <a:ext cx="1955800" cy="365125"/>
          </a:xfrm>
          <a:prstGeom prst="rect">
            <a:avLst/>
          </a:prstGeom>
          <a:solidFill>
            <a:schemeClr val="bg1"/>
          </a:solidFill>
          <a:ln w="28575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600"/>
              <a:t>ACORTAMIENTO</a:t>
            </a:r>
          </a:p>
        </p:txBody>
      </p:sp>
      <p:sp>
        <p:nvSpPr>
          <p:cNvPr id="19483" name="Text Box 27"/>
          <p:cNvSpPr txBox="1">
            <a:spLocks noChangeArrowheads="1"/>
          </p:cNvSpPr>
          <p:nvPr/>
        </p:nvSpPr>
        <p:spPr bwMode="auto">
          <a:xfrm>
            <a:off x="2700338" y="5516563"/>
            <a:ext cx="2741612" cy="739775"/>
          </a:xfrm>
          <a:prstGeom prst="rect">
            <a:avLst/>
          </a:prstGeom>
          <a:solidFill>
            <a:srgbClr val="FFB7CF"/>
          </a:solidFill>
          <a:ln w="38100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2000"/>
              <a:t>TONO SOSTENIDO</a:t>
            </a:r>
          </a:p>
          <a:p>
            <a:r>
              <a:rPr lang="es-ES_tradnl" sz="2000"/>
              <a:t>A BAJO COSTO!!</a:t>
            </a:r>
          </a:p>
        </p:txBody>
      </p:sp>
      <p:sp>
        <p:nvSpPr>
          <p:cNvPr id="19484" name="AutoShape 28"/>
          <p:cNvSpPr>
            <a:spLocks noChangeArrowheads="1"/>
          </p:cNvSpPr>
          <p:nvPr/>
        </p:nvSpPr>
        <p:spPr bwMode="auto">
          <a:xfrm>
            <a:off x="3851275" y="4868863"/>
            <a:ext cx="288925" cy="576262"/>
          </a:xfrm>
          <a:prstGeom prst="downArrow">
            <a:avLst>
              <a:gd name="adj1" fmla="val 50000"/>
              <a:gd name="adj2" fmla="val 4986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/>
          <a:p>
            <a:endParaRPr lang="es-VE"/>
          </a:p>
        </p:txBody>
      </p:sp>
      <p:sp>
        <p:nvSpPr>
          <p:cNvPr id="19485" name="Text Box 29"/>
          <p:cNvSpPr txBox="1">
            <a:spLocks noChangeArrowheads="1"/>
          </p:cNvSpPr>
          <p:nvPr/>
        </p:nvSpPr>
        <p:spPr bwMode="auto">
          <a:xfrm>
            <a:off x="3005138" y="1552575"/>
            <a:ext cx="23749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sz="2000" dirty="0"/>
              <a:t>Mayor</a:t>
            </a:r>
            <a:r>
              <a:rPr lang="es-ES_tradnl" sz="1600" b="0" dirty="0"/>
              <a:t>, 1-3 </a:t>
            </a:r>
            <a:r>
              <a:rPr lang="es-ES_tradnl" sz="16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seg</a:t>
            </a:r>
            <a:endParaRPr lang="es-ES_tradnl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s-ES_tradnl" sz="1600" b="0" dirty="0"/>
              <a:t>Degradación lenta ATP</a:t>
            </a:r>
          </a:p>
        </p:txBody>
      </p:sp>
      <p:sp>
        <p:nvSpPr>
          <p:cNvPr id="19486" name="Text Box 30"/>
          <p:cNvSpPr txBox="1">
            <a:spLocks noChangeArrowheads="1"/>
          </p:cNvSpPr>
          <p:nvPr/>
        </p:nvSpPr>
        <p:spPr bwMode="auto">
          <a:xfrm>
            <a:off x="5651500" y="1508125"/>
            <a:ext cx="145097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600" b="0"/>
              <a:t>30 -100 mseg</a:t>
            </a:r>
          </a:p>
        </p:txBody>
      </p:sp>
      <p:sp>
        <p:nvSpPr>
          <p:cNvPr id="19487" name="Text Box 31"/>
          <p:cNvSpPr txBox="1">
            <a:spLocks noChangeArrowheads="1"/>
          </p:cNvSpPr>
          <p:nvPr/>
        </p:nvSpPr>
        <p:spPr bwMode="auto">
          <a:xfrm>
            <a:off x="3005138" y="2420938"/>
            <a:ext cx="2071687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sz="2000" dirty="0"/>
              <a:t>Menor</a:t>
            </a:r>
            <a:r>
              <a:rPr lang="es-ES_tradnl" sz="1800" dirty="0"/>
              <a:t>,</a:t>
            </a:r>
            <a:r>
              <a:rPr lang="es-ES_tradnl" sz="1600" dirty="0"/>
              <a:t> sólo </a:t>
            </a:r>
            <a:r>
              <a:rPr lang="es-ES_tradnl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r>
              <a:rPr lang="es-ES_tradnl" sz="1600" dirty="0"/>
              <a:t> ATP/ciclo</a:t>
            </a:r>
          </a:p>
        </p:txBody>
      </p:sp>
      <p:sp>
        <p:nvSpPr>
          <p:cNvPr id="19488" name="Text Box 32"/>
          <p:cNvSpPr txBox="1">
            <a:spLocks noChangeArrowheads="1"/>
          </p:cNvSpPr>
          <p:nvPr/>
        </p:nvSpPr>
        <p:spPr bwMode="auto">
          <a:xfrm>
            <a:off x="5651500" y="2420938"/>
            <a:ext cx="137001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600" b="0"/>
              <a:t>10- 300 ATP</a:t>
            </a:r>
          </a:p>
        </p:txBody>
      </p:sp>
      <p:sp>
        <p:nvSpPr>
          <p:cNvPr id="19489" name="Text Box 33"/>
          <p:cNvSpPr txBox="1">
            <a:spLocks noChangeArrowheads="1"/>
          </p:cNvSpPr>
          <p:nvPr/>
        </p:nvSpPr>
        <p:spPr bwMode="auto">
          <a:xfrm>
            <a:off x="3013075" y="3452813"/>
            <a:ext cx="2027238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2000"/>
              <a:t>Mayor</a:t>
            </a:r>
            <a:r>
              <a:rPr lang="es-ES_tradnl" sz="2000" b="0"/>
              <a:t> </a:t>
            </a:r>
            <a:r>
              <a:rPr lang="es-ES_tradnl" sz="1600" b="0"/>
              <a:t>por mayor </a:t>
            </a:r>
          </a:p>
          <a:p>
            <a:r>
              <a:rPr lang="es-ES_tradnl" sz="1600" b="0"/>
              <a:t>duración</a:t>
            </a:r>
          </a:p>
        </p:txBody>
      </p:sp>
      <p:sp>
        <p:nvSpPr>
          <p:cNvPr id="19490" name="Text Box 34"/>
          <p:cNvSpPr txBox="1">
            <a:spLocks noChangeArrowheads="1"/>
          </p:cNvSpPr>
          <p:nvPr/>
        </p:nvSpPr>
        <p:spPr bwMode="auto">
          <a:xfrm>
            <a:off x="5651500" y="3571875"/>
            <a:ext cx="78581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600" b="0"/>
              <a:t>Menor</a:t>
            </a:r>
          </a:p>
        </p:txBody>
      </p:sp>
      <p:sp>
        <p:nvSpPr>
          <p:cNvPr id="19491" name="Text Box 35"/>
          <p:cNvSpPr txBox="1">
            <a:spLocks noChangeArrowheads="1"/>
          </p:cNvSpPr>
          <p:nvPr/>
        </p:nvSpPr>
        <p:spPr bwMode="auto">
          <a:xfrm>
            <a:off x="3059113" y="4318000"/>
            <a:ext cx="70326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2000"/>
              <a:t>80%</a:t>
            </a:r>
          </a:p>
        </p:txBody>
      </p:sp>
      <p:sp>
        <p:nvSpPr>
          <p:cNvPr id="19492" name="Text Box 36"/>
          <p:cNvSpPr txBox="1">
            <a:spLocks noChangeArrowheads="1"/>
          </p:cNvSpPr>
          <p:nvPr/>
        </p:nvSpPr>
        <p:spPr bwMode="auto">
          <a:xfrm>
            <a:off x="5651500" y="4365625"/>
            <a:ext cx="59848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600" b="0"/>
              <a:t>30%</a:t>
            </a:r>
          </a:p>
        </p:txBody>
      </p:sp>
      <p:sp>
        <p:nvSpPr>
          <p:cNvPr id="19494" name="Rectangle 38"/>
          <p:cNvSpPr>
            <a:spLocks noChangeArrowheads="1"/>
          </p:cNvSpPr>
          <p:nvPr/>
        </p:nvSpPr>
        <p:spPr bwMode="auto">
          <a:xfrm>
            <a:off x="2916238" y="1339850"/>
            <a:ext cx="2376487" cy="3457575"/>
          </a:xfrm>
          <a:prstGeom prst="rect">
            <a:avLst/>
          </a:prstGeom>
          <a:noFill/>
          <a:ln w="28575">
            <a:solidFill>
              <a:srgbClr val="34CC34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9495" name="Rectangle 39"/>
          <p:cNvSpPr>
            <a:spLocks noChangeArrowheads="1"/>
          </p:cNvSpPr>
          <p:nvPr/>
        </p:nvSpPr>
        <p:spPr bwMode="auto">
          <a:xfrm>
            <a:off x="5580063" y="1341438"/>
            <a:ext cx="2087562" cy="3455987"/>
          </a:xfrm>
          <a:prstGeom prst="rect">
            <a:avLst/>
          </a:prstGeom>
          <a:noFill/>
          <a:ln w="28575">
            <a:solidFill>
              <a:srgbClr val="9900CC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9496" name="Text Box 40"/>
          <p:cNvSpPr txBox="1">
            <a:spLocks noChangeArrowheads="1"/>
          </p:cNvSpPr>
          <p:nvPr/>
        </p:nvSpPr>
        <p:spPr bwMode="auto">
          <a:xfrm>
            <a:off x="963613" y="476250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MX" sz="44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19497" name="Text Box 41"/>
          <p:cNvSpPr txBox="1">
            <a:spLocks noChangeArrowheads="1"/>
          </p:cNvSpPr>
          <p:nvPr/>
        </p:nvSpPr>
        <p:spPr bwMode="auto">
          <a:xfrm>
            <a:off x="1276350" y="476250"/>
            <a:ext cx="774700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MX" sz="44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25" name="Text Box 8"/>
          <p:cNvSpPr txBox="1">
            <a:spLocks noChangeArrowheads="1"/>
          </p:cNvSpPr>
          <p:nvPr/>
        </p:nvSpPr>
        <p:spPr bwMode="auto">
          <a:xfrm>
            <a:off x="6444208" y="6584776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2015 ULA</a:t>
            </a:r>
            <a:endParaRPr lang="es-ES" sz="900" dirty="0">
              <a:solidFill>
                <a:schemeClr val="bg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79" grpId="0" animBg="1"/>
      <p:bldP spid="19480" grpId="0" animBg="1"/>
      <p:bldP spid="19481" grpId="0" animBg="1"/>
      <p:bldP spid="19482" grpId="0" animBg="1"/>
      <p:bldP spid="19483" grpId="0" animBg="1"/>
      <p:bldP spid="19484" grpId="0" animBg="1"/>
      <p:bldP spid="19485" grpId="0"/>
      <p:bldP spid="19486" grpId="0"/>
      <p:bldP spid="19487" grpId="0"/>
      <p:bldP spid="19488" grpId="0"/>
      <p:bldP spid="19489" grpId="0"/>
      <p:bldP spid="19490" grpId="0"/>
      <p:bldP spid="19491" grpId="0"/>
      <p:bldP spid="19492" grpId="0"/>
    </p:bld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6" name="Text Box 6"/>
          <p:cNvSpPr txBox="1">
            <a:spLocks noChangeArrowheads="1"/>
          </p:cNvSpPr>
          <p:nvPr/>
        </p:nvSpPr>
        <p:spPr bwMode="auto">
          <a:xfrm>
            <a:off x="2014934" y="1403448"/>
            <a:ext cx="5112543" cy="4781550"/>
          </a:xfrm>
          <a:prstGeom prst="rect">
            <a:avLst/>
          </a:prstGeom>
          <a:solidFill>
            <a:schemeClr val="bg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square">
            <a:spAutoFit/>
          </a:bodyPr>
          <a:lstStyle>
            <a:lvl1pPr marL="363538" indent="-363538">
              <a:tabLst>
                <a:tab pos="363538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1146175" indent="-342900">
              <a:tabLst>
                <a:tab pos="363538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668463" indent="-342900">
              <a:tabLst>
                <a:tab pos="363538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2190750" indent="-342900">
              <a:tabLst>
                <a:tab pos="363538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713038" indent="-342900">
              <a:tabLst>
                <a:tab pos="363538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3170238" indent="-342900" fontAlgn="base">
              <a:spcBef>
                <a:spcPct val="0"/>
              </a:spcBef>
              <a:spcAft>
                <a:spcPct val="0"/>
              </a:spcAft>
              <a:tabLst>
                <a:tab pos="363538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3627438" indent="-342900" fontAlgn="base">
              <a:spcBef>
                <a:spcPct val="0"/>
              </a:spcBef>
              <a:spcAft>
                <a:spcPct val="0"/>
              </a:spcAft>
              <a:tabLst>
                <a:tab pos="363538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4084638" indent="-342900" fontAlgn="base">
              <a:spcBef>
                <a:spcPct val="0"/>
              </a:spcBef>
              <a:spcAft>
                <a:spcPct val="0"/>
              </a:spcAft>
              <a:tabLst>
                <a:tab pos="363538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4541838" indent="-342900" fontAlgn="base">
              <a:spcBef>
                <a:spcPct val="0"/>
              </a:spcBef>
              <a:spcAft>
                <a:spcPct val="0"/>
              </a:spcAft>
              <a:tabLst>
                <a:tab pos="363538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es-ES" sz="900" dirty="0">
              <a:latin typeface="Comic Sans MS" pitchFamily="66" charset="0"/>
            </a:endParaRPr>
          </a:p>
          <a:p>
            <a:r>
              <a:rPr lang="es-ES" dirty="0">
                <a:latin typeface="Comic Sans MS" pitchFamily="66" charset="0"/>
              </a:rPr>
              <a:t>1.  </a:t>
            </a:r>
            <a:r>
              <a:rPr lang="es-ES" i="1" dirty="0">
                <a:latin typeface="Comic Sans MS" pitchFamily="66" charset="0"/>
              </a:rPr>
              <a:t>SINCITIO</a:t>
            </a:r>
            <a:r>
              <a:rPr lang="es-ES" dirty="0">
                <a:latin typeface="Comic Sans MS" pitchFamily="66" charset="0"/>
              </a:rPr>
              <a:t> </a:t>
            </a:r>
            <a:r>
              <a:rPr lang="es-ES" sz="1800" dirty="0">
                <a:solidFill>
                  <a:srgbClr val="A5002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FUNCIONAL</a:t>
            </a:r>
          </a:p>
          <a:p>
            <a:pPr>
              <a:buFontTx/>
              <a:buChar char="•"/>
            </a:pPr>
            <a:endParaRPr lang="es-ES" dirty="0">
              <a:solidFill>
                <a:srgbClr val="CC0099"/>
              </a:solidFill>
              <a:latin typeface="Comic Sans MS" pitchFamily="66" charset="0"/>
            </a:endParaRPr>
          </a:p>
          <a:p>
            <a:r>
              <a:rPr lang="es-ES" dirty="0">
                <a:latin typeface="Comic Sans MS" pitchFamily="66" charset="0"/>
              </a:rPr>
              <a:t>2.</a:t>
            </a:r>
            <a:r>
              <a:rPr lang="es-ES" dirty="0">
                <a:solidFill>
                  <a:srgbClr val="CC0099"/>
                </a:solidFill>
                <a:latin typeface="Comic Sans MS" pitchFamily="66" charset="0"/>
              </a:rPr>
              <a:t>  </a:t>
            </a:r>
            <a:r>
              <a:rPr lang="es-ES" sz="1800" dirty="0">
                <a:solidFill>
                  <a:srgbClr val="A5002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NO </a:t>
            </a:r>
            <a:r>
              <a:rPr lang="es-ES" sz="1800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HAY</a:t>
            </a:r>
            <a:r>
              <a:rPr lang="es-ES" dirty="0" smtClean="0">
                <a:latin typeface="Comic Sans MS" pitchFamily="66" charset="0"/>
              </a:rPr>
              <a:t> </a:t>
            </a:r>
            <a:r>
              <a:rPr lang="es-ES" dirty="0">
                <a:latin typeface="Comic Sans MS" pitchFamily="66" charset="0"/>
              </a:rPr>
              <a:t>PR VERDADERO</a:t>
            </a:r>
          </a:p>
          <a:p>
            <a:pPr>
              <a:buFontTx/>
              <a:buChar char="•"/>
            </a:pPr>
            <a:endParaRPr lang="es-ES" dirty="0">
              <a:latin typeface="Comic Sans MS" pitchFamily="66" charset="0"/>
            </a:endParaRPr>
          </a:p>
          <a:p>
            <a:r>
              <a:rPr lang="es-ES" dirty="0">
                <a:latin typeface="Comic Sans MS" pitchFamily="66" charset="0"/>
              </a:rPr>
              <a:t>3.  EL PA ES POR ENTRADA LENTA DE </a:t>
            </a:r>
            <a:r>
              <a:rPr lang="es-ES" sz="1800" dirty="0">
                <a:solidFill>
                  <a:srgbClr val="A5002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CALCIO</a:t>
            </a:r>
          </a:p>
          <a:p>
            <a:pPr>
              <a:buFontTx/>
              <a:buChar char="•"/>
            </a:pPr>
            <a:endParaRPr lang="es-ES" dirty="0">
              <a:solidFill>
                <a:srgbClr val="A50021"/>
              </a:solidFill>
              <a:latin typeface="Comic Sans MS" pitchFamily="66" charset="0"/>
            </a:endParaRPr>
          </a:p>
          <a:p>
            <a:pPr>
              <a:buAutoNum type="arabicPeriod" startAt="4"/>
            </a:pPr>
            <a:r>
              <a:rPr lang="es-ES" dirty="0" smtClean="0">
                <a:latin typeface="Comic Sans MS" pitchFamily="66" charset="0"/>
              </a:rPr>
              <a:t>LA </a:t>
            </a:r>
            <a:r>
              <a:rPr lang="es-ES" dirty="0">
                <a:latin typeface="Comic Sans MS" pitchFamily="66" charset="0"/>
              </a:rPr>
              <a:t>INERVACIÓN EXTRÍNSECA </a:t>
            </a:r>
            <a:r>
              <a:rPr lang="es-ES" sz="1800" dirty="0">
                <a:solidFill>
                  <a:srgbClr val="A5002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NO ES</a:t>
            </a:r>
            <a:r>
              <a:rPr lang="es-ES" dirty="0">
                <a:latin typeface="Comic Sans MS" pitchFamily="66" charset="0"/>
              </a:rPr>
              <a:t> </a:t>
            </a:r>
            <a:endParaRPr lang="es-ES" dirty="0" smtClean="0">
              <a:latin typeface="Comic Sans MS" pitchFamily="66" charset="0"/>
            </a:endParaRPr>
          </a:p>
          <a:p>
            <a:pPr marL="0" indent="0"/>
            <a:r>
              <a:rPr lang="es-ES" dirty="0">
                <a:latin typeface="Comic Sans MS" pitchFamily="66" charset="0"/>
              </a:rPr>
              <a:t> </a:t>
            </a:r>
            <a:r>
              <a:rPr lang="es-ES" dirty="0" smtClean="0">
                <a:latin typeface="Comic Sans MS" pitchFamily="66" charset="0"/>
              </a:rPr>
              <a:t>    NECESARIA PARA </a:t>
            </a:r>
            <a:r>
              <a:rPr lang="es-ES" dirty="0">
                <a:latin typeface="Comic Sans MS" pitchFamily="66" charset="0"/>
              </a:rPr>
              <a:t>LA CONTRACCIÓN</a:t>
            </a:r>
          </a:p>
          <a:p>
            <a:pPr>
              <a:buFontTx/>
              <a:buChar char="•"/>
            </a:pPr>
            <a:endParaRPr lang="es-ES" dirty="0">
              <a:latin typeface="Comic Sans MS" pitchFamily="66" charset="0"/>
            </a:endParaRPr>
          </a:p>
          <a:p>
            <a:r>
              <a:rPr lang="es-ES" dirty="0">
                <a:latin typeface="Comic Sans MS" pitchFamily="66" charset="0"/>
              </a:rPr>
              <a:t>5.  EL MÚSCULO PUEDE CONTRAERSE </a:t>
            </a:r>
            <a:r>
              <a:rPr lang="es-ES" sz="1800" dirty="0">
                <a:solidFill>
                  <a:srgbClr val="A5002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SIN PA</a:t>
            </a:r>
            <a:r>
              <a:rPr lang="es-ES" sz="1600" dirty="0">
                <a:solidFill>
                  <a:srgbClr val="A50021"/>
                </a:solidFill>
                <a:latin typeface="Comic Sans MS" pitchFamily="66" charset="0"/>
              </a:rPr>
              <a:t>,</a:t>
            </a:r>
            <a:r>
              <a:rPr lang="es-ES" dirty="0">
                <a:latin typeface="Comic Sans MS" pitchFamily="66" charset="0"/>
              </a:rPr>
              <a:t> </a:t>
            </a:r>
          </a:p>
          <a:p>
            <a:r>
              <a:rPr lang="es-ES" dirty="0">
                <a:latin typeface="Comic Sans MS" pitchFamily="66" charset="0"/>
              </a:rPr>
              <a:t>     ES SENSIBLE A MUCHOS MENSAJEROS</a:t>
            </a:r>
          </a:p>
          <a:p>
            <a:endParaRPr lang="es-ES" dirty="0">
              <a:latin typeface="Comic Sans MS" pitchFamily="66" charset="0"/>
            </a:endParaRPr>
          </a:p>
          <a:p>
            <a:r>
              <a:rPr lang="es-ES" dirty="0">
                <a:latin typeface="Comic Sans MS" pitchFamily="66" charset="0"/>
              </a:rPr>
              <a:t>6.  EL </a:t>
            </a:r>
            <a:r>
              <a:rPr lang="es-ES" sz="1800" dirty="0">
                <a:solidFill>
                  <a:srgbClr val="A5002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ESTIRAMIENTO</a:t>
            </a:r>
            <a:r>
              <a:rPr lang="es-ES" sz="1600" dirty="0">
                <a:latin typeface="Comic Sans MS" pitchFamily="66" charset="0"/>
              </a:rPr>
              <a:t> </a:t>
            </a:r>
            <a:r>
              <a:rPr lang="es-ES" dirty="0">
                <a:latin typeface="Comic Sans MS" pitchFamily="66" charset="0"/>
              </a:rPr>
              <a:t>ES EL ESTÍMULO MÁS IMPORTANTE</a:t>
            </a:r>
          </a:p>
          <a:p>
            <a:pPr>
              <a:buFontTx/>
              <a:buChar char="•"/>
            </a:pPr>
            <a:endParaRPr lang="es-ES" dirty="0">
              <a:latin typeface="Comic Sans MS" pitchFamily="66" charset="0"/>
            </a:endParaRPr>
          </a:p>
          <a:p>
            <a:pPr>
              <a:buFontTx/>
              <a:buAutoNum type="arabicPeriod" startAt="7"/>
            </a:pPr>
            <a:r>
              <a:rPr lang="es-ES" dirty="0">
                <a:latin typeface="Comic Sans MS" pitchFamily="66" charset="0"/>
              </a:rPr>
              <a:t>HAY MAYOR FUERZA Y DURACIÓN DE LA CONTRACIÓN CON </a:t>
            </a:r>
            <a:r>
              <a:rPr lang="es-ES" sz="1800" dirty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MENOR GASTO</a:t>
            </a:r>
            <a:r>
              <a:rPr lang="es-E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s-ES" dirty="0">
                <a:latin typeface="Comic Sans MS" pitchFamily="66" charset="0"/>
              </a:rPr>
              <a:t>DE </a:t>
            </a:r>
            <a:endParaRPr lang="es-ES" dirty="0" smtClean="0">
              <a:latin typeface="Comic Sans MS" pitchFamily="66" charset="0"/>
            </a:endParaRPr>
          </a:p>
          <a:p>
            <a:pPr marL="0" indent="0"/>
            <a:r>
              <a:rPr lang="es-ES" dirty="0">
                <a:latin typeface="Comic Sans MS" pitchFamily="66" charset="0"/>
              </a:rPr>
              <a:t> </a:t>
            </a:r>
            <a:r>
              <a:rPr lang="es-ES" dirty="0" smtClean="0">
                <a:latin typeface="Comic Sans MS" pitchFamily="66" charset="0"/>
              </a:rPr>
              <a:t>    ENERGÍA </a:t>
            </a:r>
            <a:r>
              <a:rPr lang="es-ES" dirty="0">
                <a:latin typeface="Comic Sans MS" pitchFamily="66" charset="0"/>
              </a:rPr>
              <a:t>QUE PERMITE MANTENER EL </a:t>
            </a:r>
            <a:r>
              <a:rPr lang="es-ES" sz="1800" dirty="0">
                <a:solidFill>
                  <a:srgbClr val="A5002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TONO</a:t>
            </a:r>
          </a:p>
          <a:p>
            <a:pPr>
              <a:buFontTx/>
              <a:buAutoNum type="arabicPeriod" startAt="7"/>
            </a:pPr>
            <a:endParaRPr lang="es-ES" sz="900" dirty="0">
              <a:solidFill>
                <a:srgbClr val="A5002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</p:txBody>
      </p:sp>
      <p:sp>
        <p:nvSpPr>
          <p:cNvPr id="20488" name="Text Box 8"/>
          <p:cNvSpPr txBox="1">
            <a:spLocks noChangeArrowheads="1"/>
          </p:cNvSpPr>
          <p:nvPr/>
        </p:nvSpPr>
        <p:spPr bwMode="auto">
          <a:xfrm>
            <a:off x="2451100" y="765175"/>
            <a:ext cx="4240213" cy="485775"/>
          </a:xfrm>
          <a:prstGeom prst="rect">
            <a:avLst/>
          </a:prstGeom>
          <a:solidFill>
            <a:schemeClr val="accent1">
              <a:lumMod val="90000"/>
            </a:schemeClr>
          </a:solidFill>
          <a:ln w="28575">
            <a:solidFill>
              <a:srgbClr val="42979E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 sz="2400" b="0">
                <a:effectLst>
                  <a:outerShdw blurRad="38100" dist="38100" dir="2700000" algn="tl">
                    <a:srgbClr val="C0C0C0"/>
                  </a:outerShdw>
                </a:effectLst>
              </a:rPr>
              <a:t>MÚSCULO LISO VISCERAL</a:t>
            </a:r>
          </a:p>
        </p:txBody>
      </p:sp>
      <p:sp>
        <p:nvSpPr>
          <p:cNvPr id="20491" name="Text Box 11"/>
          <p:cNvSpPr txBox="1">
            <a:spLocks noChangeArrowheads="1"/>
          </p:cNvSpPr>
          <p:nvPr/>
        </p:nvSpPr>
        <p:spPr bwMode="auto">
          <a:xfrm>
            <a:off x="684213" y="620713"/>
            <a:ext cx="1377300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MX" sz="44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****</a:t>
            </a:r>
            <a:endParaRPr lang="es-MX" sz="4400" dirty="0">
              <a:solidFill>
                <a:srgbClr val="CC33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6444208" y="6584776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2015 ULA</a:t>
            </a:r>
            <a:endParaRPr lang="es-ES" sz="900" dirty="0">
              <a:solidFill>
                <a:schemeClr val="bg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42" name="Picture 2" descr="gutthumb"/>
          <p:cNvPicPr>
            <a:picLocks noChangeAspect="1" noChangeArrowheads="1"/>
          </p:cNvPicPr>
          <p:nvPr/>
        </p:nvPicPr>
        <p:blipFill>
          <a:blip r:embed="rId2">
            <a:lum bright="-12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0563" y="1412875"/>
            <a:ext cx="3008312" cy="4824413"/>
          </a:xfrm>
          <a:prstGeom prst="rect">
            <a:avLst/>
          </a:prstGeom>
          <a:noFill/>
          <a:ln w="952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3843" name="Text Box 3"/>
          <p:cNvSpPr txBox="1">
            <a:spLocks noChangeArrowheads="1"/>
          </p:cNvSpPr>
          <p:nvPr/>
        </p:nvSpPr>
        <p:spPr bwMode="auto">
          <a:xfrm>
            <a:off x="1547813" y="1768475"/>
            <a:ext cx="2736850" cy="286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57200" indent="-457200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ES" sz="240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TEMA 1</a:t>
            </a:r>
          </a:p>
          <a:p>
            <a:endParaRPr lang="es-ES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  <a:p>
            <a:r>
              <a:rPr lang="es-ES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I.   INTRODUCCIÓN</a:t>
            </a:r>
          </a:p>
          <a:p>
            <a:r>
              <a:rPr lang="es-ES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</a:t>
            </a:r>
          </a:p>
          <a:p>
            <a:r>
              <a:rPr lang="es-ES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II.  MORFOLOGÍA</a:t>
            </a:r>
          </a:p>
          <a:p>
            <a:endParaRPr lang="es-ES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  <a:p>
            <a:r>
              <a:rPr lang="es-ES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III. MOTILIDAD</a:t>
            </a:r>
          </a:p>
          <a:p>
            <a:endParaRPr lang="es-ES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  <a:p>
            <a:r>
              <a:rPr lang="es-ES" sz="200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IV. SECRECIÓN</a:t>
            </a:r>
          </a:p>
          <a:p>
            <a:endParaRPr lang="es-ES" sz="200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  <a:p>
            <a:r>
              <a:rPr lang="es-ES" sz="200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V.  CIRCULACIÓN</a:t>
            </a:r>
          </a:p>
        </p:txBody>
      </p:sp>
      <p:sp>
        <p:nvSpPr>
          <p:cNvPr id="163844" name="Text Box 4"/>
          <p:cNvSpPr txBox="1">
            <a:spLocks noChangeArrowheads="1"/>
          </p:cNvSpPr>
          <p:nvPr/>
        </p:nvSpPr>
        <p:spPr bwMode="auto">
          <a:xfrm>
            <a:off x="4572000" y="836613"/>
            <a:ext cx="2841625" cy="485775"/>
          </a:xfrm>
          <a:prstGeom prst="rect">
            <a:avLst/>
          </a:prstGeom>
          <a:solidFill>
            <a:srgbClr val="8FCCD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Aparato Digestivo</a:t>
            </a:r>
          </a:p>
        </p:txBody>
      </p:sp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6444208" y="6584776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2015 ULA</a:t>
            </a:r>
            <a:endParaRPr lang="es-ES" sz="900" dirty="0">
              <a:solidFill>
                <a:schemeClr val="bg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866" name="Text Box 2"/>
          <p:cNvSpPr txBox="1">
            <a:spLocks noChangeArrowheads="1"/>
          </p:cNvSpPr>
          <p:nvPr/>
        </p:nvSpPr>
        <p:spPr bwMode="auto">
          <a:xfrm>
            <a:off x="3249613" y="2137002"/>
            <a:ext cx="2671762" cy="485775"/>
          </a:xfrm>
          <a:prstGeom prst="rect">
            <a:avLst/>
          </a:prstGeom>
          <a:solidFill>
            <a:srgbClr val="84C7CC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IV. SECRECIÓN</a:t>
            </a:r>
          </a:p>
        </p:txBody>
      </p:sp>
      <p:sp>
        <p:nvSpPr>
          <p:cNvPr id="164867" name="Text Box 3"/>
          <p:cNvSpPr txBox="1">
            <a:spLocks noChangeArrowheads="1"/>
          </p:cNvSpPr>
          <p:nvPr/>
        </p:nvSpPr>
        <p:spPr bwMode="auto">
          <a:xfrm>
            <a:off x="2746375" y="2781300"/>
            <a:ext cx="3994150" cy="2020888"/>
          </a:xfrm>
          <a:prstGeom prst="rect">
            <a:avLst/>
          </a:prstGeom>
          <a:solidFill>
            <a:srgbClr val="D8EEF0"/>
          </a:solidFill>
          <a:ln w="9525">
            <a:solidFill>
              <a:schemeClr val="hlink"/>
            </a:solidFill>
            <a:miter lim="800000"/>
            <a:headEnd/>
            <a:tailEnd/>
          </a:ln>
          <a:effectLst>
            <a:outerShdw dist="45791" dir="3378596" algn="ctr" rotWithShape="0">
              <a:schemeClr val="bg2"/>
            </a:outerShdw>
          </a:effectLst>
        </p:spPr>
        <p:txBody>
          <a:bodyPr wrap="non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Clr>
                <a:srgbClr val="FF1563"/>
              </a:buClr>
              <a:buSzPct val="150000"/>
              <a:buFontTx/>
              <a:buChar char="•"/>
            </a:pPr>
            <a:endParaRPr lang="es-ES" sz="900" b="0">
              <a:latin typeface="Comic Sans MS" pitchFamily="66" charset="0"/>
            </a:endParaRPr>
          </a:p>
          <a:p>
            <a:pPr>
              <a:buClr>
                <a:srgbClr val="FF1563"/>
              </a:buClr>
              <a:buSzPct val="150000"/>
              <a:buFontTx/>
              <a:buChar char="•"/>
            </a:pPr>
            <a:r>
              <a:rPr lang="es-ES" sz="1800" b="0">
                <a:latin typeface="Comic Sans MS" pitchFamily="66" charset="0"/>
              </a:rPr>
              <a:t>DEFINICIÓN</a:t>
            </a:r>
          </a:p>
          <a:p>
            <a:pPr>
              <a:buClr>
                <a:srgbClr val="FF1563"/>
              </a:buClr>
              <a:buSzPct val="150000"/>
              <a:buFontTx/>
              <a:buChar char="•"/>
            </a:pPr>
            <a:endParaRPr lang="es-ES" sz="1200" b="0">
              <a:latin typeface="Comic Sans MS" pitchFamily="66" charset="0"/>
            </a:endParaRPr>
          </a:p>
          <a:p>
            <a:pPr>
              <a:buClr>
                <a:srgbClr val="FF1563"/>
              </a:buClr>
              <a:buSzPct val="150000"/>
              <a:buFontTx/>
              <a:buChar char="•"/>
            </a:pPr>
            <a:r>
              <a:rPr lang="es-ES" sz="1800" b="0">
                <a:latin typeface="Comic Sans MS" pitchFamily="66" charset="0"/>
              </a:rPr>
              <a:t>MUCOSA ÓRGANO SECRETOR</a:t>
            </a:r>
            <a:endParaRPr lang="es-ES" sz="1000" b="0">
              <a:latin typeface="Comic Sans MS" pitchFamily="66" charset="0"/>
            </a:endParaRPr>
          </a:p>
          <a:p>
            <a:pPr>
              <a:buClr>
                <a:srgbClr val="FF1563"/>
              </a:buClr>
              <a:buSzPct val="150000"/>
              <a:buFontTx/>
              <a:buChar char="•"/>
            </a:pPr>
            <a:endParaRPr lang="es-ES" sz="1200" b="0">
              <a:latin typeface="Comic Sans MS" pitchFamily="66" charset="0"/>
            </a:endParaRPr>
          </a:p>
          <a:p>
            <a:pPr>
              <a:buClr>
                <a:srgbClr val="FF1563"/>
              </a:buClr>
              <a:buSzPct val="150000"/>
              <a:buFontTx/>
              <a:buChar char="•"/>
            </a:pPr>
            <a:r>
              <a:rPr lang="es-ES" sz="1800" b="0">
                <a:latin typeface="Comic Sans MS" pitchFamily="66" charset="0"/>
              </a:rPr>
              <a:t>MECANISMOS DE SECRECIÓN</a:t>
            </a:r>
          </a:p>
          <a:p>
            <a:pPr>
              <a:buClr>
                <a:srgbClr val="FF1563"/>
              </a:buClr>
              <a:buSzPct val="150000"/>
              <a:buFontTx/>
              <a:buChar char="•"/>
            </a:pPr>
            <a:endParaRPr lang="es-ES" sz="1200" b="0">
              <a:latin typeface="Comic Sans MS" pitchFamily="66" charset="0"/>
            </a:endParaRPr>
          </a:p>
          <a:p>
            <a:pPr>
              <a:buClr>
                <a:srgbClr val="FF1563"/>
              </a:buClr>
              <a:buSzPct val="150000"/>
              <a:buFontTx/>
              <a:buChar char="•"/>
            </a:pPr>
            <a:r>
              <a:rPr lang="es-ES" sz="1800" b="0">
                <a:latin typeface="Comic Sans MS" pitchFamily="66" charset="0"/>
              </a:rPr>
              <a:t>REGULACIÓN</a:t>
            </a:r>
          </a:p>
          <a:p>
            <a:pPr>
              <a:buClr>
                <a:srgbClr val="FF1563"/>
              </a:buClr>
              <a:buSzPct val="150000"/>
              <a:buFontTx/>
              <a:buChar char="•"/>
            </a:pPr>
            <a:endParaRPr lang="es-ES" sz="900" b="0">
              <a:latin typeface="Comic Sans MS" pitchFamily="66" charset="0"/>
            </a:endParaRPr>
          </a:p>
        </p:txBody>
      </p:sp>
      <p:sp>
        <p:nvSpPr>
          <p:cNvPr id="5" name="Text Box 8"/>
          <p:cNvSpPr txBox="1">
            <a:spLocks noChangeArrowheads="1"/>
          </p:cNvSpPr>
          <p:nvPr/>
        </p:nvSpPr>
        <p:spPr bwMode="auto">
          <a:xfrm>
            <a:off x="6444208" y="6584776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2015 ULA</a:t>
            </a:r>
            <a:endParaRPr lang="es-ES" sz="900" dirty="0">
              <a:solidFill>
                <a:schemeClr val="bg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890" name="Text Box 2"/>
          <p:cNvSpPr txBox="1">
            <a:spLocks noChangeArrowheads="1"/>
          </p:cNvSpPr>
          <p:nvPr/>
        </p:nvSpPr>
        <p:spPr bwMode="auto">
          <a:xfrm>
            <a:off x="3492500" y="1539875"/>
            <a:ext cx="1651000" cy="48577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" sz="2400" b="0"/>
              <a:t>Definición</a:t>
            </a:r>
          </a:p>
        </p:txBody>
      </p:sp>
      <p:sp>
        <p:nvSpPr>
          <p:cNvPr id="165891" name="Text Box 3"/>
          <p:cNvSpPr txBox="1">
            <a:spLocks noChangeArrowheads="1"/>
          </p:cNvSpPr>
          <p:nvPr/>
        </p:nvSpPr>
        <p:spPr bwMode="auto">
          <a:xfrm>
            <a:off x="3492500" y="3340100"/>
            <a:ext cx="4330700" cy="1168400"/>
          </a:xfrm>
          <a:prstGeom prst="rect">
            <a:avLst/>
          </a:prstGeom>
          <a:solidFill>
            <a:srgbClr val="D8EEF0"/>
          </a:solidFill>
          <a:ln w="952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endParaRPr lang="es-MX" sz="1000" b="0"/>
          </a:p>
          <a:p>
            <a:r>
              <a:rPr lang="es-MX" sz="2000" b="0"/>
              <a:t>“Elaboración y liberación de un producto especial para una función específica”</a:t>
            </a:r>
          </a:p>
        </p:txBody>
      </p:sp>
      <p:sp>
        <p:nvSpPr>
          <p:cNvPr id="165892" name="Text Box 4"/>
          <p:cNvSpPr txBox="1">
            <a:spLocks noChangeArrowheads="1"/>
          </p:cNvSpPr>
          <p:nvPr/>
        </p:nvSpPr>
        <p:spPr bwMode="auto">
          <a:xfrm>
            <a:off x="5940424" y="4672011"/>
            <a:ext cx="2087563" cy="860425"/>
          </a:xfrm>
          <a:prstGeom prst="rect">
            <a:avLst/>
          </a:prstGeom>
          <a:solidFill>
            <a:srgbClr val="81B4FF"/>
          </a:solidFill>
          <a:ln w="38100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" sz="2400" b="0"/>
              <a:t>Secreción </a:t>
            </a:r>
          </a:p>
          <a:p>
            <a:r>
              <a:rPr lang="es-ES" sz="2400" b="0"/>
              <a:t>vs. Excreción</a:t>
            </a:r>
          </a:p>
        </p:txBody>
      </p:sp>
      <p:sp>
        <p:nvSpPr>
          <p:cNvPr id="165893" name="Text Box 5"/>
          <p:cNvSpPr txBox="1">
            <a:spLocks noChangeArrowheads="1"/>
          </p:cNvSpPr>
          <p:nvPr/>
        </p:nvSpPr>
        <p:spPr bwMode="auto">
          <a:xfrm>
            <a:off x="3481388" y="2187575"/>
            <a:ext cx="4475162" cy="985838"/>
          </a:xfrm>
          <a:prstGeom prst="rect">
            <a:avLst/>
          </a:prstGeom>
          <a:solidFill>
            <a:srgbClr val="D8EEF0"/>
          </a:solidFill>
          <a:ln w="952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endParaRPr lang="es-MX" sz="1000" b="0"/>
          </a:p>
          <a:p>
            <a:r>
              <a:rPr lang="es-MX" sz="2000" b="0"/>
              <a:t>“Proceso de elaboración y liberación de una sustancia por glándulas”</a:t>
            </a:r>
          </a:p>
          <a:p>
            <a:endParaRPr lang="es-MX" sz="800" b="0"/>
          </a:p>
        </p:txBody>
      </p:sp>
      <p:sp>
        <p:nvSpPr>
          <p:cNvPr id="165895" name="Text Box 7"/>
          <p:cNvSpPr txBox="1">
            <a:spLocks noChangeArrowheads="1"/>
          </p:cNvSpPr>
          <p:nvPr/>
        </p:nvSpPr>
        <p:spPr bwMode="auto">
          <a:xfrm>
            <a:off x="6659563" y="476250"/>
            <a:ext cx="1966912" cy="395288"/>
          </a:xfrm>
          <a:prstGeom prst="rect">
            <a:avLst/>
          </a:prstGeom>
          <a:solidFill>
            <a:srgbClr val="84C7CC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45791" dir="2021404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" sz="1800" b="0">
                <a:effectLst>
                  <a:outerShdw blurRad="38100" dist="38100" dir="2700000" algn="tl">
                    <a:srgbClr val="FFFFFF"/>
                  </a:outerShdw>
                </a:effectLst>
              </a:rPr>
              <a:t>IV. SECRECIÓN</a:t>
            </a:r>
          </a:p>
        </p:txBody>
      </p:sp>
      <p:pic>
        <p:nvPicPr>
          <p:cNvPr id="165897" name="Picture 9" descr="polar cel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7726" y="1447800"/>
            <a:ext cx="2633662" cy="3457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5898" name="Rectangle 10"/>
          <p:cNvSpPr>
            <a:spLocks noChangeArrowheads="1"/>
          </p:cNvSpPr>
          <p:nvPr/>
        </p:nvSpPr>
        <p:spPr bwMode="auto">
          <a:xfrm>
            <a:off x="467542" y="4904333"/>
            <a:ext cx="32035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/>
            <a:r>
              <a:rPr lang="es-ES" sz="1000" b="0" dirty="0"/>
              <a:t>http://pcwww.liv.ac.uk/~petesmif/petesmif/salivary%20secretion/index.htm</a:t>
            </a:r>
          </a:p>
        </p:txBody>
      </p:sp>
      <p:sp>
        <p:nvSpPr>
          <p:cNvPr id="12" name="Text Box 8"/>
          <p:cNvSpPr txBox="1">
            <a:spLocks noChangeArrowheads="1"/>
          </p:cNvSpPr>
          <p:nvPr/>
        </p:nvSpPr>
        <p:spPr bwMode="auto">
          <a:xfrm>
            <a:off x="6444208" y="6584776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2015 ULA</a:t>
            </a:r>
            <a:endParaRPr lang="es-ES" sz="900" dirty="0">
              <a:solidFill>
                <a:schemeClr val="bg2"/>
              </a:solidFill>
              <a:latin typeface="Arial" charset="0"/>
            </a:endParaRPr>
          </a:p>
        </p:txBody>
      </p:sp>
      <p:cxnSp>
        <p:nvCxnSpPr>
          <p:cNvPr id="3" name="2 Conector curvado"/>
          <p:cNvCxnSpPr/>
          <p:nvPr/>
        </p:nvCxnSpPr>
        <p:spPr bwMode="auto">
          <a:xfrm rot="5400000" flipH="1" flipV="1">
            <a:off x="1628478" y="1493591"/>
            <a:ext cx="1368150" cy="486445"/>
          </a:xfrm>
          <a:prstGeom prst="curvedConnector3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>
            <a:outerShdw dist="35921" dir="2700000" algn="ctr" rotWithShape="0">
              <a:schemeClr val="bg2"/>
            </a:outerShdw>
          </a:effectLst>
          <a:extLst/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8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1658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5891" grpId="0" animBg="1"/>
      <p:bldP spid="165892" grpId="0" animBg="1"/>
      <p:bldP spid="16589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7" name="Picture 3" descr="gutthumb"/>
          <p:cNvPicPr>
            <a:picLocks noChangeAspect="1" noChangeArrowheads="1"/>
          </p:cNvPicPr>
          <p:nvPr/>
        </p:nvPicPr>
        <p:blipFill>
          <a:blip r:embed="rId2">
            <a:lum bright="-12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2200" y="1527175"/>
            <a:ext cx="2468563" cy="4378325"/>
          </a:xfrm>
          <a:prstGeom prst="rect">
            <a:avLst/>
          </a:prstGeom>
          <a:noFill/>
          <a:ln w="9525">
            <a:solidFill>
              <a:schemeClr val="hlink"/>
            </a:solidFill>
            <a:miter lim="800000"/>
            <a:headEnd/>
            <a:tailEnd/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2226" name="Text Box 2"/>
          <p:cNvSpPr txBox="1">
            <a:spLocks noChangeArrowheads="1"/>
          </p:cNvSpPr>
          <p:nvPr/>
        </p:nvSpPr>
        <p:spPr bwMode="auto">
          <a:xfrm>
            <a:off x="1344613" y="1989138"/>
            <a:ext cx="2954655" cy="30162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457200" indent="-457200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es-ES" sz="2000" dirty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  <a:p>
            <a:r>
              <a:rPr lang="es-ES" sz="2000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I.   INTRODUCCIÓN</a:t>
            </a:r>
          </a:p>
          <a:p>
            <a:r>
              <a:rPr lang="es-ES" sz="2000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</a:t>
            </a:r>
          </a:p>
          <a:p>
            <a:r>
              <a:rPr lang="es-ES" sz="2000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II.  MORFOLOGÍA</a:t>
            </a:r>
          </a:p>
          <a:p>
            <a:endParaRPr lang="es-ES" sz="2000" dirty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  <a:p>
            <a:r>
              <a:rPr lang="es-ES" sz="2000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III. MOTILIDAD</a:t>
            </a:r>
          </a:p>
          <a:p>
            <a:endParaRPr lang="es-ES" sz="2000" dirty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  <a:p>
            <a:r>
              <a:rPr lang="es-ES" sz="1600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IV.   SECRECIÓN</a:t>
            </a:r>
          </a:p>
          <a:p>
            <a:endParaRPr lang="es-ES" sz="1600" dirty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  <a:p>
            <a:r>
              <a:rPr lang="es-ES" sz="1600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V.    CIRCULACIÓN</a:t>
            </a:r>
            <a:r>
              <a:rPr lang="es-ES" sz="1800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	</a:t>
            </a:r>
          </a:p>
        </p:txBody>
      </p:sp>
      <p:sp>
        <p:nvSpPr>
          <p:cNvPr id="52228" name="Text Box 4"/>
          <p:cNvSpPr txBox="1">
            <a:spLocks noChangeArrowheads="1"/>
          </p:cNvSpPr>
          <p:nvPr/>
        </p:nvSpPr>
        <p:spPr bwMode="auto">
          <a:xfrm>
            <a:off x="4757738" y="950913"/>
            <a:ext cx="2841625" cy="485775"/>
          </a:xfrm>
          <a:prstGeom prst="rect">
            <a:avLst/>
          </a:prstGeom>
          <a:solidFill>
            <a:srgbClr val="76C0C6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Aparato Digestivo</a:t>
            </a:r>
          </a:p>
        </p:txBody>
      </p:sp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6443663" y="6524625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2015   </a:t>
            </a:r>
            <a:r>
              <a:rPr lang="es-ES" sz="900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2" name="1 Rectángulo"/>
          <p:cNvSpPr/>
          <p:nvPr/>
        </p:nvSpPr>
        <p:spPr>
          <a:xfrm>
            <a:off x="1343192" y="1345385"/>
            <a:ext cx="2016224" cy="769441"/>
          </a:xfrm>
          <a:prstGeom prst="rect">
            <a:avLst/>
          </a:prstGeom>
          <a:solidFill>
            <a:srgbClr val="D0EBEC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lvl="0"/>
            <a:r>
              <a:rPr lang="es-ES" sz="24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TEMA 1 </a:t>
            </a:r>
            <a:r>
              <a:rPr lang="es-ES" sz="20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Generalidades</a:t>
            </a:r>
            <a:endParaRPr lang="es-ES" sz="2000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6914" name="Picture 2" descr="MUCOSA"/>
          <p:cNvPicPr>
            <a:picLocks noChangeAspect="1" noChangeArrowheads="1"/>
          </p:cNvPicPr>
          <p:nvPr/>
        </p:nvPicPr>
        <p:blipFill>
          <a:blip r:embed="rId2">
            <a:lum bright="-12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22" t="21646" r="33151"/>
          <a:stretch>
            <a:fillRect/>
          </a:stretch>
        </p:blipFill>
        <p:spPr bwMode="auto">
          <a:xfrm>
            <a:off x="1792288" y="1557338"/>
            <a:ext cx="4286250" cy="4275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6915" name="Rectangle 3"/>
          <p:cNvSpPr>
            <a:spLocks noChangeArrowheads="1"/>
          </p:cNvSpPr>
          <p:nvPr/>
        </p:nvSpPr>
        <p:spPr bwMode="auto">
          <a:xfrm>
            <a:off x="1935163" y="2141538"/>
            <a:ext cx="720725" cy="19446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s-MX" sz="1800" b="0">
              <a:latin typeface="Arial" charset="0"/>
            </a:endParaRPr>
          </a:p>
        </p:txBody>
      </p:sp>
      <p:sp>
        <p:nvSpPr>
          <p:cNvPr id="166917" name="Rectangle 5"/>
          <p:cNvSpPr>
            <a:spLocks noChangeArrowheads="1"/>
          </p:cNvSpPr>
          <p:nvPr/>
        </p:nvSpPr>
        <p:spPr bwMode="auto">
          <a:xfrm>
            <a:off x="1574800" y="4733925"/>
            <a:ext cx="1009650" cy="7921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66918" name="Rectangle 6"/>
          <p:cNvSpPr>
            <a:spLocks noChangeArrowheads="1"/>
          </p:cNvSpPr>
          <p:nvPr/>
        </p:nvSpPr>
        <p:spPr bwMode="auto">
          <a:xfrm>
            <a:off x="7281863" y="871538"/>
            <a:ext cx="576262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66919" name="Text Box 7"/>
          <p:cNvSpPr txBox="1">
            <a:spLocks noChangeArrowheads="1"/>
          </p:cNvSpPr>
          <p:nvPr/>
        </p:nvSpPr>
        <p:spPr bwMode="auto">
          <a:xfrm>
            <a:off x="6659563" y="404813"/>
            <a:ext cx="1966912" cy="395287"/>
          </a:xfrm>
          <a:prstGeom prst="rect">
            <a:avLst/>
          </a:prstGeom>
          <a:solidFill>
            <a:srgbClr val="84C7CC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45791" dir="2021404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" sz="1800" b="0">
                <a:effectLst>
                  <a:outerShdw blurRad="38100" dist="38100" dir="2700000" algn="tl">
                    <a:srgbClr val="FFFFFF"/>
                  </a:outerShdw>
                </a:effectLst>
              </a:rPr>
              <a:t>IV. SECRECIÓN</a:t>
            </a:r>
          </a:p>
        </p:txBody>
      </p:sp>
      <p:sp>
        <p:nvSpPr>
          <p:cNvPr id="166922" name="Rectangle 10"/>
          <p:cNvSpPr>
            <a:spLocks noChangeArrowheads="1"/>
          </p:cNvSpPr>
          <p:nvPr/>
        </p:nvSpPr>
        <p:spPr bwMode="auto">
          <a:xfrm>
            <a:off x="5895975" y="5383213"/>
            <a:ext cx="647700" cy="3587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66923" name="Text Box 11"/>
          <p:cNvSpPr txBox="1">
            <a:spLocks noChangeArrowheads="1"/>
          </p:cNvSpPr>
          <p:nvPr/>
        </p:nvSpPr>
        <p:spPr bwMode="auto">
          <a:xfrm>
            <a:off x="6588125" y="2924175"/>
            <a:ext cx="1879041" cy="461665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MX" sz="2400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  <a:r>
              <a:rPr lang="es-MX" sz="1800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MX" sz="2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Secreción</a:t>
            </a:r>
            <a:endParaRPr lang="es-MX" sz="2000" b="0" dirty="0"/>
          </a:p>
        </p:txBody>
      </p:sp>
      <p:sp>
        <p:nvSpPr>
          <p:cNvPr id="166924" name="Text Box 12"/>
          <p:cNvSpPr txBox="1">
            <a:spLocks noChangeArrowheads="1"/>
          </p:cNvSpPr>
          <p:nvPr/>
        </p:nvSpPr>
        <p:spPr bwMode="auto">
          <a:xfrm>
            <a:off x="6516688" y="2492375"/>
            <a:ext cx="22034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000"/>
              <a:t>Parte SUP- TGI</a:t>
            </a:r>
          </a:p>
        </p:txBody>
      </p:sp>
      <p:sp>
        <p:nvSpPr>
          <p:cNvPr id="166925" name="Rectangle 13"/>
          <p:cNvSpPr>
            <a:spLocks noChangeArrowheads="1"/>
          </p:cNvSpPr>
          <p:nvPr/>
        </p:nvSpPr>
        <p:spPr bwMode="auto">
          <a:xfrm>
            <a:off x="1241425" y="2106613"/>
            <a:ext cx="792163" cy="20161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66926" name="Line 14"/>
          <p:cNvSpPr>
            <a:spLocks noChangeShapeType="1"/>
          </p:cNvSpPr>
          <p:nvPr/>
        </p:nvSpPr>
        <p:spPr bwMode="auto">
          <a:xfrm>
            <a:off x="1601788" y="2035175"/>
            <a:ext cx="0" cy="2016125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66929" name="Rectangle 17"/>
          <p:cNvSpPr>
            <a:spLocks noChangeArrowheads="1"/>
          </p:cNvSpPr>
          <p:nvPr/>
        </p:nvSpPr>
        <p:spPr bwMode="auto">
          <a:xfrm>
            <a:off x="5778500" y="5346700"/>
            <a:ext cx="215900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66930" name="Text Box 18"/>
          <p:cNvSpPr txBox="1">
            <a:spLocks noChangeArrowheads="1"/>
          </p:cNvSpPr>
          <p:nvPr/>
        </p:nvSpPr>
        <p:spPr bwMode="auto">
          <a:xfrm>
            <a:off x="1657350" y="3817938"/>
            <a:ext cx="11334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" i="1"/>
              <a:t>muscularis </a:t>
            </a:r>
          </a:p>
        </p:txBody>
      </p:sp>
      <p:sp>
        <p:nvSpPr>
          <p:cNvPr id="166931" name="Text Box 19"/>
          <p:cNvSpPr txBox="1">
            <a:spLocks noChangeArrowheads="1"/>
          </p:cNvSpPr>
          <p:nvPr/>
        </p:nvSpPr>
        <p:spPr bwMode="auto">
          <a:xfrm>
            <a:off x="1817688" y="2130425"/>
            <a:ext cx="89217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600"/>
              <a:t>epitelio</a:t>
            </a:r>
          </a:p>
        </p:txBody>
      </p:sp>
      <p:sp>
        <p:nvSpPr>
          <p:cNvPr id="166932" name="Rectangle 20"/>
          <p:cNvSpPr>
            <a:spLocks noChangeArrowheads="1"/>
          </p:cNvSpPr>
          <p:nvPr/>
        </p:nvSpPr>
        <p:spPr bwMode="auto">
          <a:xfrm>
            <a:off x="2682875" y="1819275"/>
            <a:ext cx="215900" cy="2873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66933" name="Text Box 21"/>
          <p:cNvSpPr txBox="1">
            <a:spLocks noChangeArrowheads="1"/>
          </p:cNvSpPr>
          <p:nvPr/>
        </p:nvSpPr>
        <p:spPr bwMode="auto">
          <a:xfrm>
            <a:off x="1601788" y="3475038"/>
            <a:ext cx="11430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200"/>
              <a:t>lámina propia</a:t>
            </a:r>
          </a:p>
        </p:txBody>
      </p:sp>
      <p:sp>
        <p:nvSpPr>
          <p:cNvPr id="166934" name="Rectangle 22"/>
          <p:cNvSpPr>
            <a:spLocks noChangeArrowheads="1"/>
          </p:cNvSpPr>
          <p:nvPr/>
        </p:nvSpPr>
        <p:spPr bwMode="auto">
          <a:xfrm>
            <a:off x="2538413" y="3259138"/>
            <a:ext cx="215900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66935" name="Text Box 23"/>
          <p:cNvSpPr txBox="1">
            <a:spLocks noChangeArrowheads="1"/>
          </p:cNvSpPr>
          <p:nvPr/>
        </p:nvSpPr>
        <p:spPr bwMode="auto">
          <a:xfrm>
            <a:off x="6877050" y="908050"/>
            <a:ext cx="1770063" cy="669925"/>
          </a:xfrm>
          <a:prstGeom prst="rect">
            <a:avLst/>
          </a:prstGeom>
          <a:solidFill>
            <a:srgbClr val="D8EEF0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" sz="2000" b="0"/>
              <a:t>MUCOSA</a:t>
            </a:r>
          </a:p>
          <a:p>
            <a:r>
              <a:rPr lang="es-ES" sz="1600"/>
              <a:t>órgano secretor</a:t>
            </a:r>
          </a:p>
        </p:txBody>
      </p:sp>
      <p:sp>
        <p:nvSpPr>
          <p:cNvPr id="166938" name="Text Box 26"/>
          <p:cNvSpPr txBox="1">
            <a:spLocks noChangeArrowheads="1"/>
          </p:cNvSpPr>
          <p:nvPr/>
        </p:nvSpPr>
        <p:spPr bwMode="auto">
          <a:xfrm>
            <a:off x="827088" y="836613"/>
            <a:ext cx="774700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MX" sz="44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166939" name="Text Box 27"/>
          <p:cNvSpPr txBox="1">
            <a:spLocks noChangeArrowheads="1"/>
          </p:cNvSpPr>
          <p:nvPr/>
        </p:nvSpPr>
        <p:spPr bwMode="auto">
          <a:xfrm>
            <a:off x="568325" y="2636838"/>
            <a:ext cx="971550" cy="36671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b="0"/>
              <a:t>Mucosa</a:t>
            </a:r>
          </a:p>
        </p:txBody>
      </p:sp>
      <p:sp>
        <p:nvSpPr>
          <p:cNvPr id="22" name="Text Box 8"/>
          <p:cNvSpPr txBox="1">
            <a:spLocks noChangeArrowheads="1"/>
          </p:cNvSpPr>
          <p:nvPr/>
        </p:nvSpPr>
        <p:spPr bwMode="auto">
          <a:xfrm>
            <a:off x="6444208" y="6584776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2015 ULA</a:t>
            </a:r>
            <a:endParaRPr lang="es-ES" sz="900" dirty="0">
              <a:solidFill>
                <a:schemeClr val="bg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16693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16693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6693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1669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669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1669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669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6935" grpId="0" animBg="1"/>
    </p:bld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939" name="Text Box 3"/>
          <p:cNvSpPr txBox="1">
            <a:spLocks noChangeArrowheads="1"/>
          </p:cNvSpPr>
          <p:nvPr/>
        </p:nvSpPr>
        <p:spPr bwMode="auto">
          <a:xfrm>
            <a:off x="6804025" y="908050"/>
            <a:ext cx="1916113" cy="669925"/>
          </a:xfrm>
          <a:prstGeom prst="rect">
            <a:avLst/>
          </a:prstGeom>
          <a:solidFill>
            <a:srgbClr val="D6ECEE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" sz="1800" b="0"/>
              <a:t>MUCOSA </a:t>
            </a:r>
          </a:p>
          <a:p>
            <a:r>
              <a:rPr lang="es-MX" sz="1800" b="0"/>
              <a:t>órgano secretor</a:t>
            </a:r>
            <a:endParaRPr lang="es-ES" sz="1800" b="0"/>
          </a:p>
        </p:txBody>
      </p:sp>
      <p:sp>
        <p:nvSpPr>
          <p:cNvPr id="167940" name="Text Box 4"/>
          <p:cNvSpPr txBox="1">
            <a:spLocks noChangeArrowheads="1"/>
          </p:cNvSpPr>
          <p:nvPr/>
        </p:nvSpPr>
        <p:spPr bwMode="auto">
          <a:xfrm>
            <a:off x="6732588" y="404813"/>
            <a:ext cx="1966912" cy="395287"/>
          </a:xfrm>
          <a:prstGeom prst="rect">
            <a:avLst/>
          </a:prstGeom>
          <a:solidFill>
            <a:srgbClr val="84C7CC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r>
              <a:rPr lang="es-ES" sz="1800" b="0">
                <a:effectLst>
                  <a:outerShdw blurRad="38100" dist="38100" dir="2700000" algn="tl">
                    <a:srgbClr val="FFFFFF"/>
                  </a:outerShdw>
                </a:effectLst>
              </a:rPr>
              <a:t>IV. SECRECIÓN</a:t>
            </a:r>
          </a:p>
        </p:txBody>
      </p:sp>
      <p:sp>
        <p:nvSpPr>
          <p:cNvPr id="167941" name="Text Box 5"/>
          <p:cNvSpPr txBox="1">
            <a:spLocks noChangeArrowheads="1"/>
          </p:cNvSpPr>
          <p:nvPr/>
        </p:nvSpPr>
        <p:spPr bwMode="auto">
          <a:xfrm>
            <a:off x="6804025" y="2613025"/>
            <a:ext cx="1430338" cy="2317750"/>
          </a:xfrm>
          <a:prstGeom prst="rect">
            <a:avLst/>
          </a:prstGeom>
          <a:noFill/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sz="2000" u="sng" dirty="0"/>
              <a:t>Moco:</a:t>
            </a:r>
            <a:r>
              <a:rPr lang="es-MX" sz="1800" dirty="0"/>
              <a:t> </a:t>
            </a:r>
          </a:p>
          <a:p>
            <a:r>
              <a:rPr lang="es-MX" sz="1600" dirty="0"/>
              <a:t>todo TGI</a:t>
            </a:r>
          </a:p>
          <a:p>
            <a:endParaRPr lang="es-MX" sz="1800" dirty="0"/>
          </a:p>
          <a:p>
            <a:r>
              <a:rPr lang="es-MX" sz="2000" u="sng" dirty="0"/>
              <a:t>Enzimas:</a:t>
            </a:r>
            <a:r>
              <a:rPr lang="es-MX" sz="1800" dirty="0"/>
              <a:t> </a:t>
            </a:r>
          </a:p>
          <a:p>
            <a:r>
              <a:rPr lang="es-MX" sz="1600" dirty="0"/>
              <a:t>hasta íleon</a:t>
            </a:r>
          </a:p>
          <a:p>
            <a:endParaRPr lang="es-MX" sz="1800" dirty="0"/>
          </a:p>
          <a:p>
            <a:r>
              <a:rPr lang="es-MX" sz="2000" u="sng" dirty="0"/>
              <a:t>Péptidos:</a:t>
            </a:r>
            <a:r>
              <a:rPr lang="es-MX" sz="1800" dirty="0"/>
              <a:t> </a:t>
            </a:r>
          </a:p>
          <a:p>
            <a:r>
              <a:rPr lang="es-MX" sz="1600" dirty="0"/>
              <a:t>todo TGI</a:t>
            </a:r>
          </a:p>
        </p:txBody>
      </p:sp>
      <p:sp>
        <p:nvSpPr>
          <p:cNvPr id="167944" name="Text Box 8"/>
          <p:cNvSpPr txBox="1">
            <a:spLocks noChangeArrowheads="1"/>
          </p:cNvSpPr>
          <p:nvPr/>
        </p:nvSpPr>
        <p:spPr bwMode="auto">
          <a:xfrm>
            <a:off x="755650" y="795338"/>
            <a:ext cx="774700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4400">
                <a:solidFill>
                  <a:srgbClr val="CC0000"/>
                </a:solidFill>
              </a:rPr>
              <a:t>**</a:t>
            </a:r>
          </a:p>
        </p:txBody>
      </p:sp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6444208" y="6584776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2015 ULA</a:t>
            </a:r>
            <a:endParaRPr lang="es-ES" sz="900" dirty="0">
              <a:solidFill>
                <a:schemeClr val="bg2"/>
              </a:solidFill>
              <a:latin typeface="Arial" charset="0"/>
            </a:endParaRPr>
          </a:p>
        </p:txBody>
      </p:sp>
      <p:pic>
        <p:nvPicPr>
          <p:cNvPr id="2" name="1 Imagen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4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2146002"/>
            <a:ext cx="5378973" cy="3612157"/>
          </a:xfrm>
          <a:prstGeom prst="rect">
            <a:avLst/>
          </a:prstGeom>
        </p:spPr>
      </p:pic>
      <p:sp>
        <p:nvSpPr>
          <p:cNvPr id="5" name="4 Abrir llave"/>
          <p:cNvSpPr/>
          <p:nvPr/>
        </p:nvSpPr>
        <p:spPr bwMode="auto">
          <a:xfrm>
            <a:off x="3374153" y="2276872"/>
            <a:ext cx="261743" cy="3096344"/>
          </a:xfrm>
          <a:prstGeom prst="leftBrace">
            <a:avLst/>
          </a:prstGeom>
          <a:noFill/>
          <a:ln w="38100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4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4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4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986" name="Text Box 2"/>
          <p:cNvSpPr txBox="1">
            <a:spLocks noChangeArrowheads="1"/>
          </p:cNvSpPr>
          <p:nvPr/>
        </p:nvSpPr>
        <p:spPr bwMode="auto">
          <a:xfrm>
            <a:off x="611188" y="549275"/>
            <a:ext cx="1627187" cy="66992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" sz="1800" b="0">
                <a:effectLst>
                  <a:outerShdw blurRad="38100" dist="38100" dir="2700000" algn="tl">
                    <a:srgbClr val="FFFFFF"/>
                  </a:outerShdw>
                </a:effectLst>
              </a:rPr>
              <a:t>TIPOS DE </a:t>
            </a:r>
          </a:p>
          <a:p>
            <a:r>
              <a:rPr lang="es-ES" sz="1800" b="0">
                <a:effectLst>
                  <a:outerShdw blurRad="38100" dist="38100" dir="2700000" algn="tl">
                    <a:srgbClr val="FFFFFF"/>
                  </a:outerShdw>
                </a:effectLst>
              </a:rPr>
              <a:t>GLÁNDULAS</a:t>
            </a:r>
          </a:p>
        </p:txBody>
      </p:sp>
      <p:sp>
        <p:nvSpPr>
          <p:cNvPr id="169987" name="Text Box 3"/>
          <p:cNvSpPr txBox="1">
            <a:spLocks noChangeArrowheads="1"/>
          </p:cNvSpPr>
          <p:nvPr/>
        </p:nvSpPr>
        <p:spPr bwMode="auto">
          <a:xfrm>
            <a:off x="611188" y="1485900"/>
            <a:ext cx="2592387" cy="3884613"/>
          </a:xfrm>
          <a:prstGeom prst="rect">
            <a:avLst/>
          </a:prstGeom>
          <a:noFill/>
          <a:ln w="38100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FontTx/>
              <a:buAutoNum type="arabicPeriod"/>
            </a:pPr>
            <a:r>
              <a:rPr lang="es-ES" sz="1600">
                <a:latin typeface="Comic Sans MS" pitchFamily="66" charset="0"/>
              </a:rPr>
              <a:t>SIMPLE</a:t>
            </a:r>
            <a:r>
              <a:rPr lang="es-ES" sz="1800" b="0">
                <a:latin typeface="Comic Sans MS" pitchFamily="66" charset="0"/>
              </a:rPr>
              <a:t>:</a:t>
            </a:r>
          </a:p>
          <a:p>
            <a:r>
              <a:rPr lang="es-ES" sz="1800" b="0">
                <a:latin typeface="Comic Sans MS" pitchFamily="66" charset="0"/>
              </a:rPr>
              <a:t>        mucosa</a:t>
            </a:r>
          </a:p>
          <a:p>
            <a:endParaRPr lang="es-ES" sz="1600" b="0">
              <a:latin typeface="Comic Sans MS" pitchFamily="66" charset="0"/>
            </a:endParaRPr>
          </a:p>
          <a:p>
            <a:r>
              <a:rPr lang="es-ES" sz="1600">
                <a:latin typeface="Comic Sans MS" pitchFamily="66" charset="0"/>
              </a:rPr>
              <a:t>2. TUBULAR</a:t>
            </a:r>
            <a:r>
              <a:rPr lang="es-ES" sz="1800" b="0">
                <a:latin typeface="Comic Sans MS" pitchFamily="66" charset="0"/>
              </a:rPr>
              <a:t>: </a:t>
            </a:r>
          </a:p>
          <a:p>
            <a:r>
              <a:rPr lang="es-ES" sz="1800" b="0">
                <a:latin typeface="Comic Sans MS" pitchFamily="66" charset="0"/>
              </a:rPr>
              <a:t>       oxíntica gástrica</a:t>
            </a:r>
          </a:p>
          <a:p>
            <a:r>
              <a:rPr lang="es-ES" sz="1800" b="0">
                <a:latin typeface="Comic Sans MS" pitchFamily="66" charset="0"/>
              </a:rPr>
              <a:t>       Gl. Brunner</a:t>
            </a:r>
          </a:p>
          <a:p>
            <a:endParaRPr lang="es-ES" sz="1800" b="0">
              <a:latin typeface="Comic Sans MS" pitchFamily="66" charset="0"/>
            </a:endParaRPr>
          </a:p>
          <a:p>
            <a:r>
              <a:rPr lang="es-ES" sz="1600">
                <a:latin typeface="Comic Sans MS" pitchFamily="66" charset="0"/>
              </a:rPr>
              <a:t>3. CRIPTAS</a:t>
            </a:r>
            <a:r>
              <a:rPr lang="es-ES" sz="1800" b="0">
                <a:latin typeface="Comic Sans MS" pitchFamily="66" charset="0"/>
              </a:rPr>
              <a:t>: </a:t>
            </a:r>
          </a:p>
          <a:p>
            <a:r>
              <a:rPr lang="es-ES" sz="1800" b="0">
                <a:latin typeface="Comic Sans MS" pitchFamily="66" charset="0"/>
              </a:rPr>
              <a:t>      intestinales</a:t>
            </a:r>
          </a:p>
          <a:p>
            <a:endParaRPr lang="es-ES" sz="1600" b="0">
              <a:latin typeface="Comic Sans MS" pitchFamily="66" charset="0"/>
            </a:endParaRPr>
          </a:p>
          <a:p>
            <a:r>
              <a:rPr lang="es-ES" sz="1600">
                <a:latin typeface="Comic Sans MS" pitchFamily="66" charset="0"/>
              </a:rPr>
              <a:t>4. COMPLEJAS (extrínsecas)</a:t>
            </a:r>
            <a:r>
              <a:rPr lang="es-ES" sz="1600" b="0">
                <a:latin typeface="Comic Sans MS" pitchFamily="66" charset="0"/>
              </a:rPr>
              <a:t>:</a:t>
            </a:r>
            <a:r>
              <a:rPr lang="es-ES" sz="1800" b="0">
                <a:latin typeface="Comic Sans MS" pitchFamily="66" charset="0"/>
              </a:rPr>
              <a:t> salivales, páncreas, hígado</a:t>
            </a:r>
          </a:p>
        </p:txBody>
      </p:sp>
      <p:sp>
        <p:nvSpPr>
          <p:cNvPr id="169988" name="Text Box 4"/>
          <p:cNvSpPr txBox="1">
            <a:spLocks noChangeArrowheads="1"/>
          </p:cNvSpPr>
          <p:nvPr/>
        </p:nvSpPr>
        <p:spPr bwMode="auto">
          <a:xfrm>
            <a:off x="3619500" y="620713"/>
            <a:ext cx="1079500" cy="58102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" sz="1600"/>
              <a:t>Glándula </a:t>
            </a:r>
          </a:p>
          <a:p>
            <a:pPr algn="ctr"/>
            <a:r>
              <a:rPr lang="es-ES" sz="1600"/>
              <a:t>simple</a:t>
            </a:r>
          </a:p>
        </p:txBody>
      </p:sp>
      <p:sp>
        <p:nvSpPr>
          <p:cNvPr id="169989" name="Text Box 5"/>
          <p:cNvSpPr txBox="1">
            <a:spLocks noChangeArrowheads="1"/>
          </p:cNvSpPr>
          <p:nvPr/>
        </p:nvSpPr>
        <p:spPr bwMode="auto">
          <a:xfrm>
            <a:off x="7507288" y="2565400"/>
            <a:ext cx="1241425" cy="58102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" sz="1600"/>
              <a:t>Criptas</a:t>
            </a:r>
          </a:p>
          <a:p>
            <a:pPr algn="ctr"/>
            <a:r>
              <a:rPr lang="es-ES" sz="1600"/>
              <a:t>Lieberk</a:t>
            </a:r>
            <a:r>
              <a:rPr lang="en-US" sz="1600"/>
              <a:t>ü</a:t>
            </a:r>
            <a:r>
              <a:rPr lang="es-ES" sz="1600"/>
              <a:t>hn</a:t>
            </a:r>
          </a:p>
        </p:txBody>
      </p:sp>
      <p:sp>
        <p:nvSpPr>
          <p:cNvPr id="169990" name="Rectangle 6"/>
          <p:cNvSpPr>
            <a:spLocks noChangeArrowheads="1"/>
          </p:cNvSpPr>
          <p:nvPr/>
        </p:nvSpPr>
        <p:spPr bwMode="auto">
          <a:xfrm>
            <a:off x="3330575" y="3932238"/>
            <a:ext cx="287338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pic>
        <p:nvPicPr>
          <p:cNvPr id="169991" name="Picture 7" descr="goblet_h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5038" y="1223963"/>
            <a:ext cx="1592262" cy="1989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9992" name="Picture 8" descr="mucosa yewyun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357" t="11951" r="19087" b="34581"/>
          <a:stretch>
            <a:fillRect/>
          </a:stretch>
        </p:blipFill>
        <p:spPr bwMode="auto">
          <a:xfrm>
            <a:off x="5346700" y="404813"/>
            <a:ext cx="2117725" cy="3240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9993" name="Picture 9" descr="gl brunner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5038" y="3284538"/>
            <a:ext cx="1625600" cy="2447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9995" name="Picture 11" descr="gl salivales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6700" y="3709988"/>
            <a:ext cx="3546475" cy="2649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9996" name="Text Box 12"/>
          <p:cNvSpPr txBox="1">
            <a:spLocks noChangeArrowheads="1"/>
          </p:cNvSpPr>
          <p:nvPr/>
        </p:nvSpPr>
        <p:spPr bwMode="auto">
          <a:xfrm>
            <a:off x="5867400" y="6021388"/>
            <a:ext cx="1177925" cy="58102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" sz="1600"/>
              <a:t>Glándulas </a:t>
            </a:r>
          </a:p>
          <a:p>
            <a:pPr algn="ctr"/>
            <a:r>
              <a:rPr lang="es-ES" sz="1600"/>
              <a:t>complejas</a:t>
            </a:r>
          </a:p>
        </p:txBody>
      </p:sp>
      <p:sp>
        <p:nvSpPr>
          <p:cNvPr id="169997" name="Text Box 13"/>
          <p:cNvSpPr txBox="1">
            <a:spLocks noChangeArrowheads="1"/>
          </p:cNvSpPr>
          <p:nvPr/>
        </p:nvSpPr>
        <p:spPr bwMode="auto">
          <a:xfrm>
            <a:off x="3636963" y="5516563"/>
            <a:ext cx="1079500" cy="58102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" sz="1600"/>
              <a:t>Glándula </a:t>
            </a:r>
          </a:p>
          <a:p>
            <a:pPr algn="ctr"/>
            <a:r>
              <a:rPr lang="es-ES" sz="1600"/>
              <a:t>tubular</a:t>
            </a:r>
          </a:p>
        </p:txBody>
      </p:sp>
      <p:sp>
        <p:nvSpPr>
          <p:cNvPr id="169998" name="Rectangle 14"/>
          <p:cNvSpPr>
            <a:spLocks noChangeArrowheads="1"/>
          </p:cNvSpPr>
          <p:nvPr/>
        </p:nvSpPr>
        <p:spPr bwMode="auto">
          <a:xfrm>
            <a:off x="7885113" y="3860800"/>
            <a:ext cx="935037" cy="36036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69999" name="Rectangle 15"/>
          <p:cNvSpPr>
            <a:spLocks noChangeArrowheads="1"/>
          </p:cNvSpPr>
          <p:nvPr/>
        </p:nvSpPr>
        <p:spPr bwMode="auto">
          <a:xfrm>
            <a:off x="6588125" y="4946650"/>
            <a:ext cx="576263" cy="2159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70000" name="Rectangle 16"/>
          <p:cNvSpPr>
            <a:spLocks noChangeArrowheads="1"/>
          </p:cNvSpPr>
          <p:nvPr/>
        </p:nvSpPr>
        <p:spPr bwMode="auto">
          <a:xfrm>
            <a:off x="7164388" y="5738813"/>
            <a:ext cx="863600" cy="36036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70001" name="Text Box 17"/>
          <p:cNvSpPr txBox="1">
            <a:spLocks noChangeArrowheads="1"/>
          </p:cNvSpPr>
          <p:nvPr/>
        </p:nvSpPr>
        <p:spPr bwMode="auto">
          <a:xfrm>
            <a:off x="7231063" y="5713413"/>
            <a:ext cx="72548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200"/>
              <a:t>Acinos</a:t>
            </a:r>
          </a:p>
          <a:p>
            <a:r>
              <a:rPr lang="es-ES" sz="1200"/>
              <a:t>serosos</a:t>
            </a:r>
          </a:p>
        </p:txBody>
      </p:sp>
      <p:sp>
        <p:nvSpPr>
          <p:cNvPr id="170002" name="Text Box 18"/>
          <p:cNvSpPr txBox="1">
            <a:spLocks noChangeArrowheads="1"/>
          </p:cNvSpPr>
          <p:nvPr/>
        </p:nvSpPr>
        <p:spPr bwMode="auto">
          <a:xfrm>
            <a:off x="7956550" y="3789363"/>
            <a:ext cx="7683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200"/>
              <a:t>Acinos</a:t>
            </a:r>
          </a:p>
          <a:p>
            <a:r>
              <a:rPr lang="es-ES" sz="1200"/>
              <a:t>mucosos</a:t>
            </a:r>
          </a:p>
        </p:txBody>
      </p:sp>
      <p:sp>
        <p:nvSpPr>
          <p:cNvPr id="170003" name="Text Box 19"/>
          <p:cNvSpPr txBox="1">
            <a:spLocks noChangeArrowheads="1"/>
          </p:cNvSpPr>
          <p:nvPr/>
        </p:nvSpPr>
        <p:spPr bwMode="auto">
          <a:xfrm>
            <a:off x="6516688" y="4875213"/>
            <a:ext cx="738187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/>
              <a:t>ductos</a:t>
            </a:r>
          </a:p>
        </p:txBody>
      </p:sp>
      <p:sp>
        <p:nvSpPr>
          <p:cNvPr id="170005" name="Freeform 21"/>
          <p:cNvSpPr>
            <a:spLocks/>
          </p:cNvSpPr>
          <p:nvPr/>
        </p:nvSpPr>
        <p:spPr bwMode="auto">
          <a:xfrm>
            <a:off x="2124075" y="1628775"/>
            <a:ext cx="2016125" cy="287338"/>
          </a:xfrm>
          <a:custGeom>
            <a:avLst/>
            <a:gdLst>
              <a:gd name="T0" fmla="*/ 0 w 1270"/>
              <a:gd name="T1" fmla="*/ 181 h 181"/>
              <a:gd name="T2" fmla="*/ 1270 w 1270"/>
              <a:gd name="T3" fmla="*/ 0 h 181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270" h="181">
                <a:moveTo>
                  <a:pt x="0" y="181"/>
                </a:moveTo>
                <a:cubicBezTo>
                  <a:pt x="529" y="105"/>
                  <a:pt x="1058" y="30"/>
                  <a:pt x="1270" y="0"/>
                </a:cubicBezTo>
              </a:path>
            </a:pathLst>
          </a:custGeom>
          <a:noFill/>
          <a:ln w="28575" cmpd="sng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70006" name="Freeform 22"/>
          <p:cNvSpPr>
            <a:spLocks/>
          </p:cNvSpPr>
          <p:nvPr/>
        </p:nvSpPr>
        <p:spPr bwMode="auto">
          <a:xfrm flipV="1">
            <a:off x="2484438" y="2997200"/>
            <a:ext cx="1800225" cy="1728788"/>
          </a:xfrm>
          <a:custGeom>
            <a:avLst/>
            <a:gdLst>
              <a:gd name="T0" fmla="*/ 0 w 1270"/>
              <a:gd name="T1" fmla="*/ 181 h 181"/>
              <a:gd name="T2" fmla="*/ 1270 w 1270"/>
              <a:gd name="T3" fmla="*/ 0 h 181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270" h="181">
                <a:moveTo>
                  <a:pt x="0" y="181"/>
                </a:moveTo>
                <a:cubicBezTo>
                  <a:pt x="529" y="105"/>
                  <a:pt x="1058" y="30"/>
                  <a:pt x="1270" y="0"/>
                </a:cubicBezTo>
              </a:path>
            </a:pathLst>
          </a:custGeom>
          <a:noFill/>
          <a:ln w="28575" cmpd="sng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70007" name="Freeform 23"/>
          <p:cNvSpPr>
            <a:spLocks/>
          </p:cNvSpPr>
          <p:nvPr/>
        </p:nvSpPr>
        <p:spPr bwMode="auto">
          <a:xfrm flipH="1" flipV="1">
            <a:off x="6516688" y="1916113"/>
            <a:ext cx="1223962" cy="1081087"/>
          </a:xfrm>
          <a:custGeom>
            <a:avLst/>
            <a:gdLst>
              <a:gd name="T0" fmla="*/ 0 w 1270"/>
              <a:gd name="T1" fmla="*/ 181 h 181"/>
              <a:gd name="T2" fmla="*/ 1270 w 1270"/>
              <a:gd name="T3" fmla="*/ 0 h 181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270" h="181">
                <a:moveTo>
                  <a:pt x="0" y="181"/>
                </a:moveTo>
                <a:cubicBezTo>
                  <a:pt x="529" y="105"/>
                  <a:pt x="1058" y="30"/>
                  <a:pt x="1270" y="0"/>
                </a:cubicBezTo>
              </a:path>
            </a:pathLst>
          </a:custGeom>
          <a:noFill/>
          <a:ln w="28575" cmpd="sng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3" name="Text Box 8"/>
          <p:cNvSpPr txBox="1">
            <a:spLocks noChangeArrowheads="1"/>
          </p:cNvSpPr>
          <p:nvPr/>
        </p:nvSpPr>
        <p:spPr bwMode="auto">
          <a:xfrm>
            <a:off x="88518" y="6584776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2015 ULA</a:t>
            </a:r>
            <a:endParaRPr lang="es-ES" sz="900" dirty="0">
              <a:solidFill>
                <a:schemeClr val="bg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0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700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9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0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700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0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1700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9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9988" grpId="0" animBg="1"/>
      <p:bldP spid="169989" grpId="0" animBg="1"/>
      <p:bldP spid="169996" grpId="0" animBg="1"/>
      <p:bldP spid="169997" grpId="0" animBg="1"/>
      <p:bldP spid="170005" grpId="0" animBg="1"/>
      <p:bldP spid="170006" grpId="0" animBg="1"/>
      <p:bldP spid="170007" grpId="0" animBg="1"/>
    </p:bld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010" name="Text Box 2"/>
          <p:cNvSpPr txBox="1">
            <a:spLocks noChangeArrowheads="1"/>
          </p:cNvSpPr>
          <p:nvPr/>
        </p:nvSpPr>
        <p:spPr bwMode="auto">
          <a:xfrm>
            <a:off x="6659563" y="404813"/>
            <a:ext cx="1966912" cy="395287"/>
          </a:xfrm>
          <a:prstGeom prst="rect">
            <a:avLst/>
          </a:prstGeom>
          <a:solidFill>
            <a:srgbClr val="84C7CC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" sz="1800" b="0">
                <a:effectLst>
                  <a:outerShdw blurRad="38100" dist="38100" dir="2700000" algn="tl">
                    <a:srgbClr val="FFFFFF"/>
                  </a:outerShdw>
                </a:effectLst>
              </a:rPr>
              <a:t>IV. SECRECIÓN</a:t>
            </a:r>
          </a:p>
        </p:txBody>
      </p:sp>
      <p:sp>
        <p:nvSpPr>
          <p:cNvPr id="171011" name="Text Box 3"/>
          <p:cNvSpPr txBox="1">
            <a:spLocks noChangeArrowheads="1"/>
          </p:cNvSpPr>
          <p:nvPr/>
        </p:nvSpPr>
        <p:spPr bwMode="auto">
          <a:xfrm>
            <a:off x="1131888" y="1628775"/>
            <a:ext cx="3648075" cy="1673225"/>
          </a:xfrm>
          <a:prstGeom prst="rect">
            <a:avLst/>
          </a:prstGeom>
          <a:solidFill>
            <a:srgbClr val="FFCCCC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1796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r>
              <a:rPr lang="es-MX" sz="2400" b="0">
                <a:effectLst>
                  <a:outerShdw blurRad="38100" dist="38100" dir="2700000" algn="tl">
                    <a:srgbClr val="FFFFFF"/>
                  </a:outerShdw>
                </a:effectLst>
              </a:rPr>
              <a:t>Células glandulares TGI </a:t>
            </a:r>
          </a:p>
          <a:p>
            <a:r>
              <a:rPr lang="es-MX" sz="2400" b="0">
                <a:effectLst>
                  <a:outerShdw blurRad="38100" dist="38100" dir="2700000" algn="tl">
                    <a:srgbClr val="FFFFFF"/>
                  </a:outerShdw>
                </a:effectLst>
              </a:rPr>
              <a:t>secretan</a:t>
            </a:r>
            <a:r>
              <a:rPr lang="es-MX" sz="2000" b="0">
                <a:effectLst>
                  <a:outerShdw blurRad="38100" dist="38100" dir="2700000" algn="tl">
                    <a:srgbClr val="FFFFFF"/>
                  </a:outerShdw>
                </a:effectLst>
              </a:rPr>
              <a:t>:</a:t>
            </a:r>
          </a:p>
          <a:p>
            <a:endParaRPr lang="es-MX" b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buFontTx/>
              <a:buChar char="•"/>
            </a:pPr>
            <a:r>
              <a:rPr lang="es-MX" sz="2000" b="0">
                <a:effectLst>
                  <a:outerShdw blurRad="38100" dist="38100" dir="2700000" algn="tl">
                    <a:srgbClr val="FFFFFF"/>
                  </a:outerShdw>
                </a:effectLst>
              </a:rPr>
              <a:t>  Sustancias orgánicas </a:t>
            </a:r>
          </a:p>
          <a:p>
            <a:pPr>
              <a:buFontTx/>
              <a:buChar char="•"/>
            </a:pPr>
            <a:r>
              <a:rPr lang="es-MX" sz="2000" b="0">
                <a:effectLst>
                  <a:outerShdw blurRad="38100" dist="38100" dir="2700000" algn="tl">
                    <a:srgbClr val="FFFFFF"/>
                  </a:outerShdw>
                </a:effectLst>
              </a:rPr>
              <a:t>  Agua y electrolitos</a:t>
            </a:r>
          </a:p>
        </p:txBody>
      </p:sp>
      <p:sp>
        <p:nvSpPr>
          <p:cNvPr id="171012" name="Text Box 4"/>
          <p:cNvSpPr txBox="1">
            <a:spLocks noChangeArrowheads="1"/>
          </p:cNvSpPr>
          <p:nvPr/>
        </p:nvSpPr>
        <p:spPr bwMode="auto">
          <a:xfrm>
            <a:off x="4308475" y="3573463"/>
            <a:ext cx="3790950" cy="2600325"/>
          </a:xfrm>
          <a:prstGeom prst="rect">
            <a:avLst/>
          </a:prstGeom>
          <a:solidFill>
            <a:srgbClr val="FFCCCC"/>
          </a:solidFill>
          <a:ln w="38100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es-MX" sz="1800" b="0" dirty="0"/>
              <a:t>Sustancias orgánicas</a:t>
            </a:r>
          </a:p>
          <a:p>
            <a:pPr algn="ctr"/>
            <a:r>
              <a:rPr lang="es-MX" sz="1800" b="0" dirty="0"/>
              <a:t> más importantes son </a:t>
            </a:r>
          </a:p>
          <a:p>
            <a:pPr algn="ctr"/>
            <a:endParaRPr lang="es-MX" sz="1800" b="0" dirty="0"/>
          </a:p>
          <a:p>
            <a:pPr algn="ctr"/>
            <a:r>
              <a:rPr lang="es-MX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PROTEÍNAS</a:t>
            </a:r>
          </a:p>
          <a:p>
            <a:pPr algn="ctr"/>
            <a:r>
              <a:rPr lang="es-MX" dirty="0"/>
              <a:t> </a:t>
            </a:r>
          </a:p>
          <a:p>
            <a:pPr algn="ctr"/>
            <a:r>
              <a:rPr lang="es-MX" sz="1800" b="0" dirty="0"/>
              <a:t>fundamentalmente </a:t>
            </a:r>
          </a:p>
          <a:p>
            <a:pPr algn="ctr"/>
            <a:r>
              <a:rPr lang="es-MX" sz="4800" dirty="0">
                <a:solidFill>
                  <a:srgbClr val="CC0000"/>
                </a:solidFill>
              </a:rPr>
              <a:t> </a:t>
            </a:r>
            <a:r>
              <a:rPr lang="es-MX" sz="4800" dirty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ENZIMAS</a:t>
            </a:r>
            <a:r>
              <a:rPr lang="es-MX" sz="4800" dirty="0">
                <a:solidFill>
                  <a:srgbClr val="CC0000"/>
                </a:solidFill>
              </a:rPr>
              <a:t> </a:t>
            </a:r>
            <a:endParaRPr lang="es-MX" sz="4000" dirty="0">
              <a:solidFill>
                <a:srgbClr val="CC0000"/>
              </a:solidFill>
            </a:endParaRPr>
          </a:p>
        </p:txBody>
      </p:sp>
      <p:sp>
        <p:nvSpPr>
          <p:cNvPr id="171014" name="Text Box 6"/>
          <p:cNvSpPr txBox="1">
            <a:spLocks noChangeArrowheads="1"/>
          </p:cNvSpPr>
          <p:nvPr/>
        </p:nvSpPr>
        <p:spPr bwMode="auto">
          <a:xfrm>
            <a:off x="6588125" y="908050"/>
            <a:ext cx="2046288" cy="669925"/>
          </a:xfrm>
          <a:prstGeom prst="rect">
            <a:avLst/>
          </a:prstGeom>
          <a:solidFill>
            <a:srgbClr val="D6ECEE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es-ES" sz="1800" b="0"/>
              <a:t>MUCOSA</a:t>
            </a:r>
          </a:p>
          <a:p>
            <a:pPr algn="ctr"/>
            <a:r>
              <a:rPr lang="es-ES" sz="1800" b="0"/>
              <a:t>Órgano secretor </a:t>
            </a:r>
          </a:p>
        </p:txBody>
      </p:sp>
      <p:sp>
        <p:nvSpPr>
          <p:cNvPr id="171016" name="Text Box 8"/>
          <p:cNvSpPr txBox="1">
            <a:spLocks noChangeArrowheads="1"/>
          </p:cNvSpPr>
          <p:nvPr/>
        </p:nvSpPr>
        <p:spPr bwMode="auto">
          <a:xfrm>
            <a:off x="5724128" y="908050"/>
            <a:ext cx="924255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s-MX" sz="44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  <a:endParaRPr lang="es-MX" sz="44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6444208" y="6584776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2015 ULA</a:t>
            </a:r>
            <a:endParaRPr lang="es-ES" sz="900" dirty="0">
              <a:solidFill>
                <a:schemeClr val="bg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1012" grpId="0" animBg="1"/>
    </p:bld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034" name="Text Box 2"/>
          <p:cNvSpPr txBox="1">
            <a:spLocks noChangeArrowheads="1"/>
          </p:cNvSpPr>
          <p:nvPr/>
        </p:nvSpPr>
        <p:spPr bwMode="auto">
          <a:xfrm>
            <a:off x="2546350" y="2060575"/>
            <a:ext cx="4051300" cy="425450"/>
          </a:xfrm>
          <a:prstGeom prst="rect">
            <a:avLst/>
          </a:prstGeom>
          <a:solidFill>
            <a:srgbClr val="CDE9EB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45791" dir="2021404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MX" sz="2000" b="0"/>
              <a:t>MECANISMOS DE SECRECIÓN</a:t>
            </a:r>
          </a:p>
        </p:txBody>
      </p:sp>
      <p:sp>
        <p:nvSpPr>
          <p:cNvPr id="172035" name="Text Box 3"/>
          <p:cNvSpPr txBox="1">
            <a:spLocks noChangeArrowheads="1"/>
          </p:cNvSpPr>
          <p:nvPr/>
        </p:nvSpPr>
        <p:spPr bwMode="auto">
          <a:xfrm>
            <a:off x="2986469" y="2708273"/>
            <a:ext cx="3171061" cy="1692771"/>
          </a:xfrm>
          <a:prstGeom prst="rect">
            <a:avLst/>
          </a:prstGeom>
          <a:noFill/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MX" sz="2000" b="0" dirty="0">
                <a:latin typeface="Comic Sans MS" pitchFamily="66" charset="0"/>
              </a:rPr>
              <a:t>1. Enzimas (proteínas)</a:t>
            </a:r>
          </a:p>
          <a:p>
            <a:endParaRPr lang="es-MX" sz="1000" b="0" dirty="0">
              <a:latin typeface="Comic Sans MS" pitchFamily="66" charset="0"/>
            </a:endParaRPr>
          </a:p>
          <a:p>
            <a:r>
              <a:rPr lang="es-MX" sz="2000" b="0" dirty="0">
                <a:latin typeface="Comic Sans MS" pitchFamily="66" charset="0"/>
              </a:rPr>
              <a:t>      </a:t>
            </a:r>
            <a:r>
              <a:rPr lang="es-MX" sz="2000" b="0" dirty="0" smtClean="0">
                <a:latin typeface="Comic Sans MS" pitchFamily="66" charset="0"/>
              </a:rPr>
              <a:t>elaboración</a:t>
            </a:r>
            <a:r>
              <a:rPr lang="es-MX" sz="2000" b="0" dirty="0">
                <a:latin typeface="Comic Sans MS" pitchFamily="66" charset="0"/>
              </a:rPr>
              <a:t>: síntesis</a:t>
            </a:r>
            <a:endParaRPr lang="es-MX" b="0" dirty="0">
              <a:latin typeface="Comic Sans MS" pitchFamily="66" charset="0"/>
            </a:endParaRPr>
          </a:p>
          <a:p>
            <a:r>
              <a:rPr lang="es-MX" sz="2000" b="0" dirty="0">
                <a:latin typeface="Comic Sans MS" pitchFamily="66" charset="0"/>
              </a:rPr>
              <a:t>      </a:t>
            </a:r>
            <a:r>
              <a:rPr lang="es-MX" sz="2000" b="0" dirty="0" smtClean="0">
                <a:latin typeface="Comic Sans MS" pitchFamily="66" charset="0"/>
              </a:rPr>
              <a:t>liberación</a:t>
            </a:r>
            <a:r>
              <a:rPr lang="es-MX" sz="2000" b="0" dirty="0">
                <a:latin typeface="Comic Sans MS" pitchFamily="66" charset="0"/>
              </a:rPr>
              <a:t>: exocitosis</a:t>
            </a:r>
          </a:p>
          <a:p>
            <a:endParaRPr lang="es-MX" b="0" dirty="0">
              <a:latin typeface="Comic Sans MS" pitchFamily="66" charset="0"/>
            </a:endParaRPr>
          </a:p>
          <a:p>
            <a:r>
              <a:rPr lang="es-MX" sz="2000" b="0" dirty="0">
                <a:latin typeface="Comic Sans MS" pitchFamily="66" charset="0"/>
              </a:rPr>
              <a:t>2. Agua e iones</a:t>
            </a:r>
          </a:p>
        </p:txBody>
      </p:sp>
      <p:sp>
        <p:nvSpPr>
          <p:cNvPr id="172036" name="Text Box 4"/>
          <p:cNvSpPr txBox="1">
            <a:spLocks noChangeArrowheads="1"/>
          </p:cNvSpPr>
          <p:nvPr/>
        </p:nvSpPr>
        <p:spPr bwMode="auto">
          <a:xfrm>
            <a:off x="6603152" y="476672"/>
            <a:ext cx="1955985" cy="369332"/>
          </a:xfrm>
          <a:prstGeom prst="rect">
            <a:avLst/>
          </a:prstGeom>
          <a:solidFill>
            <a:srgbClr val="84C7CC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45791" dir="2021404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" sz="1800" b="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IV. </a:t>
            </a:r>
            <a:r>
              <a:rPr lang="es-ES" sz="1800" b="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SECRECIÓN</a:t>
            </a:r>
            <a:endParaRPr lang="es-ES" sz="1800" b="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6444208" y="6584776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2015 ULA</a:t>
            </a:r>
            <a:endParaRPr lang="es-ES" sz="900" dirty="0">
              <a:solidFill>
                <a:schemeClr val="bg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3058" name="Picture 2" descr="img1"/>
          <p:cNvPicPr>
            <a:picLocks noGrp="1" noChangeAspect="1" noChangeArrowheads="1"/>
          </p:cNvPicPr>
          <p:nvPr>
            <p:ph/>
          </p:nvPr>
        </p:nvPicPr>
        <p:blipFill>
          <a:blip r:embed="rId2">
            <a:lum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85" t="10957" r="17766" b="23332"/>
          <a:stretch>
            <a:fillRect/>
          </a:stretch>
        </p:blipFill>
        <p:spPr>
          <a:xfrm>
            <a:off x="1677988" y="2061244"/>
            <a:ext cx="5616575" cy="345598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73059" name="Text Box 3"/>
          <p:cNvSpPr txBox="1">
            <a:spLocks noChangeArrowheads="1"/>
          </p:cNvSpPr>
          <p:nvPr/>
        </p:nvSpPr>
        <p:spPr bwMode="auto">
          <a:xfrm>
            <a:off x="6732588" y="404813"/>
            <a:ext cx="1966912" cy="395287"/>
          </a:xfrm>
          <a:prstGeom prst="rect">
            <a:avLst/>
          </a:prstGeom>
          <a:solidFill>
            <a:srgbClr val="84C7CC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45791" dir="2021404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es-ES" sz="1800" b="0">
                <a:effectLst>
                  <a:outerShdw blurRad="38100" dist="38100" dir="2700000" algn="tl">
                    <a:srgbClr val="FFFFFF"/>
                  </a:outerShdw>
                </a:effectLst>
              </a:rPr>
              <a:t>IV. SECRECIÓN</a:t>
            </a:r>
          </a:p>
        </p:txBody>
      </p:sp>
      <p:sp>
        <p:nvSpPr>
          <p:cNvPr id="173060" name="Rectangle 4"/>
          <p:cNvSpPr>
            <a:spLocks noChangeArrowheads="1"/>
          </p:cNvSpPr>
          <p:nvPr/>
        </p:nvSpPr>
        <p:spPr bwMode="auto">
          <a:xfrm>
            <a:off x="6215063" y="1747838"/>
            <a:ext cx="1871662" cy="2873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73061" name="Text Box 5"/>
          <p:cNvSpPr txBox="1">
            <a:spLocks noChangeArrowheads="1"/>
          </p:cNvSpPr>
          <p:nvPr/>
        </p:nvSpPr>
        <p:spPr bwMode="auto">
          <a:xfrm>
            <a:off x="1064563" y="745445"/>
            <a:ext cx="3363421" cy="584775"/>
          </a:xfrm>
          <a:prstGeom prst="rect">
            <a:avLst/>
          </a:prstGeom>
          <a:solidFill>
            <a:srgbClr val="D6ECEE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es-ES" sz="3200" b="0">
                <a:effectLst>
                  <a:outerShdw blurRad="38100" dist="38100" dir="2700000" algn="tl">
                    <a:srgbClr val="FFFFFF"/>
                  </a:outerShdw>
                </a:effectLst>
              </a:rPr>
              <a:t>Síntesis enzimas</a:t>
            </a:r>
          </a:p>
        </p:txBody>
      </p:sp>
      <p:sp>
        <p:nvSpPr>
          <p:cNvPr id="173062" name="Text Box 6"/>
          <p:cNvSpPr txBox="1">
            <a:spLocks noChangeArrowheads="1"/>
          </p:cNvSpPr>
          <p:nvPr/>
        </p:nvSpPr>
        <p:spPr bwMode="auto">
          <a:xfrm>
            <a:off x="1246188" y="2395538"/>
            <a:ext cx="431800" cy="376237"/>
          </a:xfrm>
          <a:prstGeom prst="rect">
            <a:avLst/>
          </a:prstGeom>
          <a:solidFill>
            <a:srgbClr val="FFD693"/>
          </a:solidFill>
          <a:ln w="9525">
            <a:solidFill>
              <a:srgbClr val="FF00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sz="1800"/>
              <a:t>1.</a:t>
            </a:r>
          </a:p>
        </p:txBody>
      </p:sp>
      <p:sp>
        <p:nvSpPr>
          <p:cNvPr id="173063" name="Text Box 7"/>
          <p:cNvSpPr txBox="1">
            <a:spLocks noChangeArrowheads="1"/>
          </p:cNvSpPr>
          <p:nvPr/>
        </p:nvSpPr>
        <p:spPr bwMode="auto">
          <a:xfrm>
            <a:off x="2830513" y="1616075"/>
            <a:ext cx="431800" cy="376238"/>
          </a:xfrm>
          <a:prstGeom prst="rect">
            <a:avLst/>
          </a:prstGeom>
          <a:solidFill>
            <a:srgbClr val="FFD693"/>
          </a:solidFill>
          <a:ln w="9525">
            <a:solidFill>
              <a:srgbClr val="FF00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sz="1800"/>
              <a:t>2.</a:t>
            </a:r>
          </a:p>
        </p:txBody>
      </p:sp>
      <p:sp>
        <p:nvSpPr>
          <p:cNvPr id="173064" name="Text Box 8"/>
          <p:cNvSpPr txBox="1">
            <a:spLocks noChangeArrowheads="1"/>
          </p:cNvSpPr>
          <p:nvPr/>
        </p:nvSpPr>
        <p:spPr bwMode="auto">
          <a:xfrm>
            <a:off x="3563938" y="3573463"/>
            <a:ext cx="431800" cy="376237"/>
          </a:xfrm>
          <a:prstGeom prst="rect">
            <a:avLst/>
          </a:prstGeom>
          <a:solidFill>
            <a:srgbClr val="FFD693"/>
          </a:solidFill>
          <a:ln w="9525">
            <a:solidFill>
              <a:srgbClr val="FF00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sz="1800"/>
              <a:t>3.</a:t>
            </a:r>
          </a:p>
        </p:txBody>
      </p:sp>
      <p:sp>
        <p:nvSpPr>
          <p:cNvPr id="173065" name="Text Box 9"/>
          <p:cNvSpPr txBox="1">
            <a:spLocks noChangeArrowheads="1"/>
          </p:cNvSpPr>
          <p:nvPr/>
        </p:nvSpPr>
        <p:spPr bwMode="auto">
          <a:xfrm>
            <a:off x="3551238" y="1831975"/>
            <a:ext cx="422275" cy="346075"/>
          </a:xfrm>
          <a:prstGeom prst="rect">
            <a:avLst/>
          </a:prstGeom>
          <a:solidFill>
            <a:srgbClr val="FFD693"/>
          </a:solidFill>
          <a:ln w="9525">
            <a:solidFill>
              <a:srgbClr val="FF00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MX" sz="1600"/>
              <a:t>4.</a:t>
            </a:r>
          </a:p>
        </p:txBody>
      </p:sp>
      <p:sp>
        <p:nvSpPr>
          <p:cNvPr id="173066" name="Text Box 10"/>
          <p:cNvSpPr txBox="1">
            <a:spLocks noChangeArrowheads="1"/>
          </p:cNvSpPr>
          <p:nvPr/>
        </p:nvSpPr>
        <p:spPr bwMode="auto">
          <a:xfrm>
            <a:off x="4249738" y="4556125"/>
            <a:ext cx="431800" cy="376238"/>
          </a:xfrm>
          <a:prstGeom prst="rect">
            <a:avLst/>
          </a:prstGeom>
          <a:solidFill>
            <a:srgbClr val="FFD693"/>
          </a:solidFill>
          <a:ln w="9525">
            <a:solidFill>
              <a:srgbClr val="FF00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sz="1800"/>
              <a:t>5.</a:t>
            </a:r>
          </a:p>
        </p:txBody>
      </p:sp>
      <p:sp>
        <p:nvSpPr>
          <p:cNvPr id="173067" name="Text Box 11"/>
          <p:cNvSpPr txBox="1">
            <a:spLocks noChangeArrowheads="1"/>
          </p:cNvSpPr>
          <p:nvPr/>
        </p:nvSpPr>
        <p:spPr bwMode="auto">
          <a:xfrm>
            <a:off x="5580063" y="4005263"/>
            <a:ext cx="431800" cy="376237"/>
          </a:xfrm>
          <a:prstGeom prst="rect">
            <a:avLst/>
          </a:prstGeom>
          <a:solidFill>
            <a:srgbClr val="FFD693"/>
          </a:solidFill>
          <a:ln w="9525">
            <a:solidFill>
              <a:srgbClr val="FF00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sz="1800"/>
              <a:t>6.</a:t>
            </a:r>
          </a:p>
        </p:txBody>
      </p:sp>
      <p:sp>
        <p:nvSpPr>
          <p:cNvPr id="173068" name="Rectangle 12"/>
          <p:cNvSpPr>
            <a:spLocks noChangeArrowheads="1"/>
          </p:cNvSpPr>
          <p:nvPr/>
        </p:nvSpPr>
        <p:spPr bwMode="auto">
          <a:xfrm>
            <a:off x="7151688" y="3163888"/>
            <a:ext cx="935037" cy="10795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73069" name="Text Box 13"/>
          <p:cNvSpPr txBox="1">
            <a:spLocks noChangeArrowheads="1"/>
          </p:cNvSpPr>
          <p:nvPr/>
        </p:nvSpPr>
        <p:spPr bwMode="auto">
          <a:xfrm>
            <a:off x="539750" y="722784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MX" sz="4400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173070" name="Text Box 14"/>
          <p:cNvSpPr txBox="1">
            <a:spLocks noChangeArrowheads="1"/>
          </p:cNvSpPr>
          <p:nvPr/>
        </p:nvSpPr>
        <p:spPr bwMode="auto">
          <a:xfrm>
            <a:off x="539750" y="3344863"/>
            <a:ext cx="1200150" cy="457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400"/>
              <a:t>BASAL</a:t>
            </a:r>
          </a:p>
        </p:txBody>
      </p:sp>
      <p:sp>
        <p:nvSpPr>
          <p:cNvPr id="173071" name="Text Box 15"/>
          <p:cNvSpPr txBox="1">
            <a:spLocks noChangeArrowheads="1"/>
          </p:cNvSpPr>
          <p:nvPr/>
        </p:nvSpPr>
        <p:spPr bwMode="auto">
          <a:xfrm>
            <a:off x="7223125" y="3457575"/>
            <a:ext cx="1314450" cy="457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400" dirty="0"/>
              <a:t>APICAL</a:t>
            </a:r>
          </a:p>
        </p:txBody>
      </p:sp>
      <p:sp>
        <p:nvSpPr>
          <p:cNvPr id="173072" name="Text Box 16"/>
          <p:cNvSpPr txBox="1">
            <a:spLocks noChangeArrowheads="1"/>
          </p:cNvSpPr>
          <p:nvPr/>
        </p:nvSpPr>
        <p:spPr bwMode="auto">
          <a:xfrm>
            <a:off x="1450688" y="5445125"/>
            <a:ext cx="1503938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FIBRA </a:t>
            </a:r>
          </a:p>
          <a:p>
            <a:pPr algn="ctr"/>
            <a:r>
              <a:rPr lang="es-ES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NERVIOSA</a:t>
            </a:r>
          </a:p>
          <a:p>
            <a:pPr algn="ctr"/>
            <a:r>
              <a:rPr lang="es-ES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AUTONÓMICA</a:t>
            </a:r>
            <a:endParaRPr lang="es-ES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73073" name="Text Box 17"/>
          <p:cNvSpPr txBox="1">
            <a:spLocks noChangeArrowheads="1"/>
          </p:cNvSpPr>
          <p:nvPr/>
        </p:nvSpPr>
        <p:spPr bwMode="auto">
          <a:xfrm>
            <a:off x="3262313" y="5503863"/>
            <a:ext cx="1358064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dirty="0"/>
              <a:t>A. GOLGI</a:t>
            </a:r>
          </a:p>
          <a:p>
            <a:r>
              <a:rPr lang="es-ES" dirty="0" err="1" smtClean="0"/>
              <a:t>Postraducción</a:t>
            </a:r>
            <a:endParaRPr lang="es-ES" dirty="0"/>
          </a:p>
        </p:txBody>
      </p:sp>
      <p:sp>
        <p:nvSpPr>
          <p:cNvPr id="173074" name="Text Box 18"/>
          <p:cNvSpPr txBox="1">
            <a:spLocks noChangeArrowheads="1"/>
          </p:cNvSpPr>
          <p:nvPr/>
        </p:nvSpPr>
        <p:spPr bwMode="auto">
          <a:xfrm>
            <a:off x="4630738" y="5432425"/>
            <a:ext cx="1387475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/>
              <a:t>VESÍCULAS</a:t>
            </a:r>
          </a:p>
          <a:p>
            <a:r>
              <a:rPr lang="es-ES"/>
              <a:t>SECRETORAS</a:t>
            </a:r>
          </a:p>
        </p:txBody>
      </p:sp>
      <p:sp>
        <p:nvSpPr>
          <p:cNvPr id="173075" name="Text Box 19"/>
          <p:cNvSpPr txBox="1">
            <a:spLocks noChangeArrowheads="1"/>
          </p:cNvSpPr>
          <p:nvPr/>
        </p:nvSpPr>
        <p:spPr bwMode="auto">
          <a:xfrm>
            <a:off x="5999163" y="5503863"/>
            <a:ext cx="108074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" dirty="0" smtClean="0"/>
              <a:t>Gránulos</a:t>
            </a:r>
          </a:p>
          <a:p>
            <a:pPr algn="ctr"/>
            <a:r>
              <a:rPr lang="es-ES" dirty="0" smtClean="0"/>
              <a:t>ENZIMAS</a:t>
            </a:r>
            <a:endParaRPr lang="es-ES" dirty="0"/>
          </a:p>
        </p:txBody>
      </p:sp>
      <p:sp>
        <p:nvSpPr>
          <p:cNvPr id="173076" name="Text Box 20"/>
          <p:cNvSpPr txBox="1">
            <a:spLocks noChangeArrowheads="1"/>
          </p:cNvSpPr>
          <p:nvPr/>
        </p:nvSpPr>
        <p:spPr bwMode="auto">
          <a:xfrm>
            <a:off x="1462088" y="1758950"/>
            <a:ext cx="9588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>
                <a:solidFill>
                  <a:srgbClr val="FF0000"/>
                </a:solidFill>
              </a:rPr>
              <a:t>CAPILAR</a:t>
            </a:r>
          </a:p>
        </p:txBody>
      </p:sp>
      <p:sp>
        <p:nvSpPr>
          <p:cNvPr id="173077" name="Text Box 21"/>
          <p:cNvSpPr txBox="1">
            <a:spLocks noChangeArrowheads="1"/>
          </p:cNvSpPr>
          <p:nvPr/>
        </p:nvSpPr>
        <p:spPr bwMode="auto">
          <a:xfrm>
            <a:off x="3262313" y="1543050"/>
            <a:ext cx="16922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dirty="0"/>
              <a:t>MITOCONDRIAS</a:t>
            </a:r>
          </a:p>
        </p:txBody>
      </p:sp>
      <p:sp>
        <p:nvSpPr>
          <p:cNvPr id="173078" name="Text Box 22"/>
          <p:cNvSpPr txBox="1">
            <a:spLocks noChangeArrowheads="1"/>
          </p:cNvSpPr>
          <p:nvPr/>
        </p:nvSpPr>
        <p:spPr bwMode="auto">
          <a:xfrm>
            <a:off x="3910013" y="1831975"/>
            <a:ext cx="2935287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/>
              <a:t>R. ENDOPLÁSMICO Traducción</a:t>
            </a:r>
          </a:p>
        </p:txBody>
      </p:sp>
      <p:sp>
        <p:nvSpPr>
          <p:cNvPr id="173080" name="Text Box 24"/>
          <p:cNvSpPr txBox="1">
            <a:spLocks noChangeArrowheads="1"/>
          </p:cNvSpPr>
          <p:nvPr/>
        </p:nvSpPr>
        <p:spPr bwMode="auto">
          <a:xfrm>
            <a:off x="7019925" y="2276475"/>
            <a:ext cx="1554163" cy="3365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600"/>
              <a:t>EXOCITOSIS</a:t>
            </a:r>
          </a:p>
        </p:txBody>
      </p:sp>
      <p:sp>
        <p:nvSpPr>
          <p:cNvPr id="173081" name="Text Box 25"/>
          <p:cNvSpPr txBox="1">
            <a:spLocks noChangeArrowheads="1"/>
          </p:cNvSpPr>
          <p:nvPr/>
        </p:nvSpPr>
        <p:spPr bwMode="auto">
          <a:xfrm>
            <a:off x="7451725" y="4076700"/>
            <a:ext cx="787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2400"/>
              <a:t>LUZ</a:t>
            </a:r>
          </a:p>
        </p:txBody>
      </p:sp>
      <p:sp>
        <p:nvSpPr>
          <p:cNvPr id="26" name="Text Box 8"/>
          <p:cNvSpPr txBox="1">
            <a:spLocks noChangeArrowheads="1"/>
          </p:cNvSpPr>
          <p:nvPr/>
        </p:nvSpPr>
        <p:spPr bwMode="auto">
          <a:xfrm>
            <a:off x="6444208" y="6584776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2015 ULA</a:t>
            </a:r>
            <a:endParaRPr lang="es-ES" sz="900" dirty="0">
              <a:solidFill>
                <a:schemeClr val="bg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3062" grpId="0" animBg="1"/>
      <p:bldP spid="173063" grpId="0" animBg="1"/>
      <p:bldP spid="173064" grpId="0" animBg="1"/>
      <p:bldP spid="173065" grpId="0" animBg="1"/>
      <p:bldP spid="173066" grpId="0" animBg="1"/>
      <p:bldP spid="173067" grpId="0" animBg="1"/>
      <p:bldP spid="173070" grpId="0" animBg="1"/>
      <p:bldP spid="173071" grpId="0" animBg="1"/>
      <p:bldP spid="173073" grpId="0"/>
      <p:bldP spid="173074" grpId="0"/>
      <p:bldP spid="173075" grpId="0"/>
      <p:bldP spid="173077" grpId="0"/>
      <p:bldP spid="173078" grpId="0"/>
      <p:bldP spid="173080" grpId="0" animBg="1"/>
      <p:bldP spid="173081" grpId="0"/>
    </p:bld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82" name="Text Box 2"/>
          <p:cNvSpPr txBox="1">
            <a:spLocks noChangeArrowheads="1"/>
          </p:cNvSpPr>
          <p:nvPr/>
        </p:nvSpPr>
        <p:spPr bwMode="auto">
          <a:xfrm>
            <a:off x="6253163" y="1623427"/>
            <a:ext cx="1079142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MX" sz="44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MX" sz="44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74083" name="Rectangle 3"/>
          <p:cNvSpPr>
            <a:spLocks noChangeArrowheads="1"/>
          </p:cNvSpPr>
          <p:nvPr/>
        </p:nvSpPr>
        <p:spPr bwMode="auto">
          <a:xfrm>
            <a:off x="2627313" y="1557338"/>
            <a:ext cx="1512887" cy="2873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74084" name="Rectangle 4"/>
          <p:cNvSpPr>
            <a:spLocks noChangeArrowheads="1"/>
          </p:cNvSpPr>
          <p:nvPr/>
        </p:nvSpPr>
        <p:spPr bwMode="auto">
          <a:xfrm>
            <a:off x="2124075" y="5589588"/>
            <a:ext cx="2303463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grpSp>
        <p:nvGrpSpPr>
          <p:cNvPr id="174085" name="Group 5"/>
          <p:cNvGrpSpPr>
            <a:grpSpLocks/>
          </p:cNvGrpSpPr>
          <p:nvPr/>
        </p:nvGrpSpPr>
        <p:grpSpPr bwMode="auto">
          <a:xfrm>
            <a:off x="1260475" y="333375"/>
            <a:ext cx="4619625" cy="5851525"/>
            <a:chOff x="1066" y="210"/>
            <a:chExt cx="2910" cy="3686"/>
          </a:xfrm>
        </p:grpSpPr>
        <p:pic>
          <p:nvPicPr>
            <p:cNvPr id="174086" name="Picture 6" descr="secrecion enzimas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" y="210"/>
              <a:ext cx="2910" cy="368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74087" name="Picture 7" descr="img2"/>
            <p:cNvPicPr>
              <a:picLocks noChangeAspect="1" noChangeArrowheads="1"/>
            </p:cNvPicPr>
            <p:nvPr/>
          </p:nvPicPr>
          <p:blipFill>
            <a:blip r:embed="rId3" cstate="print">
              <a:lum bright="-6000" contrast="18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8823" r="79507" b="34802"/>
            <a:stretch>
              <a:fillRect/>
            </a:stretch>
          </p:blipFill>
          <p:spPr bwMode="auto">
            <a:xfrm>
              <a:off x="1156" y="482"/>
              <a:ext cx="771" cy="136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</p:grpSp>
      <p:sp>
        <p:nvSpPr>
          <p:cNvPr id="174088" name="Line 8"/>
          <p:cNvSpPr>
            <a:spLocks noChangeShapeType="1"/>
          </p:cNvSpPr>
          <p:nvPr/>
        </p:nvSpPr>
        <p:spPr bwMode="auto">
          <a:xfrm flipV="1">
            <a:off x="3635375" y="2852738"/>
            <a:ext cx="0" cy="431800"/>
          </a:xfrm>
          <a:prstGeom prst="line">
            <a:avLst/>
          </a:prstGeom>
          <a:noFill/>
          <a:ln w="57150">
            <a:solidFill>
              <a:srgbClr val="CC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74089" name="Text Box 9"/>
          <p:cNvSpPr txBox="1">
            <a:spLocks noChangeArrowheads="1"/>
          </p:cNvSpPr>
          <p:nvPr/>
        </p:nvSpPr>
        <p:spPr bwMode="auto">
          <a:xfrm>
            <a:off x="1476375" y="3114675"/>
            <a:ext cx="379413" cy="3143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/>
              <a:t>1,</a:t>
            </a:r>
          </a:p>
        </p:txBody>
      </p:sp>
      <p:sp>
        <p:nvSpPr>
          <p:cNvPr id="174090" name="Text Box 10"/>
          <p:cNvSpPr txBox="1">
            <a:spLocks noChangeArrowheads="1"/>
          </p:cNvSpPr>
          <p:nvPr/>
        </p:nvSpPr>
        <p:spPr bwMode="auto">
          <a:xfrm>
            <a:off x="3132138" y="3284538"/>
            <a:ext cx="379412" cy="3143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>
                <a:effectLst>
                  <a:outerShdw blurRad="38100" dist="38100" dir="2700000" algn="tl">
                    <a:srgbClr val="FFFFFF"/>
                  </a:outerShdw>
                </a:effectLst>
              </a:rPr>
              <a:t>2.</a:t>
            </a:r>
          </a:p>
        </p:txBody>
      </p:sp>
      <p:sp>
        <p:nvSpPr>
          <p:cNvPr id="174091" name="Text Box 11"/>
          <p:cNvSpPr txBox="1">
            <a:spLocks noChangeArrowheads="1"/>
          </p:cNvSpPr>
          <p:nvPr/>
        </p:nvSpPr>
        <p:spPr bwMode="auto">
          <a:xfrm>
            <a:off x="4356100" y="2205038"/>
            <a:ext cx="379413" cy="3143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>
                <a:effectLst>
                  <a:outerShdw blurRad="38100" dist="38100" dir="2700000" algn="tl">
                    <a:srgbClr val="FFFFFF"/>
                  </a:outerShdw>
                </a:effectLst>
              </a:rPr>
              <a:t>4.</a:t>
            </a:r>
          </a:p>
        </p:txBody>
      </p:sp>
      <p:sp>
        <p:nvSpPr>
          <p:cNvPr id="174093" name="Text Box 13"/>
          <p:cNvSpPr txBox="1">
            <a:spLocks noChangeArrowheads="1"/>
          </p:cNvSpPr>
          <p:nvPr/>
        </p:nvSpPr>
        <p:spPr bwMode="auto">
          <a:xfrm>
            <a:off x="468313" y="836613"/>
            <a:ext cx="1334020" cy="52322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27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N. </a:t>
            </a:r>
            <a:r>
              <a:rPr lang="es-ES" b="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Posgangl</a:t>
            </a:r>
            <a:r>
              <a:rPr lang="es-ES" b="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  <a:endParaRPr lang="es-ES" b="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r>
              <a:rPr lang="es-ES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parasimpática</a:t>
            </a:r>
          </a:p>
        </p:txBody>
      </p:sp>
      <p:sp>
        <p:nvSpPr>
          <p:cNvPr id="174094" name="Text Box 14"/>
          <p:cNvSpPr txBox="1">
            <a:spLocks noChangeArrowheads="1"/>
          </p:cNvSpPr>
          <p:nvPr/>
        </p:nvSpPr>
        <p:spPr bwMode="auto">
          <a:xfrm>
            <a:off x="6732588" y="333375"/>
            <a:ext cx="1966912" cy="395288"/>
          </a:xfrm>
          <a:prstGeom prst="rect">
            <a:avLst/>
          </a:prstGeom>
          <a:solidFill>
            <a:srgbClr val="8FCCD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" sz="1800" b="0">
                <a:effectLst>
                  <a:outerShdw blurRad="38100" dist="38100" dir="2700000" algn="tl">
                    <a:srgbClr val="FFFFFF"/>
                  </a:outerShdw>
                </a:effectLst>
              </a:rPr>
              <a:t>IV. SECRECIÓN</a:t>
            </a:r>
          </a:p>
        </p:txBody>
      </p:sp>
      <p:sp>
        <p:nvSpPr>
          <p:cNvPr id="174095" name="Text Box 15"/>
          <p:cNvSpPr txBox="1">
            <a:spLocks noChangeArrowheads="1"/>
          </p:cNvSpPr>
          <p:nvPr/>
        </p:nvSpPr>
        <p:spPr bwMode="auto">
          <a:xfrm>
            <a:off x="6300788" y="908050"/>
            <a:ext cx="2397125" cy="730250"/>
          </a:xfrm>
          <a:prstGeom prst="rect">
            <a:avLst/>
          </a:prstGeom>
          <a:solidFill>
            <a:srgbClr val="D6ECEE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" sz="2000" b="0"/>
              <a:t>Secreción enzimas</a:t>
            </a:r>
          </a:p>
          <a:p>
            <a:pPr algn="ctr"/>
            <a:r>
              <a:rPr lang="es-ES" sz="2000" b="0"/>
              <a:t>Exocitosis</a:t>
            </a:r>
          </a:p>
        </p:txBody>
      </p:sp>
      <p:sp>
        <p:nvSpPr>
          <p:cNvPr id="174096" name="Rectangle 16"/>
          <p:cNvSpPr>
            <a:spLocks noChangeArrowheads="1"/>
          </p:cNvSpPr>
          <p:nvPr/>
        </p:nvSpPr>
        <p:spPr bwMode="auto">
          <a:xfrm>
            <a:off x="2484438" y="2492375"/>
            <a:ext cx="142875" cy="5048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74097" name="Rectangle 17"/>
          <p:cNvSpPr>
            <a:spLocks noChangeArrowheads="1"/>
          </p:cNvSpPr>
          <p:nvPr/>
        </p:nvSpPr>
        <p:spPr bwMode="auto">
          <a:xfrm>
            <a:off x="2195513" y="2781300"/>
            <a:ext cx="215900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s-ES_tradnl">
                <a:effectLst>
                  <a:outerShdw blurRad="38100" dist="38100" dir="2700000" algn="tl">
                    <a:srgbClr val="C0C0C0"/>
                  </a:outerShdw>
                </a:effectLst>
              </a:rPr>
              <a:t>PLC</a:t>
            </a:r>
          </a:p>
        </p:txBody>
      </p:sp>
      <p:sp>
        <p:nvSpPr>
          <p:cNvPr id="174098" name="Rectangle 18"/>
          <p:cNvSpPr>
            <a:spLocks noChangeArrowheads="1"/>
          </p:cNvSpPr>
          <p:nvPr/>
        </p:nvSpPr>
        <p:spPr bwMode="auto">
          <a:xfrm>
            <a:off x="2339975" y="1268413"/>
            <a:ext cx="287338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74099" name="Rectangle 19"/>
          <p:cNvSpPr>
            <a:spLocks noChangeArrowheads="1"/>
          </p:cNvSpPr>
          <p:nvPr/>
        </p:nvSpPr>
        <p:spPr bwMode="auto">
          <a:xfrm>
            <a:off x="5219700" y="3068638"/>
            <a:ext cx="576263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74100" name="Text Box 20"/>
          <p:cNvSpPr txBox="1">
            <a:spLocks noChangeArrowheads="1"/>
          </p:cNvSpPr>
          <p:nvPr/>
        </p:nvSpPr>
        <p:spPr bwMode="auto">
          <a:xfrm>
            <a:off x="5003800" y="3068638"/>
            <a:ext cx="379413" cy="3143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>
                <a:effectLst>
                  <a:outerShdw blurRad="38100" dist="38100" dir="2700000" algn="tl">
                    <a:srgbClr val="FFFFFF"/>
                  </a:outerShdw>
                </a:effectLst>
              </a:rPr>
              <a:t>3.</a:t>
            </a:r>
          </a:p>
        </p:txBody>
      </p:sp>
      <p:sp>
        <p:nvSpPr>
          <p:cNvPr id="174101" name="Text Box 21"/>
          <p:cNvSpPr txBox="1">
            <a:spLocks noChangeArrowheads="1"/>
          </p:cNvSpPr>
          <p:nvPr/>
        </p:nvSpPr>
        <p:spPr bwMode="auto">
          <a:xfrm>
            <a:off x="3321844" y="1114245"/>
            <a:ext cx="1181100" cy="6413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" sz="1800" b="0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Acino</a:t>
            </a:r>
            <a:endParaRPr lang="es-ES" sz="1800" b="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ctr"/>
            <a:r>
              <a:rPr lang="es-ES" sz="1800" b="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Glandular</a:t>
            </a:r>
          </a:p>
        </p:txBody>
      </p:sp>
      <p:sp>
        <p:nvSpPr>
          <p:cNvPr id="174102" name="Text Box 22"/>
          <p:cNvSpPr txBox="1">
            <a:spLocks noChangeArrowheads="1"/>
          </p:cNvSpPr>
          <p:nvPr/>
        </p:nvSpPr>
        <p:spPr bwMode="auto">
          <a:xfrm>
            <a:off x="5148263" y="2565400"/>
            <a:ext cx="687387" cy="39687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000" b="0">
                <a:effectLst>
                  <a:outerShdw blurRad="38100" dist="38100" dir="2700000" algn="tl">
                    <a:srgbClr val="FFFFFF"/>
                  </a:outerShdw>
                </a:effectLst>
              </a:rPr>
              <a:t>LUZ</a:t>
            </a:r>
          </a:p>
        </p:txBody>
      </p:sp>
      <p:sp>
        <p:nvSpPr>
          <p:cNvPr id="174103" name="Text Box 23"/>
          <p:cNvSpPr txBox="1">
            <a:spLocks noChangeArrowheads="1"/>
          </p:cNvSpPr>
          <p:nvPr/>
        </p:nvSpPr>
        <p:spPr bwMode="auto">
          <a:xfrm>
            <a:off x="3949700" y="4508500"/>
            <a:ext cx="379413" cy="3143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>
                <a:effectLst>
                  <a:outerShdw blurRad="38100" dist="38100" dir="2700000" algn="tl">
                    <a:srgbClr val="FFFFFF"/>
                  </a:outerShdw>
                </a:effectLst>
              </a:rPr>
              <a:t>5.</a:t>
            </a:r>
          </a:p>
        </p:txBody>
      </p:sp>
      <p:pic>
        <p:nvPicPr>
          <p:cNvPr id="174104" name="Picture 24" descr="acin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743" y="4200858"/>
            <a:ext cx="3563938" cy="23839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4107" name="Text Box 27"/>
          <p:cNvSpPr txBox="1">
            <a:spLocks noChangeArrowheads="1"/>
          </p:cNvSpPr>
          <p:nvPr/>
        </p:nvSpPr>
        <p:spPr bwMode="auto">
          <a:xfrm>
            <a:off x="5003800" y="3405188"/>
            <a:ext cx="1554163" cy="3365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600"/>
              <a:t>EXOCITOSIS</a:t>
            </a:r>
          </a:p>
        </p:txBody>
      </p:sp>
      <p:sp>
        <p:nvSpPr>
          <p:cNvPr id="174110" name="Rectangle 30"/>
          <p:cNvSpPr>
            <a:spLocks noChangeArrowheads="1"/>
          </p:cNvSpPr>
          <p:nvPr/>
        </p:nvSpPr>
        <p:spPr bwMode="auto">
          <a:xfrm>
            <a:off x="4932363" y="3716338"/>
            <a:ext cx="719137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74109" name="Text Box 29"/>
          <p:cNvSpPr txBox="1">
            <a:spLocks noChangeArrowheads="1"/>
          </p:cNvSpPr>
          <p:nvPr/>
        </p:nvSpPr>
        <p:spPr bwMode="auto">
          <a:xfrm>
            <a:off x="5003800" y="3696434"/>
            <a:ext cx="1071563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ENZIMAS</a:t>
            </a:r>
          </a:p>
        </p:txBody>
      </p:sp>
      <p:sp>
        <p:nvSpPr>
          <p:cNvPr id="28" name="Text Box 8"/>
          <p:cNvSpPr txBox="1">
            <a:spLocks noChangeArrowheads="1"/>
          </p:cNvSpPr>
          <p:nvPr/>
        </p:nvSpPr>
        <p:spPr bwMode="auto">
          <a:xfrm>
            <a:off x="140112" y="6469360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2015 ULA</a:t>
            </a:r>
            <a:endParaRPr lang="es-ES" sz="900" dirty="0">
              <a:solidFill>
                <a:schemeClr val="bg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089" grpId="0" animBg="1"/>
      <p:bldP spid="174090" grpId="0" animBg="1"/>
      <p:bldP spid="174091" grpId="0" animBg="1"/>
      <p:bldP spid="174100" grpId="0" animBg="1"/>
      <p:bldP spid="174103" grpId="0" animBg="1"/>
      <p:bldP spid="174107" grpId="0" animBg="1"/>
      <p:bldP spid="174109" grpId="0"/>
    </p:bld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30" name="Text Box 2"/>
          <p:cNvSpPr txBox="1">
            <a:spLocks noChangeArrowheads="1"/>
          </p:cNvSpPr>
          <p:nvPr/>
        </p:nvSpPr>
        <p:spPr bwMode="auto">
          <a:xfrm>
            <a:off x="6588125" y="404813"/>
            <a:ext cx="1966913" cy="395287"/>
          </a:xfrm>
          <a:prstGeom prst="rect">
            <a:avLst/>
          </a:prstGeom>
          <a:solidFill>
            <a:srgbClr val="84C7CC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" sz="1800" b="0">
                <a:effectLst>
                  <a:outerShdw blurRad="38100" dist="38100" dir="2700000" algn="tl">
                    <a:srgbClr val="FFFFFF"/>
                  </a:outerShdw>
                </a:effectLst>
              </a:rPr>
              <a:t>IV. SECRECIÓN</a:t>
            </a:r>
          </a:p>
        </p:txBody>
      </p:sp>
      <p:sp>
        <p:nvSpPr>
          <p:cNvPr id="176131" name="Text Box 3"/>
          <p:cNvSpPr txBox="1">
            <a:spLocks noChangeArrowheads="1"/>
          </p:cNvSpPr>
          <p:nvPr/>
        </p:nvSpPr>
        <p:spPr bwMode="auto">
          <a:xfrm>
            <a:off x="6732588" y="908050"/>
            <a:ext cx="1811337" cy="66992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es-ES" sz="1800" b="0"/>
              <a:t>REGULACIÓN </a:t>
            </a:r>
          </a:p>
          <a:p>
            <a:pPr algn="ctr"/>
            <a:r>
              <a:rPr lang="es-ES" sz="1800" b="0"/>
              <a:t>Secreción </a:t>
            </a:r>
          </a:p>
        </p:txBody>
      </p:sp>
      <p:sp>
        <p:nvSpPr>
          <p:cNvPr id="176132" name="Line 4"/>
          <p:cNvSpPr>
            <a:spLocks noChangeShapeType="1"/>
          </p:cNvSpPr>
          <p:nvPr/>
        </p:nvSpPr>
        <p:spPr bwMode="auto">
          <a:xfrm flipH="1">
            <a:off x="1935163" y="1556792"/>
            <a:ext cx="34925" cy="3671888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76133" name="Text Box 5"/>
          <p:cNvSpPr txBox="1">
            <a:spLocks noChangeArrowheads="1"/>
          </p:cNvSpPr>
          <p:nvPr/>
        </p:nvSpPr>
        <p:spPr bwMode="auto">
          <a:xfrm>
            <a:off x="587921" y="3219574"/>
            <a:ext cx="1247775" cy="425450"/>
          </a:xfrm>
          <a:prstGeom prst="rect">
            <a:avLst/>
          </a:prstGeom>
          <a:solidFill>
            <a:srgbClr val="EAD5FF"/>
          </a:solidFill>
          <a:ln w="28575">
            <a:solidFill>
              <a:srgbClr val="8205FF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" sz="2000" b="0"/>
              <a:t>NEURAL</a:t>
            </a:r>
          </a:p>
        </p:txBody>
      </p:sp>
      <p:sp>
        <p:nvSpPr>
          <p:cNvPr id="176134" name="Text Box 6"/>
          <p:cNvSpPr txBox="1">
            <a:spLocks noChangeArrowheads="1"/>
          </p:cNvSpPr>
          <p:nvPr/>
        </p:nvSpPr>
        <p:spPr bwMode="auto">
          <a:xfrm>
            <a:off x="4605338" y="3249563"/>
            <a:ext cx="1508125" cy="425450"/>
          </a:xfrm>
          <a:prstGeom prst="rect">
            <a:avLst/>
          </a:prstGeom>
          <a:solidFill>
            <a:srgbClr val="EBCDAB"/>
          </a:solidFill>
          <a:ln w="28575">
            <a:solidFill>
              <a:srgbClr val="D5954F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" sz="2000" b="0"/>
              <a:t>HUMORAL</a:t>
            </a:r>
          </a:p>
        </p:txBody>
      </p:sp>
      <p:sp>
        <p:nvSpPr>
          <p:cNvPr id="176135" name="Rectangle 7"/>
          <p:cNvSpPr>
            <a:spLocks noChangeArrowheads="1"/>
          </p:cNvSpPr>
          <p:nvPr/>
        </p:nvSpPr>
        <p:spPr bwMode="auto">
          <a:xfrm>
            <a:off x="6113463" y="2501355"/>
            <a:ext cx="1008062" cy="2873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76136" name="Text Box 8"/>
          <p:cNvSpPr txBox="1">
            <a:spLocks noChangeArrowheads="1"/>
          </p:cNvSpPr>
          <p:nvPr/>
        </p:nvSpPr>
        <p:spPr bwMode="auto">
          <a:xfrm>
            <a:off x="611188" y="620713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MX" sz="44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176137" name="Text Box 9"/>
          <p:cNvSpPr txBox="1">
            <a:spLocks noChangeArrowheads="1"/>
          </p:cNvSpPr>
          <p:nvPr/>
        </p:nvSpPr>
        <p:spPr bwMode="auto">
          <a:xfrm>
            <a:off x="2093913" y="1556792"/>
            <a:ext cx="2441694" cy="1692771"/>
          </a:xfrm>
          <a:prstGeom prst="rect">
            <a:avLst/>
          </a:prstGeom>
          <a:noFill/>
          <a:ln w="12700">
            <a:solidFill>
              <a:srgbClr val="8205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600" dirty="0"/>
              <a:t>SN </a:t>
            </a:r>
            <a:r>
              <a:rPr lang="es-ES" sz="1600" dirty="0" smtClean="0"/>
              <a:t>ENTÉRICO LOCAL</a:t>
            </a:r>
            <a:endParaRPr lang="es-ES" sz="1600" b="0" dirty="0"/>
          </a:p>
          <a:p>
            <a:r>
              <a:rPr lang="es-ES" sz="1600" dirty="0"/>
              <a:t>Comida</a:t>
            </a:r>
          </a:p>
          <a:p>
            <a:r>
              <a:rPr lang="es-ES" b="0" dirty="0"/>
              <a:t>   Estiramiento</a:t>
            </a:r>
          </a:p>
          <a:p>
            <a:r>
              <a:rPr lang="es-ES" b="0" dirty="0"/>
              <a:t>   Irritación química</a:t>
            </a:r>
          </a:p>
          <a:p>
            <a:endParaRPr lang="es-ES" b="0" dirty="0"/>
          </a:p>
          <a:p>
            <a:r>
              <a:rPr lang="es-ES" sz="1600" dirty="0"/>
              <a:t>Reflejos entéricos</a:t>
            </a:r>
          </a:p>
          <a:p>
            <a:r>
              <a:rPr lang="es-ES" b="0" dirty="0"/>
              <a:t>Plexo submucoso</a:t>
            </a:r>
          </a:p>
        </p:txBody>
      </p:sp>
      <p:sp>
        <p:nvSpPr>
          <p:cNvPr id="176138" name="Text Box 10"/>
          <p:cNvSpPr txBox="1">
            <a:spLocks noChangeArrowheads="1"/>
          </p:cNvSpPr>
          <p:nvPr/>
        </p:nvSpPr>
        <p:spPr bwMode="auto">
          <a:xfrm>
            <a:off x="2079625" y="3644355"/>
            <a:ext cx="2204343" cy="1569660"/>
          </a:xfrm>
          <a:prstGeom prst="rect">
            <a:avLst/>
          </a:prstGeom>
          <a:noFill/>
          <a:ln w="12700">
            <a:solidFill>
              <a:srgbClr val="8205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ES" sz="1600" dirty="0"/>
              <a:t>SN AUTÓNOMO</a:t>
            </a:r>
            <a:endParaRPr lang="es-ES" sz="1000" b="0" dirty="0"/>
          </a:p>
          <a:p>
            <a:r>
              <a:rPr lang="es-ES" sz="1600" dirty="0">
                <a:solidFill>
                  <a:srgbClr val="0000FF"/>
                </a:solidFill>
              </a:rPr>
              <a:t>Parasimpático</a:t>
            </a:r>
            <a:r>
              <a:rPr lang="es-ES" sz="1600" b="0" dirty="0"/>
              <a:t> </a:t>
            </a:r>
            <a:r>
              <a:rPr lang="es-ES" sz="1600" dirty="0">
                <a:solidFill>
                  <a:srgbClr val="0000FF"/>
                </a:solidFill>
              </a:rPr>
              <a:t>M3</a:t>
            </a:r>
          </a:p>
          <a:p>
            <a:r>
              <a:rPr lang="es-ES" sz="2400" dirty="0" smtClean="0">
                <a:solidFill>
                  <a:srgbClr val="0000FF"/>
                </a:solidFill>
              </a:rPr>
              <a:t>Aumenta</a:t>
            </a:r>
            <a:endParaRPr lang="es-ES" sz="1200" dirty="0">
              <a:solidFill>
                <a:srgbClr val="FF0000"/>
              </a:solidFill>
            </a:endParaRPr>
          </a:p>
          <a:p>
            <a:endParaRPr lang="es-ES" sz="800" dirty="0" smtClean="0"/>
          </a:p>
          <a:p>
            <a:r>
              <a:rPr lang="es-ES" sz="1600" dirty="0" smtClean="0">
                <a:solidFill>
                  <a:srgbClr val="C00000"/>
                </a:solidFill>
              </a:rPr>
              <a:t>Simpático</a:t>
            </a:r>
            <a:r>
              <a:rPr lang="es-ES" sz="1600" b="0" dirty="0" smtClean="0"/>
              <a:t> </a:t>
            </a:r>
            <a:r>
              <a:rPr lang="es-ES" sz="1600" dirty="0" smtClean="0">
                <a:solidFill>
                  <a:srgbClr val="C00000"/>
                </a:solidFill>
                <a:latin typeface="Symbol" pitchFamily="18" charset="2"/>
              </a:rPr>
              <a:t>a</a:t>
            </a:r>
            <a:r>
              <a:rPr lang="es-ES" sz="1600" dirty="0" smtClean="0">
                <a:solidFill>
                  <a:srgbClr val="C00000"/>
                </a:solidFill>
              </a:rPr>
              <a:t>2</a:t>
            </a:r>
            <a:endParaRPr lang="es-ES" sz="1600" b="0" dirty="0"/>
          </a:p>
          <a:p>
            <a:r>
              <a:rPr lang="es-ES" sz="1600" dirty="0" smtClean="0">
                <a:solidFill>
                  <a:srgbClr val="C00000"/>
                </a:solidFill>
              </a:rPr>
              <a:t>Disminuye</a:t>
            </a:r>
            <a:endParaRPr lang="es-ES" sz="1600" dirty="0">
              <a:solidFill>
                <a:srgbClr val="C00000"/>
              </a:solidFill>
            </a:endParaRPr>
          </a:p>
        </p:txBody>
      </p:sp>
      <p:sp>
        <p:nvSpPr>
          <p:cNvPr id="176139" name="Text Box 11"/>
          <p:cNvSpPr txBox="1">
            <a:spLocks noChangeArrowheads="1"/>
          </p:cNvSpPr>
          <p:nvPr/>
        </p:nvSpPr>
        <p:spPr bwMode="auto">
          <a:xfrm>
            <a:off x="6364288" y="2698924"/>
            <a:ext cx="2159566" cy="892552"/>
          </a:xfrm>
          <a:prstGeom prst="rect">
            <a:avLst/>
          </a:prstGeom>
          <a:noFill/>
          <a:ln w="28575">
            <a:solidFill>
              <a:srgbClr val="D5954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000" b="0" dirty="0"/>
              <a:t>Local</a:t>
            </a:r>
          </a:p>
          <a:p>
            <a:r>
              <a:rPr lang="es-ES" b="0" dirty="0"/>
              <a:t>Péptidos y hormonas GI</a:t>
            </a:r>
          </a:p>
          <a:p>
            <a:r>
              <a:rPr lang="es-ES" b="0" dirty="0" smtClean="0"/>
              <a:t>VIP (</a:t>
            </a:r>
            <a:r>
              <a:rPr lang="es-ES" sz="1800" b="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</a:t>
            </a:r>
            <a:r>
              <a:rPr lang="es-ES" b="0" dirty="0" smtClean="0"/>
              <a:t>), SIH (</a:t>
            </a:r>
            <a:r>
              <a:rPr lang="es-ES" sz="1800" b="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  <a:r>
              <a:rPr lang="es-ES" b="0" dirty="0" smtClean="0"/>
              <a:t>)</a:t>
            </a:r>
            <a:endParaRPr lang="es-ES" b="0" dirty="0"/>
          </a:p>
        </p:txBody>
      </p:sp>
      <p:sp>
        <p:nvSpPr>
          <p:cNvPr id="176140" name="Text Box 12"/>
          <p:cNvSpPr txBox="1">
            <a:spLocks noChangeArrowheads="1"/>
          </p:cNvSpPr>
          <p:nvPr/>
        </p:nvSpPr>
        <p:spPr bwMode="auto">
          <a:xfrm>
            <a:off x="6367463" y="3802236"/>
            <a:ext cx="2122487" cy="850900"/>
          </a:xfrm>
          <a:prstGeom prst="rect">
            <a:avLst/>
          </a:prstGeom>
          <a:noFill/>
          <a:ln w="28575">
            <a:solidFill>
              <a:srgbClr val="D5954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000" b="0"/>
              <a:t>General</a:t>
            </a:r>
          </a:p>
          <a:p>
            <a:r>
              <a:rPr lang="es-ES" b="0"/>
              <a:t>Hormonas S. Endocrino</a:t>
            </a:r>
          </a:p>
          <a:p>
            <a:r>
              <a:rPr lang="es-ES" b="0"/>
              <a:t>Aldosterona</a:t>
            </a:r>
          </a:p>
        </p:txBody>
      </p:sp>
      <p:sp>
        <p:nvSpPr>
          <p:cNvPr id="176141" name="Line 13"/>
          <p:cNvSpPr>
            <a:spLocks noChangeShapeType="1"/>
          </p:cNvSpPr>
          <p:nvPr/>
        </p:nvSpPr>
        <p:spPr bwMode="auto">
          <a:xfrm flipH="1">
            <a:off x="6229350" y="2636292"/>
            <a:ext cx="0" cy="2016125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5" name="Text Box 8"/>
          <p:cNvSpPr txBox="1">
            <a:spLocks noChangeArrowheads="1"/>
          </p:cNvSpPr>
          <p:nvPr/>
        </p:nvSpPr>
        <p:spPr bwMode="auto">
          <a:xfrm>
            <a:off x="6444208" y="6584776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2015 ULA</a:t>
            </a:r>
            <a:endParaRPr lang="es-ES" sz="900" dirty="0">
              <a:solidFill>
                <a:schemeClr val="bg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6132" grpId="0" animBg="1"/>
      <p:bldP spid="176133" grpId="0" animBg="1"/>
      <p:bldP spid="176134" grpId="0" animBg="1"/>
      <p:bldP spid="176137" grpId="0" animBg="1"/>
      <p:bldP spid="176138" grpId="0" animBg="1"/>
      <p:bldP spid="176139" grpId="0" animBg="1"/>
      <p:bldP spid="176140" grpId="0" animBg="1"/>
      <p:bldP spid="176141" grpId="0" animBg="1"/>
    </p:bld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154" name="Text Box 2"/>
          <p:cNvSpPr txBox="1">
            <a:spLocks noChangeArrowheads="1"/>
          </p:cNvSpPr>
          <p:nvPr/>
        </p:nvSpPr>
        <p:spPr bwMode="auto">
          <a:xfrm>
            <a:off x="3130550" y="2132856"/>
            <a:ext cx="2882900" cy="485775"/>
          </a:xfrm>
          <a:prstGeom prst="rect">
            <a:avLst/>
          </a:prstGeom>
          <a:solidFill>
            <a:srgbClr val="84C7CC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MX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V. CIRCULACIÓN</a:t>
            </a:r>
          </a:p>
        </p:txBody>
      </p:sp>
      <p:sp>
        <p:nvSpPr>
          <p:cNvPr id="177155" name="Text Box 3"/>
          <p:cNvSpPr txBox="1">
            <a:spLocks noChangeArrowheads="1"/>
          </p:cNvSpPr>
          <p:nvPr/>
        </p:nvSpPr>
        <p:spPr bwMode="auto">
          <a:xfrm>
            <a:off x="2914650" y="2780556"/>
            <a:ext cx="3313113" cy="1460500"/>
          </a:xfrm>
          <a:prstGeom prst="rect">
            <a:avLst/>
          </a:prstGeom>
          <a:noFill/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FontTx/>
              <a:buAutoNum type="arabicPeriod"/>
            </a:pPr>
            <a:r>
              <a:rPr lang="es-MX" sz="2000" b="0">
                <a:latin typeface="Comic Sans MS" pitchFamily="66" charset="0"/>
              </a:rPr>
              <a:t>Aporte arterial</a:t>
            </a:r>
          </a:p>
          <a:p>
            <a:pPr>
              <a:buFontTx/>
              <a:buAutoNum type="arabicPeriod"/>
            </a:pPr>
            <a:endParaRPr lang="es-MX" b="0">
              <a:latin typeface="Comic Sans MS" pitchFamily="66" charset="0"/>
            </a:endParaRPr>
          </a:p>
          <a:p>
            <a:pPr>
              <a:buFontTx/>
              <a:buAutoNum type="arabicPeriod"/>
            </a:pPr>
            <a:r>
              <a:rPr lang="es-MX" sz="2000" b="0">
                <a:latin typeface="Comic Sans MS" pitchFamily="66" charset="0"/>
              </a:rPr>
              <a:t>Sistema porta hepático</a:t>
            </a:r>
          </a:p>
          <a:p>
            <a:pPr>
              <a:buFontTx/>
              <a:buAutoNum type="arabicPeriod"/>
            </a:pPr>
            <a:endParaRPr lang="es-MX" b="0">
              <a:latin typeface="Comic Sans MS" pitchFamily="66" charset="0"/>
            </a:endParaRPr>
          </a:p>
          <a:p>
            <a:pPr>
              <a:buFontTx/>
              <a:buAutoNum type="arabicPeriod"/>
            </a:pPr>
            <a:r>
              <a:rPr lang="es-MX" sz="2000" b="0">
                <a:latin typeface="Comic Sans MS" pitchFamily="66" charset="0"/>
              </a:rPr>
              <a:t>Regulación del flujo</a:t>
            </a:r>
          </a:p>
        </p:txBody>
      </p:sp>
      <p:sp>
        <p:nvSpPr>
          <p:cNvPr id="5" name="Text Box 8"/>
          <p:cNvSpPr txBox="1">
            <a:spLocks noChangeArrowheads="1"/>
          </p:cNvSpPr>
          <p:nvPr/>
        </p:nvSpPr>
        <p:spPr bwMode="auto">
          <a:xfrm>
            <a:off x="6444208" y="6584776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2015 ULA</a:t>
            </a:r>
            <a:endParaRPr lang="es-ES" sz="900" dirty="0">
              <a:solidFill>
                <a:schemeClr val="bg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178" name="Text Box 2"/>
          <p:cNvSpPr txBox="1">
            <a:spLocks noChangeArrowheads="1"/>
          </p:cNvSpPr>
          <p:nvPr/>
        </p:nvSpPr>
        <p:spPr bwMode="auto">
          <a:xfrm>
            <a:off x="6516688" y="620713"/>
            <a:ext cx="2016125" cy="425450"/>
          </a:xfrm>
          <a:prstGeom prst="rect">
            <a:avLst/>
          </a:prstGeom>
          <a:solidFill>
            <a:srgbClr val="92CDD2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sz="2000" b="0">
                <a:effectLst>
                  <a:outerShdw blurRad="38100" dist="38100" dir="2700000" algn="tl">
                    <a:srgbClr val="FFFFFF"/>
                  </a:outerShdw>
                </a:effectLst>
              </a:rPr>
              <a:t>V. Circulación</a:t>
            </a:r>
          </a:p>
        </p:txBody>
      </p:sp>
      <p:sp>
        <p:nvSpPr>
          <p:cNvPr id="178179" name="Text Box 3"/>
          <p:cNvSpPr txBox="1">
            <a:spLocks noChangeArrowheads="1"/>
          </p:cNvSpPr>
          <p:nvPr/>
        </p:nvSpPr>
        <p:spPr bwMode="auto">
          <a:xfrm>
            <a:off x="3193257" y="1146830"/>
            <a:ext cx="2757486" cy="52322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r>
              <a:rPr lang="es-ES_tradnl" sz="2800" b="0" dirty="0"/>
              <a:t>Aporte arterial</a:t>
            </a:r>
          </a:p>
        </p:txBody>
      </p:sp>
      <p:sp>
        <p:nvSpPr>
          <p:cNvPr id="178180" name="Text Box 4"/>
          <p:cNvSpPr txBox="1">
            <a:spLocks noChangeArrowheads="1"/>
          </p:cNvSpPr>
          <p:nvPr/>
        </p:nvSpPr>
        <p:spPr bwMode="auto">
          <a:xfrm>
            <a:off x="1835696" y="2084655"/>
            <a:ext cx="5832648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buClr>
                <a:srgbClr val="CC0000"/>
              </a:buClr>
              <a:buSzPct val="140000"/>
              <a:buFontTx/>
              <a:buChar char="•"/>
            </a:pPr>
            <a:r>
              <a:rPr lang="es-ES_tradnl" sz="24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sz="2400" b="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Alto </a:t>
            </a:r>
            <a:r>
              <a:rPr lang="es-ES_tradnl" sz="24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aporte circulación </a:t>
            </a:r>
            <a:r>
              <a:rPr lang="es-ES_tradnl" sz="2400" b="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esplácnica</a:t>
            </a:r>
            <a:r>
              <a:rPr lang="es-ES_tradnl" sz="24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</a:t>
            </a:r>
          </a:p>
          <a:p>
            <a:pPr>
              <a:buClr>
                <a:srgbClr val="CC0000"/>
              </a:buClr>
              <a:buSzPct val="140000"/>
            </a:pPr>
            <a:r>
              <a:rPr lang="es-ES_tradnl" sz="24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</a:t>
            </a:r>
            <a:r>
              <a:rPr lang="es-ES_tradnl" sz="2400" b="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25-30</a:t>
            </a:r>
            <a:r>
              <a:rPr lang="es-ES_tradnl" sz="24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% del </a:t>
            </a:r>
            <a:r>
              <a:rPr lang="es-ES_tradnl" sz="2400" b="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gasto, desproporcionado </a:t>
            </a:r>
            <a:endParaRPr lang="es-ES_tradnl" sz="2400" b="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buClr>
                <a:srgbClr val="CC0000"/>
              </a:buClr>
              <a:buSzPct val="140000"/>
            </a:pPr>
            <a:r>
              <a:rPr lang="es-ES_tradnl" sz="24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</a:t>
            </a:r>
            <a:r>
              <a:rPr lang="es-ES_tradnl" sz="2400" b="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para </a:t>
            </a:r>
            <a:r>
              <a:rPr lang="es-ES_tradnl" sz="24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la masa</a:t>
            </a:r>
          </a:p>
        </p:txBody>
      </p:sp>
      <p:sp>
        <p:nvSpPr>
          <p:cNvPr id="178181" name="Text Box 5"/>
          <p:cNvSpPr txBox="1">
            <a:spLocks noChangeArrowheads="1"/>
          </p:cNvSpPr>
          <p:nvPr/>
        </p:nvSpPr>
        <p:spPr bwMode="auto">
          <a:xfrm>
            <a:off x="1835696" y="3390091"/>
            <a:ext cx="5419676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buClr>
                <a:srgbClr val="CC0000"/>
              </a:buClr>
              <a:buSzPct val="150000"/>
              <a:buFontTx/>
              <a:buChar char="•"/>
            </a:pPr>
            <a:r>
              <a:rPr lang="es-ES_tradnl" sz="24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Sangre venosa va primero al </a:t>
            </a:r>
            <a:r>
              <a:rPr lang="es-ES_tradnl" sz="2400" b="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hígado </a:t>
            </a:r>
          </a:p>
          <a:p>
            <a:pPr>
              <a:buClr>
                <a:srgbClr val="CC0000"/>
              </a:buClr>
              <a:buSzPct val="150000"/>
            </a:pPr>
            <a:r>
              <a:rPr lang="es-ES_tradnl" sz="24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sz="2400" b="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vía </a:t>
            </a:r>
            <a:r>
              <a:rPr lang="es-ES_tradnl" sz="24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porta</a:t>
            </a:r>
          </a:p>
        </p:txBody>
      </p:sp>
      <p:sp>
        <p:nvSpPr>
          <p:cNvPr id="178182" name="Text Box 6"/>
          <p:cNvSpPr txBox="1">
            <a:spLocks noChangeArrowheads="1"/>
          </p:cNvSpPr>
          <p:nvPr/>
        </p:nvSpPr>
        <p:spPr bwMode="auto">
          <a:xfrm>
            <a:off x="1835696" y="4335487"/>
            <a:ext cx="5616649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buClr>
                <a:srgbClr val="CC0000"/>
              </a:buClr>
              <a:buSzPct val="150000"/>
              <a:buFontTx/>
              <a:buChar char="•"/>
            </a:pPr>
            <a:r>
              <a:rPr lang="es-ES_tradnl" sz="24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Hígado recibe 75% sangre venosa</a:t>
            </a:r>
          </a:p>
        </p:txBody>
      </p:sp>
      <p:sp>
        <p:nvSpPr>
          <p:cNvPr id="178183" name="Text Box 7"/>
          <p:cNvSpPr txBox="1">
            <a:spLocks noChangeArrowheads="1"/>
          </p:cNvSpPr>
          <p:nvPr/>
        </p:nvSpPr>
        <p:spPr bwMode="auto">
          <a:xfrm>
            <a:off x="1870596" y="5055567"/>
            <a:ext cx="543770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buClr>
                <a:srgbClr val="CC0000"/>
              </a:buClr>
              <a:buSzPct val="150000"/>
              <a:buFontTx/>
              <a:buChar char="•"/>
            </a:pPr>
            <a:r>
              <a:rPr lang="es-ES_tradnl" sz="24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Ingesta </a:t>
            </a:r>
            <a:r>
              <a:rPr lang="es-ES_tradnl" sz="2400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aumenta</a:t>
            </a:r>
            <a:r>
              <a:rPr lang="es-ES_tradnl" sz="2400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el flujo 30-130%</a:t>
            </a:r>
          </a:p>
        </p:txBody>
      </p:sp>
      <p:sp>
        <p:nvSpPr>
          <p:cNvPr id="178184" name="Text Box 8"/>
          <p:cNvSpPr txBox="1">
            <a:spLocks noChangeArrowheads="1"/>
          </p:cNvSpPr>
          <p:nvPr/>
        </p:nvSpPr>
        <p:spPr bwMode="auto">
          <a:xfrm>
            <a:off x="900113" y="908050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MX" sz="44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178187" name="Text Box 11"/>
          <p:cNvSpPr txBox="1">
            <a:spLocks noChangeArrowheads="1"/>
          </p:cNvSpPr>
          <p:nvPr/>
        </p:nvSpPr>
        <p:spPr bwMode="auto">
          <a:xfrm>
            <a:off x="1189038" y="908050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MX" sz="44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6444208" y="6584776"/>
            <a:ext cx="26725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900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dirty="0" smtClean="0">
                <a:solidFill>
                  <a:schemeClr val="bg2"/>
                </a:solidFill>
                <a:latin typeface="Arial" charset="0"/>
              </a:rPr>
              <a:t>2015 ULA</a:t>
            </a:r>
            <a:endParaRPr lang="es-ES" sz="900" dirty="0">
              <a:solidFill>
                <a:schemeClr val="bg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8180" grpId="0"/>
      <p:bldP spid="178181" grpId="0"/>
      <p:bldP spid="178182" grpId="0"/>
      <p:bldP spid="178183" grpId="0"/>
    </p:bld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6172</TotalTime>
  <Words>5384</Words>
  <Application>Microsoft Office PowerPoint</Application>
  <PresentationFormat>Presentación en pantalla (4:3)</PresentationFormat>
  <Paragraphs>1784</Paragraphs>
  <Slides>114</Slides>
  <Notes>3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114</vt:i4>
      </vt:variant>
    </vt:vector>
  </HeadingPairs>
  <TitlesOfParts>
    <vt:vector size="115" baseType="lpstr">
      <vt:lpstr>Diseño predeterminado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01/11/2004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CAROL</dc:creator>
  <cp:lastModifiedBy>ximena</cp:lastModifiedBy>
  <cp:revision>384</cp:revision>
  <dcterms:created xsi:type="dcterms:W3CDTF">2005-07-14T13:55:55Z</dcterms:created>
  <dcterms:modified xsi:type="dcterms:W3CDTF">2015-11-16T10:47:26Z</dcterms:modified>
</cp:coreProperties>
</file>