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s/slide13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2"/>
  </p:handoutMasterIdLst>
  <p:sldIdLst>
    <p:sldId id="257" r:id="rId2"/>
    <p:sldId id="404" r:id="rId3"/>
    <p:sldId id="333" r:id="rId4"/>
    <p:sldId id="387" r:id="rId5"/>
    <p:sldId id="388" r:id="rId6"/>
    <p:sldId id="279" r:id="rId7"/>
    <p:sldId id="336" r:id="rId8"/>
    <p:sldId id="419" r:id="rId9"/>
    <p:sldId id="370" r:id="rId10"/>
    <p:sldId id="371" r:id="rId11"/>
    <p:sldId id="314" r:id="rId12"/>
    <p:sldId id="296" r:id="rId13"/>
    <p:sldId id="319" r:id="rId14"/>
    <p:sldId id="362" r:id="rId15"/>
    <p:sldId id="406" r:id="rId16"/>
    <p:sldId id="405" r:id="rId17"/>
    <p:sldId id="509" r:id="rId18"/>
    <p:sldId id="407" r:id="rId19"/>
    <p:sldId id="408" r:id="rId20"/>
    <p:sldId id="401" r:id="rId21"/>
    <p:sldId id="353" r:id="rId22"/>
    <p:sldId id="337" r:id="rId23"/>
    <p:sldId id="415" r:id="rId24"/>
    <p:sldId id="416" r:id="rId25"/>
    <p:sldId id="417" r:id="rId26"/>
    <p:sldId id="418" r:id="rId27"/>
    <p:sldId id="414" r:id="rId28"/>
    <p:sldId id="413" r:id="rId29"/>
    <p:sldId id="410" r:id="rId30"/>
    <p:sldId id="411" r:id="rId31"/>
    <p:sldId id="412" r:id="rId32"/>
    <p:sldId id="389" r:id="rId33"/>
    <p:sldId id="390" r:id="rId34"/>
    <p:sldId id="392" r:id="rId35"/>
    <p:sldId id="435" r:id="rId36"/>
    <p:sldId id="269" r:id="rId37"/>
    <p:sldId id="429" r:id="rId38"/>
    <p:sldId id="430" r:id="rId39"/>
    <p:sldId id="431" r:id="rId40"/>
    <p:sldId id="270" r:id="rId41"/>
    <p:sldId id="399" r:id="rId42"/>
    <p:sldId id="457" r:id="rId43"/>
    <p:sldId id="458" r:id="rId44"/>
    <p:sldId id="459" r:id="rId45"/>
    <p:sldId id="460" r:id="rId46"/>
    <p:sldId id="461" r:id="rId47"/>
    <p:sldId id="463" r:id="rId48"/>
    <p:sldId id="468" r:id="rId49"/>
    <p:sldId id="469" r:id="rId50"/>
    <p:sldId id="470" r:id="rId51"/>
    <p:sldId id="471" r:id="rId52"/>
    <p:sldId id="472" r:id="rId53"/>
    <p:sldId id="473" r:id="rId54"/>
    <p:sldId id="475" r:id="rId55"/>
    <p:sldId id="476" r:id="rId56"/>
    <p:sldId id="484" r:id="rId57"/>
    <p:sldId id="477" r:id="rId58"/>
    <p:sldId id="342" r:id="rId59"/>
    <p:sldId id="432" r:id="rId60"/>
    <p:sldId id="433" r:id="rId61"/>
    <p:sldId id="327" r:id="rId62"/>
    <p:sldId id="344" r:id="rId63"/>
    <p:sldId id="363" r:id="rId64"/>
    <p:sldId id="364" r:id="rId65"/>
    <p:sldId id="365" r:id="rId66"/>
    <p:sldId id="294" r:id="rId67"/>
    <p:sldId id="346" r:id="rId68"/>
    <p:sldId id="403" r:id="rId69"/>
    <p:sldId id="298" r:id="rId70"/>
    <p:sldId id="402" r:id="rId71"/>
    <p:sldId id="368" r:id="rId72"/>
    <p:sldId id="373" r:id="rId73"/>
    <p:sldId id="343" r:id="rId74"/>
    <p:sldId id="329" r:id="rId75"/>
    <p:sldId id="400" r:id="rId76"/>
    <p:sldId id="355" r:id="rId77"/>
    <p:sldId id="356" r:id="rId78"/>
    <p:sldId id="347" r:id="rId79"/>
    <p:sldId id="348" r:id="rId80"/>
    <p:sldId id="320" r:id="rId81"/>
    <p:sldId id="351" r:id="rId82"/>
    <p:sldId id="391" r:id="rId83"/>
    <p:sldId id="357" r:id="rId84"/>
    <p:sldId id="512" r:id="rId85"/>
    <p:sldId id="375" r:id="rId86"/>
    <p:sldId id="510" r:id="rId87"/>
    <p:sldId id="374" r:id="rId88"/>
    <p:sldId id="380" r:id="rId89"/>
    <p:sldId id="437" r:id="rId90"/>
    <p:sldId id="438" r:id="rId91"/>
    <p:sldId id="439" r:id="rId92"/>
    <p:sldId id="440" r:id="rId93"/>
    <p:sldId id="420" r:id="rId94"/>
    <p:sldId id="421" r:id="rId95"/>
    <p:sldId id="422" r:id="rId96"/>
    <p:sldId id="423" r:id="rId97"/>
    <p:sldId id="426" r:id="rId98"/>
    <p:sldId id="427" r:id="rId99"/>
    <p:sldId id="428" r:id="rId100"/>
    <p:sldId id="443" r:id="rId101"/>
    <p:sldId id="444" r:id="rId102"/>
    <p:sldId id="381" r:id="rId103"/>
    <p:sldId id="447" r:id="rId104"/>
    <p:sldId id="448" r:id="rId105"/>
    <p:sldId id="507" r:id="rId106"/>
    <p:sldId id="382" r:id="rId107"/>
    <p:sldId id="450" r:id="rId108"/>
    <p:sldId id="451" r:id="rId109"/>
    <p:sldId id="424" r:id="rId110"/>
    <p:sldId id="425" r:id="rId111"/>
    <p:sldId id="511" r:id="rId112"/>
    <p:sldId id="436" r:id="rId113"/>
    <p:sldId id="497" r:id="rId114"/>
    <p:sldId id="498" r:id="rId115"/>
    <p:sldId id="499" r:id="rId116"/>
    <p:sldId id="500" r:id="rId117"/>
    <p:sldId id="501" r:id="rId118"/>
    <p:sldId id="502" r:id="rId119"/>
    <p:sldId id="503" r:id="rId120"/>
    <p:sldId id="504" r:id="rId121"/>
    <p:sldId id="505" r:id="rId122"/>
    <p:sldId id="506" r:id="rId123"/>
    <p:sldId id="452" r:id="rId124"/>
    <p:sldId id="508" r:id="rId125"/>
    <p:sldId id="276" r:id="rId126"/>
    <p:sldId id="360" r:id="rId127"/>
    <p:sldId id="385" r:id="rId128"/>
    <p:sldId id="396" r:id="rId129"/>
    <p:sldId id="369" r:id="rId130"/>
    <p:sldId id="358" r:id="rId131"/>
    <p:sldId id="397" r:id="rId132"/>
    <p:sldId id="300" r:id="rId133"/>
    <p:sldId id="454" r:id="rId134"/>
    <p:sldId id="455" r:id="rId135"/>
    <p:sldId id="456" r:id="rId136"/>
    <p:sldId id="325" r:id="rId137"/>
    <p:sldId id="315" r:id="rId138"/>
    <p:sldId id="277" r:id="rId139"/>
    <p:sldId id="496" r:id="rId140"/>
    <p:sldId id="305" r:id="rId141"/>
  </p:sldIdLst>
  <p:sldSz cx="9144000" cy="6858000" type="screen4x3"/>
  <p:notesSz cx="6858000" cy="9723438"/>
  <p:defaultTextStyle>
    <a:defPPr>
      <a:defRPr lang="es-ES_tradnl"/>
    </a:defPPr>
    <a:lvl1pPr algn="l" rtl="0" fontAlgn="base">
      <a:spcBef>
        <a:spcPct val="0"/>
      </a:spcBef>
      <a:spcAft>
        <a:spcPct val="0"/>
      </a:spcAft>
      <a:defRPr sz="2400" kern="1200">
        <a:solidFill>
          <a:schemeClr val="tx1"/>
        </a:solidFill>
        <a:latin typeface="Comic Sans MS" pitchFamily="66" charset="0"/>
        <a:ea typeface="+mn-ea"/>
        <a:cs typeface="+mn-cs"/>
      </a:defRPr>
    </a:lvl1pPr>
    <a:lvl2pPr marL="457200" algn="l" rtl="0" fontAlgn="base">
      <a:spcBef>
        <a:spcPct val="0"/>
      </a:spcBef>
      <a:spcAft>
        <a:spcPct val="0"/>
      </a:spcAft>
      <a:defRPr sz="2400" kern="1200">
        <a:solidFill>
          <a:schemeClr val="tx1"/>
        </a:solidFill>
        <a:latin typeface="Comic Sans MS" pitchFamily="66" charset="0"/>
        <a:ea typeface="+mn-ea"/>
        <a:cs typeface="+mn-cs"/>
      </a:defRPr>
    </a:lvl2pPr>
    <a:lvl3pPr marL="914400" algn="l" rtl="0" fontAlgn="base">
      <a:spcBef>
        <a:spcPct val="0"/>
      </a:spcBef>
      <a:spcAft>
        <a:spcPct val="0"/>
      </a:spcAft>
      <a:defRPr sz="2400" kern="1200">
        <a:solidFill>
          <a:schemeClr val="tx1"/>
        </a:solidFill>
        <a:latin typeface="Comic Sans MS" pitchFamily="66" charset="0"/>
        <a:ea typeface="+mn-ea"/>
        <a:cs typeface="+mn-cs"/>
      </a:defRPr>
    </a:lvl3pPr>
    <a:lvl4pPr marL="1371600" algn="l" rtl="0" fontAlgn="base">
      <a:spcBef>
        <a:spcPct val="0"/>
      </a:spcBef>
      <a:spcAft>
        <a:spcPct val="0"/>
      </a:spcAft>
      <a:defRPr sz="2400" kern="1200">
        <a:solidFill>
          <a:schemeClr val="tx1"/>
        </a:solidFill>
        <a:latin typeface="Comic Sans MS" pitchFamily="66" charset="0"/>
        <a:ea typeface="+mn-ea"/>
        <a:cs typeface="+mn-cs"/>
      </a:defRPr>
    </a:lvl4pPr>
    <a:lvl5pPr marL="1828800" algn="l" rtl="0" fontAlgn="base">
      <a:spcBef>
        <a:spcPct val="0"/>
      </a:spcBef>
      <a:spcAft>
        <a:spcPct val="0"/>
      </a:spcAft>
      <a:defRPr sz="2400" kern="1200">
        <a:solidFill>
          <a:schemeClr val="tx1"/>
        </a:solidFill>
        <a:latin typeface="Comic Sans MS" pitchFamily="66" charset="0"/>
        <a:ea typeface="+mn-ea"/>
        <a:cs typeface="+mn-cs"/>
      </a:defRPr>
    </a:lvl5pPr>
    <a:lvl6pPr marL="2286000" algn="l" defTabSz="914400" rtl="0" eaLnBrk="1" latinLnBrk="0" hangingPunct="1">
      <a:defRPr sz="2400" kern="1200">
        <a:solidFill>
          <a:schemeClr val="tx1"/>
        </a:solidFill>
        <a:latin typeface="Comic Sans MS" pitchFamily="66" charset="0"/>
        <a:ea typeface="+mn-ea"/>
        <a:cs typeface="+mn-cs"/>
      </a:defRPr>
    </a:lvl6pPr>
    <a:lvl7pPr marL="2743200" algn="l" defTabSz="914400" rtl="0" eaLnBrk="1" latinLnBrk="0" hangingPunct="1">
      <a:defRPr sz="2400" kern="1200">
        <a:solidFill>
          <a:schemeClr val="tx1"/>
        </a:solidFill>
        <a:latin typeface="Comic Sans MS" pitchFamily="66" charset="0"/>
        <a:ea typeface="+mn-ea"/>
        <a:cs typeface="+mn-cs"/>
      </a:defRPr>
    </a:lvl7pPr>
    <a:lvl8pPr marL="3200400" algn="l" defTabSz="914400" rtl="0" eaLnBrk="1" latinLnBrk="0" hangingPunct="1">
      <a:defRPr sz="2400" kern="1200">
        <a:solidFill>
          <a:schemeClr val="tx1"/>
        </a:solidFill>
        <a:latin typeface="Comic Sans MS" pitchFamily="66" charset="0"/>
        <a:ea typeface="+mn-ea"/>
        <a:cs typeface="+mn-cs"/>
      </a:defRPr>
    </a:lvl8pPr>
    <a:lvl9pPr marL="3657600" algn="l" defTabSz="914400" rtl="0" eaLnBrk="1" latinLnBrk="0" hangingPunct="1">
      <a:defRPr sz="2400"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1BE5"/>
    <a:srgbClr val="FCD8FA"/>
    <a:srgbClr val="FFDE75"/>
    <a:srgbClr val="0099CC"/>
    <a:srgbClr val="CC0000"/>
    <a:srgbClr val="FFFFCC"/>
    <a:srgbClr val="FFFF99"/>
    <a:srgbClr val="75BAFF"/>
    <a:srgbClr val="3399FF"/>
    <a:srgbClr val="FF99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7614" autoAdjust="0"/>
  </p:normalViewPr>
  <p:slideViewPr>
    <p:cSldViewPr showGuides="1">
      <p:cViewPr>
        <p:scale>
          <a:sx n="66" d="100"/>
          <a:sy n="66" d="100"/>
        </p:scale>
        <p:origin x="-1932"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25404"/>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85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s-ES_tradnl"/>
          </a:p>
        </p:txBody>
      </p:sp>
      <p:sp>
        <p:nvSpPr>
          <p:cNvPr id="57347" name="Rectangle 3"/>
          <p:cNvSpPr>
            <a:spLocks noGrp="1" noChangeArrowheads="1"/>
          </p:cNvSpPr>
          <p:nvPr>
            <p:ph type="dt" sz="quarter" idx="1"/>
          </p:nvPr>
        </p:nvSpPr>
        <p:spPr bwMode="auto">
          <a:xfrm>
            <a:off x="3884613" y="0"/>
            <a:ext cx="2971800" cy="485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_tradnl"/>
          </a:p>
        </p:txBody>
      </p:sp>
      <p:sp>
        <p:nvSpPr>
          <p:cNvPr id="57348" name="Rectangle 4"/>
          <p:cNvSpPr>
            <a:spLocks noGrp="1" noChangeArrowheads="1"/>
          </p:cNvSpPr>
          <p:nvPr>
            <p:ph type="ftr" sz="quarter" idx="2"/>
          </p:nvPr>
        </p:nvSpPr>
        <p:spPr bwMode="auto">
          <a:xfrm>
            <a:off x="0" y="9236075"/>
            <a:ext cx="2971800" cy="485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s-ES_tradnl"/>
          </a:p>
        </p:txBody>
      </p:sp>
      <p:sp>
        <p:nvSpPr>
          <p:cNvPr id="57349" name="Rectangle 5"/>
          <p:cNvSpPr>
            <a:spLocks noGrp="1" noChangeArrowheads="1"/>
          </p:cNvSpPr>
          <p:nvPr>
            <p:ph type="sldNum" sz="quarter" idx="3"/>
          </p:nvPr>
        </p:nvSpPr>
        <p:spPr bwMode="auto">
          <a:xfrm>
            <a:off x="3884613" y="9236075"/>
            <a:ext cx="2971800" cy="485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50ACF53B-7190-4FE6-9C1B-188820395DDC}" type="slidenum">
              <a:rPr lang="es-ES_tradnl"/>
              <a:pPr>
                <a:defRPr/>
              </a:pPr>
              <a:t>‹Nº›</a:t>
            </a:fld>
            <a:endParaRPr lang="es-ES_tradnl"/>
          </a:p>
        </p:txBody>
      </p:sp>
    </p:spTree>
    <p:extLst>
      <p:ext uri="{BB962C8B-B14F-4D97-AF65-F5344CB8AC3E}">
        <p14:creationId xmlns="" xmlns:p14="http://schemas.microsoft.com/office/powerpoint/2010/main" val="196643137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VE"/>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31E62DA5-F2EA-49E2-A594-7E7FE52306FD}" type="slidenum">
              <a:rPr lang="es-ES_tradnl"/>
              <a:pPr>
                <a:defRPr/>
              </a:pPr>
              <a:t>‹Nº›</a:t>
            </a:fld>
            <a:endParaRPr lang="es-ES_tradnl"/>
          </a:p>
        </p:txBody>
      </p:sp>
    </p:spTree>
    <p:extLst>
      <p:ext uri="{BB962C8B-B14F-4D97-AF65-F5344CB8AC3E}">
        <p14:creationId xmlns="" xmlns:p14="http://schemas.microsoft.com/office/powerpoint/2010/main" val="1393425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127F507F-5FF9-479D-B87C-529D92079CDB}" type="slidenum">
              <a:rPr lang="es-ES_tradnl"/>
              <a:pPr>
                <a:defRPr/>
              </a:pPr>
              <a:t>‹Nº›</a:t>
            </a:fld>
            <a:endParaRPr lang="es-ES_tradnl"/>
          </a:p>
        </p:txBody>
      </p:sp>
    </p:spTree>
    <p:extLst>
      <p:ext uri="{BB962C8B-B14F-4D97-AF65-F5344CB8AC3E}">
        <p14:creationId xmlns="" xmlns:p14="http://schemas.microsoft.com/office/powerpoint/2010/main" val="1237907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04D2C567-4571-414B-B84A-D7CD56AB0B6C}" type="slidenum">
              <a:rPr lang="es-ES_tradnl"/>
              <a:pPr>
                <a:defRPr/>
              </a:pPr>
              <a:t>‹Nº›</a:t>
            </a:fld>
            <a:endParaRPr lang="es-ES_tradnl"/>
          </a:p>
        </p:txBody>
      </p:sp>
    </p:spTree>
    <p:extLst>
      <p:ext uri="{BB962C8B-B14F-4D97-AF65-F5344CB8AC3E}">
        <p14:creationId xmlns="" xmlns:p14="http://schemas.microsoft.com/office/powerpoint/2010/main" val="1115129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D69603B7-BCD0-4DD8-ACEE-27263AD2142C}" type="slidenum">
              <a:rPr lang="es-ES_tradnl"/>
              <a:pPr>
                <a:defRPr/>
              </a:pPr>
              <a:t>‹Nº›</a:t>
            </a:fld>
            <a:endParaRPr lang="es-ES_tradnl"/>
          </a:p>
        </p:txBody>
      </p:sp>
    </p:spTree>
    <p:extLst>
      <p:ext uri="{BB962C8B-B14F-4D97-AF65-F5344CB8AC3E}">
        <p14:creationId xmlns="" xmlns:p14="http://schemas.microsoft.com/office/powerpoint/2010/main" val="3343286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94BEFD66-7E7F-46D4-8C40-AE11546F06FC}" type="slidenum">
              <a:rPr lang="es-ES_tradnl"/>
              <a:pPr>
                <a:defRPr/>
              </a:pPr>
              <a:t>‹Nº›</a:t>
            </a:fld>
            <a:endParaRPr lang="es-ES_tradnl"/>
          </a:p>
        </p:txBody>
      </p:sp>
    </p:spTree>
    <p:extLst>
      <p:ext uri="{BB962C8B-B14F-4D97-AF65-F5344CB8AC3E}">
        <p14:creationId xmlns="" xmlns:p14="http://schemas.microsoft.com/office/powerpoint/2010/main" val="517938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7F99C34B-D6E1-4AA3-92F0-EF0C8E9B6EF0}" type="slidenum">
              <a:rPr lang="es-ES_tradnl"/>
              <a:pPr>
                <a:defRPr/>
              </a:pPr>
              <a:t>‹Nº›</a:t>
            </a:fld>
            <a:endParaRPr lang="es-ES_tradnl"/>
          </a:p>
        </p:txBody>
      </p:sp>
    </p:spTree>
    <p:extLst>
      <p:ext uri="{BB962C8B-B14F-4D97-AF65-F5344CB8AC3E}">
        <p14:creationId xmlns="" xmlns:p14="http://schemas.microsoft.com/office/powerpoint/2010/main" val="1611535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EA97D989-4012-4253-8BFF-7D6BDEA3AF42}" type="slidenum">
              <a:rPr lang="es-ES_tradnl"/>
              <a:pPr>
                <a:defRPr/>
              </a:pPr>
              <a:t>‹Nº›</a:t>
            </a:fld>
            <a:endParaRPr lang="es-ES_tradnl"/>
          </a:p>
        </p:txBody>
      </p:sp>
    </p:spTree>
    <p:extLst>
      <p:ext uri="{BB962C8B-B14F-4D97-AF65-F5344CB8AC3E}">
        <p14:creationId xmlns="" xmlns:p14="http://schemas.microsoft.com/office/powerpoint/2010/main" val="3231252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747A53A1-4EB5-41B1-9C56-CBCE3BC2A0A7}" type="slidenum">
              <a:rPr lang="es-ES_tradnl"/>
              <a:pPr>
                <a:defRPr/>
              </a:pPr>
              <a:t>‹Nº›</a:t>
            </a:fld>
            <a:endParaRPr lang="es-ES_tradnl"/>
          </a:p>
        </p:txBody>
      </p:sp>
    </p:spTree>
    <p:extLst>
      <p:ext uri="{BB962C8B-B14F-4D97-AF65-F5344CB8AC3E}">
        <p14:creationId xmlns="" xmlns:p14="http://schemas.microsoft.com/office/powerpoint/2010/main" val="3366875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A6FAB816-89F5-443B-B623-0AF761EF3E4F}" type="slidenum">
              <a:rPr lang="es-ES_tradnl"/>
              <a:pPr>
                <a:defRPr/>
              </a:pPr>
              <a:t>‹Nº›</a:t>
            </a:fld>
            <a:endParaRPr lang="es-ES_tradnl"/>
          </a:p>
        </p:txBody>
      </p:sp>
    </p:spTree>
    <p:extLst>
      <p:ext uri="{BB962C8B-B14F-4D97-AF65-F5344CB8AC3E}">
        <p14:creationId xmlns="" xmlns:p14="http://schemas.microsoft.com/office/powerpoint/2010/main" val="3592901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40F7C7B6-564A-4B42-83F5-1380BB88E449}" type="slidenum">
              <a:rPr lang="es-ES_tradnl"/>
              <a:pPr>
                <a:defRPr/>
              </a:pPr>
              <a:t>‹Nº›</a:t>
            </a:fld>
            <a:endParaRPr lang="es-ES_tradnl"/>
          </a:p>
        </p:txBody>
      </p:sp>
    </p:spTree>
    <p:extLst>
      <p:ext uri="{BB962C8B-B14F-4D97-AF65-F5344CB8AC3E}">
        <p14:creationId xmlns="" xmlns:p14="http://schemas.microsoft.com/office/powerpoint/2010/main" val="2028033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VE"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FB3B634E-67D6-4AF1-A611-6AC0BEC1217A}" type="slidenum">
              <a:rPr lang="es-ES_tradnl"/>
              <a:pPr>
                <a:defRPr/>
              </a:pPr>
              <a:t>‹Nº›</a:t>
            </a:fld>
            <a:endParaRPr lang="es-ES_tradnl"/>
          </a:p>
        </p:txBody>
      </p:sp>
    </p:spTree>
    <p:extLst>
      <p:ext uri="{BB962C8B-B14F-4D97-AF65-F5344CB8AC3E}">
        <p14:creationId xmlns="" xmlns:p14="http://schemas.microsoft.com/office/powerpoint/2010/main" val="216557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s-ES_trad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s-ES_trad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6A95E5C1-4D49-47D3-A6F6-437836806279}"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hyperlink" Target="http://owl.english.purdue.edu/owl/section/3/33/" TargetMode="External"/><Relationship Id="rId2" Type="http://schemas.openxmlformats.org/officeDocument/2006/relationships/hyperlink" Target="http://owl.english.purdue.edu/owl/section/2/" TargetMode="External"/><Relationship Id="rId1" Type="http://schemas.openxmlformats.org/officeDocument/2006/relationships/slideLayout" Target="../slideLayouts/slideLayout7.xml"/><Relationship Id="rId5" Type="http://schemas.openxmlformats.org/officeDocument/2006/relationships/hyperlink" Target="http://library.acadiau.ca/tutorials/plagiarism/" TargetMode="External"/><Relationship Id="rId4" Type="http://schemas.openxmlformats.org/officeDocument/2006/relationships/hyperlink" Target="http://www.umuc.edu/distance/odell/cip/vail/students/citation/honesty.html" TargetMode="Externa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hyperlink" Target="http://www.ithenticate.com/" TargetMode="External"/><Relationship Id="rId7" Type="http://schemas.openxmlformats.org/officeDocument/2006/relationships/image" Target="../media/image19.png"/><Relationship Id="rId2" Type="http://schemas.openxmlformats.org/officeDocument/2006/relationships/hyperlink" Target="http://www.turnitin.com/" TargetMode="Externa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hyperlink" Target="http://www.google.com/" TargetMode="External"/></Relationships>
</file>

<file path=ppt/slides/_rels/slide108.xml.rels><?xml version="1.0" encoding="UTF-8" standalone="yes"?>
<Relationships xmlns="http://schemas.openxmlformats.org/package/2006/relationships"><Relationship Id="rId2" Type="http://schemas.openxmlformats.org/officeDocument/2006/relationships/hyperlink" Target="http://www.texasheartinstitute.org/education/cme/explore/events/eventdetail_5018.cfm" TargetMode="Externa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hyperlink" Target="http://www.aamc.org/postdoccompact" TargetMode="Externa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www.aaup.org/statements/Redbook/Rbethics.htm"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www.aaup.org/statements/Redbook/Rbethics.htm"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twitter.com/aquivendo/status/465653707934146560" TargetMode="External"/><Relationship Id="rId2" Type="http://schemas.openxmlformats.org/officeDocument/2006/relationships/hyperlink" Target="https://twitter.com/AquiVENDO" TargetMode="External"/><Relationship Id="rId1" Type="http://schemas.openxmlformats.org/officeDocument/2006/relationships/slideLayout" Target="../slideLayouts/slideLayout7.xml"/><Relationship Id="rId6" Type="http://schemas.openxmlformats.org/officeDocument/2006/relationships/hyperlink" Target="https://twitter.com/Tesisolucion" TargetMode="External"/><Relationship Id="rId5" Type="http://schemas.openxmlformats.org/officeDocument/2006/relationships/hyperlink" Target="https://twitter.com/juanjrh" TargetMode="External"/><Relationship Id="rId4" Type="http://schemas.openxmlformats.org/officeDocument/2006/relationships/hyperlink" Target="https://twitter.com/@juanjrh"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ccnmtl.columbia.edu/projects/rcr/rcr_mentoring/" TargetMode="External"/><Relationship Id="rId2" Type="http://schemas.openxmlformats.org/officeDocument/2006/relationships/hyperlink" Target="http://ugr.tamu.edu/resources/mentoring-undergraduates-workshop-materials/MentoringStudentsexcerpt.pdf" TargetMode="External"/><Relationship Id="rId1" Type="http://schemas.openxmlformats.org/officeDocument/2006/relationships/slideLayout" Target="../slideLayouts/slideLayout7.xml"/><Relationship Id="rId6" Type="http://schemas.openxmlformats.org/officeDocument/2006/relationships/hyperlink" Target="http://www.academicintegrityseminar.com/Teaching/ALetterToMyStudents.html" TargetMode="External"/><Relationship Id="rId5" Type="http://schemas.openxmlformats.org/officeDocument/2006/relationships/hyperlink" Target="https://graduate.louisville.edu/Programs/mentor-and-graduate-student-strategies-for-success.html/" TargetMode="External"/><Relationship Id="rId4" Type="http://schemas.openxmlformats.org/officeDocument/2006/relationships/hyperlink" Target="http://www.onlineethics.org/CMS/2963.aspx" TargetMode="Externa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ccnmtl.columbia.edu/projects/rcr/rcr-conflicts" TargetMode="External"/><Relationship Id="rId2" Type="http://schemas.openxmlformats.org/officeDocument/2006/relationships/hyperlink" Target="http://www.onlineethics.org/CMS/2963.aspx" TargetMode="External"/><Relationship Id="rId1" Type="http://schemas.openxmlformats.org/officeDocument/2006/relationships/slideLayout" Target="../slideLayouts/slideLayout7.xml"/><Relationship Id="rId5" Type="http://schemas.openxmlformats.org/officeDocument/2006/relationships/hyperlink" Target="http://www.icmje.org/" TargetMode="External"/><Relationship Id="rId4" Type="http://schemas.openxmlformats.org/officeDocument/2006/relationships/hyperlink" Target="http://ori.hhs.gov/documents/rcrintro.pdf"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www2.ula.ve/cdcht/" TargetMode="Externa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084" name="Rectangle 5"/>
          <p:cNvSpPr>
            <a:spLocks noChangeArrowheads="1"/>
          </p:cNvSpPr>
          <p:nvPr/>
        </p:nvSpPr>
        <p:spPr bwMode="auto">
          <a:xfrm>
            <a:off x="1898649" y="654957"/>
            <a:ext cx="5292725"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pPr algn="ctr">
              <a:defRPr/>
            </a:pPr>
            <a:r>
              <a:rPr lang="es-ES" sz="2000" dirty="0">
                <a:effectLst>
                  <a:outerShdw blurRad="38100" dist="38100" dir="2700000" algn="tl">
                    <a:srgbClr val="FFFFFF"/>
                  </a:outerShdw>
                </a:effectLst>
              </a:rPr>
              <a:t>Universidad de los Andes</a:t>
            </a:r>
          </a:p>
          <a:p>
            <a:pPr algn="ctr">
              <a:defRPr/>
            </a:pPr>
            <a:r>
              <a:rPr lang="es-ES" sz="2000" dirty="0">
                <a:effectLst>
                  <a:outerShdw blurRad="38100" dist="38100" dir="2700000" algn="tl">
                    <a:srgbClr val="FFFFFF"/>
                  </a:outerShdw>
                </a:effectLst>
              </a:rPr>
              <a:t>Facultad de Humanidades y Educación</a:t>
            </a:r>
          </a:p>
          <a:p>
            <a:pPr algn="ctr">
              <a:defRPr/>
            </a:pPr>
            <a:r>
              <a:rPr lang="es-ES" sz="2000" dirty="0">
                <a:effectLst>
                  <a:outerShdw blurRad="38100" dist="38100" dir="2700000" algn="tl">
                    <a:srgbClr val="FFFFFF"/>
                  </a:outerShdw>
                </a:effectLst>
              </a:rPr>
              <a:t>Especialización Administración Educacional</a:t>
            </a:r>
          </a:p>
        </p:txBody>
      </p:sp>
      <p:sp>
        <p:nvSpPr>
          <p:cNvPr id="3079" name="Text Box 7"/>
          <p:cNvSpPr txBox="1">
            <a:spLocks noChangeArrowheads="1"/>
          </p:cNvSpPr>
          <p:nvPr/>
        </p:nvSpPr>
        <p:spPr bwMode="auto">
          <a:xfrm>
            <a:off x="5651500" y="5589588"/>
            <a:ext cx="3165475" cy="1076325"/>
          </a:xfrm>
          <a:prstGeom prst="rect">
            <a:avLst/>
          </a:prstGeom>
          <a:solidFill>
            <a:srgbClr val="C6E6E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defRPr/>
            </a:pPr>
            <a:r>
              <a:rPr lang="es-ES_tradnl" sz="1600" b="1" dirty="0" smtClean="0">
                <a:effectLst>
                  <a:outerShdw blurRad="38100" dist="38100" dir="2700000" algn="tl">
                    <a:srgbClr val="FFFFFF"/>
                  </a:outerShdw>
                </a:effectLst>
                <a:latin typeface="Comic Sans MS" pitchFamily="66" charset="0"/>
              </a:rPr>
              <a:t>Ximena Páez</a:t>
            </a:r>
          </a:p>
          <a:p>
            <a:pPr algn="r">
              <a:defRPr/>
            </a:pPr>
            <a:r>
              <a:rPr lang="es-ES_tradnl" sz="1600" b="1" dirty="0" smtClean="0">
                <a:effectLst>
                  <a:outerShdw blurRad="38100" dist="38100" dir="2700000" algn="tl">
                    <a:srgbClr val="FFFFFF"/>
                  </a:outerShdw>
                </a:effectLst>
                <a:latin typeface="Comic Sans MS" pitchFamily="66" charset="0"/>
              </a:rPr>
              <a:t>Prof. Titular</a:t>
            </a:r>
          </a:p>
          <a:p>
            <a:pPr algn="r">
              <a:defRPr/>
            </a:pPr>
            <a:r>
              <a:rPr lang="es-ES_tradnl" sz="1600" b="1" dirty="0" err="1" smtClean="0">
                <a:effectLst>
                  <a:outerShdw blurRad="38100" dist="38100" dir="2700000" algn="tl">
                    <a:srgbClr val="FFFFFF"/>
                  </a:outerShdw>
                </a:effectLst>
                <a:latin typeface="Comic Sans MS" pitchFamily="66" charset="0"/>
              </a:rPr>
              <a:t>Lab</a:t>
            </a:r>
            <a:r>
              <a:rPr lang="es-ES_tradnl" sz="1600" b="1" dirty="0" smtClean="0">
                <a:effectLst>
                  <a:outerShdw blurRad="38100" dist="38100" dir="2700000" algn="tl">
                    <a:srgbClr val="FFFFFF"/>
                  </a:outerShdw>
                </a:effectLst>
                <a:latin typeface="Comic Sans MS" pitchFamily="66" charset="0"/>
              </a:rPr>
              <a:t>. Fisiología de la Conducta</a:t>
            </a:r>
          </a:p>
          <a:p>
            <a:pPr algn="r">
              <a:defRPr/>
            </a:pPr>
            <a:r>
              <a:rPr lang="es-ES_tradnl" sz="1600" b="1" dirty="0" smtClean="0">
                <a:effectLst>
                  <a:outerShdw blurRad="38100" dist="38100" dir="2700000" algn="tl">
                    <a:srgbClr val="FFFFFF"/>
                  </a:outerShdw>
                </a:effectLst>
                <a:latin typeface="Comic Sans MS" pitchFamily="66" charset="0"/>
              </a:rPr>
              <a:t>Facultad de Medicina</a:t>
            </a:r>
          </a:p>
        </p:txBody>
      </p:sp>
      <p:sp>
        <p:nvSpPr>
          <p:cNvPr id="3078" name="Rectangle 6"/>
          <p:cNvSpPr>
            <a:spLocks noChangeArrowheads="1"/>
          </p:cNvSpPr>
          <p:nvPr/>
        </p:nvSpPr>
        <p:spPr bwMode="auto">
          <a:xfrm>
            <a:off x="1143000" y="2112963"/>
            <a:ext cx="6804025" cy="2632075"/>
          </a:xfrm>
          <a:prstGeom prst="rect">
            <a:avLst/>
          </a:prstGeom>
          <a:solidFill>
            <a:schemeClr val="bg1"/>
          </a:solidFill>
          <a:ln w="28575">
            <a:solidFill>
              <a:srgbClr val="331BE5"/>
            </a:solidFill>
            <a:miter lim="800000"/>
            <a:headEnd/>
            <a:tailEnd/>
          </a:ln>
          <a:effectLst>
            <a:outerShdw dist="53882" dir="2700000" algn="ctr" rotWithShape="0">
              <a:schemeClr val="tx1"/>
            </a:outerShdw>
          </a:effectLst>
        </p:spPr>
        <p:txBody>
          <a:bodyPr anchor="ctr">
            <a:spAutoFit/>
          </a:bodyPr>
          <a:lstStyle/>
          <a:p>
            <a:pPr algn="ctr">
              <a:defRPr/>
            </a:pPr>
            <a:endParaRPr lang="es-ES" sz="1200" dirty="0">
              <a:effectLst>
                <a:outerShdw blurRad="38100" dist="38100" dir="2700000" algn="tl">
                  <a:srgbClr val="FFFFFF"/>
                </a:outerShdw>
              </a:effectLst>
            </a:endParaRPr>
          </a:p>
          <a:p>
            <a:pPr algn="ctr">
              <a:defRPr/>
            </a:pPr>
            <a:r>
              <a:rPr lang="es-ES" sz="4400" b="1" dirty="0">
                <a:effectLst>
                  <a:outerShdw blurRad="38100" dist="38100" dir="2700000" algn="tl">
                    <a:srgbClr val="FFFFFF"/>
                  </a:outerShdw>
                </a:effectLst>
              </a:rPr>
              <a:t>La Investigación </a:t>
            </a:r>
          </a:p>
          <a:p>
            <a:pPr algn="ctr">
              <a:defRPr/>
            </a:pPr>
            <a:r>
              <a:rPr lang="es-ES" sz="4400" b="1" dirty="0">
                <a:effectLst>
                  <a:outerShdw blurRad="38100" dist="38100" dir="2700000" algn="tl">
                    <a:srgbClr val="FFFFFF"/>
                  </a:outerShdw>
                </a:effectLst>
              </a:rPr>
              <a:t>y la Tesis </a:t>
            </a:r>
          </a:p>
          <a:p>
            <a:pPr algn="ctr">
              <a:defRPr/>
            </a:pPr>
            <a:r>
              <a:rPr lang="es-ES" sz="2800" b="1" dirty="0">
                <a:effectLst>
                  <a:outerShdw blurRad="38100" dist="38100" dir="2700000" algn="tl">
                    <a:srgbClr val="FFFFFF"/>
                  </a:outerShdw>
                </a:effectLst>
              </a:rPr>
              <a:t>Responsabilidades de profesores </a:t>
            </a:r>
          </a:p>
          <a:p>
            <a:pPr algn="ctr">
              <a:defRPr/>
            </a:pPr>
            <a:r>
              <a:rPr lang="es-ES" sz="2800" b="1" dirty="0">
                <a:effectLst>
                  <a:outerShdw blurRad="38100" dist="38100" dir="2700000" algn="tl">
                    <a:srgbClr val="FFFFFF"/>
                  </a:outerShdw>
                </a:effectLst>
              </a:rPr>
              <a:t>y estudiantes</a:t>
            </a:r>
          </a:p>
          <a:p>
            <a:pPr algn="ctr">
              <a:defRPr/>
            </a:pPr>
            <a:endParaRPr lang="es-ES" sz="900" b="1" dirty="0"/>
          </a:p>
        </p:txBody>
      </p:sp>
      <p:sp>
        <p:nvSpPr>
          <p:cNvPr id="2" name="1 Rectángulo"/>
          <p:cNvSpPr/>
          <p:nvPr/>
        </p:nvSpPr>
        <p:spPr>
          <a:xfrm>
            <a:off x="2805570" y="4941888"/>
            <a:ext cx="3478882" cy="400110"/>
          </a:xfrm>
          <a:prstGeom prst="rect">
            <a:avLst/>
          </a:prstGeom>
        </p:spPr>
        <p:txBody>
          <a:bodyPr wrap="square">
            <a:spAutoFit/>
          </a:bodyPr>
          <a:lstStyle/>
          <a:p>
            <a:pPr algn="ctr">
              <a:defRPr/>
            </a:pPr>
            <a:r>
              <a:rPr lang="es-ES" sz="2000" b="1" dirty="0">
                <a:solidFill>
                  <a:srgbClr val="000000"/>
                </a:solidFill>
                <a:effectLst>
                  <a:outerShdw blurRad="38100" dist="38100" dir="2700000" algn="tl">
                    <a:srgbClr val="FFFFFF"/>
                  </a:outerShdw>
                </a:effectLst>
              </a:rPr>
              <a:t>28 de </a:t>
            </a:r>
            <a:r>
              <a:rPr lang="es-ES" sz="2000" b="1" dirty="0" smtClean="0">
                <a:solidFill>
                  <a:srgbClr val="000000"/>
                </a:solidFill>
                <a:effectLst>
                  <a:outerShdw blurRad="38100" dist="38100" dir="2700000" algn="tl">
                    <a:srgbClr val="FFFFFF"/>
                  </a:outerShdw>
                </a:effectLst>
              </a:rPr>
              <a:t>enero de </a:t>
            </a:r>
            <a:r>
              <a:rPr lang="es-ES" sz="2000" b="1" dirty="0">
                <a:solidFill>
                  <a:srgbClr val="000000"/>
                </a:solidFill>
                <a:effectLst>
                  <a:outerShdw blurRad="38100" dist="38100" dir="2700000" algn="tl">
                    <a:srgbClr val="FFFFFF"/>
                  </a:outerShdw>
                </a:effectLst>
              </a:rPr>
              <a:t>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3078"/>
                                        </p:tgtEl>
                                        <p:attrNameLst>
                                          <p:attrName>style.visibility</p:attrName>
                                        </p:attrNameLst>
                                      </p:cBhvr>
                                      <p:to>
                                        <p:strVal val="visible"/>
                                      </p:to>
                                    </p:set>
                                    <p:anim calcmode="discrete" valueType="clr">
                                      <p:cBhvr override="childStyle">
                                        <p:cTn id="11" dur="80"/>
                                        <p:tgtEl>
                                          <p:spTgt spid="3078"/>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3078"/>
                                        </p:tgtEl>
                                        <p:attrNameLst>
                                          <p:attrName>fillcolor</p:attrName>
                                        </p:attrNameLst>
                                      </p:cBhvr>
                                      <p:tavLst>
                                        <p:tav tm="0">
                                          <p:val>
                                            <p:clrVal>
                                              <a:schemeClr val="accent2"/>
                                            </p:clrVal>
                                          </p:val>
                                        </p:tav>
                                        <p:tav tm="50000">
                                          <p:val>
                                            <p:clrVal>
                                              <a:schemeClr val="hlink"/>
                                            </p:clrVal>
                                          </p:val>
                                        </p:tav>
                                      </p:tavLst>
                                    </p:anim>
                                    <p:set>
                                      <p:cBhvr>
                                        <p:cTn id="13" dur="80"/>
                                        <p:tgtEl>
                                          <p:spTgt spid="307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animBg="1"/>
      <p:bldP spid="307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149" name="Text Box 5"/>
          <p:cNvSpPr txBox="1">
            <a:spLocks noChangeArrowheads="1"/>
          </p:cNvSpPr>
          <p:nvPr/>
        </p:nvSpPr>
        <p:spPr bwMode="auto">
          <a:xfrm>
            <a:off x="2725738" y="2852738"/>
            <a:ext cx="3692525" cy="17653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marL="457200" indent="-457200">
              <a:buFontTx/>
              <a:buAutoNum type="romanUcPeriod"/>
              <a:defRPr/>
            </a:pPr>
            <a:r>
              <a:rPr lang="es-ES_tradnl" b="1">
                <a:effectLst>
                  <a:outerShdw blurRad="38100" dist="38100" dir="2700000" algn="tl">
                    <a:srgbClr val="FFFFFF"/>
                  </a:outerShdw>
                </a:effectLst>
              </a:rPr>
              <a:t>  Introducción</a:t>
            </a:r>
          </a:p>
          <a:p>
            <a:pPr marL="457200" indent="-457200">
              <a:buFontTx/>
              <a:buAutoNum type="romanUcPeriod"/>
              <a:defRPr/>
            </a:pPr>
            <a:endParaRPr lang="es-ES_tradnl" sz="1800" b="1">
              <a:effectLst>
                <a:outerShdw blurRad="38100" dist="38100" dir="2700000" algn="tl">
                  <a:srgbClr val="FFFFFF"/>
                </a:outerShdw>
              </a:effectLst>
            </a:endParaRPr>
          </a:p>
          <a:p>
            <a:pPr marL="457200" indent="-457200">
              <a:buFontTx/>
              <a:buAutoNum type="romanUcPeriod"/>
              <a:defRPr/>
            </a:pPr>
            <a:r>
              <a:rPr lang="es-ES_tradnl" b="1">
                <a:effectLst>
                  <a:outerShdw blurRad="38100" dist="38100" dir="2700000" algn="tl">
                    <a:srgbClr val="FFFFFF"/>
                  </a:outerShdw>
                </a:effectLst>
              </a:rPr>
              <a:t>  Discusión de Casos</a:t>
            </a:r>
          </a:p>
          <a:p>
            <a:pPr marL="457200" indent="-457200">
              <a:buFontTx/>
              <a:buAutoNum type="romanUcPeriod"/>
              <a:defRPr/>
            </a:pPr>
            <a:endParaRPr lang="es-ES_tradnl" sz="1800" b="1">
              <a:effectLst>
                <a:outerShdw blurRad="38100" dist="38100" dir="2700000" algn="tl">
                  <a:srgbClr val="FFFFFF"/>
                </a:outerShdw>
              </a:effectLst>
            </a:endParaRPr>
          </a:p>
          <a:p>
            <a:pPr marL="457200" indent="-457200">
              <a:buFontTx/>
              <a:buAutoNum type="romanUcPeriod"/>
              <a:defRPr/>
            </a:pPr>
            <a:r>
              <a:rPr lang="es-ES_tradnl" b="1">
                <a:effectLst>
                  <a:outerShdw blurRad="38100" dist="38100" dir="2700000" algn="tl">
                    <a:srgbClr val="FFFFFF"/>
                  </a:outerShdw>
                </a:effectLst>
              </a:rPr>
              <a:t> Conclusión</a:t>
            </a:r>
          </a:p>
        </p:txBody>
      </p:sp>
      <p:sp>
        <p:nvSpPr>
          <p:cNvPr id="132106" name="Rectangle 10"/>
          <p:cNvSpPr>
            <a:spLocks noChangeArrowheads="1"/>
          </p:cNvSpPr>
          <p:nvPr/>
        </p:nvSpPr>
        <p:spPr bwMode="auto">
          <a:xfrm>
            <a:off x="1887611" y="1989138"/>
            <a:ext cx="5368777" cy="523220"/>
          </a:xfrm>
          <a:prstGeom prst="rect">
            <a:avLst/>
          </a:prstGeom>
          <a:solidFill>
            <a:schemeClr val="bg1"/>
          </a:solidFill>
          <a:ln w="28575">
            <a:solidFill>
              <a:srgbClr val="331BE5"/>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2800" b="1">
                <a:effectLst>
                  <a:outerShdw blurRad="38100" dist="38100" dir="2700000" algn="tl">
                    <a:srgbClr val="FFFFFF"/>
                  </a:outerShdw>
                </a:effectLst>
              </a:rPr>
              <a:t> Relación Mentor-Aprendices</a:t>
            </a:r>
            <a:endParaRPr lang="es-ES_tradnl" sz="2800" b="1">
              <a:effectLst>
                <a:outerShdw blurRad="38100" dist="38100" dir="2700000" algn="tl">
                  <a:srgbClr val="FFFFFF"/>
                </a:outerShdw>
              </a:effectLst>
            </a:endParaRPr>
          </a:p>
        </p:txBody>
      </p:sp>
      <p:sp>
        <p:nvSpPr>
          <p:cNvPr id="1126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03" name="Rectangle 11"/>
          <p:cNvSpPr>
            <a:spLocks noChangeArrowheads="1"/>
          </p:cNvSpPr>
          <p:nvPr/>
        </p:nvSpPr>
        <p:spPr bwMode="auto">
          <a:xfrm>
            <a:off x="6897688" y="404813"/>
            <a:ext cx="1700212" cy="522287"/>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Relación Tutor-</a:t>
            </a:r>
          </a:p>
          <a:p>
            <a:pPr>
              <a:buClr>
                <a:srgbClr val="FF0066"/>
              </a:buClr>
              <a:defRPr/>
            </a:pPr>
            <a:r>
              <a:rPr lang="es-ES" sz="1400" b="1">
                <a:effectLst>
                  <a:outerShdw blurRad="38100" dist="38100" dir="2700000" algn="tl">
                    <a:srgbClr val="FFFFFF"/>
                  </a:outerShdw>
                </a:effectLst>
              </a:rPr>
              <a:t>    Aprendices</a:t>
            </a:r>
            <a:endParaRPr lang="es-ES_tradnl" sz="1400" b="1">
              <a:effectLst>
                <a:outerShdw blurRad="38100" dist="38100" dir="2700000" algn="tl">
                  <a:srgbClr val="FFFFFF"/>
                </a:outerShdw>
              </a:effectLst>
            </a:endParaRPr>
          </a:p>
        </p:txBody>
      </p:sp>
      <p:sp>
        <p:nvSpPr>
          <p:cNvPr id="165899" name="Text Box 11"/>
          <p:cNvSpPr txBox="1">
            <a:spLocks noChangeArrowheads="1"/>
          </p:cNvSpPr>
          <p:nvPr/>
        </p:nvSpPr>
        <p:spPr bwMode="auto">
          <a:xfrm>
            <a:off x="2230438" y="1196975"/>
            <a:ext cx="4683125" cy="701675"/>
          </a:xfrm>
          <a:prstGeom prst="rect">
            <a:avLst/>
          </a:prstGeom>
          <a:solidFill>
            <a:schemeClr val="accent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4000"/>
              <a:t>Una buena noticia…</a:t>
            </a:r>
          </a:p>
        </p:txBody>
      </p:sp>
      <p:sp>
        <p:nvSpPr>
          <p:cNvPr id="165900" name="Text Box 12"/>
          <p:cNvSpPr txBox="1">
            <a:spLocks noChangeArrowheads="1"/>
          </p:cNvSpPr>
          <p:nvPr/>
        </p:nvSpPr>
        <p:spPr bwMode="auto">
          <a:xfrm>
            <a:off x="2195513" y="2060575"/>
            <a:ext cx="4751387" cy="1016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2000"/>
              <a:t>Luego un seminario sobre plagio, </a:t>
            </a:r>
          </a:p>
          <a:p>
            <a:pPr eaLnBrk="1" hangingPunct="1"/>
            <a:r>
              <a:rPr lang="es-ES" sz="2000"/>
              <a:t>un joven profesor tuvo la iniciativa de </a:t>
            </a:r>
          </a:p>
          <a:p>
            <a:pPr eaLnBrk="1" hangingPunct="1"/>
            <a:r>
              <a:rPr lang="es-ES" sz="2000"/>
              <a:t>guiar una tesis :</a:t>
            </a:r>
          </a:p>
        </p:txBody>
      </p:sp>
      <p:sp>
        <p:nvSpPr>
          <p:cNvPr id="165901" name="Text Box 13"/>
          <p:cNvSpPr txBox="1">
            <a:spLocks noChangeArrowheads="1"/>
          </p:cNvSpPr>
          <p:nvPr/>
        </p:nvSpPr>
        <p:spPr bwMode="auto">
          <a:xfrm>
            <a:off x="3076575" y="4508500"/>
            <a:ext cx="2989263"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1600" b="1"/>
              <a:t>Br. Juan Carlos Moreno</a:t>
            </a:r>
          </a:p>
          <a:p>
            <a:pPr eaLnBrk="1" hangingPunct="1"/>
            <a:r>
              <a:rPr lang="es-ES" sz="1600" b="1"/>
              <a:t>Tutor: Prof. Renny Márquez</a:t>
            </a:r>
          </a:p>
        </p:txBody>
      </p:sp>
      <p:sp>
        <p:nvSpPr>
          <p:cNvPr id="165902" name="Text Box 14"/>
          <p:cNvSpPr txBox="1">
            <a:spLocks noChangeArrowheads="1"/>
          </p:cNvSpPr>
          <p:nvPr/>
        </p:nvSpPr>
        <p:spPr bwMode="auto">
          <a:xfrm>
            <a:off x="1662113" y="5135563"/>
            <a:ext cx="5818187"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a:t>Es un buen comienzo de medir nuestras </a:t>
            </a:r>
          </a:p>
          <a:p>
            <a:pPr eaLnBrk="1" hangingPunct="1"/>
            <a:r>
              <a:rPr lang="es-ES"/>
              <a:t>fallas para comenzar a corregirlas…</a:t>
            </a:r>
          </a:p>
        </p:txBody>
      </p:sp>
      <p:sp>
        <p:nvSpPr>
          <p:cNvPr id="165903" name="Rectangle 15"/>
          <p:cNvSpPr>
            <a:spLocks noChangeArrowheads="1"/>
          </p:cNvSpPr>
          <p:nvPr/>
        </p:nvSpPr>
        <p:spPr bwMode="auto">
          <a:xfrm>
            <a:off x="1042988" y="3213100"/>
            <a:ext cx="7561262" cy="1200150"/>
          </a:xfrm>
          <a:prstGeom prst="rect">
            <a:avLst/>
          </a:prstGeom>
          <a:solidFill>
            <a:schemeClr val="accent6">
              <a:lumMod val="20000"/>
              <a:lumOff val="80000"/>
            </a:schemeClr>
          </a:solidFill>
          <a:ln>
            <a:noFill/>
          </a:ln>
          <a:effectLst/>
          <a:extLst/>
        </p:spPr>
        <p:txBody>
          <a:bodyPr>
            <a:spAutoFit/>
          </a:bodyPr>
          <a:lstStyle/>
          <a:p>
            <a:pPr algn="ctr">
              <a:defRPr/>
            </a:pPr>
            <a:r>
              <a:rPr lang="es-ES" dirty="0">
                <a:solidFill>
                  <a:srgbClr val="002060"/>
                </a:solidFill>
                <a:effectLst>
                  <a:outerShdw blurRad="38100" dist="38100" dir="2700000" algn="tl">
                    <a:srgbClr val="000000">
                      <a:alpha val="43137"/>
                    </a:srgbClr>
                  </a:outerShdw>
                </a:effectLst>
              </a:rPr>
              <a:t>“Estudio y detección del plagio en los proyectos </a:t>
            </a:r>
          </a:p>
          <a:p>
            <a:pPr algn="ctr">
              <a:defRPr/>
            </a:pPr>
            <a:r>
              <a:rPr lang="es-ES" dirty="0">
                <a:solidFill>
                  <a:srgbClr val="002060"/>
                </a:solidFill>
                <a:effectLst>
                  <a:outerShdw blurRad="38100" dist="38100" dir="2700000" algn="tl">
                    <a:srgbClr val="000000">
                      <a:alpha val="43137"/>
                    </a:srgbClr>
                  </a:outerShdw>
                </a:effectLst>
              </a:rPr>
              <a:t>de grado de la Escuela de Ingeniería de Sistemas </a:t>
            </a:r>
          </a:p>
          <a:p>
            <a:pPr algn="ctr">
              <a:defRPr/>
            </a:pPr>
            <a:r>
              <a:rPr lang="es-ES" dirty="0">
                <a:solidFill>
                  <a:srgbClr val="002060"/>
                </a:solidFill>
                <a:effectLst>
                  <a:outerShdw blurRad="38100" dist="38100" dir="2700000" algn="tl">
                    <a:srgbClr val="000000">
                      <a:alpha val="43137"/>
                    </a:srgbClr>
                  </a:outerShdw>
                </a:effectLst>
              </a:rPr>
              <a:t>de la Universidad de los Andes”</a:t>
            </a:r>
          </a:p>
        </p:txBody>
      </p:sp>
      <p:sp>
        <p:nvSpPr>
          <p:cNvPr id="14336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58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5900">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5900">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65900">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590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590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7" presetClass="entr" presetSubtype="0" fill="hold" grpId="0" nodeType="clickEffect">
                                  <p:stCondLst>
                                    <p:cond delay="0"/>
                                  </p:stCondLst>
                                  <p:iterate type="lt">
                                    <p:tmPct val="50000"/>
                                  </p:iterate>
                                  <p:childTnLst>
                                    <p:set>
                                      <p:cBhvr>
                                        <p:cTn id="30" dur="1" fill="hold">
                                          <p:stCondLst>
                                            <p:cond delay="0"/>
                                          </p:stCondLst>
                                        </p:cTn>
                                        <p:tgtEl>
                                          <p:spTgt spid="165903"/>
                                        </p:tgtEl>
                                        <p:attrNameLst>
                                          <p:attrName>style.visibility</p:attrName>
                                        </p:attrNameLst>
                                      </p:cBhvr>
                                      <p:to>
                                        <p:strVal val="visible"/>
                                      </p:to>
                                    </p:set>
                                    <p:anim calcmode="discrete" valueType="clr">
                                      <p:cBhvr override="childStyle">
                                        <p:cTn id="31" dur="80"/>
                                        <p:tgtEl>
                                          <p:spTgt spid="165903"/>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165903"/>
                                        </p:tgtEl>
                                        <p:attrNameLst>
                                          <p:attrName>fillcolor</p:attrName>
                                        </p:attrNameLst>
                                      </p:cBhvr>
                                      <p:tavLst>
                                        <p:tav tm="0">
                                          <p:val>
                                            <p:clrVal>
                                              <a:schemeClr val="accent2"/>
                                            </p:clrVal>
                                          </p:val>
                                        </p:tav>
                                        <p:tav tm="50000">
                                          <p:val>
                                            <p:clrVal>
                                              <a:schemeClr val="hlink"/>
                                            </p:clrVal>
                                          </p:val>
                                        </p:tav>
                                      </p:tavLst>
                                    </p:anim>
                                    <p:set>
                                      <p:cBhvr>
                                        <p:cTn id="33" dur="80"/>
                                        <p:tgtEl>
                                          <p:spTgt spid="16590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9" grpId="0" animBg="1"/>
      <p:bldP spid="165901" grpId="0"/>
      <p:bldP spid="165902" grpId="0"/>
      <p:bldP spid="165903"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ChangeArrowheads="1"/>
          </p:cNvSpPr>
          <p:nvPr/>
        </p:nvSpPr>
        <p:spPr bwMode="auto">
          <a:xfrm>
            <a:off x="6875463" y="488950"/>
            <a:ext cx="1701800" cy="522288"/>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Relación Tutor-</a:t>
            </a:r>
          </a:p>
          <a:p>
            <a:pPr>
              <a:buClr>
                <a:srgbClr val="FF0066"/>
              </a:buClr>
              <a:defRPr/>
            </a:pPr>
            <a:r>
              <a:rPr lang="es-ES" sz="1400" b="1">
                <a:effectLst>
                  <a:outerShdw blurRad="38100" dist="38100" dir="2700000" algn="tl">
                    <a:srgbClr val="FFFFFF"/>
                  </a:outerShdw>
                </a:effectLst>
              </a:rPr>
              <a:t>   Aprendices</a:t>
            </a:r>
            <a:endParaRPr lang="es-ES_tradnl" sz="1400" b="1">
              <a:effectLst>
                <a:outerShdw blurRad="38100" dist="38100" dir="2700000" algn="tl">
                  <a:srgbClr val="FFFFFF"/>
                </a:outerShdw>
              </a:effectLst>
            </a:endParaRPr>
          </a:p>
        </p:txBody>
      </p:sp>
      <p:sp>
        <p:nvSpPr>
          <p:cNvPr id="108547" name="Text Box 8"/>
          <p:cNvSpPr txBox="1">
            <a:spLocks noChangeArrowheads="1"/>
          </p:cNvSpPr>
          <p:nvPr/>
        </p:nvSpPr>
        <p:spPr bwMode="auto">
          <a:xfrm>
            <a:off x="2591780" y="1692613"/>
            <a:ext cx="3960439" cy="830997"/>
          </a:xfrm>
          <a:prstGeom prst="rect">
            <a:avLst/>
          </a:prstGeom>
          <a:solidFill>
            <a:schemeClr val="accent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defRPr/>
            </a:pPr>
            <a:r>
              <a:rPr lang="es-ES_tradnl" sz="2400" dirty="0">
                <a:effectLst>
                  <a:outerShdw blurRad="38100" dist="38100" dir="2700000" algn="tl">
                    <a:srgbClr val="000000">
                      <a:alpha val="43137"/>
                    </a:srgbClr>
                  </a:outerShdw>
                </a:effectLst>
              </a:rPr>
              <a:t>Instructivos </a:t>
            </a:r>
            <a:r>
              <a:rPr lang="es-ES_tradnl" sz="2400" i="1" dirty="0" err="1">
                <a:effectLst>
                  <a:outerShdw blurRad="38100" dist="38100" dir="2700000" algn="tl">
                    <a:srgbClr val="000000">
                      <a:alpha val="43137"/>
                    </a:srgbClr>
                  </a:outerShdw>
                </a:effectLst>
              </a:rPr>
              <a:t>on</a:t>
            </a:r>
            <a:r>
              <a:rPr lang="es-ES_tradnl" sz="2400" i="1" dirty="0">
                <a:effectLst>
                  <a:outerShdw blurRad="38100" dist="38100" dir="2700000" algn="tl">
                    <a:srgbClr val="000000">
                      <a:alpha val="43137"/>
                    </a:srgbClr>
                  </a:outerShdw>
                </a:effectLst>
              </a:rPr>
              <a:t> line</a:t>
            </a:r>
            <a:r>
              <a:rPr lang="es-ES_tradnl" sz="2400" dirty="0">
                <a:effectLst>
                  <a:outerShdw blurRad="38100" dist="38100" dir="2700000" algn="tl">
                    <a:srgbClr val="000000">
                      <a:alpha val="43137"/>
                    </a:srgbClr>
                  </a:outerShdw>
                </a:effectLst>
              </a:rPr>
              <a:t> </a:t>
            </a:r>
            <a:r>
              <a:rPr lang="es-ES_tradnl" sz="2400" dirty="0" smtClean="0">
                <a:effectLst>
                  <a:outerShdw blurRad="38100" dist="38100" dir="2700000" algn="tl">
                    <a:srgbClr val="000000">
                      <a:alpha val="43137"/>
                    </a:srgbClr>
                  </a:outerShdw>
                </a:effectLst>
              </a:rPr>
              <a:t>sobre </a:t>
            </a:r>
            <a:endParaRPr lang="es-ES_tradnl" sz="2400" dirty="0">
              <a:effectLst>
                <a:outerShdw blurRad="38100" dist="38100" dir="2700000" algn="tl">
                  <a:srgbClr val="000000">
                    <a:alpha val="43137"/>
                  </a:srgbClr>
                </a:outerShdw>
              </a:effectLst>
            </a:endParaRPr>
          </a:p>
          <a:p>
            <a:pPr eaLnBrk="1" hangingPunct="1">
              <a:defRPr/>
            </a:pPr>
            <a:r>
              <a:rPr lang="es-ES_tradnl" sz="2400" dirty="0">
                <a:effectLst>
                  <a:outerShdw blurRad="38100" dist="38100" dir="2700000" algn="tl">
                    <a:srgbClr val="000000">
                      <a:alpha val="43137"/>
                    </a:srgbClr>
                  </a:outerShdw>
                </a:effectLst>
              </a:rPr>
              <a:t>plagio, citas y referencias</a:t>
            </a:r>
          </a:p>
        </p:txBody>
      </p:sp>
      <p:sp>
        <p:nvSpPr>
          <p:cNvPr id="144388" name="Text Box 9"/>
          <p:cNvSpPr txBox="1">
            <a:spLocks noChangeArrowheads="1"/>
          </p:cNvSpPr>
          <p:nvPr/>
        </p:nvSpPr>
        <p:spPr bwMode="auto">
          <a:xfrm>
            <a:off x="1727200" y="3141663"/>
            <a:ext cx="5689600" cy="2592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n-US" sz="1600"/>
              <a:t>* </a:t>
            </a:r>
            <a:r>
              <a:rPr lang="es-ES_tradnl" sz="1600"/>
              <a:t>The Owl at Purdue: Research and Citation</a:t>
            </a:r>
          </a:p>
          <a:p>
            <a:pPr eaLnBrk="1" hangingPunct="1"/>
            <a:r>
              <a:rPr lang="es-ES_tradnl" sz="1200">
                <a:hlinkClick r:id="rId2"/>
              </a:rPr>
              <a:t>http://owl.english.purdue.edu/owl/section/2/</a:t>
            </a:r>
            <a:endParaRPr lang="es-ES_tradnl" sz="1200"/>
          </a:p>
          <a:p>
            <a:pPr eaLnBrk="1" hangingPunct="1"/>
            <a:endParaRPr lang="es-ES_tradnl" sz="1200"/>
          </a:p>
          <a:p>
            <a:pPr eaLnBrk="1" hangingPunct="1"/>
            <a:r>
              <a:rPr lang="en-US" sz="1600"/>
              <a:t>* </a:t>
            </a:r>
            <a:r>
              <a:rPr lang="es-ES_tradnl" sz="1600"/>
              <a:t>The Owl at Purdue: Preventing plagiarism</a:t>
            </a:r>
          </a:p>
          <a:p>
            <a:pPr eaLnBrk="1" hangingPunct="1"/>
            <a:r>
              <a:rPr lang="es-ES_tradnl" sz="1200">
                <a:hlinkClick r:id="rId3"/>
              </a:rPr>
              <a:t>http://owl.english.purdue.edu/owl/section/3/33/</a:t>
            </a:r>
            <a:endParaRPr lang="es-ES_tradnl" sz="1200"/>
          </a:p>
          <a:p>
            <a:pPr eaLnBrk="1" hangingPunct="1"/>
            <a:endParaRPr lang="es-ES_tradnl" sz="1200"/>
          </a:p>
          <a:p>
            <a:pPr eaLnBrk="1" hangingPunct="1"/>
            <a:r>
              <a:rPr lang="en-US" sz="1600"/>
              <a:t>* </a:t>
            </a:r>
            <a:r>
              <a:rPr lang="es-ES_tradnl" sz="1600"/>
              <a:t>VAIL Tutor. Virtual academic integrity laboratory. </a:t>
            </a:r>
          </a:p>
          <a:p>
            <a:pPr eaLnBrk="1" hangingPunct="1"/>
            <a:r>
              <a:rPr lang="es-ES_tradnl" sz="1600"/>
              <a:t>University of Maryland University College</a:t>
            </a:r>
          </a:p>
          <a:p>
            <a:pPr eaLnBrk="1" hangingPunct="1"/>
            <a:r>
              <a:rPr lang="es-ES_tradnl" sz="1200">
                <a:hlinkClick r:id="rId4"/>
              </a:rPr>
              <a:t>http://www.umuc.edu/distance/odell/cip/vail/students/citation/honesty.html</a:t>
            </a:r>
            <a:endParaRPr lang="es-ES_tradnl" sz="1200"/>
          </a:p>
          <a:p>
            <a:pPr eaLnBrk="1" hangingPunct="1"/>
            <a:endParaRPr lang="es-ES_tradnl" sz="1200"/>
          </a:p>
          <a:p>
            <a:pPr eaLnBrk="1" hangingPunct="1"/>
            <a:r>
              <a:rPr lang="en-US" sz="1600"/>
              <a:t>* </a:t>
            </a:r>
            <a:r>
              <a:rPr lang="es-ES_tradnl" sz="1600"/>
              <a:t>Vaughan Memorial Library Acadia University</a:t>
            </a:r>
          </a:p>
          <a:p>
            <a:pPr eaLnBrk="1" hangingPunct="1"/>
            <a:r>
              <a:rPr lang="es-ES_tradnl" sz="1200">
                <a:hlinkClick r:id="rId5"/>
              </a:rPr>
              <a:t>http://library.acadiau.ca/tutorials/plagiarism/</a:t>
            </a:r>
            <a:endParaRPr lang="es-ES_tradnl" sz="1200"/>
          </a:p>
        </p:txBody>
      </p:sp>
      <p:sp>
        <p:nvSpPr>
          <p:cNvPr id="144389"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1620" name="Text Box 4"/>
          <p:cNvSpPr txBox="1">
            <a:spLocks noChangeArrowheads="1"/>
          </p:cNvSpPr>
          <p:nvPr/>
        </p:nvSpPr>
        <p:spPr bwMode="auto">
          <a:xfrm>
            <a:off x="1906588" y="1484313"/>
            <a:ext cx="5330825" cy="547687"/>
          </a:xfrm>
          <a:prstGeom prst="rect">
            <a:avLst/>
          </a:prstGeom>
          <a:solidFill>
            <a:schemeClr val="bg1"/>
          </a:solidFill>
          <a:ln w="28575">
            <a:solidFill>
              <a:srgbClr val="331BE5"/>
            </a:solidFill>
            <a:miter lim="800000"/>
            <a:headEnd/>
            <a:tailEnd/>
          </a:ln>
          <a:effectLst>
            <a:outerShdw dist="35921" dir="2700000" algn="ctr" rotWithShape="0">
              <a:schemeClr val="tx1"/>
            </a:outerShdw>
          </a:effec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_tradnl" sz="2800" smtClean="0">
                <a:effectLst>
                  <a:outerShdw blurRad="38100" dist="38100" dir="2700000" algn="tl">
                    <a:srgbClr val="C0C0C0"/>
                  </a:outerShdw>
                </a:effectLst>
                <a:latin typeface="Comic Sans MS" pitchFamily="66" charset="0"/>
              </a:rPr>
              <a:t>Prevención de plagio accidental</a:t>
            </a:r>
          </a:p>
        </p:txBody>
      </p:sp>
      <p:sp>
        <p:nvSpPr>
          <p:cNvPr id="111621" name="Text Box 5"/>
          <p:cNvSpPr txBox="1">
            <a:spLocks noChangeArrowheads="1"/>
          </p:cNvSpPr>
          <p:nvPr/>
        </p:nvSpPr>
        <p:spPr bwMode="auto">
          <a:xfrm>
            <a:off x="1328738" y="2276475"/>
            <a:ext cx="6486525" cy="1552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a:t>Enseñar y supervisar</a:t>
            </a:r>
          </a:p>
          <a:p>
            <a:pPr algn="ctr" eaLnBrk="1" hangingPunct="1"/>
            <a:r>
              <a:rPr lang="es-ES_tradnl"/>
              <a:t>Revisión correcta de la literatura</a:t>
            </a:r>
          </a:p>
          <a:p>
            <a:pPr algn="ctr" eaLnBrk="1" hangingPunct="1"/>
            <a:r>
              <a:rPr lang="es-ES_tradnl"/>
              <a:t>Citas y referencias</a:t>
            </a:r>
          </a:p>
          <a:p>
            <a:pPr algn="ctr" eaLnBrk="1" hangingPunct="1"/>
            <a:r>
              <a:rPr lang="es-ES_tradnl"/>
              <a:t>Dar créditos apropiados cuando corresponda</a:t>
            </a:r>
          </a:p>
        </p:txBody>
      </p:sp>
      <p:sp>
        <p:nvSpPr>
          <p:cNvPr id="111622" name="Text Box 6"/>
          <p:cNvSpPr txBox="1">
            <a:spLocks noChangeArrowheads="1"/>
          </p:cNvSpPr>
          <p:nvPr/>
        </p:nvSpPr>
        <p:spPr bwMode="auto">
          <a:xfrm>
            <a:off x="2203450" y="4076700"/>
            <a:ext cx="4737100" cy="1644650"/>
          </a:xfrm>
          <a:prstGeom prst="rect">
            <a:avLst/>
          </a:prstGeom>
          <a:solidFill>
            <a:srgbClr val="FCD8FA"/>
          </a:solidFill>
          <a:ln w="28575" algn="ctr">
            <a:solidFill>
              <a:srgbClr val="96001D"/>
            </a:solidFill>
            <a:miter lim="800000"/>
            <a:headEnd/>
            <a:tailEnd/>
          </a:ln>
          <a:effectLst>
            <a:outerShdw blurRad="50800" dist="38100" dir="2700000" algn="tl" rotWithShape="0">
              <a:prstClr val="black">
                <a:alpha val="40000"/>
              </a:prstClr>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a:t>Citar TODO lo que</a:t>
            </a:r>
            <a:r>
              <a:rPr lang="es-ES_tradnl" sz="2000"/>
              <a:t>:</a:t>
            </a:r>
          </a:p>
          <a:p>
            <a:pPr eaLnBrk="1" hangingPunct="1"/>
            <a:endParaRPr lang="es-ES_tradnl" sz="1000"/>
          </a:p>
          <a:p>
            <a:pPr eaLnBrk="1" hangingPunct="1"/>
            <a:r>
              <a:rPr lang="es-ES_tradnl" sz="2000"/>
              <a:t>* </a:t>
            </a:r>
            <a:r>
              <a:rPr lang="es-ES_tradnl" sz="2800"/>
              <a:t>No es de uno</a:t>
            </a:r>
          </a:p>
          <a:p>
            <a:pPr eaLnBrk="1" hangingPunct="1"/>
            <a:endParaRPr lang="es-ES_tradnl" sz="1000"/>
          </a:p>
          <a:p>
            <a:pPr eaLnBrk="1" hangingPunct="1"/>
            <a:r>
              <a:rPr lang="es-ES_tradnl" sz="2000"/>
              <a:t>* </a:t>
            </a:r>
            <a:r>
              <a:rPr lang="es-ES_tradnl" sz="2800"/>
              <a:t>No es conocimiento común</a:t>
            </a:r>
          </a:p>
        </p:txBody>
      </p:sp>
      <p:sp>
        <p:nvSpPr>
          <p:cNvPr id="152586" name="Rectangle 10"/>
          <p:cNvSpPr>
            <a:spLocks noChangeArrowheads="1"/>
          </p:cNvSpPr>
          <p:nvPr/>
        </p:nvSpPr>
        <p:spPr bwMode="auto">
          <a:xfrm>
            <a:off x="6732588" y="476250"/>
            <a:ext cx="1804987"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5463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162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111622"/>
                                        </p:tgtEl>
                                        <p:attrNameLst>
                                          <p:attrName>style.visibility</p:attrName>
                                        </p:attrNameLst>
                                      </p:cBhvr>
                                      <p:to>
                                        <p:strVal val="visible"/>
                                      </p:to>
                                    </p:set>
                                    <p:anim calcmode="discrete" valueType="clr">
                                      <p:cBhvr override="childStyle">
                                        <p:cTn id="11" dur="80"/>
                                        <p:tgtEl>
                                          <p:spTgt spid="111622"/>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11622"/>
                                        </p:tgtEl>
                                        <p:attrNameLst>
                                          <p:attrName>fillcolor</p:attrName>
                                        </p:attrNameLst>
                                      </p:cBhvr>
                                      <p:tavLst>
                                        <p:tav tm="0">
                                          <p:val>
                                            <p:clrVal>
                                              <a:schemeClr val="accent2"/>
                                            </p:clrVal>
                                          </p:val>
                                        </p:tav>
                                        <p:tav tm="50000">
                                          <p:val>
                                            <p:clrVal>
                                              <a:schemeClr val="hlink"/>
                                            </p:clrVal>
                                          </p:val>
                                        </p:tav>
                                      </p:tavLst>
                                    </p:anim>
                                    <p:set>
                                      <p:cBhvr>
                                        <p:cTn id="13" dur="80"/>
                                        <p:tgtEl>
                                          <p:spTgt spid="11162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1" grpId="0"/>
      <p:bldP spid="111622"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2642" name="Rectangle 2"/>
          <p:cNvSpPr>
            <a:spLocks noChangeArrowheads="1"/>
          </p:cNvSpPr>
          <p:nvPr/>
        </p:nvSpPr>
        <p:spPr bwMode="auto">
          <a:xfrm>
            <a:off x="6732588" y="333375"/>
            <a:ext cx="1701800" cy="523875"/>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dirty="0">
                <a:effectLst>
                  <a:outerShdw blurRad="38100" dist="38100" dir="2700000" algn="tl">
                    <a:srgbClr val="FFFFFF"/>
                  </a:outerShdw>
                </a:effectLst>
              </a:rPr>
              <a:t> Relación Tutor-</a:t>
            </a:r>
          </a:p>
          <a:p>
            <a:pPr>
              <a:buClr>
                <a:srgbClr val="FF0066"/>
              </a:buClr>
              <a:defRPr/>
            </a:pPr>
            <a:r>
              <a:rPr lang="es-ES" sz="1400" b="1" dirty="0">
                <a:effectLst>
                  <a:outerShdw blurRad="38100" dist="38100" dir="2700000" algn="tl">
                    <a:srgbClr val="FFFFFF"/>
                  </a:outerShdw>
                </a:effectLst>
              </a:rPr>
              <a:t>    Aprendices</a:t>
            </a:r>
            <a:endParaRPr lang="es-ES_tradnl" sz="1400" b="1" dirty="0">
              <a:effectLst>
                <a:outerShdw blurRad="38100" dist="38100" dir="2700000" algn="tl">
                  <a:srgbClr val="FFFFFF"/>
                </a:outerShdw>
              </a:effectLst>
            </a:endParaRPr>
          </a:p>
        </p:txBody>
      </p:sp>
      <p:sp>
        <p:nvSpPr>
          <p:cNvPr id="112644" name="Text Box 4"/>
          <p:cNvSpPr txBox="1">
            <a:spLocks noChangeArrowheads="1"/>
          </p:cNvSpPr>
          <p:nvPr/>
        </p:nvSpPr>
        <p:spPr bwMode="auto">
          <a:xfrm>
            <a:off x="2016125" y="1844675"/>
            <a:ext cx="5111750" cy="3841750"/>
          </a:xfrm>
          <a:prstGeom prst="rect">
            <a:avLst/>
          </a:prstGeom>
          <a:solidFill>
            <a:srgbClr val="FCD8FA"/>
          </a:solidFill>
          <a:ln w="9525">
            <a:noFill/>
            <a:miter lim="800000"/>
            <a:headEnd/>
            <a:tailEnd/>
          </a:ln>
          <a:effectLst>
            <a:outerShdw blurRad="50800" dist="38100" dir="2700000" algn="tl" rotWithShape="0">
              <a:prstClr val="black">
                <a:alpha val="40000"/>
              </a:prstClr>
            </a:outerShdw>
          </a:effec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buClr>
                <a:srgbClr val="D60093"/>
              </a:buClr>
              <a:buFontTx/>
              <a:buChar char="•"/>
              <a:defRPr/>
            </a:pPr>
            <a:r>
              <a:rPr lang="es-ES_tradnl" sz="2000" dirty="0" smtClean="0">
                <a:effectLst>
                  <a:outerShdw blurRad="38100" dist="38100" dir="2700000" algn="tl">
                    <a:srgbClr val="C0C0C0"/>
                  </a:outerShdw>
                </a:effectLst>
              </a:rPr>
              <a:t> Ser cuidadoso al citar toda información   </a:t>
            </a:r>
          </a:p>
          <a:p>
            <a:pPr eaLnBrk="1" hangingPunct="1">
              <a:buClr>
                <a:srgbClr val="D60093"/>
              </a:buClr>
              <a:defRPr/>
            </a:pPr>
            <a:r>
              <a:rPr lang="es-ES_tradnl" sz="2000" dirty="0" smtClean="0">
                <a:effectLst>
                  <a:outerShdw blurRad="38100" dist="38100" dir="2700000" algn="tl">
                    <a:srgbClr val="C0C0C0"/>
                  </a:outerShdw>
                </a:effectLst>
              </a:rPr>
              <a:t>   tomada de otra fuente</a:t>
            </a:r>
          </a:p>
          <a:p>
            <a:pPr eaLnBrk="1" hangingPunct="1">
              <a:buClr>
                <a:srgbClr val="D60093"/>
              </a:buClr>
              <a:buFontTx/>
              <a:buChar char="•"/>
              <a:defRPr/>
            </a:pPr>
            <a:endParaRPr lang="es-ES_tradnl" sz="1000" dirty="0" smtClean="0">
              <a:effectLst>
                <a:outerShdw blurRad="38100" dist="38100" dir="2700000" algn="tl">
                  <a:srgbClr val="C0C0C0"/>
                </a:outerShdw>
              </a:effectLst>
            </a:endParaRPr>
          </a:p>
          <a:p>
            <a:pPr eaLnBrk="1" hangingPunct="1">
              <a:buClr>
                <a:srgbClr val="D60093"/>
              </a:buClr>
              <a:buFontTx/>
              <a:buChar char="•"/>
              <a:defRPr/>
            </a:pPr>
            <a:r>
              <a:rPr lang="es-ES_tradnl" sz="2000" dirty="0" smtClean="0">
                <a:effectLst>
                  <a:outerShdw blurRad="38100" dist="38100" dir="2700000" algn="tl">
                    <a:srgbClr val="C0C0C0"/>
                  </a:outerShdw>
                </a:effectLst>
              </a:rPr>
              <a:t> Usar comillas, </a:t>
            </a:r>
            <a:r>
              <a:rPr lang="es-ES_tradnl" sz="2000" dirty="0" err="1" smtClean="0">
                <a:effectLst>
                  <a:outerShdw blurRad="38100" dist="38100" dir="2700000" algn="tl">
                    <a:srgbClr val="C0C0C0"/>
                  </a:outerShdw>
                </a:effectLst>
              </a:rPr>
              <a:t>indentar</a:t>
            </a:r>
            <a:r>
              <a:rPr lang="es-ES_tradnl" sz="2000" dirty="0" smtClean="0">
                <a:effectLst>
                  <a:outerShdw blurRad="38100" dist="38100" dir="2700000" algn="tl">
                    <a:srgbClr val="C0C0C0"/>
                  </a:outerShdw>
                </a:effectLst>
              </a:rPr>
              <a:t> bloques </a:t>
            </a:r>
          </a:p>
          <a:p>
            <a:pPr eaLnBrk="1" hangingPunct="1">
              <a:buClr>
                <a:srgbClr val="D60093"/>
              </a:buClr>
              <a:buFontTx/>
              <a:buChar char="•"/>
              <a:defRPr/>
            </a:pPr>
            <a:endParaRPr lang="es-ES_tradnl" sz="1000" dirty="0" smtClean="0">
              <a:effectLst>
                <a:outerShdw blurRad="38100" dist="38100" dir="2700000" algn="tl">
                  <a:srgbClr val="C0C0C0"/>
                </a:outerShdw>
              </a:effectLst>
            </a:endParaRPr>
          </a:p>
          <a:p>
            <a:pPr eaLnBrk="1" hangingPunct="1">
              <a:buClr>
                <a:srgbClr val="D60093"/>
              </a:buClr>
              <a:buFontTx/>
              <a:buChar char="•"/>
              <a:defRPr/>
            </a:pPr>
            <a:r>
              <a:rPr lang="es-ES_tradnl" sz="2000" dirty="0" smtClean="0">
                <a:effectLst>
                  <a:outerShdw blurRad="38100" dist="38100" dir="2700000" algn="tl">
                    <a:srgbClr val="C0C0C0"/>
                  </a:outerShdw>
                </a:effectLst>
              </a:rPr>
              <a:t> Referirse al autor al inicio de la oración  </a:t>
            </a:r>
          </a:p>
          <a:p>
            <a:pPr eaLnBrk="1" hangingPunct="1">
              <a:buClr>
                <a:srgbClr val="D60093"/>
              </a:buClr>
              <a:defRPr/>
            </a:pPr>
            <a:r>
              <a:rPr lang="es-ES_tradnl" sz="2000" dirty="0" smtClean="0">
                <a:effectLst>
                  <a:outerShdw blurRad="38100" dist="38100" dir="2700000" algn="tl">
                    <a:srgbClr val="C0C0C0"/>
                  </a:outerShdw>
                </a:effectLst>
              </a:rPr>
              <a:t>  que se parafrasea</a:t>
            </a:r>
          </a:p>
          <a:p>
            <a:pPr eaLnBrk="1" hangingPunct="1">
              <a:buClr>
                <a:srgbClr val="D60093"/>
              </a:buClr>
              <a:buFontTx/>
              <a:buChar char="•"/>
              <a:defRPr/>
            </a:pPr>
            <a:endParaRPr lang="es-ES_tradnl" sz="1000" dirty="0" smtClean="0">
              <a:effectLst>
                <a:outerShdw blurRad="38100" dist="38100" dir="2700000" algn="tl">
                  <a:srgbClr val="C0C0C0"/>
                </a:outerShdw>
              </a:effectLst>
            </a:endParaRPr>
          </a:p>
          <a:p>
            <a:pPr eaLnBrk="1" hangingPunct="1">
              <a:buClr>
                <a:srgbClr val="D60093"/>
              </a:buClr>
              <a:buFontTx/>
              <a:buChar char="•"/>
              <a:defRPr/>
            </a:pPr>
            <a:r>
              <a:rPr lang="es-ES_tradnl" sz="2000" dirty="0" smtClean="0">
                <a:effectLst>
                  <a:outerShdw blurRad="38100" dist="38100" dir="2700000" algn="tl">
                    <a:srgbClr val="C0C0C0"/>
                  </a:outerShdw>
                </a:effectLst>
              </a:rPr>
              <a:t> Referencias al final de una paráfrasis</a:t>
            </a:r>
          </a:p>
          <a:p>
            <a:pPr eaLnBrk="1" hangingPunct="1">
              <a:buClr>
                <a:srgbClr val="D60093"/>
              </a:buClr>
              <a:buFontTx/>
              <a:buChar char="•"/>
              <a:defRPr/>
            </a:pPr>
            <a:endParaRPr lang="es-ES_tradnl" sz="1000" dirty="0" smtClean="0">
              <a:effectLst>
                <a:outerShdw blurRad="38100" dist="38100" dir="2700000" algn="tl">
                  <a:srgbClr val="C0C0C0"/>
                </a:outerShdw>
              </a:effectLst>
            </a:endParaRPr>
          </a:p>
          <a:p>
            <a:pPr eaLnBrk="1" hangingPunct="1">
              <a:buClr>
                <a:srgbClr val="D60093"/>
              </a:buClr>
              <a:buFontTx/>
              <a:buChar char="•"/>
              <a:defRPr/>
            </a:pPr>
            <a:r>
              <a:rPr lang="es-ES_tradnl" sz="2000" dirty="0" smtClean="0">
                <a:effectLst>
                  <a:outerShdw blurRad="38100" dist="38100" dir="2700000" algn="tl">
                    <a:srgbClr val="C0C0C0"/>
                  </a:outerShdw>
                </a:effectLst>
              </a:rPr>
              <a:t> Usar sistemas de citas conocidos </a:t>
            </a:r>
          </a:p>
          <a:p>
            <a:pPr eaLnBrk="1" hangingPunct="1">
              <a:buClr>
                <a:srgbClr val="D60093"/>
              </a:buClr>
              <a:defRPr/>
            </a:pPr>
            <a:r>
              <a:rPr lang="es-ES_tradnl" sz="2000" dirty="0" smtClean="0">
                <a:effectLst>
                  <a:outerShdw blurRad="38100" dist="38100" dir="2700000" algn="tl">
                    <a:srgbClr val="C0C0C0"/>
                  </a:outerShdw>
                </a:effectLst>
              </a:rPr>
              <a:t>   (APA, MLA, Chicago etc.)</a:t>
            </a:r>
            <a:endParaRPr lang="es-ES_tradnl" sz="2800" dirty="0" smtClean="0">
              <a:effectLst>
                <a:outerShdw blurRad="38100" dist="38100" dir="2700000" algn="tl">
                  <a:srgbClr val="C0C0C0"/>
                </a:outerShdw>
              </a:effectLst>
            </a:endParaRPr>
          </a:p>
          <a:p>
            <a:pPr eaLnBrk="1" hangingPunct="1">
              <a:buClr>
                <a:srgbClr val="D60093"/>
              </a:buClr>
              <a:buFontTx/>
              <a:buChar char="•"/>
              <a:defRPr/>
            </a:pPr>
            <a:endParaRPr lang="es-ES_tradnl" sz="1000" dirty="0" smtClean="0">
              <a:effectLst>
                <a:outerShdw blurRad="38100" dist="38100" dir="2700000" algn="tl">
                  <a:srgbClr val="C0C0C0"/>
                </a:outerShdw>
              </a:effectLst>
            </a:endParaRPr>
          </a:p>
          <a:p>
            <a:pPr eaLnBrk="1" hangingPunct="1">
              <a:buClr>
                <a:srgbClr val="D60093"/>
              </a:buClr>
              <a:buFontTx/>
              <a:buChar char="•"/>
              <a:defRPr/>
            </a:pPr>
            <a:r>
              <a:rPr lang="es-ES_tradnl" sz="2000" dirty="0" smtClean="0">
                <a:effectLst>
                  <a:outerShdw blurRad="38100" dist="38100" dir="2700000" algn="tl">
                    <a:srgbClr val="C0C0C0"/>
                  </a:outerShdw>
                </a:effectLst>
              </a:rPr>
              <a:t> </a:t>
            </a:r>
            <a:r>
              <a:rPr lang="es-ES_tradnl" dirty="0" smtClean="0">
                <a:effectLst>
                  <a:outerShdw blurRad="38100" dist="38100" dir="2700000" algn="tl">
                    <a:srgbClr val="C0C0C0"/>
                  </a:outerShdw>
                </a:effectLst>
              </a:rPr>
              <a:t>Si hay duda, citar</a:t>
            </a:r>
          </a:p>
        </p:txBody>
      </p:sp>
      <p:sp>
        <p:nvSpPr>
          <p:cNvPr id="112645" name="Text Box 5"/>
          <p:cNvSpPr txBox="1">
            <a:spLocks noChangeArrowheads="1"/>
          </p:cNvSpPr>
          <p:nvPr/>
        </p:nvSpPr>
        <p:spPr bwMode="auto">
          <a:xfrm>
            <a:off x="3568155" y="5694136"/>
            <a:ext cx="3530600" cy="457200"/>
          </a:xfrm>
          <a:prstGeom prst="rect">
            <a:avLst/>
          </a:prstGeom>
          <a:noFill/>
          <a:ln w="9525">
            <a:noFill/>
            <a:miter lim="800000"/>
            <a:headEnd/>
            <a:tailEnd/>
          </a:ln>
          <a:effectLst/>
        </p:spPr>
        <p:txBody>
          <a:bodyPr wrap="none">
            <a:spAutoFit/>
          </a:bodyPr>
          <a:lstStyle/>
          <a:p>
            <a:pPr algn="r">
              <a:defRPr/>
            </a:pPr>
            <a:r>
              <a:rPr lang="es-ES_tradnl" sz="1200">
                <a:effectLst>
                  <a:outerShdw blurRad="38100" dist="38100" dir="2700000" algn="tl">
                    <a:srgbClr val="C0C0C0"/>
                  </a:outerShdw>
                </a:effectLst>
              </a:rPr>
              <a:t>CME Ethics: copyright, plagiarism and Internet</a:t>
            </a:r>
          </a:p>
          <a:p>
            <a:pPr algn="r">
              <a:defRPr/>
            </a:pPr>
            <a:r>
              <a:rPr lang="es-ES_tradnl" sz="1200">
                <a:effectLst>
                  <a:outerShdw blurRad="38100" dist="38100" dir="2700000" algn="tl">
                    <a:srgbClr val="C0C0C0"/>
                  </a:outerShdw>
                </a:effectLst>
              </a:rPr>
              <a:t>Texas Heart Institute 2009</a:t>
            </a:r>
          </a:p>
        </p:txBody>
      </p:sp>
      <p:sp>
        <p:nvSpPr>
          <p:cNvPr id="112646" name="Text Box 6"/>
          <p:cNvSpPr txBox="1">
            <a:spLocks noChangeArrowheads="1"/>
          </p:cNvSpPr>
          <p:nvPr/>
        </p:nvSpPr>
        <p:spPr bwMode="auto">
          <a:xfrm>
            <a:off x="3041650" y="1124744"/>
            <a:ext cx="3060700" cy="485775"/>
          </a:xfrm>
          <a:prstGeom prst="rect">
            <a:avLst/>
          </a:prstGeom>
          <a:solidFill>
            <a:schemeClr val="bg1"/>
          </a:solidFill>
          <a:ln w="28575">
            <a:solidFill>
              <a:srgbClr val="331BE5"/>
            </a:solidFill>
            <a:miter lim="800000"/>
            <a:headEnd/>
            <a:tailEnd/>
          </a:ln>
          <a:effectLst/>
        </p:spPr>
        <p:txBody>
          <a:bodyPr wrap="none">
            <a:spAutoFit/>
          </a:bodyPr>
          <a:lstStyle/>
          <a:p>
            <a:pPr>
              <a:defRPr/>
            </a:pPr>
            <a:r>
              <a:rPr lang="es-ES_tradnl">
                <a:effectLst>
                  <a:outerShdw blurRad="38100" dist="38100" dir="2700000" algn="tl">
                    <a:srgbClr val="FFFFFF"/>
                  </a:outerShdw>
                </a:effectLst>
              </a:rPr>
              <a:t>Prevención de plagio</a:t>
            </a:r>
          </a:p>
        </p:txBody>
      </p:sp>
      <p:sp>
        <p:nvSpPr>
          <p:cNvPr id="147462"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4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44">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12644">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1264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644">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12644">
                                            <p:txEl>
                                              <p:pRg st="8" end="8"/>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12644">
                                            <p:txEl>
                                              <p:pRg st="10" end="10"/>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12644">
                                            <p:txEl>
                                              <p:pRg st="11" end="11"/>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1264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6588125" y="404813"/>
            <a:ext cx="1928813" cy="609600"/>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13671" name="Text Box 7"/>
          <p:cNvSpPr txBox="1">
            <a:spLocks noChangeArrowheads="1"/>
          </p:cNvSpPr>
          <p:nvPr/>
        </p:nvSpPr>
        <p:spPr bwMode="auto">
          <a:xfrm>
            <a:off x="3041650" y="1149350"/>
            <a:ext cx="3060700" cy="485775"/>
          </a:xfrm>
          <a:prstGeom prst="rect">
            <a:avLst/>
          </a:prstGeom>
          <a:solidFill>
            <a:schemeClr val="bg1"/>
          </a:solidFill>
          <a:ln w="28575">
            <a:solidFill>
              <a:srgbClr val="331BE5"/>
            </a:solidFill>
            <a:miter lim="800000"/>
            <a:headEnd/>
            <a:tailEnd/>
          </a:ln>
          <a:effectLst/>
        </p:spPr>
        <p:txBody>
          <a:bodyPr wrap="none">
            <a:spAutoFit/>
          </a:bodyPr>
          <a:lstStyle/>
          <a:p>
            <a:pPr>
              <a:defRPr/>
            </a:pPr>
            <a:r>
              <a:rPr lang="es-ES_tradnl">
                <a:effectLst>
                  <a:outerShdw blurRad="38100" dist="38100" dir="2700000" algn="tl">
                    <a:srgbClr val="FFFFFF"/>
                  </a:outerShdw>
                </a:effectLst>
              </a:rPr>
              <a:t>Prevención de plagio</a:t>
            </a:r>
          </a:p>
        </p:txBody>
      </p:sp>
      <p:sp>
        <p:nvSpPr>
          <p:cNvPr id="113672" name="Text Box 8"/>
          <p:cNvSpPr txBox="1">
            <a:spLocks noChangeArrowheads="1"/>
          </p:cNvSpPr>
          <p:nvPr/>
        </p:nvSpPr>
        <p:spPr bwMode="auto">
          <a:xfrm>
            <a:off x="1362075" y="1844675"/>
            <a:ext cx="6418263" cy="2559050"/>
          </a:xfrm>
          <a:prstGeom prst="rect">
            <a:avLst/>
          </a:prstGeom>
          <a:solidFill>
            <a:schemeClr val="bg1"/>
          </a:solidFill>
          <a:ln w="28575" algn="ctr">
            <a:solidFill>
              <a:srgbClr val="0099FF"/>
            </a:solidFill>
            <a:miter lim="800000"/>
            <a:headEnd/>
            <a:tailEnd/>
          </a:ln>
          <a:effectLst>
            <a:outerShdw blurRad="50800" dist="38100" dir="2700000" algn="tl" rotWithShape="0">
              <a:prstClr val="black">
                <a:alpha val="40000"/>
              </a:prstClr>
            </a:outerShdw>
          </a:effectLst>
          <a:extLst/>
        </p:spPr>
        <p:txBody>
          <a:bodyPr wrap="none">
            <a:spAutoFit/>
          </a:bodyPr>
          <a:lstStyle>
            <a:lvl1pPr marL="342900" indent="-342900"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2000"/>
              <a:t>La clave para citar cualquier fuente es:</a:t>
            </a:r>
          </a:p>
          <a:p>
            <a:pPr eaLnBrk="1" hangingPunct="1"/>
            <a:endParaRPr lang="es-ES_tradnl" sz="1000"/>
          </a:p>
          <a:p>
            <a:pPr eaLnBrk="1" hangingPunct="1">
              <a:buFontTx/>
              <a:buAutoNum type="arabicPeriod"/>
            </a:pPr>
            <a:r>
              <a:rPr lang="es-ES_tradnl" sz="2000"/>
              <a:t>Ser consistente en estilo y formato</a:t>
            </a:r>
          </a:p>
          <a:p>
            <a:pPr eaLnBrk="1" hangingPunct="1">
              <a:buFontTx/>
              <a:buAutoNum type="arabicPeriod"/>
            </a:pPr>
            <a:endParaRPr lang="es-ES_tradnl" sz="1000"/>
          </a:p>
          <a:p>
            <a:pPr eaLnBrk="1" hangingPunct="1">
              <a:buFontTx/>
              <a:buAutoNum type="arabicPeriod"/>
            </a:pPr>
            <a:r>
              <a:rPr lang="es-ES_tradnl" sz="2000"/>
              <a:t>Tener un formato claro y organizado</a:t>
            </a:r>
          </a:p>
          <a:p>
            <a:pPr eaLnBrk="1" hangingPunct="1">
              <a:buFontTx/>
              <a:buAutoNum type="arabicPeriod"/>
            </a:pPr>
            <a:endParaRPr lang="es-ES_tradnl" sz="1000"/>
          </a:p>
          <a:p>
            <a:pPr eaLnBrk="1" hangingPunct="1">
              <a:buFontTx/>
              <a:buAutoNum type="arabicPeriod"/>
            </a:pPr>
            <a:r>
              <a:rPr lang="es-ES_tradnl" sz="2000"/>
              <a:t>Presentar suficiente información al lector para </a:t>
            </a:r>
          </a:p>
          <a:p>
            <a:pPr eaLnBrk="1" hangingPunct="1"/>
            <a:r>
              <a:rPr lang="es-ES_tradnl" sz="2000"/>
              <a:t>     identificar y encontrar el trabajo o pasaje citado</a:t>
            </a:r>
          </a:p>
          <a:p>
            <a:pPr eaLnBrk="1" hangingPunct="1"/>
            <a:endParaRPr lang="es-ES_tradnl" sz="1000"/>
          </a:p>
          <a:p>
            <a:pPr eaLnBrk="1" hangingPunct="1"/>
            <a:r>
              <a:rPr lang="es-ES_tradnl" sz="2000"/>
              <a:t>4.  No inventar reglas a su conveniencia</a:t>
            </a:r>
          </a:p>
        </p:txBody>
      </p:sp>
      <p:sp>
        <p:nvSpPr>
          <p:cNvPr id="113673" name="Text Box 9"/>
          <p:cNvSpPr txBox="1">
            <a:spLocks noChangeArrowheads="1"/>
          </p:cNvSpPr>
          <p:nvPr/>
        </p:nvSpPr>
        <p:spPr bwMode="auto">
          <a:xfrm>
            <a:off x="1147762" y="4581128"/>
            <a:ext cx="6912470" cy="1261884"/>
          </a:xfrm>
          <a:prstGeom prst="rect">
            <a:avLst/>
          </a:prstGeom>
          <a:solidFill>
            <a:srgbClr val="FFA3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2000" dirty="0"/>
              <a:t>Para </a:t>
            </a:r>
            <a:r>
              <a:rPr lang="es-ES_tradnl" dirty="0"/>
              <a:t>citar material de la web</a:t>
            </a:r>
            <a:r>
              <a:rPr lang="es-ES_tradnl" sz="2000" dirty="0"/>
              <a:t>:</a:t>
            </a:r>
          </a:p>
          <a:p>
            <a:pPr eaLnBrk="1" hangingPunct="1"/>
            <a:endParaRPr lang="es-ES_tradnl" sz="1200" dirty="0"/>
          </a:p>
          <a:p>
            <a:pPr eaLnBrk="1" hangingPunct="1">
              <a:buFontTx/>
              <a:buAutoNum type="arabicPeriod"/>
            </a:pPr>
            <a:r>
              <a:rPr lang="es-ES_tradnl" sz="2000" dirty="0"/>
              <a:t>La dirección electrónica o URL del sitio (ej. http://...)</a:t>
            </a:r>
          </a:p>
          <a:p>
            <a:pPr eaLnBrk="1" hangingPunct="1">
              <a:buFontTx/>
              <a:buAutoNum type="arabicPeriod"/>
            </a:pPr>
            <a:r>
              <a:rPr lang="es-ES_tradnl" sz="2000" dirty="0"/>
              <a:t>La fecha de acceso al sitio</a:t>
            </a:r>
            <a:endParaRPr lang="es-ES_tradnl" sz="2000" i="1" dirty="0"/>
          </a:p>
        </p:txBody>
      </p:sp>
      <p:sp>
        <p:nvSpPr>
          <p:cNvPr id="148486" name="Text Box 10"/>
          <p:cNvSpPr txBox="1">
            <a:spLocks noChangeArrowheads="1"/>
          </p:cNvSpPr>
          <p:nvPr/>
        </p:nvSpPr>
        <p:spPr bwMode="auto">
          <a:xfrm>
            <a:off x="4500828" y="5949950"/>
            <a:ext cx="3550972"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r" eaLnBrk="1" hangingPunct="1"/>
            <a:r>
              <a:rPr lang="es-ES_tradnl" sz="1000" dirty="0"/>
              <a:t>Virtual </a:t>
            </a:r>
            <a:r>
              <a:rPr lang="es-ES_tradnl" sz="1000" dirty="0" err="1"/>
              <a:t>Academic</a:t>
            </a:r>
            <a:r>
              <a:rPr lang="es-ES_tradnl" sz="1000" dirty="0"/>
              <a:t> </a:t>
            </a:r>
            <a:r>
              <a:rPr lang="es-ES_tradnl" sz="1000" dirty="0" err="1"/>
              <a:t>Integrity</a:t>
            </a:r>
            <a:r>
              <a:rPr lang="es-ES_tradnl" sz="1000" dirty="0"/>
              <a:t> </a:t>
            </a:r>
            <a:r>
              <a:rPr lang="es-ES_tradnl" sz="1000" dirty="0" err="1"/>
              <a:t>Laboratory</a:t>
            </a:r>
            <a:r>
              <a:rPr lang="es-ES_tradnl" sz="1000" dirty="0"/>
              <a:t>. </a:t>
            </a:r>
          </a:p>
          <a:p>
            <a:pPr algn="r" eaLnBrk="1" hangingPunct="1"/>
            <a:r>
              <a:rPr lang="es-ES_tradnl" sz="1000" dirty="0" err="1"/>
              <a:t>Understanding</a:t>
            </a:r>
            <a:r>
              <a:rPr lang="es-ES_tradnl" sz="1000" dirty="0"/>
              <a:t> </a:t>
            </a:r>
            <a:r>
              <a:rPr lang="es-ES_tradnl" sz="1000" dirty="0" err="1"/>
              <a:t>how</a:t>
            </a:r>
            <a:r>
              <a:rPr lang="es-ES_tradnl" sz="1000" dirty="0"/>
              <a:t> </a:t>
            </a:r>
            <a:r>
              <a:rPr lang="es-ES_tradnl" sz="1000" dirty="0" err="1"/>
              <a:t>to</a:t>
            </a:r>
            <a:r>
              <a:rPr lang="es-ES_tradnl" sz="1000" dirty="0"/>
              <a:t> </a:t>
            </a:r>
            <a:r>
              <a:rPr lang="es-ES_tradnl" sz="1000" dirty="0" err="1"/>
              <a:t>avoid</a:t>
            </a:r>
            <a:r>
              <a:rPr lang="es-ES_tradnl" sz="1000" dirty="0"/>
              <a:t> </a:t>
            </a:r>
            <a:r>
              <a:rPr lang="es-ES_tradnl" sz="1000" dirty="0" err="1"/>
              <a:t>plagiarism</a:t>
            </a:r>
            <a:r>
              <a:rPr lang="es-ES_tradnl" sz="1000" dirty="0"/>
              <a:t>: </a:t>
            </a:r>
            <a:r>
              <a:rPr lang="es-ES_tradnl" sz="1000" dirty="0" err="1"/>
              <a:t>tips</a:t>
            </a:r>
            <a:r>
              <a:rPr lang="es-ES_tradnl" sz="1000" dirty="0"/>
              <a:t> </a:t>
            </a:r>
            <a:r>
              <a:rPr lang="es-ES_tradnl" sz="1000" dirty="0" smtClean="0"/>
              <a:t>&amp; </a:t>
            </a:r>
            <a:r>
              <a:rPr lang="es-ES_tradnl" sz="1000" dirty="0" err="1" smtClean="0"/>
              <a:t>strategies</a:t>
            </a:r>
            <a:endParaRPr lang="es-ES_tradnl" sz="1000" dirty="0"/>
          </a:p>
          <a:p>
            <a:pPr algn="r" eaLnBrk="1" hangingPunct="1"/>
            <a:r>
              <a:rPr lang="es-ES_tradnl" sz="1000" dirty="0"/>
              <a:t>http://www.apps.umuc.edu/vailtutor/</a:t>
            </a:r>
          </a:p>
        </p:txBody>
      </p:sp>
      <p:sp>
        <p:nvSpPr>
          <p:cNvPr id="148487" name="Text Box 4"/>
          <p:cNvSpPr txBox="1">
            <a:spLocks noChangeArrowheads="1"/>
          </p:cNvSpPr>
          <p:nvPr/>
        </p:nvSpPr>
        <p:spPr bwMode="auto">
          <a:xfrm>
            <a:off x="0" y="65182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3672"/>
                                        </p:tgtEl>
                                        <p:attrNameLst>
                                          <p:attrName>style.visibility</p:attrName>
                                        </p:attrNameLst>
                                      </p:cBhvr>
                                      <p:to>
                                        <p:strVal val="visible"/>
                                      </p:to>
                                    </p:set>
                                    <p:anim calcmode="discrete" valueType="clr">
                                      <p:cBhvr override="childStyle">
                                        <p:cTn id="7" dur="80"/>
                                        <p:tgtEl>
                                          <p:spTgt spid="11367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3672"/>
                                        </p:tgtEl>
                                        <p:attrNameLst>
                                          <p:attrName>fillcolor</p:attrName>
                                        </p:attrNameLst>
                                      </p:cBhvr>
                                      <p:tavLst>
                                        <p:tav tm="0">
                                          <p:val>
                                            <p:clrVal>
                                              <a:schemeClr val="accent2"/>
                                            </p:clrVal>
                                          </p:val>
                                        </p:tav>
                                        <p:tav tm="50000">
                                          <p:val>
                                            <p:clrVal>
                                              <a:schemeClr val="hlink"/>
                                            </p:clrVal>
                                          </p:val>
                                        </p:tav>
                                      </p:tavLst>
                                    </p:anim>
                                    <p:set>
                                      <p:cBhvr>
                                        <p:cTn id="9" dur="80"/>
                                        <p:tgtEl>
                                          <p:spTgt spid="113672"/>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113673"/>
                                        </p:tgtEl>
                                        <p:attrNameLst>
                                          <p:attrName>style.visibility</p:attrName>
                                        </p:attrNameLst>
                                      </p:cBhvr>
                                      <p:to>
                                        <p:strVal val="visible"/>
                                      </p:to>
                                    </p:set>
                                    <p:anim calcmode="discrete" valueType="clr">
                                      <p:cBhvr override="childStyle">
                                        <p:cTn id="14" dur="80"/>
                                        <p:tgtEl>
                                          <p:spTgt spid="11367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13673"/>
                                        </p:tgtEl>
                                        <p:attrNameLst>
                                          <p:attrName>fillcolor</p:attrName>
                                        </p:attrNameLst>
                                      </p:cBhvr>
                                      <p:tavLst>
                                        <p:tav tm="0">
                                          <p:val>
                                            <p:clrVal>
                                              <a:schemeClr val="accent2"/>
                                            </p:clrVal>
                                          </p:val>
                                        </p:tav>
                                        <p:tav tm="50000">
                                          <p:val>
                                            <p:clrVal>
                                              <a:schemeClr val="hlink"/>
                                            </p:clrVal>
                                          </p:val>
                                        </p:tav>
                                      </p:tavLst>
                                    </p:anim>
                                    <p:set>
                                      <p:cBhvr>
                                        <p:cTn id="16" dur="80"/>
                                        <p:tgtEl>
                                          <p:spTgt spid="11367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72" grpId="0" animBg="1"/>
      <p:bldP spid="113673"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2311605" y="1836113"/>
            <a:ext cx="4520789" cy="584775"/>
          </a:xfrm>
          <a:prstGeom prst="rect">
            <a:avLst/>
          </a:prstGeom>
          <a:solidFill>
            <a:srgbClr val="CCCCFF"/>
          </a:solidFill>
          <a:ln w="28575">
            <a:solidFill>
              <a:srgbClr val="A50021"/>
            </a:solid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3200" smtClean="0">
                <a:effectLst>
                  <a:outerShdw blurRad="38100" dist="38100" dir="2700000" algn="tl">
                    <a:srgbClr val="FFFFFF"/>
                  </a:outerShdw>
                </a:effectLst>
              </a:rPr>
              <a:t>Calidad  de las fuentes</a:t>
            </a:r>
          </a:p>
        </p:txBody>
      </p:sp>
      <p:sp>
        <p:nvSpPr>
          <p:cNvPr id="3" name="Text Box 8"/>
          <p:cNvSpPr txBox="1">
            <a:spLocks noChangeArrowheads="1"/>
          </p:cNvSpPr>
          <p:nvPr/>
        </p:nvSpPr>
        <p:spPr bwMode="auto">
          <a:xfrm>
            <a:off x="900113" y="2814638"/>
            <a:ext cx="4303712" cy="974725"/>
          </a:xfrm>
          <a:prstGeom prst="rect">
            <a:avLst/>
          </a:prstGeom>
          <a:noFill/>
          <a:ln w="28575" algn="ctr">
            <a:solidFill>
              <a:srgbClr val="CC0000"/>
            </a:solidFill>
            <a:miter lim="800000"/>
            <a:headEnd/>
            <a:tailEnd/>
          </a:ln>
          <a:extLst>
            <a:ext uri="{909E8E84-426E-40DD-AFC4-6F175D3DCCD1}">
              <a14:hiddenFill xmlns="" xmlns:a14="http://schemas.microsoft.com/office/drawing/2010/main">
                <a:solidFill>
                  <a:srgbClr val="FFFFFF"/>
                </a:solidFill>
              </a14:hiddenFill>
            </a:ext>
          </a:extLst>
        </p:spPr>
        <p:txBody>
          <a:bodyPr wrap="none">
            <a:spAutoFit/>
          </a:bodyPr>
          <a:lstStyle>
            <a:lvl1pPr marL="342900" indent="-342900"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sz="2800" dirty="0"/>
              <a:t>www. </a:t>
            </a:r>
            <a:r>
              <a:rPr lang="es-ES_tradnl" sz="2800" dirty="0" smtClean="0"/>
              <a:t>monografías.com</a:t>
            </a:r>
            <a:endParaRPr lang="es-ES_tradnl" sz="2800" dirty="0"/>
          </a:p>
          <a:p>
            <a:pPr algn="l" eaLnBrk="1" hangingPunct="1"/>
            <a:r>
              <a:rPr lang="es-ES_tradnl" sz="2800" dirty="0"/>
              <a:t>www.elrincondelvago.com</a:t>
            </a:r>
          </a:p>
        </p:txBody>
      </p:sp>
      <p:sp>
        <p:nvSpPr>
          <p:cNvPr id="4" name="Text Box 9"/>
          <p:cNvSpPr txBox="1">
            <a:spLocks noChangeArrowheads="1"/>
          </p:cNvSpPr>
          <p:nvPr/>
        </p:nvSpPr>
        <p:spPr bwMode="auto">
          <a:xfrm>
            <a:off x="879475" y="4149725"/>
            <a:ext cx="3903663" cy="2111375"/>
          </a:xfrm>
          <a:prstGeom prst="rect">
            <a:avLst/>
          </a:prstGeom>
          <a:solidFill>
            <a:srgbClr val="FFCCFF"/>
          </a:solidFill>
          <a:ln w="38100" algn="ctr">
            <a:solidFill>
              <a:srgbClr val="CC0000"/>
            </a:solidFill>
            <a:miter lim="800000"/>
            <a:headEnd/>
            <a:tailEnd/>
          </a:ln>
        </p:spPr>
        <p:txBody>
          <a:bodyPr wrap="none">
            <a:spAutoFit/>
          </a:bodyPr>
          <a:lstStyle>
            <a:lvl1pPr marL="342900" indent="-342900"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_tradnl" dirty="0"/>
              <a:t>En:</a:t>
            </a:r>
          </a:p>
          <a:p>
            <a:pPr algn="l" eaLnBrk="1" hangingPunct="1"/>
            <a:endParaRPr lang="es-ES_tradnl" sz="1000" dirty="0"/>
          </a:p>
          <a:p>
            <a:pPr algn="l" eaLnBrk="1" hangingPunct="1"/>
            <a:r>
              <a:rPr lang="es-ES_tradnl" dirty="0"/>
              <a:t>* Tesis de pregrado, postgrado</a:t>
            </a:r>
          </a:p>
          <a:p>
            <a:pPr algn="l" eaLnBrk="1" hangingPunct="1"/>
            <a:r>
              <a:rPr lang="es-ES_tradnl" dirty="0"/>
              <a:t>* Proyectos de investigación</a:t>
            </a:r>
          </a:p>
          <a:p>
            <a:pPr algn="l" eaLnBrk="1" hangingPunct="1"/>
            <a:r>
              <a:rPr lang="es-ES_tradnl" dirty="0"/>
              <a:t>* Ascensos de profesores</a:t>
            </a:r>
          </a:p>
          <a:p>
            <a:pPr algn="l" eaLnBrk="1" hangingPunct="1"/>
            <a:r>
              <a:rPr lang="es-ES_tradnl" dirty="0"/>
              <a:t>* Guías de profesores para </a:t>
            </a:r>
          </a:p>
          <a:p>
            <a:pPr algn="l" eaLnBrk="1" hangingPunct="1"/>
            <a:r>
              <a:rPr lang="es-ES_tradnl" dirty="0"/>
              <a:t>   estudiantes</a:t>
            </a:r>
            <a:endParaRPr lang="es-ES_tradnl" i="1" dirty="0"/>
          </a:p>
        </p:txBody>
      </p:sp>
      <p:sp>
        <p:nvSpPr>
          <p:cNvPr id="5" name="Text Box 9"/>
          <p:cNvSpPr txBox="1">
            <a:spLocks noChangeArrowheads="1"/>
          </p:cNvSpPr>
          <p:nvPr/>
        </p:nvSpPr>
        <p:spPr bwMode="auto">
          <a:xfrm>
            <a:off x="409866" y="503059"/>
            <a:ext cx="2299027" cy="1200329"/>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7200" dirty="0">
                <a:solidFill>
                  <a:srgbClr val="CC0000"/>
                </a:solidFill>
              </a:rPr>
              <a:t>Aquí!</a:t>
            </a:r>
          </a:p>
        </p:txBody>
      </p:sp>
      <p:sp>
        <p:nvSpPr>
          <p:cNvPr id="6" name="Text Box 10"/>
          <p:cNvSpPr txBox="1">
            <a:spLocks noChangeArrowheads="1"/>
          </p:cNvSpPr>
          <p:nvPr/>
        </p:nvSpPr>
        <p:spPr bwMode="auto">
          <a:xfrm>
            <a:off x="5020688" y="3500438"/>
            <a:ext cx="4025462" cy="2339102"/>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 sz="4800" dirty="0">
                <a:solidFill>
                  <a:srgbClr val="CC0000"/>
                </a:solidFill>
                <a:effectLst>
                  <a:outerShdw blurRad="38100" dist="38100" dir="2700000" algn="tl">
                    <a:srgbClr val="000000">
                      <a:alpha val="43137"/>
                    </a:srgbClr>
                  </a:outerShdw>
                </a:effectLst>
              </a:rPr>
              <a:t>!</a:t>
            </a:r>
            <a:r>
              <a:rPr lang="es-ES" sz="4800" dirty="0" smtClean="0">
                <a:solidFill>
                  <a:srgbClr val="CC0000"/>
                </a:solidFill>
                <a:effectLst>
                  <a:outerShdw blurRad="38100" dist="38100" dir="2700000" algn="tl">
                    <a:srgbClr val="000000">
                      <a:alpha val="43137"/>
                    </a:srgbClr>
                  </a:outerShdw>
                </a:effectLst>
              </a:rPr>
              <a:t>Horror!!</a:t>
            </a:r>
            <a:endParaRPr lang="es-ES" sz="4800" dirty="0">
              <a:solidFill>
                <a:srgbClr val="CC0000"/>
              </a:solidFill>
              <a:effectLst>
                <a:outerShdw blurRad="38100" dist="38100" dir="2700000" algn="tl">
                  <a:srgbClr val="000000">
                    <a:alpha val="43137"/>
                  </a:srgbClr>
                </a:outerShdw>
              </a:effectLst>
            </a:endParaRPr>
          </a:p>
          <a:p>
            <a:pPr eaLnBrk="1" hangingPunct="1"/>
            <a:endParaRPr lang="es-ES" sz="1800" dirty="0">
              <a:solidFill>
                <a:srgbClr val="CC0000"/>
              </a:solidFill>
              <a:effectLst>
                <a:outerShdw blurRad="38100" dist="38100" dir="2700000" algn="tl">
                  <a:srgbClr val="000000">
                    <a:alpha val="43137"/>
                  </a:srgbClr>
                </a:outerShdw>
              </a:effectLst>
            </a:endParaRPr>
          </a:p>
          <a:p>
            <a:pPr eaLnBrk="1" hangingPunct="1"/>
            <a:r>
              <a:rPr lang="es-ES" sz="4000" b="1" dirty="0">
                <a:solidFill>
                  <a:srgbClr val="CC0000"/>
                </a:solidFill>
                <a:effectLst>
                  <a:outerShdw blurRad="38100" dist="38100" dir="2700000" algn="tl">
                    <a:srgbClr val="000000">
                      <a:alpha val="43137"/>
                    </a:srgbClr>
                  </a:outerShdw>
                </a:effectLst>
              </a:rPr>
              <a:t>Absolutamente </a:t>
            </a:r>
          </a:p>
          <a:p>
            <a:pPr eaLnBrk="1" hangingPunct="1"/>
            <a:r>
              <a:rPr lang="es-ES" sz="4000" b="1" dirty="0">
                <a:solidFill>
                  <a:srgbClr val="CC0000"/>
                </a:solidFill>
                <a:effectLst>
                  <a:outerShdw blurRad="38100" dist="38100" dir="2700000" algn="tl">
                    <a:srgbClr val="000000">
                      <a:alpha val="43137"/>
                    </a:srgbClr>
                  </a:outerShdw>
                </a:effectLst>
              </a:rPr>
              <a:t>!Inaceptable!!</a:t>
            </a:r>
          </a:p>
        </p:txBody>
      </p:sp>
      <p:sp>
        <p:nvSpPr>
          <p:cNvPr id="7"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8848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3"/>
                                        </p:tgtEl>
                                        <p:attrNameLst>
                                          <p:attrName>style.visibility</p:attrName>
                                        </p:attrNameLst>
                                      </p:cBhvr>
                                      <p:to>
                                        <p:strVal val="visible"/>
                                      </p:to>
                                    </p:set>
                                    <p:anim calcmode="discrete" valueType="clr">
                                      <p:cBhvr override="childStyle">
                                        <p:cTn id="15"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3"/>
                                        </p:tgtEl>
                                        <p:attrNameLst>
                                          <p:attrName>fillcolor</p:attrName>
                                        </p:attrNameLst>
                                      </p:cBhvr>
                                      <p:tavLst>
                                        <p:tav tm="0">
                                          <p:val>
                                            <p:clrVal>
                                              <a:schemeClr val="accent2"/>
                                            </p:clrVal>
                                          </p:val>
                                        </p:tav>
                                        <p:tav tm="50000">
                                          <p:val>
                                            <p:clrVal>
                                              <a:schemeClr val="hlink"/>
                                            </p:clrVal>
                                          </p:val>
                                        </p:tav>
                                      </p:tavLst>
                                    </p:anim>
                                    <p:set>
                                      <p:cBhvr>
                                        <p:cTn id="17" dur="80"/>
                                        <p:tgtEl>
                                          <p:spTgt spid="3"/>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4"/>
                                        </p:tgtEl>
                                        <p:attrNameLst>
                                          <p:attrName>style.visibility</p:attrName>
                                        </p:attrNameLst>
                                      </p:cBhvr>
                                      <p:to>
                                        <p:strVal val="visible"/>
                                      </p:to>
                                    </p:set>
                                    <p:anim calcmode="discrete" valueType="clr">
                                      <p:cBhvr override="childStyle">
                                        <p:cTn id="22"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4"/>
                                        </p:tgtEl>
                                        <p:attrNameLst>
                                          <p:attrName>fillcolor</p:attrName>
                                        </p:attrNameLst>
                                      </p:cBhvr>
                                      <p:tavLst>
                                        <p:tav tm="0">
                                          <p:val>
                                            <p:clrVal>
                                              <a:schemeClr val="accent2"/>
                                            </p:clrVal>
                                          </p:val>
                                        </p:tav>
                                        <p:tav tm="50000">
                                          <p:val>
                                            <p:clrVal>
                                              <a:schemeClr val="hlink"/>
                                            </p:clrVal>
                                          </p:val>
                                        </p:tav>
                                      </p:tavLst>
                                    </p:anim>
                                    <p:set>
                                      <p:cBhvr>
                                        <p:cTn id="24" dur="80"/>
                                        <p:tgtEl>
                                          <p:spTgt spid="4"/>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4696" name="Text Box 8"/>
          <p:cNvSpPr txBox="1">
            <a:spLocks noChangeArrowheads="1"/>
          </p:cNvSpPr>
          <p:nvPr/>
        </p:nvSpPr>
        <p:spPr bwMode="auto">
          <a:xfrm>
            <a:off x="3515370" y="1700808"/>
            <a:ext cx="2093913" cy="928688"/>
          </a:xfrm>
          <a:prstGeom prst="rect">
            <a:avLst/>
          </a:prstGeom>
          <a:solidFill>
            <a:srgbClr val="FBEFF7"/>
          </a:solidFill>
          <a:ln w="28575">
            <a:solidFill>
              <a:srgbClr val="A50021"/>
            </a:solidFill>
            <a:miter lim="800000"/>
            <a:headEnd/>
            <a:tailEnd/>
          </a:ln>
          <a:effectLst>
            <a:outerShdw dist="35921" dir="2700000" algn="ctr" rotWithShape="0">
              <a:schemeClr val="tx1"/>
            </a:outerShdw>
          </a:effec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buClr>
                <a:srgbClr val="FF0066"/>
              </a:buClr>
              <a:defRPr/>
            </a:pPr>
            <a:endParaRPr lang="es-ES_tradnl" sz="800" dirty="0" smtClean="0">
              <a:effectLst>
                <a:outerShdw blurRad="38100" dist="38100" dir="2700000" algn="tl">
                  <a:srgbClr val="FFFFFF"/>
                </a:outerShdw>
              </a:effectLst>
              <a:latin typeface="Comic Sans MS" pitchFamily="66" charset="0"/>
            </a:endParaRPr>
          </a:p>
          <a:p>
            <a:pPr>
              <a:buClr>
                <a:srgbClr val="A50021"/>
              </a:buClr>
              <a:defRPr/>
            </a:pPr>
            <a:r>
              <a:rPr lang="es-ES_tradnl" sz="3600" dirty="0" smtClean="0">
                <a:effectLst>
                  <a:outerShdw blurRad="38100" dist="38100" dir="2700000" algn="tl">
                    <a:srgbClr val="FFFFFF"/>
                  </a:outerShdw>
                </a:effectLst>
                <a:latin typeface="Comic Sans MS" pitchFamily="66" charset="0"/>
              </a:rPr>
              <a:t>Internet</a:t>
            </a:r>
          </a:p>
          <a:p>
            <a:pPr>
              <a:buClr>
                <a:srgbClr val="FF0066"/>
              </a:buClr>
              <a:defRPr/>
            </a:pPr>
            <a:endParaRPr lang="es-ES_tradnl" sz="900" i="1" dirty="0" smtClean="0">
              <a:effectLst>
                <a:outerShdw blurRad="38100" dist="38100" dir="2700000" algn="tl">
                  <a:srgbClr val="FFFFFF"/>
                </a:outerShdw>
              </a:effectLst>
              <a:latin typeface="Comic Sans MS" pitchFamily="66" charset="0"/>
            </a:endParaRPr>
          </a:p>
        </p:txBody>
      </p:sp>
      <p:sp>
        <p:nvSpPr>
          <p:cNvPr id="114697" name="Text Box 9"/>
          <p:cNvSpPr txBox="1">
            <a:spLocks noChangeArrowheads="1"/>
          </p:cNvSpPr>
          <p:nvPr/>
        </p:nvSpPr>
        <p:spPr bwMode="auto">
          <a:xfrm>
            <a:off x="1524000" y="3068960"/>
            <a:ext cx="6096000" cy="1674812"/>
          </a:xfrm>
          <a:prstGeom prst="rect">
            <a:avLst/>
          </a:prstGeom>
          <a:solidFill>
            <a:srgbClr val="FFAA71"/>
          </a:solidFill>
          <a:ln w="28575">
            <a:solidFill>
              <a:srgbClr val="A50021"/>
            </a:solidFill>
            <a:miter lim="800000"/>
            <a:headEnd/>
            <a:tailEnd/>
          </a:ln>
          <a:effectLst>
            <a:outerShdw dist="17961" dir="2700000" algn="ctr" rotWithShape="0">
              <a:schemeClr val="tx1"/>
            </a:outerShdw>
          </a:effec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_tradnl" sz="2800" smtClean="0">
                <a:effectLst>
                  <a:outerShdw blurRad="38100" dist="38100" dir="2700000" algn="tl">
                    <a:srgbClr val="FFFFFF"/>
                  </a:outerShdw>
                </a:effectLst>
                <a:latin typeface="Comic Sans MS" pitchFamily="66" charset="0"/>
              </a:rPr>
              <a:t>Informática al alcance de todos</a:t>
            </a:r>
          </a:p>
          <a:p>
            <a:pPr algn="ctr">
              <a:defRPr/>
            </a:pPr>
            <a:endParaRPr lang="es-ES_tradnl" sz="2000" smtClean="0">
              <a:effectLst>
                <a:outerShdw blurRad="38100" dist="38100" dir="2700000" algn="tl">
                  <a:srgbClr val="FFFFFF"/>
                </a:outerShdw>
              </a:effectLst>
              <a:latin typeface="Comic Sans MS" pitchFamily="66" charset="0"/>
            </a:endParaRPr>
          </a:p>
          <a:p>
            <a:pPr algn="ctr">
              <a:defRPr/>
            </a:pPr>
            <a:r>
              <a:rPr lang="es-ES_tradnl" sz="5400" b="1" smtClean="0">
                <a:solidFill>
                  <a:srgbClr val="A50021"/>
                </a:solidFill>
                <a:effectLst>
                  <a:outerShdw blurRad="38100" dist="38100" dir="2700000" algn="tl">
                    <a:srgbClr val="000000"/>
                  </a:outerShdw>
                </a:effectLst>
                <a:latin typeface="Comic Sans MS" pitchFamily="66" charset="0"/>
              </a:rPr>
              <a:t>COPIAR Y PEGAR</a:t>
            </a:r>
          </a:p>
        </p:txBody>
      </p:sp>
      <p:sp>
        <p:nvSpPr>
          <p:cNvPr id="114698" name="Rectangle 10"/>
          <p:cNvSpPr>
            <a:spLocks noChangeArrowheads="1"/>
          </p:cNvSpPr>
          <p:nvPr/>
        </p:nvSpPr>
        <p:spPr bwMode="auto">
          <a:xfrm>
            <a:off x="6588125" y="404813"/>
            <a:ext cx="1928813"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5565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4696">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5" presetClass="entr" presetSubtype="0" fill="hold" grpId="0" nodeType="clickEffect">
                                  <p:stCondLst>
                                    <p:cond delay="0"/>
                                  </p:stCondLst>
                                  <p:childTnLst>
                                    <p:set>
                                      <p:cBhvr>
                                        <p:cTn id="10" dur="1" fill="hold">
                                          <p:stCondLst>
                                            <p:cond delay="0"/>
                                          </p:stCondLst>
                                        </p:cTn>
                                        <p:tgtEl>
                                          <p:spTgt spid="114697"/>
                                        </p:tgtEl>
                                        <p:attrNameLst>
                                          <p:attrName>style.visibility</p:attrName>
                                        </p:attrNameLst>
                                      </p:cBhvr>
                                      <p:to>
                                        <p:strVal val="visible"/>
                                      </p:to>
                                    </p:set>
                                    <p:anim calcmode="lin" valueType="num">
                                      <p:cBhvr>
                                        <p:cTn id="11" dur="1000" fill="hold"/>
                                        <p:tgtEl>
                                          <p:spTgt spid="114697"/>
                                        </p:tgtEl>
                                        <p:attrNameLst>
                                          <p:attrName>ppt_w</p:attrName>
                                        </p:attrNameLst>
                                      </p:cBhvr>
                                      <p:tavLst>
                                        <p:tav tm="0">
                                          <p:val>
                                            <p:fltVal val="0"/>
                                          </p:val>
                                        </p:tav>
                                        <p:tav tm="100000">
                                          <p:val>
                                            <p:strVal val="#ppt_w"/>
                                          </p:val>
                                        </p:tav>
                                      </p:tavLst>
                                    </p:anim>
                                    <p:anim calcmode="lin" valueType="num">
                                      <p:cBhvr>
                                        <p:cTn id="12" dur="1000" fill="hold"/>
                                        <p:tgtEl>
                                          <p:spTgt spid="114697"/>
                                        </p:tgtEl>
                                        <p:attrNameLst>
                                          <p:attrName>ppt_h</p:attrName>
                                        </p:attrNameLst>
                                      </p:cBhvr>
                                      <p:tavLst>
                                        <p:tav tm="0">
                                          <p:val>
                                            <p:fltVal val="0"/>
                                          </p:val>
                                        </p:tav>
                                        <p:tav tm="100000">
                                          <p:val>
                                            <p:strVal val="#ppt_h"/>
                                          </p:val>
                                        </p:tav>
                                      </p:tavLst>
                                    </p:anim>
                                    <p:anim calcmode="lin" valueType="num">
                                      <p:cBhvr>
                                        <p:cTn id="13" dur="1000" fill="hold"/>
                                        <p:tgtEl>
                                          <p:spTgt spid="11469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1469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7"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7769" name="Text Box 9"/>
          <p:cNvSpPr txBox="1">
            <a:spLocks noChangeArrowheads="1"/>
          </p:cNvSpPr>
          <p:nvPr/>
        </p:nvSpPr>
        <p:spPr bwMode="auto">
          <a:xfrm>
            <a:off x="2212975" y="2420938"/>
            <a:ext cx="4718050"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defRPr/>
            </a:pPr>
            <a:r>
              <a:rPr lang="es-ES_tradnl" sz="2400" dirty="0">
                <a:effectLst>
                  <a:outerShdw blurRad="38100" dist="38100" dir="2700000" algn="tl">
                    <a:srgbClr val="000000">
                      <a:alpha val="43137"/>
                    </a:srgbClr>
                  </a:outerShdw>
                </a:effectLst>
              </a:rPr>
              <a:t>¡Facilita el plagio, pero también </a:t>
            </a:r>
          </a:p>
          <a:p>
            <a:pPr eaLnBrk="1" hangingPunct="1">
              <a:defRPr/>
            </a:pPr>
            <a:r>
              <a:rPr lang="es-ES_tradnl" sz="2400" dirty="0">
                <a:effectLst>
                  <a:outerShdw blurRad="38100" dist="38100" dir="2700000" algn="tl">
                    <a:srgbClr val="000000">
                      <a:alpha val="43137"/>
                    </a:srgbClr>
                  </a:outerShdw>
                </a:effectLst>
              </a:rPr>
              <a:t>sirve para detectarlo!!</a:t>
            </a:r>
          </a:p>
        </p:txBody>
      </p:sp>
      <p:sp>
        <p:nvSpPr>
          <p:cNvPr id="117770" name="Rectangle 10"/>
          <p:cNvSpPr>
            <a:spLocks noChangeArrowheads="1"/>
          </p:cNvSpPr>
          <p:nvPr/>
        </p:nvSpPr>
        <p:spPr bwMode="auto">
          <a:xfrm>
            <a:off x="3524250" y="1557338"/>
            <a:ext cx="2093913" cy="669925"/>
          </a:xfrm>
          <a:prstGeom prst="rect">
            <a:avLst/>
          </a:prstGeom>
          <a:solidFill>
            <a:schemeClr val="bg1"/>
          </a:solidFill>
          <a:ln w="28575">
            <a:solidFill>
              <a:srgbClr val="A50021"/>
            </a:solidFill>
            <a:miter lim="800000"/>
            <a:headEnd/>
            <a:tailEnd/>
          </a:ln>
          <a:effectLst>
            <a:outerShdw blurRad="50800" dist="38100" dir="2700000" algn="tl" rotWithShape="0">
              <a:prstClr val="black">
                <a:alpha val="40000"/>
              </a:prstClr>
            </a:outerShdw>
          </a:effectLst>
        </p:spPr>
        <p:txBody>
          <a:bodyPr wrap="none">
            <a:spAutoFit/>
          </a:bodyPr>
          <a:lstStyle/>
          <a:p>
            <a:pPr>
              <a:defRPr/>
            </a:pPr>
            <a:r>
              <a:rPr lang="es-ES_tradnl" sz="3600" dirty="0">
                <a:effectLst>
                  <a:outerShdw blurRad="38100" dist="38100" dir="2700000" algn="tl">
                    <a:srgbClr val="FFFFFF"/>
                  </a:outerShdw>
                </a:effectLst>
              </a:rPr>
              <a:t>Internet</a:t>
            </a:r>
          </a:p>
        </p:txBody>
      </p:sp>
      <p:sp>
        <p:nvSpPr>
          <p:cNvPr id="150532" name="Text Box 11"/>
          <p:cNvSpPr txBox="1">
            <a:spLocks noChangeArrowheads="1"/>
          </p:cNvSpPr>
          <p:nvPr/>
        </p:nvSpPr>
        <p:spPr bwMode="auto">
          <a:xfrm>
            <a:off x="4932363" y="5445125"/>
            <a:ext cx="3240087"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r" eaLnBrk="1" hangingPunct="1"/>
            <a:r>
              <a:rPr lang="es-ES_tradnl" sz="1200" i="1">
                <a:latin typeface="Arial" charset="0"/>
              </a:rPr>
              <a:t>A. Forrester. Plagiarism in graduate medical education. </a:t>
            </a:r>
            <a:r>
              <a:rPr lang="es-ES_tradnl" sz="1200">
                <a:latin typeface="Arial" charset="0"/>
              </a:rPr>
              <a:t>Fam Med 2007; 39: 436-8</a:t>
            </a:r>
          </a:p>
        </p:txBody>
      </p:sp>
      <p:sp>
        <p:nvSpPr>
          <p:cNvPr id="117772" name="Text Box 12"/>
          <p:cNvSpPr txBox="1">
            <a:spLocks noChangeArrowheads="1"/>
          </p:cNvSpPr>
          <p:nvPr/>
        </p:nvSpPr>
        <p:spPr bwMode="auto">
          <a:xfrm>
            <a:off x="1979613" y="3429000"/>
            <a:ext cx="2592387" cy="915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800"/>
              <a:t>Servicios en línea:</a:t>
            </a:r>
          </a:p>
          <a:p>
            <a:pPr eaLnBrk="1" hangingPunct="1"/>
            <a:r>
              <a:rPr lang="es-ES_tradnl" sz="1800" b="1">
                <a:hlinkClick r:id="rId2"/>
              </a:rPr>
              <a:t>www.turnitin.com</a:t>
            </a:r>
            <a:endParaRPr lang="es-ES_tradnl" sz="1800" b="1"/>
          </a:p>
          <a:p>
            <a:pPr eaLnBrk="1" hangingPunct="1"/>
            <a:r>
              <a:rPr lang="es-ES_tradnl" sz="1800" b="1">
                <a:hlinkClick r:id="rId3"/>
              </a:rPr>
              <a:t>www.iThenticate.com</a:t>
            </a:r>
            <a:endParaRPr lang="es-ES_tradnl" sz="1800" b="1"/>
          </a:p>
        </p:txBody>
      </p:sp>
      <p:sp>
        <p:nvSpPr>
          <p:cNvPr id="117773" name="Text Box 13"/>
          <p:cNvSpPr txBox="1">
            <a:spLocks noChangeArrowheads="1"/>
          </p:cNvSpPr>
          <p:nvPr/>
        </p:nvSpPr>
        <p:spPr bwMode="auto">
          <a:xfrm>
            <a:off x="4643438" y="3429000"/>
            <a:ext cx="2230437"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800"/>
              <a:t>Buscadores gratis: </a:t>
            </a:r>
          </a:p>
          <a:p>
            <a:pPr eaLnBrk="1" hangingPunct="1"/>
            <a:r>
              <a:rPr lang="es-ES_tradnl" sz="1800" b="1">
                <a:hlinkClick r:id="rId4"/>
              </a:rPr>
              <a:t>www.google.com</a:t>
            </a:r>
            <a:endParaRPr lang="es-ES_tradnl" sz="1800" b="1"/>
          </a:p>
        </p:txBody>
      </p:sp>
      <p:sp>
        <p:nvSpPr>
          <p:cNvPr id="117774" name="Text Box 14"/>
          <p:cNvSpPr txBox="1">
            <a:spLocks noChangeArrowheads="1"/>
          </p:cNvSpPr>
          <p:nvPr/>
        </p:nvSpPr>
        <p:spPr bwMode="auto">
          <a:xfrm>
            <a:off x="1792288" y="4562475"/>
            <a:ext cx="5559425" cy="730250"/>
          </a:xfrm>
          <a:prstGeom prst="rect">
            <a:avLst/>
          </a:prstGeom>
          <a:solidFill>
            <a:srgbClr val="FBEFF7"/>
          </a:solidFill>
          <a:ln w="28575">
            <a:solidFill>
              <a:srgbClr val="CC0000"/>
            </a:solidFill>
            <a:miter lim="800000"/>
            <a:headEnd/>
            <a:tailEnd/>
          </a:ln>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2000"/>
              <a:t>Se colocan pocas palabras del texto</a:t>
            </a:r>
          </a:p>
          <a:p>
            <a:pPr eaLnBrk="1" hangingPunct="1"/>
            <a:r>
              <a:rPr lang="es-ES_tradnl" sz="2000"/>
              <a:t> y aparecen como magia los textos plagiados…</a:t>
            </a:r>
          </a:p>
        </p:txBody>
      </p:sp>
      <p:pic>
        <p:nvPicPr>
          <p:cNvPr id="117775" name="Picture 15" descr="google-20logo1"/>
          <p:cNvPicPr>
            <a:picLocks noChangeAspect="1" noChangeArrowheads="1"/>
          </p:cNvPicPr>
          <p:nvPr/>
        </p:nvPicPr>
        <p:blipFill>
          <a:blip r:embed="rId5" cstate="print">
            <a:extLst>
              <a:ext uri="{28A0092B-C50C-407E-A947-70E740481C1C}">
                <a14:useLocalDpi xmlns="" xmlns:a14="http://schemas.microsoft.com/office/drawing/2010/main" val="0"/>
              </a:ext>
            </a:extLst>
          </a:blip>
          <a:srcRect l="3917" b="1089"/>
          <a:stretch>
            <a:fillRect/>
          </a:stretch>
        </p:blipFill>
        <p:spPr bwMode="auto">
          <a:xfrm>
            <a:off x="6877050" y="3429000"/>
            <a:ext cx="1895475" cy="720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7776" name="Picture 16" descr="tii_logo%20transp_big%2005"/>
          <p:cNvPicPr>
            <a:picLocks noChangeAspect="1" noChangeArrowheads="1"/>
          </p:cNvPicPr>
          <p:nvPr/>
        </p:nvPicPr>
        <p:blipFill>
          <a:blip r:embed="rId6" cstate="print">
            <a:extLst>
              <a:ext uri="{28A0092B-C50C-407E-A947-70E740481C1C}">
                <a14:useLocalDpi xmlns="" xmlns:a14="http://schemas.microsoft.com/office/drawing/2010/main" val="0"/>
              </a:ext>
            </a:extLst>
          </a:blip>
          <a:srcRect b="20476"/>
          <a:stretch>
            <a:fillRect/>
          </a:stretch>
        </p:blipFill>
        <p:spPr bwMode="auto">
          <a:xfrm>
            <a:off x="250825" y="3213100"/>
            <a:ext cx="1712913" cy="973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7777" name="Picture 17" descr="plagiarism_small_grey"/>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79388" y="4149725"/>
            <a:ext cx="1628775"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7778" name="Rectangle 18"/>
          <p:cNvSpPr>
            <a:spLocks noChangeArrowheads="1"/>
          </p:cNvSpPr>
          <p:nvPr/>
        </p:nvSpPr>
        <p:spPr bwMode="auto">
          <a:xfrm>
            <a:off x="6659563" y="476250"/>
            <a:ext cx="1701800" cy="523875"/>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Relación Tutor-</a:t>
            </a:r>
          </a:p>
          <a:p>
            <a:pPr>
              <a:buClr>
                <a:srgbClr val="FF0066"/>
              </a:buClr>
              <a:defRPr/>
            </a:pPr>
            <a:r>
              <a:rPr lang="es-ES" sz="1400" b="1">
                <a:effectLst>
                  <a:outerShdw blurRad="38100" dist="38100" dir="2700000" algn="tl">
                    <a:srgbClr val="FFFFFF"/>
                  </a:outerShdw>
                </a:effectLst>
              </a:rPr>
              <a:t>    Aprendices</a:t>
            </a:r>
            <a:endParaRPr lang="es-ES_tradnl" sz="1400" b="1">
              <a:effectLst>
                <a:outerShdw blurRad="38100" dist="38100" dir="2700000" algn="tl">
                  <a:srgbClr val="FFFFFF"/>
                </a:outerShdw>
              </a:effectLst>
            </a:endParaRPr>
          </a:p>
        </p:txBody>
      </p:sp>
      <p:sp>
        <p:nvSpPr>
          <p:cNvPr id="15054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17770"/>
                                        </p:tgtEl>
                                        <p:attrNameLst>
                                          <p:attrName>style.visibility</p:attrName>
                                        </p:attrNameLst>
                                      </p:cBhvr>
                                      <p:to>
                                        <p:strVal val="visible"/>
                                      </p:to>
                                    </p:set>
                                    <p:anim calcmode="lin" valueType="num">
                                      <p:cBhvr>
                                        <p:cTn id="7" dur="5000" fill="hold"/>
                                        <p:tgtEl>
                                          <p:spTgt spid="117770"/>
                                        </p:tgtEl>
                                        <p:attrNameLst>
                                          <p:attrName>ppt_w</p:attrName>
                                        </p:attrNameLst>
                                      </p:cBhvr>
                                      <p:tavLst>
                                        <p:tav tm="0" fmla="#ppt_w*sin(2.5*pi*$)">
                                          <p:val>
                                            <p:fltVal val="0"/>
                                          </p:val>
                                        </p:tav>
                                        <p:tav tm="100000">
                                          <p:val>
                                            <p:fltVal val="1"/>
                                          </p:val>
                                        </p:tav>
                                      </p:tavLst>
                                    </p:anim>
                                    <p:anim calcmode="lin" valueType="num">
                                      <p:cBhvr>
                                        <p:cTn id="8" dur="5000" fill="hold"/>
                                        <p:tgtEl>
                                          <p:spTgt spid="117770"/>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7" presetClass="entr" presetSubtype="0" fill="hold" grpId="0" nodeType="clickEffect">
                                  <p:stCondLst>
                                    <p:cond delay="0"/>
                                  </p:stCondLst>
                                  <p:iterate type="lt">
                                    <p:tmPct val="50000"/>
                                  </p:iterate>
                                  <p:childTnLst>
                                    <p:set>
                                      <p:cBhvr>
                                        <p:cTn id="12" dur="1" fill="hold">
                                          <p:stCondLst>
                                            <p:cond delay="0"/>
                                          </p:stCondLst>
                                        </p:cTn>
                                        <p:tgtEl>
                                          <p:spTgt spid="117769"/>
                                        </p:tgtEl>
                                        <p:attrNameLst>
                                          <p:attrName>style.visibility</p:attrName>
                                        </p:attrNameLst>
                                      </p:cBhvr>
                                      <p:to>
                                        <p:strVal val="visible"/>
                                      </p:to>
                                    </p:set>
                                    <p:anim calcmode="discrete" valueType="clr">
                                      <p:cBhvr override="childStyle">
                                        <p:cTn id="13" dur="80"/>
                                        <p:tgtEl>
                                          <p:spTgt spid="117769"/>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117769"/>
                                        </p:tgtEl>
                                        <p:attrNameLst>
                                          <p:attrName>fillcolor</p:attrName>
                                        </p:attrNameLst>
                                      </p:cBhvr>
                                      <p:tavLst>
                                        <p:tav tm="0">
                                          <p:val>
                                            <p:clrVal>
                                              <a:schemeClr val="accent2"/>
                                            </p:clrVal>
                                          </p:val>
                                        </p:tav>
                                        <p:tav tm="50000">
                                          <p:val>
                                            <p:clrVal>
                                              <a:schemeClr val="hlink"/>
                                            </p:clrVal>
                                          </p:val>
                                        </p:tav>
                                      </p:tavLst>
                                    </p:anim>
                                    <p:set>
                                      <p:cBhvr>
                                        <p:cTn id="15" dur="80"/>
                                        <p:tgtEl>
                                          <p:spTgt spid="117769"/>
                                        </p:tgtEl>
                                        <p:attrNameLst>
                                          <p:attrName>fill.type</p:attrName>
                                        </p:attrNameLst>
                                      </p:cBhvr>
                                      <p:to>
                                        <p:strVal val="solid"/>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7772"/>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17777"/>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17776"/>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17773"/>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117775"/>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27" presetClass="entr" presetSubtype="0" fill="hold" grpId="0" nodeType="clickEffect">
                                  <p:stCondLst>
                                    <p:cond delay="0"/>
                                  </p:stCondLst>
                                  <p:iterate type="lt">
                                    <p:tmPct val="50000"/>
                                  </p:iterate>
                                  <p:childTnLst>
                                    <p:set>
                                      <p:cBhvr>
                                        <p:cTn id="33" dur="1" fill="hold">
                                          <p:stCondLst>
                                            <p:cond delay="0"/>
                                          </p:stCondLst>
                                        </p:cTn>
                                        <p:tgtEl>
                                          <p:spTgt spid="117774"/>
                                        </p:tgtEl>
                                        <p:attrNameLst>
                                          <p:attrName>style.visibility</p:attrName>
                                        </p:attrNameLst>
                                      </p:cBhvr>
                                      <p:to>
                                        <p:strVal val="visible"/>
                                      </p:to>
                                    </p:set>
                                    <p:anim calcmode="discrete" valueType="clr">
                                      <p:cBhvr override="childStyle">
                                        <p:cTn id="34" dur="80"/>
                                        <p:tgtEl>
                                          <p:spTgt spid="117774"/>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117774"/>
                                        </p:tgtEl>
                                        <p:attrNameLst>
                                          <p:attrName>fillcolor</p:attrName>
                                        </p:attrNameLst>
                                      </p:cBhvr>
                                      <p:tavLst>
                                        <p:tav tm="0">
                                          <p:val>
                                            <p:clrVal>
                                              <a:schemeClr val="accent2"/>
                                            </p:clrVal>
                                          </p:val>
                                        </p:tav>
                                        <p:tav tm="50000">
                                          <p:val>
                                            <p:clrVal>
                                              <a:schemeClr val="hlink"/>
                                            </p:clrVal>
                                          </p:val>
                                        </p:tav>
                                      </p:tavLst>
                                    </p:anim>
                                    <p:set>
                                      <p:cBhvr>
                                        <p:cTn id="36" dur="80"/>
                                        <p:tgtEl>
                                          <p:spTgt spid="11777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9" grpId="0"/>
      <p:bldP spid="117770" grpId="0" animBg="1"/>
      <p:bldP spid="117772" grpId="0"/>
      <p:bldP spid="117773" grpId="0"/>
      <p:bldP spid="117774"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8788" name="Rectangle 4"/>
          <p:cNvSpPr>
            <a:spLocks noChangeArrowheads="1"/>
          </p:cNvSpPr>
          <p:nvPr/>
        </p:nvSpPr>
        <p:spPr bwMode="auto">
          <a:xfrm>
            <a:off x="3779838" y="1268413"/>
            <a:ext cx="1669047" cy="523220"/>
          </a:xfrm>
          <a:prstGeom prst="rect">
            <a:avLst/>
          </a:prstGeom>
          <a:solidFill>
            <a:schemeClr val="bg1"/>
          </a:solidFill>
          <a:ln w="28575">
            <a:solidFill>
              <a:srgbClr val="A50021"/>
            </a:solidFill>
            <a:miter lim="800000"/>
            <a:headEnd/>
            <a:tailEnd/>
          </a:ln>
          <a:effectLst>
            <a:outerShdw blurRad="50800" dist="38100" dir="2700000" algn="tl" rotWithShape="0">
              <a:prstClr val="black">
                <a:alpha val="40000"/>
              </a:prstClr>
            </a:outerShdw>
          </a:effectLst>
        </p:spPr>
        <p:txBody>
          <a:bodyPr wrap="none">
            <a:spAutoFit/>
          </a:bodyPr>
          <a:lstStyle/>
          <a:p>
            <a:pPr>
              <a:defRPr/>
            </a:pPr>
            <a:r>
              <a:rPr lang="es-ES_tradnl" sz="2800" b="1" dirty="0">
                <a:effectLst>
                  <a:outerShdw blurRad="38100" dist="38100" dir="2700000" algn="tl">
                    <a:srgbClr val="FFFFFF"/>
                  </a:outerShdw>
                </a:effectLst>
              </a:rPr>
              <a:t>Internet</a:t>
            </a:r>
          </a:p>
        </p:txBody>
      </p:sp>
      <p:sp>
        <p:nvSpPr>
          <p:cNvPr id="118789" name="Text Box 5"/>
          <p:cNvSpPr txBox="1">
            <a:spLocks noChangeArrowheads="1"/>
          </p:cNvSpPr>
          <p:nvPr/>
        </p:nvSpPr>
        <p:spPr bwMode="auto">
          <a:xfrm>
            <a:off x="2808288" y="1989138"/>
            <a:ext cx="3558988" cy="2000548"/>
          </a:xfrm>
          <a:prstGeom prst="rect">
            <a:avLst/>
          </a:prstGeom>
          <a:solidFill>
            <a:schemeClr val="bg1"/>
          </a:solid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 sz="2000" dirty="0" smtClean="0">
                <a:effectLst>
                  <a:outerShdw blurRad="38100" dist="38100" dir="2700000" algn="tl">
                    <a:srgbClr val="FFFFFF"/>
                  </a:outerShdw>
                </a:effectLst>
              </a:rPr>
              <a:t>Pedir autorización de uso</a:t>
            </a:r>
          </a:p>
          <a:p>
            <a:pPr eaLnBrk="1" hangingPunct="1">
              <a:defRPr/>
            </a:pPr>
            <a:r>
              <a:rPr lang="es-ES" sz="2000" dirty="0" smtClean="0">
                <a:effectLst>
                  <a:outerShdw blurRad="38100" dist="38100" dir="2700000" algn="tl">
                    <a:srgbClr val="FFFFFF"/>
                  </a:outerShdw>
                </a:effectLst>
              </a:rPr>
              <a:t>si el material está protegido</a:t>
            </a:r>
          </a:p>
          <a:p>
            <a:pPr eaLnBrk="1" hangingPunct="1">
              <a:defRPr/>
            </a:pPr>
            <a:endParaRPr lang="es-ES" sz="1200" dirty="0" smtClean="0">
              <a:effectLst>
                <a:outerShdw blurRad="38100" dist="38100" dir="2700000" algn="tl">
                  <a:srgbClr val="FFFFFF"/>
                </a:outerShdw>
              </a:effectLst>
            </a:endParaRPr>
          </a:p>
          <a:p>
            <a:pPr eaLnBrk="1" hangingPunct="1">
              <a:buClr>
                <a:srgbClr val="CC0000"/>
              </a:buClr>
              <a:buFontTx/>
              <a:buChar char="•"/>
              <a:defRPr/>
            </a:pPr>
            <a:r>
              <a:rPr lang="es-ES" sz="2000" dirty="0" smtClean="0">
                <a:effectLst>
                  <a:outerShdw blurRad="38100" dist="38100" dir="2700000" algn="tl">
                    <a:srgbClr val="FFFFFF"/>
                  </a:outerShdw>
                </a:effectLst>
              </a:rPr>
              <a:t> </a:t>
            </a:r>
            <a:r>
              <a:rPr lang="es-ES" sz="2400" dirty="0" smtClean="0">
                <a:effectLst>
                  <a:outerShdw blurRad="38100" dist="38100" dir="2700000" algn="tl">
                    <a:srgbClr val="FFFFFF"/>
                  </a:outerShdw>
                </a:effectLst>
              </a:rPr>
              <a:t>Citar fuente</a:t>
            </a:r>
          </a:p>
          <a:p>
            <a:pPr eaLnBrk="1" hangingPunct="1">
              <a:buClr>
                <a:srgbClr val="CC0000"/>
              </a:buClr>
              <a:buFontTx/>
              <a:buChar char="•"/>
              <a:defRPr/>
            </a:pPr>
            <a:r>
              <a:rPr lang="es-ES" sz="2400" dirty="0" smtClean="0">
                <a:effectLst>
                  <a:outerShdw blurRad="38100" dist="38100" dir="2700000" algn="tl">
                    <a:srgbClr val="FFFFFF"/>
                  </a:outerShdw>
                </a:effectLst>
              </a:rPr>
              <a:t> Fecha de acceso</a:t>
            </a:r>
          </a:p>
          <a:p>
            <a:pPr eaLnBrk="1" hangingPunct="1">
              <a:buClr>
                <a:srgbClr val="CC0000"/>
              </a:buClr>
              <a:buFontTx/>
              <a:buChar char="•"/>
              <a:defRPr/>
            </a:pPr>
            <a:r>
              <a:rPr lang="es-ES" sz="2400" dirty="0" smtClean="0">
                <a:effectLst>
                  <a:outerShdw blurRad="38100" dist="38100" dir="2700000" algn="tl">
                    <a:srgbClr val="FFFFFF"/>
                  </a:outerShdw>
                </a:effectLst>
              </a:rPr>
              <a:t> Dirección página web</a:t>
            </a:r>
          </a:p>
        </p:txBody>
      </p:sp>
      <p:sp>
        <p:nvSpPr>
          <p:cNvPr id="118790" name="Rectangle 6"/>
          <p:cNvSpPr>
            <a:spLocks noChangeArrowheads="1"/>
          </p:cNvSpPr>
          <p:nvPr/>
        </p:nvSpPr>
        <p:spPr bwMode="auto">
          <a:xfrm>
            <a:off x="1665288" y="4149725"/>
            <a:ext cx="5924550" cy="2041525"/>
          </a:xfrm>
          <a:prstGeom prst="rect">
            <a:avLst/>
          </a:prstGeom>
          <a:solidFill>
            <a:srgbClr val="FFD5E3"/>
          </a:solidFill>
          <a:ln w="28575">
            <a:solidFill>
              <a:srgbClr val="CC0000"/>
            </a:solidFill>
            <a:miter lim="800000"/>
            <a:headEnd/>
            <a:tailEnd/>
          </a:ln>
        </p:spPr>
        <p:txBody>
          <a:bodyPr>
            <a:spAutoFit/>
          </a:bodyPr>
          <a:lstStyle/>
          <a:p>
            <a:pPr eaLnBrk="0" hangingPunct="0"/>
            <a:endParaRPr lang="en-US" sz="900" b="1" i="1" dirty="0"/>
          </a:p>
          <a:p>
            <a:pPr eaLnBrk="0" hangingPunct="0"/>
            <a:r>
              <a:rPr lang="en-US" sz="1800" b="1" i="1" dirty="0"/>
              <a:t>CME Ethics: copyright, plagiarism and Internet. </a:t>
            </a:r>
            <a:r>
              <a:rPr lang="en-US" sz="1800" b="1" dirty="0"/>
              <a:t>Texas Heart Institute. 3er. Review 2009. </a:t>
            </a:r>
          </a:p>
          <a:p>
            <a:pPr eaLnBrk="0" hangingPunct="0"/>
            <a:r>
              <a:rPr lang="es-ES_tradnl" sz="1800" b="1" dirty="0"/>
              <a:t>Acceso: 07/07/09. </a:t>
            </a:r>
          </a:p>
          <a:p>
            <a:pPr eaLnBrk="0" hangingPunct="0"/>
            <a:r>
              <a:rPr lang="es-ES_tradnl" sz="1800" b="1" dirty="0"/>
              <a:t>Disponible en: </a:t>
            </a:r>
            <a:r>
              <a:rPr lang="es-ES_tradnl" sz="1800" b="1" dirty="0">
                <a:hlinkClick r:id="rId2"/>
              </a:rPr>
              <a:t>http://www.texasheartinstitute.org/education/cme/explore/events/eventdetail_5018.cfm</a:t>
            </a:r>
            <a:endParaRPr lang="es-ES_tradnl" sz="1800" b="1" dirty="0"/>
          </a:p>
          <a:p>
            <a:pPr eaLnBrk="0" hangingPunct="0"/>
            <a:endParaRPr lang="es-ES_tradnl" sz="900" b="1" dirty="0"/>
          </a:p>
        </p:txBody>
      </p:sp>
      <p:sp>
        <p:nvSpPr>
          <p:cNvPr id="61449" name="Text Box 9"/>
          <p:cNvSpPr txBox="1">
            <a:spLocks noChangeArrowheads="1"/>
          </p:cNvSpPr>
          <p:nvPr/>
        </p:nvSpPr>
        <p:spPr bwMode="auto">
          <a:xfrm>
            <a:off x="1103313" y="3625850"/>
            <a:ext cx="1122362"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2000"/>
              <a:t>Ejemplo</a:t>
            </a:r>
          </a:p>
        </p:txBody>
      </p:sp>
      <p:sp>
        <p:nvSpPr>
          <p:cNvPr id="151558" name="Text Box 4"/>
          <p:cNvSpPr txBox="1">
            <a:spLocks noChangeArrowheads="1"/>
          </p:cNvSpPr>
          <p:nvPr/>
        </p:nvSpPr>
        <p:spPr bwMode="auto">
          <a:xfrm>
            <a:off x="7561263" y="6467475"/>
            <a:ext cx="143827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ULA 2014</a:t>
            </a:r>
          </a:p>
        </p:txBody>
      </p:sp>
      <p:sp>
        <p:nvSpPr>
          <p:cNvPr id="12" name="Rectangle 18"/>
          <p:cNvSpPr>
            <a:spLocks noChangeArrowheads="1"/>
          </p:cNvSpPr>
          <p:nvPr/>
        </p:nvSpPr>
        <p:spPr bwMode="auto">
          <a:xfrm>
            <a:off x="6659563" y="476250"/>
            <a:ext cx="1701800" cy="523875"/>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Relación Tutor-</a:t>
            </a:r>
          </a:p>
          <a:p>
            <a:pPr>
              <a:buClr>
                <a:srgbClr val="FF0066"/>
              </a:buClr>
              <a:defRPr/>
            </a:pPr>
            <a:r>
              <a:rPr lang="es-ES" sz="1400" b="1">
                <a:effectLst>
                  <a:outerShdw blurRad="38100" dist="38100" dir="2700000" algn="tl">
                    <a:srgbClr val="FFFFFF"/>
                  </a:outerShdw>
                </a:effectLst>
              </a:rPr>
              <a:t>    Aprendices</a:t>
            </a:r>
            <a:endParaRPr lang="es-ES_tradnl" sz="1400" b="1">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78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6" presetClass="entr" presetSubtype="32" fill="hold" grpId="0" nodeType="clickEffect">
                                  <p:stCondLst>
                                    <p:cond delay="0"/>
                                  </p:stCondLst>
                                  <p:childTnLst>
                                    <p:set>
                                      <p:cBhvr>
                                        <p:cTn id="10" dur="1" fill="hold">
                                          <p:stCondLst>
                                            <p:cond delay="0"/>
                                          </p:stCondLst>
                                        </p:cTn>
                                        <p:tgtEl>
                                          <p:spTgt spid="61449"/>
                                        </p:tgtEl>
                                        <p:attrNameLst>
                                          <p:attrName>style.visibility</p:attrName>
                                        </p:attrNameLst>
                                      </p:cBhvr>
                                      <p:to>
                                        <p:strVal val="visible"/>
                                      </p:to>
                                    </p:set>
                                    <p:animEffect transition="in" filter="circle(out)">
                                      <p:cBhvr>
                                        <p:cTn id="11" dur="2000"/>
                                        <p:tgtEl>
                                          <p:spTgt spid="6144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0"/>
                                          </p:stCondLst>
                                        </p:cTn>
                                        <p:tgtEl>
                                          <p:spTgt spid="118790">
                                            <p:txEl>
                                              <p:pRg st="1" end="1"/>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118790">
                                            <p:txEl>
                                              <p:pRg st="2" end="2"/>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118790">
                                            <p:txEl>
                                              <p:pRg st="3" end="3"/>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118790">
                                            <p:txEl>
                                              <p:pRg st="2" end="2"/>
                                            </p:txEl>
                                          </p:spTgt>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11879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9" grpId="0" animBg="1"/>
      <p:bldP spid="61449"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4"/>
          <p:cNvSpPr txBox="1">
            <a:spLocks noChangeArrowheads="1"/>
          </p:cNvSpPr>
          <p:nvPr/>
        </p:nvSpPr>
        <p:spPr bwMode="auto">
          <a:xfrm>
            <a:off x="2598738" y="1984375"/>
            <a:ext cx="3944937" cy="923925"/>
          </a:xfrm>
          <a:prstGeom prst="rect">
            <a:avLst/>
          </a:prstGeom>
          <a:noFill/>
          <a:ln w="9525">
            <a:noFill/>
            <a:miter lim="800000"/>
            <a:headEnd/>
            <a:tailEnd/>
          </a:ln>
          <a:effectLst/>
          <a:extLst/>
        </p:spPr>
        <p:txBody>
          <a:bodyPr wrap="none">
            <a:spAutoFit/>
          </a:bodyPr>
          <a:lstStyle/>
          <a:p>
            <a:pPr>
              <a:buClr>
                <a:srgbClr val="C00000"/>
              </a:buClr>
              <a:defRPr/>
            </a:pPr>
            <a:r>
              <a:rPr lang="es-ES_tradnl" sz="5400" b="1" dirty="0">
                <a:effectLst>
                  <a:outerShdw blurRad="38100" dist="38100" dir="2700000" algn="tl">
                    <a:srgbClr val="000000"/>
                  </a:outerShdw>
                </a:effectLst>
              </a:rPr>
              <a:t>Fabricación</a:t>
            </a:r>
          </a:p>
        </p:txBody>
      </p:sp>
      <p:sp>
        <p:nvSpPr>
          <p:cNvPr id="3" name="Text Box 15"/>
          <p:cNvSpPr txBox="1">
            <a:spLocks noChangeArrowheads="1"/>
          </p:cNvSpPr>
          <p:nvPr/>
        </p:nvSpPr>
        <p:spPr bwMode="auto">
          <a:xfrm>
            <a:off x="1858963" y="3068638"/>
            <a:ext cx="5478462" cy="1477962"/>
          </a:xfrm>
          <a:prstGeom prst="rect">
            <a:avLst/>
          </a:prstGeom>
          <a:noFill/>
          <a:ln>
            <a:noFill/>
          </a:ln>
          <a:effectLst/>
          <a:extLst/>
        </p:spPr>
        <p:txBody>
          <a:bodyPr wrap="none">
            <a:spAutoFit/>
          </a:bodyPr>
          <a:lstStyle/>
          <a:p>
            <a:pPr>
              <a:defRPr/>
            </a:pPr>
            <a:r>
              <a:rPr lang="es-ES_tradnl" dirty="0">
                <a:effectLst>
                  <a:outerShdw blurRad="38100" dist="38100" dir="2700000" algn="tl">
                    <a:srgbClr val="C0C0C0"/>
                  </a:outerShdw>
                </a:effectLst>
              </a:rPr>
              <a:t>Fabricar resultados de experimentos</a:t>
            </a:r>
          </a:p>
          <a:p>
            <a:pPr>
              <a:defRPr/>
            </a:pPr>
            <a:endParaRPr lang="es-ES_tradnl" sz="900" dirty="0">
              <a:effectLst>
                <a:outerShdw blurRad="38100" dist="38100" dir="2700000" algn="tl">
                  <a:srgbClr val="C0C0C0"/>
                </a:outerShdw>
              </a:effectLst>
            </a:endParaRPr>
          </a:p>
          <a:p>
            <a:pPr>
              <a:defRPr/>
            </a:pPr>
            <a:r>
              <a:rPr lang="es-ES_tradnl" dirty="0">
                <a:effectLst>
                  <a:outerShdw blurRad="38100" dist="38100" dir="2700000" algn="tl">
                    <a:srgbClr val="C0C0C0"/>
                  </a:outerShdw>
                </a:effectLst>
              </a:rPr>
              <a:t>Fabricar citas inexistentes</a:t>
            </a:r>
          </a:p>
          <a:p>
            <a:pPr>
              <a:defRPr/>
            </a:pPr>
            <a:endParaRPr lang="es-ES_tradnl" sz="900" dirty="0">
              <a:effectLst>
                <a:outerShdw blurRad="38100" dist="38100" dir="2700000" algn="tl">
                  <a:srgbClr val="C0C0C0"/>
                </a:outerShdw>
              </a:effectLst>
            </a:endParaRPr>
          </a:p>
          <a:p>
            <a:pPr>
              <a:defRPr/>
            </a:pPr>
            <a:r>
              <a:rPr lang="es-ES_tradnl" dirty="0">
                <a:effectLst>
                  <a:outerShdw blurRad="38100" dist="38100" dir="2700000" algn="tl">
                    <a:srgbClr val="C0C0C0"/>
                  </a:outerShdw>
                </a:effectLst>
              </a:rPr>
              <a:t>Fabricar artículos inexistentes</a:t>
            </a:r>
          </a:p>
        </p:txBody>
      </p:sp>
      <p:sp>
        <p:nvSpPr>
          <p:cNvPr id="4" name="Text Box 16"/>
          <p:cNvSpPr txBox="1">
            <a:spLocks noChangeArrowheads="1"/>
          </p:cNvSpPr>
          <p:nvPr/>
        </p:nvSpPr>
        <p:spPr bwMode="auto">
          <a:xfrm>
            <a:off x="1665288" y="4581525"/>
            <a:ext cx="5811837" cy="1311275"/>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8000" b="1">
                <a:solidFill>
                  <a:srgbClr val="CC0000"/>
                </a:solidFill>
              </a:rPr>
              <a:t>INVENTAR</a:t>
            </a:r>
          </a:p>
        </p:txBody>
      </p:sp>
      <p:sp>
        <p:nvSpPr>
          <p:cNvPr id="5" name="Text Box 14"/>
          <p:cNvSpPr txBox="1">
            <a:spLocks noChangeArrowheads="1"/>
          </p:cNvSpPr>
          <p:nvPr/>
        </p:nvSpPr>
        <p:spPr bwMode="auto">
          <a:xfrm>
            <a:off x="838200" y="838200"/>
            <a:ext cx="2355850" cy="769938"/>
          </a:xfrm>
          <a:prstGeom prst="rect">
            <a:avLst/>
          </a:prstGeom>
          <a:solidFill>
            <a:srgbClr val="FFC000"/>
          </a:solidFill>
          <a:ln>
            <a:noFill/>
          </a:ln>
          <a:effectLst/>
          <a:extLst/>
        </p:spPr>
        <p:txBody>
          <a:bodyPr wrap="none">
            <a:spAutoFit/>
          </a:bodyPr>
          <a:lstStyle/>
          <a:p>
            <a:pPr>
              <a:defRPr/>
            </a:pPr>
            <a:r>
              <a:rPr lang="es-ES_tradnl" sz="4400">
                <a:solidFill>
                  <a:srgbClr val="CC0000"/>
                </a:solidFill>
                <a:effectLst>
                  <a:outerShdw blurRad="38100" dist="38100" dir="2700000" algn="tl">
                    <a:srgbClr val="000000"/>
                  </a:outerShdw>
                </a:effectLst>
              </a:rPr>
              <a:t>El TRIO</a:t>
            </a:r>
          </a:p>
        </p:txBody>
      </p:sp>
      <p:sp>
        <p:nvSpPr>
          <p:cNvPr id="7" name="Rectangle 12"/>
          <p:cNvSpPr>
            <a:spLocks noChangeArrowheads="1"/>
          </p:cNvSpPr>
          <p:nvPr/>
        </p:nvSpPr>
        <p:spPr bwMode="auto">
          <a:xfrm>
            <a:off x="6156325" y="333375"/>
            <a:ext cx="2298700" cy="523875"/>
          </a:xfrm>
          <a:prstGeom prst="rect">
            <a:avLst/>
          </a:prstGeom>
          <a:solidFill>
            <a:srgbClr val="FFD5E3"/>
          </a:solidFill>
          <a:ln w="38100">
            <a:solidFill>
              <a:schemeClr val="accent2"/>
            </a:solidFill>
            <a:miter lim="800000"/>
            <a:headEnd/>
            <a:tailEnd/>
          </a:ln>
          <a:effectLst>
            <a:outerShdw dist="35921"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Conducta Responsable </a:t>
            </a:r>
          </a:p>
          <a:p>
            <a:pPr>
              <a:buClr>
                <a:srgbClr val="FF0066"/>
              </a:buClr>
              <a:defRPr/>
            </a:pPr>
            <a:r>
              <a:rPr lang="es-ES" sz="1400" b="1">
                <a:effectLst>
                  <a:outerShdw blurRad="38100" dist="38100" dir="2700000" algn="tl">
                    <a:srgbClr val="FFFFFF"/>
                  </a:outerShdw>
                </a:effectLst>
              </a:rPr>
              <a:t>  en la Investigación</a:t>
            </a:r>
            <a:endParaRPr lang="es-ES_tradnl" sz="1400" b="1">
              <a:effectLst>
                <a:outerShdw blurRad="38100" dist="38100" dir="2700000" algn="tl">
                  <a:srgbClr val="FFFFFF"/>
                </a:outerShdw>
              </a:effectLst>
            </a:endParaRPr>
          </a:p>
        </p:txBody>
      </p:sp>
      <p:sp>
        <p:nvSpPr>
          <p:cNvPr id="138247"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2" presetClass="entr" presetSubtype="2"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slide(fromRight)">
                                      <p:cBhvr>
                                        <p:cTn id="14" dur="2000"/>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CD8FA"/>
        </a:solidFill>
        <a:effectLst/>
      </p:bgPr>
    </p:bg>
    <p:spTree>
      <p:nvGrpSpPr>
        <p:cNvPr id="1" name=""/>
        <p:cNvGrpSpPr/>
        <p:nvPr/>
      </p:nvGrpSpPr>
      <p:grpSpPr>
        <a:xfrm>
          <a:off x="0" y="0"/>
          <a:ext cx="0" cy="0"/>
          <a:chOff x="0" y="0"/>
          <a:chExt cx="0" cy="0"/>
        </a:xfrm>
      </p:grpSpPr>
      <p:sp>
        <p:nvSpPr>
          <p:cNvPr id="65544" name="Text Box 8"/>
          <p:cNvSpPr txBox="1">
            <a:spLocks noChangeArrowheads="1"/>
          </p:cNvSpPr>
          <p:nvPr/>
        </p:nvSpPr>
        <p:spPr bwMode="auto">
          <a:xfrm>
            <a:off x="1512510" y="1508125"/>
            <a:ext cx="6118984"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b="1" dirty="0"/>
              <a:t>¿Han tenido Uds. t</a:t>
            </a:r>
            <a:r>
              <a:rPr lang="es-ES_tradnl" sz="2800" b="1" dirty="0" smtClean="0"/>
              <a:t>utores (guías)?</a:t>
            </a:r>
            <a:endParaRPr lang="es-ES_tradnl" sz="2800" b="1" dirty="0"/>
          </a:p>
        </p:txBody>
      </p:sp>
      <p:sp>
        <p:nvSpPr>
          <p:cNvPr id="65545" name="Text Box 9"/>
          <p:cNvSpPr txBox="1">
            <a:spLocks noChangeArrowheads="1"/>
          </p:cNvSpPr>
          <p:nvPr/>
        </p:nvSpPr>
        <p:spPr bwMode="auto">
          <a:xfrm>
            <a:off x="1998663" y="2228850"/>
            <a:ext cx="5145087"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b="1"/>
              <a:t>¿Han tenido buenos tutores?</a:t>
            </a:r>
          </a:p>
        </p:txBody>
      </p:sp>
      <p:sp>
        <p:nvSpPr>
          <p:cNvPr id="65546" name="Text Box 10"/>
          <p:cNvSpPr txBox="1">
            <a:spLocks noChangeArrowheads="1"/>
          </p:cNvSpPr>
          <p:nvPr/>
        </p:nvSpPr>
        <p:spPr bwMode="auto">
          <a:xfrm>
            <a:off x="1371446" y="2995613"/>
            <a:ext cx="6401112"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b="1" dirty="0"/>
              <a:t>¿Cómo llegaron </a:t>
            </a:r>
            <a:r>
              <a:rPr lang="es-ES_tradnl" sz="2800" b="1" dirty="0" smtClean="0"/>
              <a:t>Uds. a </a:t>
            </a:r>
            <a:r>
              <a:rPr lang="es-ES_tradnl" sz="2800" b="1" dirty="0"/>
              <a:t>ser tutores?</a:t>
            </a:r>
          </a:p>
        </p:txBody>
      </p:sp>
      <p:sp>
        <p:nvSpPr>
          <p:cNvPr id="65547" name="Text Box 11"/>
          <p:cNvSpPr txBox="1">
            <a:spLocks noChangeArrowheads="1"/>
          </p:cNvSpPr>
          <p:nvPr/>
        </p:nvSpPr>
        <p:spPr bwMode="auto">
          <a:xfrm>
            <a:off x="1730375" y="3789363"/>
            <a:ext cx="5681663"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b="1"/>
              <a:t>¿Creen que son buenos tutores?</a:t>
            </a:r>
          </a:p>
        </p:txBody>
      </p:sp>
      <p:sp>
        <p:nvSpPr>
          <p:cNvPr id="65548" name="Text Box 12"/>
          <p:cNvSpPr txBox="1">
            <a:spLocks noChangeArrowheads="1"/>
          </p:cNvSpPr>
          <p:nvPr/>
        </p:nvSpPr>
        <p:spPr bwMode="auto">
          <a:xfrm>
            <a:off x="1843088" y="4508500"/>
            <a:ext cx="5457825" cy="9461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b="1"/>
              <a:t>¿Saben qué significa y qué se </a:t>
            </a:r>
          </a:p>
          <a:p>
            <a:pPr algn="ctr" eaLnBrk="1" hangingPunct="1"/>
            <a:r>
              <a:rPr lang="es-ES_tradnl" sz="2800" b="1"/>
              <a:t>necesita para ser tutores?</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229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4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4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54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554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55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4" grpId="0"/>
      <p:bldP spid="65545" grpId="0"/>
      <p:bldP spid="65546" grpId="0"/>
      <p:bldP spid="65547" grpId="0"/>
      <p:bldP spid="65548"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438400" y="1905000"/>
            <a:ext cx="4271963" cy="923925"/>
          </a:xfrm>
          <a:prstGeom prst="rect">
            <a:avLst/>
          </a:prstGeom>
          <a:noFill/>
          <a:ln w="9525">
            <a:noFill/>
            <a:miter lim="800000"/>
            <a:headEnd/>
            <a:tailEnd/>
          </a:ln>
          <a:effectLst/>
          <a:extLst/>
        </p:spPr>
        <p:txBody>
          <a:bodyPr wrap="none">
            <a:spAutoFit/>
          </a:bodyPr>
          <a:lstStyle/>
          <a:p>
            <a:pPr>
              <a:buClr>
                <a:srgbClr val="C00000"/>
              </a:buClr>
              <a:defRPr/>
            </a:pPr>
            <a:r>
              <a:rPr lang="es-ES_tradnl" sz="5400" b="1" dirty="0">
                <a:effectLst>
                  <a:outerShdw blurRad="38100" dist="38100" dir="2700000" algn="tl">
                    <a:srgbClr val="000000"/>
                  </a:outerShdw>
                </a:effectLst>
              </a:rPr>
              <a:t>Falsificación</a:t>
            </a:r>
          </a:p>
        </p:txBody>
      </p:sp>
      <p:sp>
        <p:nvSpPr>
          <p:cNvPr id="3" name="Text Box 6"/>
          <p:cNvSpPr txBox="1">
            <a:spLocks noChangeArrowheads="1"/>
          </p:cNvSpPr>
          <p:nvPr/>
        </p:nvSpPr>
        <p:spPr bwMode="auto">
          <a:xfrm>
            <a:off x="1628775" y="3048000"/>
            <a:ext cx="5916613" cy="1492250"/>
          </a:xfrm>
          <a:prstGeom prst="rect">
            <a:avLst/>
          </a:prstGeom>
          <a:noFill/>
          <a:ln>
            <a:noFill/>
          </a:ln>
          <a:effectLst/>
          <a:extLst/>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fontAlgn="base">
              <a:spcBef>
                <a:spcPct val="0"/>
              </a:spcBef>
              <a:spcAft>
                <a:spcPct val="0"/>
              </a:spcAft>
              <a:defRPr>
                <a:solidFill>
                  <a:schemeClr val="tx1"/>
                </a:solidFill>
                <a:latin typeface="Comic Sans MS" pitchFamily="66" charset="0"/>
              </a:defRPr>
            </a:lvl6pPr>
            <a:lvl7pPr marL="2971800" indent="-228600" fontAlgn="base">
              <a:spcBef>
                <a:spcPct val="0"/>
              </a:spcBef>
              <a:spcAft>
                <a:spcPct val="0"/>
              </a:spcAft>
              <a:defRPr>
                <a:solidFill>
                  <a:schemeClr val="tx1"/>
                </a:solidFill>
                <a:latin typeface="Comic Sans MS" pitchFamily="66" charset="0"/>
              </a:defRPr>
            </a:lvl7pPr>
            <a:lvl8pPr marL="3429000" indent="-228600" fontAlgn="base">
              <a:spcBef>
                <a:spcPct val="0"/>
              </a:spcBef>
              <a:spcAft>
                <a:spcPct val="0"/>
              </a:spcAft>
              <a:defRPr>
                <a:solidFill>
                  <a:schemeClr val="tx1"/>
                </a:solidFill>
                <a:latin typeface="Comic Sans MS" pitchFamily="66" charset="0"/>
              </a:defRPr>
            </a:lvl8pPr>
            <a:lvl9pPr marL="3886200" indent="-228600" fontAlgn="base">
              <a:spcBef>
                <a:spcPct val="0"/>
              </a:spcBef>
              <a:spcAft>
                <a:spcPct val="0"/>
              </a:spcAft>
              <a:defRPr>
                <a:solidFill>
                  <a:schemeClr val="tx1"/>
                </a:solidFill>
                <a:latin typeface="Comic Sans MS" pitchFamily="66" charset="0"/>
              </a:defRPr>
            </a:lvl9pPr>
          </a:lstStyle>
          <a:p>
            <a:pPr>
              <a:defRPr/>
            </a:pPr>
            <a:r>
              <a:rPr lang="es-ES_tradnl" dirty="0">
                <a:effectLst>
                  <a:outerShdw blurRad="38100" dist="38100" dir="2700000" algn="tl">
                    <a:srgbClr val="C0C0C0"/>
                  </a:outerShdw>
                </a:effectLst>
              </a:rPr>
              <a:t>Falsificar textos, documentos, CV, notas</a:t>
            </a:r>
          </a:p>
          <a:p>
            <a:pPr>
              <a:defRPr/>
            </a:pPr>
            <a:r>
              <a:rPr lang="es-ES_tradnl" dirty="0">
                <a:effectLst>
                  <a:outerShdw blurRad="38100" dist="38100" dir="2700000" algn="tl">
                    <a:srgbClr val="C0C0C0"/>
                  </a:outerShdw>
                </a:effectLst>
              </a:rPr>
              <a:t>Falsificar historias médicas</a:t>
            </a:r>
          </a:p>
          <a:p>
            <a:pPr>
              <a:defRPr/>
            </a:pPr>
            <a:r>
              <a:rPr lang="es-ES_tradnl" dirty="0">
                <a:effectLst>
                  <a:outerShdw blurRad="38100" dist="38100" dir="2700000" algn="tl">
                    <a:srgbClr val="C0C0C0"/>
                  </a:outerShdw>
                </a:effectLst>
              </a:rPr>
              <a:t>Falsificar investigaciones:</a:t>
            </a:r>
          </a:p>
          <a:p>
            <a:pPr>
              <a:defRPr/>
            </a:pPr>
            <a:r>
              <a:rPr lang="es-ES_tradnl" dirty="0">
                <a:effectLst>
                  <a:outerShdw blurRad="38100" dist="38100" dir="2700000" algn="tl">
                    <a:srgbClr val="C0C0C0"/>
                  </a:outerShdw>
                </a:effectLst>
              </a:rPr>
              <a:t>   </a:t>
            </a:r>
            <a:r>
              <a:rPr lang="es-ES_tradnl" dirty="0" err="1">
                <a:effectLst>
                  <a:outerShdw blurRad="38100" dist="38100" dir="2700000" algn="tl">
                    <a:srgbClr val="C0C0C0"/>
                  </a:outerShdw>
                </a:effectLst>
              </a:rPr>
              <a:t>Ej</a:t>
            </a:r>
            <a:r>
              <a:rPr lang="es-ES_tradnl" dirty="0">
                <a:effectLst>
                  <a:outerShdw blurRad="38100" dist="38100" dir="2700000" algn="tl">
                    <a:srgbClr val="C0C0C0"/>
                  </a:outerShdw>
                </a:effectLst>
              </a:rPr>
              <a:t>: eliminar o agregar puntos en gráficos </a:t>
            </a:r>
          </a:p>
        </p:txBody>
      </p:sp>
      <p:sp>
        <p:nvSpPr>
          <p:cNvPr id="4" name="Text Box 7"/>
          <p:cNvSpPr txBox="1">
            <a:spLocks noChangeArrowheads="1"/>
          </p:cNvSpPr>
          <p:nvPr/>
        </p:nvSpPr>
        <p:spPr bwMode="auto">
          <a:xfrm>
            <a:off x="1362075" y="4572000"/>
            <a:ext cx="6450013" cy="1311275"/>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8000" b="1">
                <a:solidFill>
                  <a:srgbClr val="CC0000"/>
                </a:solidFill>
              </a:rPr>
              <a:t>MANIPULAR</a:t>
            </a:r>
          </a:p>
        </p:txBody>
      </p:sp>
      <p:sp>
        <p:nvSpPr>
          <p:cNvPr id="5" name="Text Box 14"/>
          <p:cNvSpPr txBox="1">
            <a:spLocks noChangeArrowheads="1"/>
          </p:cNvSpPr>
          <p:nvPr/>
        </p:nvSpPr>
        <p:spPr bwMode="auto">
          <a:xfrm>
            <a:off x="827088" y="981075"/>
            <a:ext cx="2355850" cy="768350"/>
          </a:xfrm>
          <a:prstGeom prst="rect">
            <a:avLst/>
          </a:prstGeom>
          <a:solidFill>
            <a:srgbClr val="FFC000"/>
          </a:solidFill>
          <a:ln>
            <a:noFill/>
          </a:ln>
          <a:effectLst/>
          <a:extLst/>
        </p:spPr>
        <p:txBody>
          <a:bodyPr wrap="none">
            <a:spAutoFit/>
          </a:bodyPr>
          <a:lstStyle/>
          <a:p>
            <a:pPr>
              <a:defRPr/>
            </a:pPr>
            <a:r>
              <a:rPr lang="es-ES_tradnl" sz="4400">
                <a:solidFill>
                  <a:srgbClr val="CC0000"/>
                </a:solidFill>
                <a:effectLst>
                  <a:outerShdw blurRad="38100" dist="38100" dir="2700000" algn="tl">
                    <a:srgbClr val="000000"/>
                  </a:outerShdw>
                </a:effectLst>
              </a:rPr>
              <a:t>El TRIO</a:t>
            </a:r>
          </a:p>
        </p:txBody>
      </p:sp>
      <p:sp>
        <p:nvSpPr>
          <p:cNvPr id="6" name="Rectangle 12"/>
          <p:cNvSpPr>
            <a:spLocks noChangeArrowheads="1"/>
          </p:cNvSpPr>
          <p:nvPr/>
        </p:nvSpPr>
        <p:spPr bwMode="auto">
          <a:xfrm>
            <a:off x="6156325" y="333375"/>
            <a:ext cx="2298700" cy="523875"/>
          </a:xfrm>
          <a:prstGeom prst="rect">
            <a:avLst/>
          </a:prstGeom>
          <a:solidFill>
            <a:srgbClr val="FFD5E3"/>
          </a:solidFill>
          <a:ln w="38100">
            <a:solidFill>
              <a:schemeClr val="accent2"/>
            </a:solidFill>
            <a:miter lim="800000"/>
            <a:headEnd/>
            <a:tailEnd/>
          </a:ln>
          <a:effectLst>
            <a:outerShdw dist="35921"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Conducta Responsable </a:t>
            </a:r>
          </a:p>
          <a:p>
            <a:pPr>
              <a:buClr>
                <a:srgbClr val="FF0066"/>
              </a:buClr>
              <a:defRPr/>
            </a:pPr>
            <a:r>
              <a:rPr lang="es-ES" sz="1400" b="1">
                <a:effectLst>
                  <a:outerShdw blurRad="38100" dist="38100" dir="2700000" algn="tl">
                    <a:srgbClr val="FFFFFF"/>
                  </a:outerShdw>
                </a:effectLst>
              </a:rPr>
              <a:t>  en la Investigación</a:t>
            </a:r>
            <a:endParaRPr lang="es-ES_tradnl" sz="1400" b="1">
              <a:effectLst>
                <a:outerShdw blurRad="38100" dist="38100" dir="2700000" algn="tl">
                  <a:srgbClr val="FFFFFF"/>
                </a:outerShdw>
              </a:effectLst>
            </a:endParaRPr>
          </a:p>
        </p:txBody>
      </p:sp>
      <p:sp>
        <p:nvSpPr>
          <p:cNvPr id="13927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2" presetClass="entr" presetSubtype="2"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slide(fromRight)">
                                      <p:cBhvr>
                                        <p:cTn id="14" dur="2000"/>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1 CuadroTexto"/>
          <p:cNvSpPr txBox="1"/>
          <p:nvPr/>
        </p:nvSpPr>
        <p:spPr>
          <a:xfrm>
            <a:off x="2686601" y="1114670"/>
            <a:ext cx="3685624" cy="2308324"/>
          </a:xfrm>
          <a:prstGeom prst="rect">
            <a:avLst/>
          </a:prstGeom>
          <a:noFill/>
        </p:spPr>
        <p:txBody>
          <a:bodyPr wrap="none" rtlCol="0">
            <a:spAutoFit/>
          </a:bodyPr>
          <a:lstStyle/>
          <a:p>
            <a:pPr algn="ctr"/>
            <a:r>
              <a:rPr lang="es-VE" sz="3600" dirty="0" smtClean="0">
                <a:effectLst>
                  <a:outerShdw blurRad="38100" dist="38100" dir="2700000" algn="tl">
                    <a:srgbClr val="000000">
                      <a:alpha val="43137"/>
                    </a:srgbClr>
                  </a:outerShdw>
                </a:effectLst>
              </a:rPr>
              <a:t>¿Cuál es el final </a:t>
            </a:r>
          </a:p>
          <a:p>
            <a:pPr algn="ctr"/>
            <a:r>
              <a:rPr lang="es-VE" sz="3600" dirty="0" smtClean="0">
                <a:effectLst>
                  <a:outerShdw blurRad="38100" dist="38100" dir="2700000" algn="tl">
                    <a:srgbClr val="000000">
                      <a:alpha val="43137"/>
                    </a:srgbClr>
                  </a:outerShdw>
                </a:effectLst>
              </a:rPr>
              <a:t>del proceso </a:t>
            </a:r>
          </a:p>
          <a:p>
            <a:pPr algn="ctr"/>
            <a:r>
              <a:rPr lang="es-VE" sz="3600" dirty="0" smtClean="0">
                <a:effectLst>
                  <a:outerShdw blurRad="38100" dist="38100" dir="2700000" algn="tl">
                    <a:srgbClr val="000000">
                      <a:alpha val="43137"/>
                    </a:srgbClr>
                  </a:outerShdw>
                </a:effectLst>
              </a:rPr>
              <a:t>de la </a:t>
            </a:r>
          </a:p>
          <a:p>
            <a:pPr algn="ctr"/>
            <a:r>
              <a:rPr lang="es-VE" sz="3600" dirty="0" smtClean="0">
                <a:effectLst>
                  <a:outerShdw blurRad="38100" dist="38100" dir="2700000" algn="tl">
                    <a:srgbClr val="000000">
                      <a:alpha val="43137"/>
                    </a:srgbClr>
                  </a:outerShdw>
                </a:effectLst>
              </a:rPr>
              <a:t>Investigación?</a:t>
            </a:r>
            <a:endParaRPr lang="es-VE" sz="3600" dirty="0">
              <a:effectLst>
                <a:outerShdw blurRad="38100" dist="38100" dir="2700000" algn="tl">
                  <a:srgbClr val="000000">
                    <a:alpha val="43137"/>
                  </a:srgbClr>
                </a:outerShdw>
              </a:effectLst>
            </a:endParaRPr>
          </a:p>
        </p:txBody>
      </p:sp>
      <p:sp>
        <p:nvSpPr>
          <p:cNvPr id="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4" name="3 CuadroTexto"/>
          <p:cNvSpPr txBox="1"/>
          <p:nvPr/>
        </p:nvSpPr>
        <p:spPr>
          <a:xfrm>
            <a:off x="1499668" y="4005064"/>
            <a:ext cx="6168676" cy="923330"/>
          </a:xfrm>
          <a:prstGeom prst="rect">
            <a:avLst/>
          </a:prstGeom>
          <a:solidFill>
            <a:schemeClr val="bg1"/>
          </a:solidFill>
          <a:effectLst>
            <a:outerShdw blurRad="50800" dist="38100" dir="2700000" algn="tl" rotWithShape="0">
              <a:prstClr val="black">
                <a:alpha val="40000"/>
              </a:prstClr>
            </a:outerShdw>
          </a:effectLst>
        </p:spPr>
        <p:txBody>
          <a:bodyPr wrap="none" rtlCol="0">
            <a:spAutoFit/>
          </a:bodyPr>
          <a:lstStyle/>
          <a:p>
            <a:r>
              <a:rPr lang="es-VE" sz="5400" dirty="0" smtClean="0">
                <a:solidFill>
                  <a:srgbClr val="C00000"/>
                </a:solidFill>
                <a:effectLst>
                  <a:outerShdw blurRad="38100" dist="38100" dir="2700000" algn="tl">
                    <a:srgbClr val="000000">
                      <a:alpha val="43137"/>
                    </a:srgbClr>
                  </a:outerShdw>
                </a:effectLst>
              </a:rPr>
              <a:t>LA PUBLICACIÓN</a:t>
            </a:r>
            <a:endParaRPr lang="es-VE" sz="5400"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672348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2" cstate="print">
            <a:lum bright="-6000" contrast="12000"/>
            <a:extLst>
              <a:ext uri="{28A0092B-C50C-407E-A947-70E740481C1C}">
                <a14:useLocalDpi xmlns="" xmlns:a14="http://schemas.microsoft.com/office/drawing/2010/main" val="0"/>
              </a:ext>
            </a:extLst>
          </a:blip>
          <a:srcRect/>
          <a:stretch>
            <a:fillRect/>
          </a:stretch>
        </p:blipFill>
        <p:spPr bwMode="auto">
          <a:xfrm>
            <a:off x="1352550" y="514350"/>
            <a:ext cx="3651250" cy="5938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5779" name="Oval 12"/>
          <p:cNvSpPr>
            <a:spLocks noChangeArrowheads="1"/>
          </p:cNvSpPr>
          <p:nvPr/>
        </p:nvSpPr>
        <p:spPr bwMode="auto">
          <a:xfrm>
            <a:off x="2360613" y="730250"/>
            <a:ext cx="1584325" cy="720725"/>
          </a:xfrm>
          <a:prstGeom prst="ellipse">
            <a:avLst/>
          </a:prstGeom>
          <a:solidFill>
            <a:schemeClr val="bg1"/>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s-VE"/>
          </a:p>
        </p:txBody>
      </p:sp>
      <p:sp>
        <p:nvSpPr>
          <p:cNvPr id="75780" name="Text Box 13"/>
          <p:cNvSpPr txBox="1">
            <a:spLocks noChangeArrowheads="1"/>
          </p:cNvSpPr>
          <p:nvPr/>
        </p:nvSpPr>
        <p:spPr bwMode="auto">
          <a:xfrm>
            <a:off x="2058988" y="730250"/>
            <a:ext cx="2081212"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2000"/>
              <a:t>Debe haber </a:t>
            </a:r>
          </a:p>
          <a:p>
            <a:pPr eaLnBrk="1" hangingPunct="1"/>
            <a:r>
              <a:rPr lang="es-ES" sz="2000"/>
              <a:t>un mejor modo…</a:t>
            </a:r>
          </a:p>
        </p:txBody>
      </p:sp>
      <p:sp>
        <p:nvSpPr>
          <p:cNvPr id="75781" name="Rectangle 14"/>
          <p:cNvSpPr>
            <a:spLocks noChangeArrowheads="1"/>
          </p:cNvSpPr>
          <p:nvPr/>
        </p:nvSpPr>
        <p:spPr bwMode="auto">
          <a:xfrm>
            <a:off x="5076825" y="5157788"/>
            <a:ext cx="3781425" cy="396875"/>
          </a:xfrm>
          <a:prstGeom prst="rect">
            <a:avLst/>
          </a:prstGeom>
          <a:noFill/>
          <a:ln>
            <a:noFill/>
          </a:ln>
          <a:effectLst/>
          <a:extLst>
            <a:ext uri="{909E8E84-426E-40DD-AFC4-6F175D3DCCD1}">
              <a14:hiddenFill xmlns="" xmlns:a14="http://schemas.microsoft.com/office/drawing/2010/main">
                <a:solidFill>
                  <a:srgbClr val="4F81BD"/>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000">
                <a:solidFill>
                  <a:srgbClr val="000000"/>
                </a:solidFill>
              </a:rPr>
              <a:t>David Zinn. </a:t>
            </a:r>
            <a:r>
              <a:rPr lang="en-US" sz="1000" i="1">
                <a:solidFill>
                  <a:srgbClr val="000000"/>
                </a:solidFill>
              </a:rPr>
              <a:t>Introduction to the Responsible Conduct of Research</a:t>
            </a:r>
            <a:r>
              <a:rPr lang="en-US" sz="1000">
                <a:solidFill>
                  <a:srgbClr val="000000"/>
                </a:solidFill>
              </a:rPr>
              <a:t>. ORI. http://ori.hhs.gov/documents/rcrintro.pdf</a:t>
            </a:r>
          </a:p>
        </p:txBody>
      </p:sp>
      <p:sp>
        <p:nvSpPr>
          <p:cNvPr id="75782" name="Rectangle 15"/>
          <p:cNvSpPr>
            <a:spLocks noChangeArrowheads="1"/>
          </p:cNvSpPr>
          <p:nvPr/>
        </p:nvSpPr>
        <p:spPr bwMode="auto">
          <a:xfrm rot="1235891">
            <a:off x="2995613" y="3679825"/>
            <a:ext cx="647700" cy="576263"/>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s-VE"/>
          </a:p>
        </p:txBody>
      </p:sp>
      <p:sp>
        <p:nvSpPr>
          <p:cNvPr id="75783" name="Text Box 16"/>
          <p:cNvSpPr txBox="1">
            <a:spLocks noChangeArrowheads="1"/>
          </p:cNvSpPr>
          <p:nvPr/>
        </p:nvSpPr>
        <p:spPr bwMode="auto">
          <a:xfrm rot="1191971">
            <a:off x="2933700" y="3683000"/>
            <a:ext cx="98107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1000" b="1"/>
              <a:t>Resultados</a:t>
            </a:r>
          </a:p>
          <a:p>
            <a:pPr eaLnBrk="1" hangingPunct="1"/>
            <a:r>
              <a:rPr lang="es-ES" sz="1000" b="1"/>
              <a:t>Investigación</a:t>
            </a:r>
          </a:p>
        </p:txBody>
      </p:sp>
      <p:sp>
        <p:nvSpPr>
          <p:cNvPr id="93193" name="Text Box 17"/>
          <p:cNvSpPr txBox="1">
            <a:spLocks noChangeArrowheads="1"/>
          </p:cNvSpPr>
          <p:nvPr/>
        </p:nvSpPr>
        <p:spPr bwMode="auto">
          <a:xfrm>
            <a:off x="5310981" y="1844824"/>
            <a:ext cx="3097213" cy="1200150"/>
          </a:xfrm>
          <a:prstGeom prst="rect">
            <a:avLst/>
          </a:prstGeom>
          <a:solidFill>
            <a:srgbClr val="E1F2F3"/>
          </a:solidFill>
          <a:ln>
            <a:noFill/>
          </a:ln>
          <a:effectLst>
            <a:outerShdw blurRad="50800" dist="38100" dir="2700000" algn="tl" rotWithShape="0">
              <a:prstClr val="black">
                <a:alpha val="40000"/>
              </a:prstClr>
            </a:outerShdw>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ctr" eaLnBrk="1" hangingPunct="1">
              <a:defRPr/>
            </a:pPr>
            <a:r>
              <a:rPr lang="es-ES" sz="2400" b="1" dirty="0">
                <a:solidFill>
                  <a:srgbClr val="C00000"/>
                </a:solidFill>
                <a:effectLst>
                  <a:outerShdw blurRad="38100" dist="38100" dir="2700000" algn="tl">
                    <a:srgbClr val="000000">
                      <a:alpha val="43137"/>
                    </a:srgbClr>
                  </a:outerShdw>
                </a:effectLst>
              </a:rPr>
              <a:t>“Trabajar en las </a:t>
            </a:r>
          </a:p>
          <a:p>
            <a:pPr algn="ctr" eaLnBrk="1" hangingPunct="1">
              <a:defRPr/>
            </a:pPr>
            <a:r>
              <a:rPr lang="es-ES" sz="2400" b="1" dirty="0">
                <a:solidFill>
                  <a:srgbClr val="C00000"/>
                </a:solidFill>
                <a:effectLst>
                  <a:outerShdw blurRad="38100" dist="38100" dir="2700000" algn="tl">
                    <a:srgbClr val="000000">
                      <a:alpha val="43137"/>
                    </a:srgbClr>
                  </a:outerShdw>
                </a:effectLst>
              </a:rPr>
              <a:t>relaciones </a:t>
            </a:r>
          </a:p>
          <a:p>
            <a:pPr algn="ctr" eaLnBrk="1" hangingPunct="1">
              <a:defRPr/>
            </a:pPr>
            <a:r>
              <a:rPr lang="es-ES" sz="2400" b="1" dirty="0">
                <a:solidFill>
                  <a:srgbClr val="C00000"/>
                </a:solidFill>
                <a:effectLst>
                  <a:outerShdw blurRad="38100" dist="38100" dir="2700000" algn="tl">
                    <a:srgbClr val="000000">
                      <a:alpha val="43137"/>
                    </a:srgbClr>
                  </a:outerShdw>
                </a:effectLst>
              </a:rPr>
              <a:t>mentor-aprendices”</a:t>
            </a:r>
          </a:p>
        </p:txBody>
      </p:sp>
      <p:sp>
        <p:nvSpPr>
          <p:cNvPr id="7578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ULA 2014</a:t>
            </a:r>
          </a:p>
        </p:txBody>
      </p:sp>
      <p:sp>
        <p:nvSpPr>
          <p:cNvPr id="12" name="Rectangle 9"/>
          <p:cNvSpPr>
            <a:spLocks noChangeArrowheads="1"/>
          </p:cNvSpPr>
          <p:nvPr/>
        </p:nvSpPr>
        <p:spPr bwMode="auto">
          <a:xfrm>
            <a:off x="7019925" y="474663"/>
            <a:ext cx="1592263" cy="522287"/>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dirty="0">
                <a:effectLst>
                  <a:outerShdw blurRad="38100" dist="38100" dir="2700000" algn="tl">
                    <a:srgbClr val="FFFFFF"/>
                  </a:outerShdw>
                </a:effectLst>
              </a:rPr>
              <a:t> Relación Tutor</a:t>
            </a:r>
          </a:p>
          <a:p>
            <a:pPr>
              <a:buClr>
                <a:srgbClr val="FF0066"/>
              </a:buClr>
              <a:defRPr/>
            </a:pPr>
            <a:r>
              <a:rPr lang="es-ES" sz="1400" b="1" dirty="0">
                <a:effectLst>
                  <a:outerShdw blurRad="38100" dist="38100" dir="2700000" algn="tl">
                    <a:srgbClr val="FFFFFF"/>
                  </a:outerShdw>
                </a:effectLst>
              </a:rPr>
              <a:t>  Aprendices</a:t>
            </a:r>
            <a:endParaRPr lang="es-ES_tradnl" sz="1400" b="1" dirty="0">
              <a:effectLst>
                <a:outerShdw blurRad="38100" dist="38100" dir="2700000" algn="tl">
                  <a:srgbClr val="FFFFFF"/>
                </a:outerShdw>
              </a:effectLst>
            </a:endParaRPr>
          </a:p>
        </p:txBody>
      </p:sp>
      <p:sp>
        <p:nvSpPr>
          <p:cNvPr id="2" name="1 CuadroTexto"/>
          <p:cNvSpPr txBox="1"/>
          <p:nvPr/>
        </p:nvSpPr>
        <p:spPr>
          <a:xfrm>
            <a:off x="5349435" y="3419656"/>
            <a:ext cx="3340979" cy="1200329"/>
          </a:xfrm>
          <a:prstGeom prst="rect">
            <a:avLst/>
          </a:prstGeom>
          <a:solidFill>
            <a:srgbClr val="FFFFCC"/>
          </a:solidFill>
        </p:spPr>
        <p:txBody>
          <a:bodyPr wrap="none" rtlCol="0">
            <a:spAutoFit/>
          </a:bodyPr>
          <a:lstStyle/>
          <a:p>
            <a:r>
              <a:rPr lang="es-VE" dirty="0" smtClean="0"/>
              <a:t>De quién son los datos</a:t>
            </a:r>
          </a:p>
          <a:p>
            <a:r>
              <a:rPr lang="es-VE" dirty="0" smtClean="0"/>
              <a:t>De quién es la tesis</a:t>
            </a:r>
          </a:p>
          <a:p>
            <a:r>
              <a:rPr lang="es-VE" dirty="0" smtClean="0"/>
              <a:t>De quién es el artículo</a:t>
            </a:r>
            <a:endParaRPr lang="es-VE"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5"/>
          <p:cNvSpPr>
            <a:spLocks noChangeArrowheads="1"/>
          </p:cNvSpPr>
          <p:nvPr/>
        </p:nvSpPr>
        <p:spPr bwMode="auto">
          <a:xfrm>
            <a:off x="1925706" y="1828437"/>
            <a:ext cx="5292588" cy="523220"/>
          </a:xfrm>
          <a:prstGeom prst="rect">
            <a:avLst/>
          </a:prstGeom>
          <a:solidFill>
            <a:srgbClr val="CCCCFF"/>
          </a:solidFill>
          <a:ln w="38100">
            <a:solidFill>
              <a:schemeClr val="accent2"/>
            </a:solidFill>
            <a:miter lim="800000"/>
            <a:headEnd/>
            <a:tailEnd/>
          </a:ln>
          <a:effectLst>
            <a:outerShdw dist="53882" dir="2700000" algn="ctr" rotWithShape="0">
              <a:schemeClr val="bg2"/>
            </a:outerShdw>
          </a:effectLst>
        </p:spPr>
        <p:txBody>
          <a:bodyPr wrap="square">
            <a:spAutoFit/>
          </a:bodyPr>
          <a:lstStyle/>
          <a:p>
            <a:pPr algn="l">
              <a:buClr>
                <a:srgbClr val="FF0066"/>
              </a:buClr>
            </a:pPr>
            <a:r>
              <a:rPr lang="es-ES" sz="2800" b="1" dirty="0" smtClean="0"/>
              <a:t>Autores</a:t>
            </a:r>
            <a:r>
              <a:rPr lang="es-ES" sz="2800" b="1" dirty="0"/>
              <a:t>, árbitros y editores</a:t>
            </a:r>
          </a:p>
        </p:txBody>
      </p:sp>
      <p:sp>
        <p:nvSpPr>
          <p:cNvPr id="3" name="Text Box 16"/>
          <p:cNvSpPr txBox="1">
            <a:spLocks noChangeArrowheads="1"/>
          </p:cNvSpPr>
          <p:nvPr/>
        </p:nvSpPr>
        <p:spPr bwMode="auto">
          <a:xfrm>
            <a:off x="2590528" y="2725648"/>
            <a:ext cx="3962944" cy="27084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r>
              <a:rPr lang="es-ES_tradnl" sz="2400" b="1" dirty="0"/>
              <a:t>¿Quién es autor</a:t>
            </a:r>
            <a:r>
              <a:rPr lang="es-ES_tradnl" sz="2400" b="1" dirty="0" smtClean="0"/>
              <a:t>?</a:t>
            </a:r>
          </a:p>
          <a:p>
            <a:pPr eaLnBrk="1" hangingPunct="1"/>
            <a:r>
              <a:rPr lang="es-ES_tradnl" sz="1000" b="1" dirty="0" smtClean="0"/>
              <a:t> </a:t>
            </a:r>
            <a:endParaRPr lang="es-ES_tradnl" sz="1000" b="1" dirty="0"/>
          </a:p>
          <a:p>
            <a:pPr eaLnBrk="1" hangingPunct="1"/>
            <a:r>
              <a:rPr lang="es-ES_tradnl" sz="2400" b="1" dirty="0"/>
              <a:t>¿De quién son los datos</a:t>
            </a:r>
            <a:r>
              <a:rPr lang="es-ES_tradnl" sz="2400" b="1" dirty="0" smtClean="0"/>
              <a:t>?</a:t>
            </a:r>
          </a:p>
          <a:p>
            <a:pPr eaLnBrk="1" hangingPunct="1"/>
            <a:endParaRPr lang="es-ES_tradnl" sz="1000" b="1" dirty="0"/>
          </a:p>
          <a:p>
            <a:pPr eaLnBrk="1" hangingPunct="1"/>
            <a:r>
              <a:rPr lang="es-ES_tradnl" sz="2400" b="1" dirty="0"/>
              <a:t>¿De quién es el crédito? </a:t>
            </a:r>
            <a:endParaRPr lang="es-ES_tradnl" sz="2400" dirty="0"/>
          </a:p>
          <a:p>
            <a:pPr eaLnBrk="1" hangingPunct="1"/>
            <a:endParaRPr lang="es-ES_tradnl" sz="1000" b="1" dirty="0" smtClean="0"/>
          </a:p>
          <a:p>
            <a:pPr eaLnBrk="1" hangingPunct="1"/>
            <a:r>
              <a:rPr lang="es-ES_tradnl" sz="2400" b="1" dirty="0" smtClean="0"/>
              <a:t>¿</a:t>
            </a:r>
            <a:r>
              <a:rPr lang="es-ES_tradnl" sz="2400" b="1" dirty="0"/>
              <a:t>Qué es “evaluar</a:t>
            </a:r>
            <a:r>
              <a:rPr lang="es-ES_tradnl" sz="2400" b="1" dirty="0" smtClean="0"/>
              <a:t>”?</a:t>
            </a:r>
          </a:p>
          <a:p>
            <a:pPr eaLnBrk="1" hangingPunct="1"/>
            <a:endParaRPr lang="es-ES_tradnl" sz="1000" b="1" dirty="0"/>
          </a:p>
          <a:p>
            <a:pPr eaLnBrk="1" hangingPunct="1"/>
            <a:r>
              <a:rPr lang="es-ES_tradnl" sz="2400" b="1" dirty="0"/>
              <a:t>¿Qué se debe publicar</a:t>
            </a:r>
            <a:r>
              <a:rPr lang="es-ES_tradnl" sz="2400" b="1" dirty="0" smtClean="0"/>
              <a:t>?</a:t>
            </a:r>
          </a:p>
          <a:p>
            <a:pPr eaLnBrk="1" hangingPunct="1"/>
            <a:r>
              <a:rPr lang="es-ES_tradnl" sz="1000" b="1" dirty="0" smtClean="0"/>
              <a:t> </a:t>
            </a:r>
          </a:p>
        </p:txBody>
      </p:sp>
      <p:sp>
        <p:nvSpPr>
          <p:cNvPr id="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349068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1324892" y="3393653"/>
            <a:ext cx="6519863" cy="2031325"/>
          </a:xfrm>
          <a:prstGeom prst="rect">
            <a:avLst/>
          </a:prstGeom>
          <a:noFill/>
          <a:ln w="28575">
            <a:no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ctr" eaLnBrk="1" hangingPunct="1">
              <a:defRPr/>
            </a:pPr>
            <a:r>
              <a:rPr lang="es-ES_tradnl" sz="2400" dirty="0">
                <a:effectLst>
                  <a:outerShdw blurRad="38100" dist="38100" dir="2700000" algn="tl">
                    <a:srgbClr val="C0C0C0"/>
                  </a:outerShdw>
                </a:effectLst>
              </a:rPr>
              <a:t>International </a:t>
            </a:r>
            <a:r>
              <a:rPr lang="es-ES_tradnl" sz="2400" dirty="0" err="1" smtClean="0">
                <a:effectLst>
                  <a:outerShdw blurRad="38100" dist="38100" dir="2700000" algn="tl">
                    <a:srgbClr val="C0C0C0"/>
                  </a:outerShdw>
                </a:effectLst>
              </a:rPr>
              <a:t>Committe</a:t>
            </a:r>
            <a:r>
              <a:rPr lang="es-ES_tradnl" sz="2400" dirty="0" smtClean="0">
                <a:effectLst>
                  <a:outerShdw blurRad="38100" dist="38100" dir="2700000" algn="tl">
                    <a:srgbClr val="C0C0C0"/>
                  </a:outerShdw>
                </a:effectLst>
              </a:rPr>
              <a:t> </a:t>
            </a:r>
            <a:r>
              <a:rPr lang="es-ES_tradnl" sz="2400" dirty="0">
                <a:effectLst>
                  <a:outerShdw blurRad="38100" dist="38100" dir="2700000" algn="tl">
                    <a:srgbClr val="C0C0C0"/>
                  </a:outerShdw>
                </a:effectLst>
              </a:rPr>
              <a:t>of Medical </a:t>
            </a:r>
            <a:r>
              <a:rPr lang="es-ES_tradnl" sz="2400" dirty="0" err="1">
                <a:effectLst>
                  <a:outerShdw blurRad="38100" dist="38100" dir="2700000" algn="tl">
                    <a:srgbClr val="C0C0C0"/>
                  </a:outerShdw>
                </a:effectLst>
              </a:rPr>
              <a:t>Journals</a:t>
            </a:r>
            <a:r>
              <a:rPr lang="es-ES_tradnl" sz="2400" dirty="0">
                <a:effectLst>
                  <a:outerShdw blurRad="38100" dist="38100" dir="2700000" algn="tl">
                    <a:srgbClr val="C0C0C0"/>
                  </a:outerShdw>
                </a:effectLst>
              </a:rPr>
              <a:t> </a:t>
            </a:r>
            <a:r>
              <a:rPr lang="es-ES_tradnl" sz="2400" dirty="0" err="1">
                <a:effectLst>
                  <a:outerShdw blurRad="38100" dist="38100" dir="2700000" algn="tl">
                    <a:srgbClr val="C0C0C0"/>
                  </a:outerShdw>
                </a:effectLst>
              </a:rPr>
              <a:t>Editors</a:t>
            </a:r>
            <a:r>
              <a:rPr lang="es-ES_tradnl" sz="2400" dirty="0">
                <a:effectLst>
                  <a:outerShdw blurRad="38100" dist="38100" dir="2700000" algn="tl">
                    <a:srgbClr val="C0C0C0"/>
                  </a:outerShdw>
                </a:effectLst>
              </a:rPr>
              <a:t> </a:t>
            </a:r>
            <a:r>
              <a:rPr lang="es-ES_tradnl" sz="1800" dirty="0">
                <a:effectLst>
                  <a:outerShdw blurRad="38100" dist="38100" dir="2700000" algn="tl">
                    <a:srgbClr val="C0C0C0"/>
                  </a:outerShdw>
                </a:effectLst>
              </a:rPr>
              <a:t>(ICMJE) </a:t>
            </a:r>
            <a:r>
              <a:rPr lang="es-ES_tradnl" sz="1800" dirty="0" smtClean="0">
                <a:effectLst>
                  <a:outerShdw blurRad="38100" dist="38100" dir="2700000" algn="tl">
                    <a:srgbClr val="C0C0C0"/>
                  </a:outerShdw>
                </a:effectLst>
              </a:rPr>
              <a:t> Diciembre 2014</a:t>
            </a:r>
            <a:endParaRPr lang="es-ES_tradnl" sz="1800" i="1" dirty="0" smtClean="0">
              <a:effectLst>
                <a:outerShdw blurRad="38100" dist="38100" dir="2700000" algn="tl">
                  <a:srgbClr val="C0C0C0"/>
                </a:outerShdw>
              </a:effectLst>
            </a:endParaRPr>
          </a:p>
          <a:p>
            <a:pPr algn="ctr" eaLnBrk="1" hangingPunct="1">
              <a:defRPr/>
            </a:pPr>
            <a:endParaRPr lang="es-ES_tradnl" sz="1800" i="1" dirty="0">
              <a:effectLst>
                <a:outerShdw blurRad="38100" dist="38100" dir="2700000" algn="tl">
                  <a:srgbClr val="C0C0C0"/>
                </a:outerShdw>
              </a:effectLst>
            </a:endParaRPr>
          </a:p>
          <a:p>
            <a:pPr algn="ctr" eaLnBrk="1" hangingPunct="1">
              <a:defRPr/>
            </a:pPr>
            <a:r>
              <a:rPr lang="es-ES_tradnl" sz="2000" i="1" dirty="0">
                <a:effectLst>
                  <a:outerShdw blurRad="38100" dist="38100" dir="2700000" algn="tl">
                    <a:srgbClr val="C0C0C0"/>
                  </a:outerShdw>
                </a:effectLst>
              </a:rPr>
              <a:t>“ </a:t>
            </a:r>
            <a:r>
              <a:rPr lang="es-ES_tradnl" sz="2000" i="1" dirty="0" err="1">
                <a:effectLst>
                  <a:outerShdw blurRad="38100" dist="38100" dir="2700000" algn="tl">
                    <a:srgbClr val="C0C0C0"/>
                  </a:outerShdw>
                </a:effectLst>
              </a:rPr>
              <a:t>Recommendations</a:t>
            </a:r>
            <a:r>
              <a:rPr lang="es-ES_tradnl" sz="2000" i="1" dirty="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for</a:t>
            </a:r>
            <a:r>
              <a:rPr lang="es-ES_tradnl" sz="2000" i="1" dirty="0" smtClean="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the</a:t>
            </a:r>
            <a:r>
              <a:rPr lang="es-ES_tradnl" sz="2000" i="1" dirty="0" smtClean="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Conduct</a:t>
            </a:r>
            <a:r>
              <a:rPr lang="es-ES_tradnl" sz="2000" i="1" dirty="0" smtClean="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Reporting</a:t>
            </a:r>
            <a:r>
              <a:rPr lang="es-ES_tradnl" sz="2000" i="1" dirty="0" smtClean="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Editing</a:t>
            </a:r>
            <a:r>
              <a:rPr lang="es-ES_tradnl" sz="2000" i="1" dirty="0" smtClean="0">
                <a:effectLst>
                  <a:outerShdw blurRad="38100" dist="38100" dir="2700000" algn="tl">
                    <a:srgbClr val="C0C0C0"/>
                  </a:outerShdw>
                </a:effectLst>
              </a:rPr>
              <a:t> and </a:t>
            </a:r>
            <a:r>
              <a:rPr lang="es-ES_tradnl" sz="2000" i="1" dirty="0" err="1" smtClean="0">
                <a:effectLst>
                  <a:outerShdw blurRad="38100" dist="38100" dir="2700000" algn="tl">
                    <a:srgbClr val="C0C0C0"/>
                  </a:outerShdw>
                </a:effectLst>
              </a:rPr>
              <a:t>Publication</a:t>
            </a:r>
            <a:r>
              <a:rPr lang="es-ES_tradnl" sz="2000" i="1" dirty="0" smtClean="0">
                <a:effectLst>
                  <a:outerShdw blurRad="38100" dist="38100" dir="2700000" algn="tl">
                    <a:srgbClr val="C0C0C0"/>
                  </a:outerShdw>
                </a:effectLst>
              </a:rPr>
              <a:t>  of </a:t>
            </a:r>
            <a:r>
              <a:rPr lang="es-ES_tradnl" sz="2000" i="1" dirty="0" err="1" smtClean="0">
                <a:effectLst>
                  <a:outerShdw blurRad="38100" dist="38100" dir="2700000" algn="tl">
                    <a:srgbClr val="C0C0C0"/>
                  </a:outerShdw>
                </a:effectLst>
              </a:rPr>
              <a:t>Scholarly</a:t>
            </a:r>
            <a:r>
              <a:rPr lang="es-ES_tradnl" sz="2000" i="1" dirty="0" smtClean="0">
                <a:effectLst>
                  <a:outerShdw blurRad="38100" dist="38100" dir="2700000" algn="tl">
                    <a:srgbClr val="C0C0C0"/>
                  </a:outerShdw>
                </a:effectLst>
              </a:rPr>
              <a:t> </a:t>
            </a:r>
            <a:r>
              <a:rPr lang="es-ES_tradnl" sz="2000" i="1" dirty="0" err="1" smtClean="0">
                <a:effectLst>
                  <a:outerShdw blurRad="38100" dist="38100" dir="2700000" algn="tl">
                    <a:srgbClr val="C0C0C0"/>
                  </a:outerShdw>
                </a:effectLst>
              </a:rPr>
              <a:t>Work</a:t>
            </a:r>
            <a:r>
              <a:rPr lang="es-ES_tradnl" sz="2000" i="1" dirty="0" smtClean="0">
                <a:effectLst>
                  <a:outerShdw blurRad="38100" dist="38100" dir="2700000" algn="tl">
                    <a:srgbClr val="C0C0C0"/>
                  </a:outerShdw>
                </a:effectLst>
              </a:rPr>
              <a:t>  in Medical  </a:t>
            </a:r>
            <a:r>
              <a:rPr lang="es-ES_tradnl" sz="2000" i="1" dirty="0" err="1">
                <a:effectLst>
                  <a:outerShdw blurRad="38100" dist="38100" dir="2700000" algn="tl">
                    <a:srgbClr val="C0C0C0"/>
                  </a:outerShdw>
                </a:effectLst>
              </a:rPr>
              <a:t>J</a:t>
            </a:r>
            <a:r>
              <a:rPr lang="es-ES_tradnl" sz="2000" i="1" dirty="0" err="1" smtClean="0">
                <a:effectLst>
                  <a:outerShdw blurRad="38100" dist="38100" dir="2700000" algn="tl">
                    <a:srgbClr val="C0C0C0"/>
                  </a:outerShdw>
                </a:effectLst>
              </a:rPr>
              <a:t>ournals</a:t>
            </a:r>
            <a:r>
              <a:rPr lang="es-ES_tradnl" sz="2000" i="1" dirty="0" smtClean="0">
                <a:effectLst>
                  <a:outerShdw blurRad="38100" dist="38100" dir="2700000" algn="tl">
                    <a:srgbClr val="C0C0C0"/>
                  </a:outerShdw>
                </a:effectLst>
              </a:rPr>
              <a:t>”</a:t>
            </a:r>
            <a:r>
              <a:rPr lang="es-ES_tradnl" sz="2000" dirty="0" smtClean="0">
                <a:effectLst>
                  <a:outerShdw blurRad="38100" dist="38100" dir="2700000" algn="tl">
                    <a:srgbClr val="C0C0C0"/>
                  </a:outerShdw>
                </a:effectLst>
              </a:rPr>
              <a:t>.</a:t>
            </a:r>
          </a:p>
        </p:txBody>
      </p:sp>
      <p:sp>
        <p:nvSpPr>
          <p:cNvPr id="3" name="Text Box 19"/>
          <p:cNvSpPr txBox="1">
            <a:spLocks noChangeArrowheads="1"/>
          </p:cNvSpPr>
          <p:nvPr/>
        </p:nvSpPr>
        <p:spPr bwMode="auto">
          <a:xfrm>
            <a:off x="2048712" y="1785298"/>
            <a:ext cx="5046573" cy="1323439"/>
          </a:xfrm>
          <a:prstGeom prst="rect">
            <a:avLst/>
          </a:prstGeom>
          <a:solidFill>
            <a:srgbClr val="FFCCFF"/>
          </a:solidFill>
          <a:ln w="28575">
            <a:solidFill>
              <a:srgbClr val="331BE5"/>
            </a:solidFill>
            <a:miter lim="800000"/>
            <a:headEnd/>
            <a:tailEnd/>
          </a:ln>
          <a:effectLst>
            <a:outerShdw blurRad="50800" dist="38100" dir="2700000" algn="tl" rotWithShape="0">
              <a:prstClr val="black">
                <a:alpha val="40000"/>
              </a:prstClr>
            </a:outerShdw>
          </a:effectLst>
          <a:extLst/>
        </p:spPr>
        <p:txBody>
          <a:bodyPr wrap="none">
            <a:spAutoFit/>
          </a:bodyPr>
          <a:lstStyle/>
          <a:p>
            <a:pPr algn="ctr">
              <a:defRPr/>
            </a:pPr>
            <a:r>
              <a:rPr lang="es-ES" sz="4400" dirty="0" smtClean="0">
                <a:effectLst>
                  <a:outerShdw blurRad="38100" dist="38100" dir="2700000" algn="tl">
                    <a:srgbClr val="C0C0C0"/>
                  </a:outerShdw>
                </a:effectLst>
              </a:rPr>
              <a:t>Criterios de Autor</a:t>
            </a:r>
            <a:endParaRPr lang="es-ES" sz="4400" dirty="0">
              <a:effectLst>
                <a:outerShdw blurRad="38100" dist="38100" dir="2700000" algn="tl">
                  <a:srgbClr val="C0C0C0"/>
                </a:outerShdw>
              </a:effectLst>
            </a:endParaRPr>
          </a:p>
          <a:p>
            <a:pPr algn="ctr">
              <a:defRPr/>
            </a:pPr>
            <a:r>
              <a:rPr lang="es-ES" sz="3600" dirty="0" smtClean="0">
                <a:effectLst>
                  <a:outerShdw blurRad="38100" dist="38100" dir="2700000" algn="tl">
                    <a:srgbClr val="C0C0C0"/>
                  </a:outerShdw>
                </a:effectLst>
              </a:rPr>
              <a:t>ICJME</a:t>
            </a:r>
            <a:endParaRPr lang="es-ES" sz="3600" dirty="0">
              <a:effectLst>
                <a:outerShdw blurRad="38100" dist="38100" dir="2700000" algn="tl">
                  <a:srgbClr val="C0C0C0"/>
                </a:outerShdw>
              </a:effectLst>
            </a:endParaRPr>
          </a:p>
        </p:txBody>
      </p:sp>
      <p:sp>
        <p:nvSpPr>
          <p:cNvPr id="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3118073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 name="Rectangle 4"/>
          <p:cNvSpPr>
            <a:spLocks noChangeArrowheads="1"/>
          </p:cNvSpPr>
          <p:nvPr/>
        </p:nvSpPr>
        <p:spPr bwMode="auto">
          <a:xfrm>
            <a:off x="1181004" y="2971800"/>
            <a:ext cx="6783388" cy="3139321"/>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a:spAutoFit/>
          </a:bodyPr>
          <a:lstStyle/>
          <a:p>
            <a:pPr marL="342900" indent="-342900">
              <a:spcBef>
                <a:spcPct val="50000"/>
              </a:spcBef>
              <a:buClr>
                <a:schemeClr val="tx1"/>
              </a:buClr>
              <a:buFontTx/>
              <a:buAutoNum type="arabicPeriod"/>
              <a:defRPr/>
            </a:pPr>
            <a:r>
              <a:rPr lang="en-US" sz="2400" dirty="0" err="1">
                <a:effectLst>
                  <a:outerShdw blurRad="38100" dist="38100" dir="2700000" algn="tl">
                    <a:srgbClr val="C0C0C0"/>
                  </a:outerShdw>
                </a:effectLst>
              </a:rPr>
              <a:t>Contribuir</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sustancialmente</a:t>
            </a:r>
            <a:r>
              <a:rPr lang="en-US" sz="2400" dirty="0">
                <a:effectLst>
                  <a:outerShdw blurRad="38100" dist="38100" dir="2700000" algn="tl">
                    <a:srgbClr val="C0C0C0"/>
                  </a:outerShdw>
                </a:effectLst>
              </a:rPr>
              <a:t> a la </a:t>
            </a:r>
            <a:r>
              <a:rPr lang="en-US" sz="2400" dirty="0" err="1">
                <a:effectLst>
                  <a:outerShdw blurRad="38100" dist="38100" dir="2700000" algn="tl">
                    <a:srgbClr val="C0C0C0"/>
                  </a:outerShdw>
                </a:effectLst>
              </a:rPr>
              <a:t>concepción</a:t>
            </a:r>
            <a:r>
              <a:rPr lang="en-US" sz="2400" dirty="0">
                <a:effectLst>
                  <a:outerShdw blurRad="38100" dist="38100" dir="2700000" algn="tl">
                    <a:srgbClr val="C0C0C0"/>
                  </a:outerShdw>
                </a:effectLst>
              </a:rPr>
              <a:t> y </a:t>
            </a:r>
            <a:r>
              <a:rPr lang="en-US" sz="2400" dirty="0" err="1">
                <a:effectLst>
                  <a:outerShdw blurRad="38100" dist="38100" dir="2700000" algn="tl">
                    <a:srgbClr val="C0C0C0"/>
                  </a:outerShdw>
                </a:effectLst>
              </a:rPr>
              <a:t>diseño</a:t>
            </a:r>
            <a:r>
              <a:rPr lang="en-US" sz="2400" dirty="0">
                <a:effectLst>
                  <a:outerShdw blurRad="38100" dist="38100" dir="2700000" algn="tl">
                    <a:srgbClr val="C0C0C0"/>
                  </a:outerShdw>
                </a:effectLst>
              </a:rPr>
              <a:t> del </a:t>
            </a:r>
            <a:r>
              <a:rPr lang="en-US" sz="2400" dirty="0" err="1">
                <a:effectLst>
                  <a:outerShdw blurRad="38100" dist="38100" dir="2700000" algn="tl">
                    <a:srgbClr val="C0C0C0"/>
                  </a:outerShdw>
                </a:effectLst>
              </a:rPr>
              <a:t>estudio</a:t>
            </a:r>
            <a:r>
              <a:rPr lang="en-US" sz="2400" dirty="0">
                <a:effectLst>
                  <a:outerShdw blurRad="38100" dist="38100" dir="2700000" algn="tl">
                    <a:srgbClr val="C0C0C0"/>
                  </a:outerShdw>
                </a:effectLst>
              </a:rPr>
              <a:t>, la </a:t>
            </a:r>
            <a:r>
              <a:rPr lang="en-US" sz="2400" dirty="0" err="1">
                <a:effectLst>
                  <a:outerShdw blurRad="38100" dist="38100" dir="2700000" algn="tl">
                    <a:srgbClr val="C0C0C0"/>
                  </a:outerShdw>
                </a:effectLst>
              </a:rPr>
              <a:t>adquisición</a:t>
            </a:r>
            <a:r>
              <a:rPr lang="en-US" sz="2400" dirty="0">
                <a:effectLst>
                  <a:outerShdw blurRad="38100" dist="38100" dir="2700000" algn="tl">
                    <a:srgbClr val="C0C0C0"/>
                  </a:outerShdw>
                </a:effectLst>
              </a:rPr>
              <a:t> de </a:t>
            </a:r>
            <a:r>
              <a:rPr lang="en-US" sz="2400" dirty="0" err="1">
                <a:effectLst>
                  <a:outerShdw blurRad="38100" dist="38100" dir="2700000" algn="tl">
                    <a:srgbClr val="C0C0C0"/>
                  </a:outerShdw>
                </a:effectLst>
              </a:rPr>
              <a:t>datos</a:t>
            </a:r>
            <a:r>
              <a:rPr lang="en-US" sz="2400" dirty="0">
                <a:effectLst>
                  <a:outerShdw blurRad="38100" dist="38100" dir="2700000" algn="tl">
                    <a:srgbClr val="C0C0C0"/>
                  </a:outerShdw>
                </a:effectLst>
              </a:rPr>
              <a:t>, o el </a:t>
            </a:r>
            <a:r>
              <a:rPr lang="en-US" sz="2400" dirty="0" err="1">
                <a:effectLst>
                  <a:outerShdw blurRad="38100" dist="38100" dir="2700000" algn="tl">
                    <a:srgbClr val="C0C0C0"/>
                  </a:outerShdw>
                </a:effectLst>
              </a:rPr>
              <a:t>análisis</a:t>
            </a:r>
            <a:r>
              <a:rPr lang="en-US" sz="2400" dirty="0">
                <a:effectLst>
                  <a:outerShdw blurRad="38100" dist="38100" dir="2700000" algn="tl">
                    <a:srgbClr val="C0C0C0"/>
                  </a:outerShdw>
                </a:effectLst>
              </a:rPr>
              <a:t> e </a:t>
            </a:r>
            <a:r>
              <a:rPr lang="en-US" sz="2400" dirty="0" err="1">
                <a:effectLst>
                  <a:outerShdw blurRad="38100" dist="38100" dir="2700000" algn="tl">
                    <a:srgbClr val="C0C0C0"/>
                  </a:outerShdw>
                </a:effectLst>
              </a:rPr>
              <a:t>interpretación</a:t>
            </a:r>
            <a:r>
              <a:rPr lang="en-US" sz="2400" dirty="0">
                <a:effectLst>
                  <a:outerShdw blurRad="38100" dist="38100" dir="2700000" algn="tl">
                    <a:srgbClr val="C0C0C0"/>
                  </a:outerShdw>
                </a:effectLst>
              </a:rPr>
              <a:t> de los </a:t>
            </a:r>
            <a:r>
              <a:rPr lang="en-US" sz="2400" dirty="0" err="1">
                <a:effectLst>
                  <a:outerShdw blurRad="38100" dist="38100" dir="2700000" algn="tl">
                    <a:srgbClr val="C0C0C0"/>
                  </a:outerShdw>
                </a:effectLst>
              </a:rPr>
              <a:t>datos</a:t>
            </a:r>
            <a:r>
              <a:rPr lang="en-US" sz="2400" dirty="0">
                <a:effectLst>
                  <a:outerShdw blurRad="38100" dist="38100" dir="2700000" algn="tl">
                    <a:srgbClr val="C0C0C0"/>
                  </a:outerShdw>
                </a:effectLst>
              </a:rPr>
              <a:t>; </a:t>
            </a:r>
            <a:r>
              <a:rPr lang="en-US" b="1" dirty="0" err="1">
                <a:solidFill>
                  <a:srgbClr val="C00000"/>
                </a:solidFill>
                <a:effectLst>
                  <a:outerShdw blurRad="38100" dist="38100" dir="2700000" algn="tl">
                    <a:srgbClr val="C0C0C0"/>
                  </a:outerShdw>
                </a:effectLst>
              </a:rPr>
              <a:t>más</a:t>
            </a:r>
            <a:r>
              <a:rPr lang="en-US" dirty="0">
                <a:effectLst>
                  <a:outerShdw blurRad="38100" dist="38100" dir="2700000" algn="tl">
                    <a:srgbClr val="C0C0C0"/>
                  </a:outerShdw>
                </a:effectLst>
              </a:rPr>
              <a:t> </a:t>
            </a:r>
            <a:endParaRPr lang="en-US" sz="900" dirty="0">
              <a:effectLst>
                <a:outerShdw blurRad="38100" dist="38100" dir="2700000" algn="tl">
                  <a:srgbClr val="C0C0C0"/>
                </a:outerShdw>
              </a:effectLst>
            </a:endParaRPr>
          </a:p>
          <a:p>
            <a:pPr marL="342900" indent="-342900" algn="l">
              <a:spcBef>
                <a:spcPct val="50000"/>
              </a:spcBef>
              <a:buClr>
                <a:schemeClr val="tx1"/>
              </a:buClr>
              <a:buFontTx/>
              <a:buAutoNum type="arabicPeriod"/>
              <a:defRPr/>
            </a:pPr>
            <a:endParaRPr lang="en-US" sz="1400" dirty="0" smtClean="0">
              <a:effectLst>
                <a:outerShdw blurRad="38100" dist="38100" dir="2700000" algn="tl">
                  <a:srgbClr val="C0C0C0"/>
                </a:outerShdw>
              </a:effectLst>
            </a:endParaRPr>
          </a:p>
          <a:p>
            <a:pPr marL="457200" indent="-457200">
              <a:spcBef>
                <a:spcPct val="50000"/>
              </a:spcBef>
              <a:buClr>
                <a:schemeClr val="tx1"/>
              </a:buClr>
              <a:buFontTx/>
              <a:buAutoNum type="arabicPeriod" startAt="2"/>
              <a:defRPr/>
            </a:pPr>
            <a:r>
              <a:rPr lang="en-US" sz="2400" dirty="0" err="1" smtClean="0">
                <a:effectLst>
                  <a:outerShdw blurRad="38100" dist="38100" dir="2700000" algn="tl">
                    <a:srgbClr val="C0C0C0"/>
                  </a:outerShdw>
                </a:effectLst>
              </a:rPr>
              <a:t>Hacer</a:t>
            </a:r>
            <a:r>
              <a:rPr lang="en-US" sz="2400" dirty="0" smtClean="0">
                <a:effectLst>
                  <a:outerShdw blurRad="38100" dist="38100" dir="2700000" algn="tl">
                    <a:srgbClr val="C0C0C0"/>
                  </a:outerShdw>
                </a:effectLst>
              </a:rPr>
              <a:t> </a:t>
            </a:r>
            <a:r>
              <a:rPr lang="en-US" sz="2400" dirty="0">
                <a:effectLst>
                  <a:outerShdw blurRad="38100" dist="38100" dir="2700000" algn="tl">
                    <a:srgbClr val="C0C0C0"/>
                  </a:outerShdw>
                </a:effectLst>
              </a:rPr>
              <a:t>el </a:t>
            </a:r>
            <a:r>
              <a:rPr lang="en-US" sz="2400" dirty="0" err="1">
                <a:effectLst>
                  <a:outerShdw blurRad="38100" dist="38100" dir="2700000" algn="tl">
                    <a:srgbClr val="C0C0C0"/>
                  </a:outerShdw>
                </a:effectLst>
              </a:rPr>
              <a:t>borrador</a:t>
            </a:r>
            <a:r>
              <a:rPr lang="en-US" sz="2400" dirty="0">
                <a:effectLst>
                  <a:outerShdw blurRad="38100" dist="38100" dir="2700000" algn="tl">
                    <a:srgbClr val="C0C0C0"/>
                  </a:outerShdw>
                </a:effectLst>
              </a:rPr>
              <a:t> o la </a:t>
            </a:r>
            <a:r>
              <a:rPr lang="en-US" sz="2400" dirty="0" err="1">
                <a:effectLst>
                  <a:outerShdw blurRad="38100" dist="38100" dir="2700000" algn="tl">
                    <a:srgbClr val="C0C0C0"/>
                  </a:outerShdw>
                </a:effectLst>
              </a:rPr>
              <a:t>revisión</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crítica</a:t>
            </a:r>
            <a:r>
              <a:rPr lang="en-US" sz="2400" dirty="0">
                <a:effectLst>
                  <a:outerShdw blurRad="38100" dist="38100" dir="2700000" algn="tl">
                    <a:srgbClr val="C0C0C0"/>
                  </a:outerShdw>
                </a:effectLst>
              </a:rPr>
              <a:t> del </a:t>
            </a:r>
            <a:r>
              <a:rPr lang="en-US" sz="2400" dirty="0" smtClean="0">
                <a:effectLst>
                  <a:outerShdw blurRad="38100" dist="38100" dir="2700000" algn="tl">
                    <a:srgbClr val="C0C0C0"/>
                  </a:outerShdw>
                </a:effectLst>
              </a:rPr>
              <a:t>  </a:t>
            </a:r>
            <a:r>
              <a:rPr lang="en-US" sz="2400" dirty="0" err="1" smtClean="0">
                <a:effectLst>
                  <a:outerShdw blurRad="38100" dist="38100" dir="2700000" algn="tl">
                    <a:srgbClr val="C0C0C0"/>
                  </a:outerShdw>
                </a:effectLst>
              </a:rPr>
              <a:t>artículo</a:t>
            </a:r>
            <a:r>
              <a:rPr lang="en-US" sz="2400" dirty="0">
                <a:effectLst>
                  <a:outerShdw blurRad="38100" dist="38100" dir="2700000" algn="tl">
                    <a:srgbClr val="C0C0C0"/>
                  </a:outerShdw>
                </a:effectLst>
              </a:rPr>
              <a:t>; </a:t>
            </a:r>
            <a:r>
              <a:rPr lang="en-US" b="1" dirty="0" err="1">
                <a:solidFill>
                  <a:srgbClr val="C00000"/>
                </a:solidFill>
                <a:effectLst>
                  <a:outerShdw blurRad="38100" dist="38100" dir="2700000" algn="tl">
                    <a:srgbClr val="C0C0C0"/>
                  </a:outerShdw>
                </a:effectLst>
              </a:rPr>
              <a:t>más</a:t>
            </a:r>
            <a:endParaRPr lang="en-US" dirty="0">
              <a:effectLst>
                <a:outerShdw blurRad="38100" dist="38100" dir="2700000" algn="tl">
                  <a:srgbClr val="C0C0C0"/>
                </a:outerShdw>
              </a:effectLst>
            </a:endParaRPr>
          </a:p>
          <a:p>
            <a:pPr marL="457200" indent="-457200" algn="l">
              <a:spcBef>
                <a:spcPct val="50000"/>
              </a:spcBef>
              <a:buClr>
                <a:schemeClr val="tx1"/>
              </a:buClr>
              <a:buAutoNum type="arabicPeriod" startAt="2"/>
              <a:defRPr/>
            </a:pPr>
            <a:endParaRPr lang="en-US" sz="1400" dirty="0" smtClean="0">
              <a:effectLst>
                <a:outerShdw blurRad="38100" dist="38100" dir="2700000" algn="tl">
                  <a:srgbClr val="C0C0C0"/>
                </a:outerShdw>
              </a:effectLst>
            </a:endParaRPr>
          </a:p>
        </p:txBody>
      </p:sp>
      <p:sp>
        <p:nvSpPr>
          <p:cNvPr id="3" name="Text Box 5"/>
          <p:cNvSpPr txBox="1">
            <a:spLocks noChangeArrowheads="1"/>
          </p:cNvSpPr>
          <p:nvPr/>
        </p:nvSpPr>
        <p:spPr bwMode="auto">
          <a:xfrm>
            <a:off x="1181003" y="990600"/>
            <a:ext cx="4940775" cy="1754326"/>
          </a:xfrm>
          <a:prstGeom prst="rect">
            <a:avLst/>
          </a:prstGeom>
          <a:solidFill>
            <a:schemeClr val="accent6">
              <a:lumMod val="20000"/>
              <a:lumOff val="80000"/>
            </a:schemeClr>
          </a:solid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l" eaLnBrk="1" hangingPunct="1">
              <a:defRPr/>
            </a:pPr>
            <a:r>
              <a:rPr lang="es-ES_tradnl" sz="3200" b="1" dirty="0" smtClean="0">
                <a:effectLst>
                  <a:outerShdw blurRad="38100" dist="38100" dir="2700000" algn="tl">
                    <a:srgbClr val="C0C0C0"/>
                  </a:outerShdw>
                </a:effectLst>
              </a:rPr>
              <a:t>Ahora un </a:t>
            </a:r>
            <a:r>
              <a:rPr lang="es-ES_tradnl" sz="3200" b="1" dirty="0" smtClean="0">
                <a:solidFill>
                  <a:srgbClr val="C00000"/>
                </a:solidFill>
                <a:effectLst>
                  <a:outerShdw blurRad="38100" dist="38100" dir="2700000" algn="tl">
                    <a:srgbClr val="C0C0C0"/>
                  </a:outerShdw>
                </a:effectLst>
              </a:rPr>
              <a:t>Autor </a:t>
            </a:r>
          </a:p>
          <a:p>
            <a:pPr algn="l" eaLnBrk="1" hangingPunct="1">
              <a:defRPr/>
            </a:pPr>
            <a:r>
              <a:rPr lang="es-ES_tradnl" sz="3200" b="1" dirty="0" smtClean="0">
                <a:effectLst>
                  <a:outerShdw blurRad="38100" dist="38100" dir="2700000" algn="tl">
                    <a:srgbClr val="C0C0C0"/>
                  </a:outerShdw>
                </a:effectLst>
              </a:rPr>
              <a:t>debe cumplir estos </a:t>
            </a:r>
          </a:p>
          <a:p>
            <a:pPr algn="l" eaLnBrk="1" hangingPunct="1">
              <a:defRPr/>
            </a:pPr>
            <a:r>
              <a:rPr lang="es-ES_tradnl" sz="4400" b="1" u="sng" dirty="0" smtClean="0">
                <a:solidFill>
                  <a:srgbClr val="C00000"/>
                </a:solidFill>
                <a:effectLst>
                  <a:outerShdw blurRad="38100" dist="38100" dir="2700000" algn="tl">
                    <a:srgbClr val="C0C0C0"/>
                  </a:outerShdw>
                </a:effectLst>
              </a:rPr>
              <a:t>cuatro</a:t>
            </a:r>
            <a:r>
              <a:rPr lang="es-ES_tradnl" sz="4400" b="1" dirty="0" smtClean="0">
                <a:solidFill>
                  <a:srgbClr val="C00000"/>
                </a:solidFill>
                <a:effectLst>
                  <a:outerShdw blurRad="38100" dist="38100" dir="2700000" algn="tl">
                    <a:srgbClr val="C0C0C0"/>
                  </a:outerShdw>
                </a:effectLst>
              </a:rPr>
              <a:t> requisitos</a:t>
            </a:r>
            <a:r>
              <a:rPr lang="es-ES_tradnl" sz="3200" b="1" dirty="0" smtClean="0">
                <a:solidFill>
                  <a:srgbClr val="C00000"/>
                </a:solidFill>
                <a:effectLst>
                  <a:outerShdw blurRad="38100" dist="38100" dir="2700000" algn="tl">
                    <a:srgbClr val="C0C0C0"/>
                  </a:outerShdw>
                </a:effectLst>
              </a:rPr>
              <a:t>:</a:t>
            </a:r>
          </a:p>
        </p:txBody>
      </p:sp>
      <p:sp>
        <p:nvSpPr>
          <p:cNvPr id="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dirty="0">
                <a:solidFill>
                  <a:schemeClr val="bg2"/>
                </a:solidFill>
                <a:latin typeface="Arial" charset="0"/>
              </a:rPr>
              <a:t>X. Páez Facultad Medicina ULA 2015</a:t>
            </a:r>
          </a:p>
        </p:txBody>
      </p:sp>
      <p:sp>
        <p:nvSpPr>
          <p:cNvPr id="5" name="4 CuadroTexto"/>
          <p:cNvSpPr txBox="1"/>
          <p:nvPr/>
        </p:nvSpPr>
        <p:spPr>
          <a:xfrm>
            <a:off x="6372225" y="1451393"/>
            <a:ext cx="1079142" cy="769441"/>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4400" b="1" dirty="0" smtClean="0">
                <a:solidFill>
                  <a:srgbClr val="C00000"/>
                </a:solidFill>
                <a:effectLst>
                  <a:outerShdw blurRad="38100" dist="38100" dir="2700000" algn="tl">
                    <a:srgbClr val="000000">
                      <a:alpha val="43137"/>
                    </a:srgbClr>
                  </a:outerShdw>
                </a:effectLst>
              </a:rPr>
              <a:t>***</a:t>
            </a:r>
            <a:endParaRPr lang="es-VE" sz="44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82726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 name="Rectangle 4"/>
          <p:cNvSpPr>
            <a:spLocks noChangeArrowheads="1"/>
          </p:cNvSpPr>
          <p:nvPr/>
        </p:nvSpPr>
        <p:spPr bwMode="auto">
          <a:xfrm>
            <a:off x="1187624" y="2132856"/>
            <a:ext cx="6854825" cy="3554819"/>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a:spAutoFit/>
          </a:bodyPr>
          <a:lstStyle/>
          <a:p>
            <a:pPr marL="363538" indent="-363538">
              <a:spcBef>
                <a:spcPct val="50000"/>
              </a:spcBef>
              <a:buClr>
                <a:schemeClr val="tx1"/>
              </a:buClr>
              <a:buFontTx/>
              <a:buAutoNum type="arabicPeriod" startAt="3"/>
              <a:defRPr/>
            </a:pPr>
            <a:r>
              <a:rPr lang="en-US" sz="2400" dirty="0">
                <a:effectLst>
                  <a:outerShdw blurRad="38100" dist="38100" dir="2700000" algn="tl">
                    <a:srgbClr val="C0C0C0"/>
                  </a:outerShdw>
                </a:effectLst>
              </a:rPr>
              <a:t>Dar </a:t>
            </a:r>
            <a:r>
              <a:rPr lang="en-US" sz="2400" dirty="0" err="1">
                <a:effectLst>
                  <a:outerShdw blurRad="38100" dist="38100" dir="2700000" algn="tl">
                    <a:srgbClr val="C0C0C0"/>
                  </a:outerShdw>
                </a:effectLst>
              </a:rPr>
              <a:t>aprobación</a:t>
            </a:r>
            <a:r>
              <a:rPr lang="en-US" sz="2400" dirty="0">
                <a:effectLst>
                  <a:outerShdw blurRad="38100" dist="38100" dir="2700000" algn="tl">
                    <a:srgbClr val="C0C0C0"/>
                  </a:outerShdw>
                </a:effectLst>
              </a:rPr>
              <a:t> final de la </a:t>
            </a:r>
            <a:r>
              <a:rPr lang="en-US" sz="2400" dirty="0" err="1">
                <a:effectLst>
                  <a:outerShdw blurRad="38100" dist="38100" dir="2700000" algn="tl">
                    <a:srgbClr val="C0C0C0"/>
                  </a:outerShdw>
                </a:effectLst>
              </a:rPr>
              <a:t>versión</a:t>
            </a:r>
            <a:r>
              <a:rPr lang="en-US" sz="2400" dirty="0">
                <a:effectLst>
                  <a:outerShdw blurRad="38100" dist="38100" dir="2700000" algn="tl">
                    <a:srgbClr val="C0C0C0"/>
                  </a:outerShdw>
                </a:effectLst>
              </a:rPr>
              <a:t> a </a:t>
            </a:r>
            <a:r>
              <a:rPr lang="en-US" sz="2400" dirty="0" err="1">
                <a:effectLst>
                  <a:outerShdw blurRad="38100" dist="38100" dir="2700000" algn="tl">
                    <a:srgbClr val="C0C0C0"/>
                  </a:outerShdw>
                </a:effectLst>
              </a:rPr>
              <a:t>ser</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publicada</a:t>
            </a:r>
            <a:r>
              <a:rPr lang="en-US" sz="2400" dirty="0">
                <a:effectLst>
                  <a:outerShdw blurRad="38100" dist="38100" dir="2700000" algn="tl">
                    <a:srgbClr val="C0C0C0"/>
                  </a:outerShdw>
                </a:effectLst>
              </a:rPr>
              <a:t>; </a:t>
            </a:r>
            <a:r>
              <a:rPr lang="en-US" b="1" dirty="0" err="1">
                <a:solidFill>
                  <a:srgbClr val="C00000"/>
                </a:solidFill>
                <a:effectLst>
                  <a:outerShdw blurRad="38100" dist="38100" dir="2700000" algn="tl">
                    <a:srgbClr val="C0C0C0"/>
                  </a:outerShdw>
                </a:effectLst>
              </a:rPr>
              <a:t>más</a:t>
            </a:r>
            <a:endParaRPr lang="en-US" b="1" dirty="0">
              <a:solidFill>
                <a:srgbClr val="C00000"/>
              </a:solidFill>
              <a:effectLst>
                <a:outerShdw blurRad="38100" dist="38100" dir="2700000" algn="tl">
                  <a:srgbClr val="C0C0C0"/>
                </a:outerShdw>
              </a:effectLst>
            </a:endParaRPr>
          </a:p>
          <a:p>
            <a:pPr marL="363538" indent="-363538">
              <a:spcBef>
                <a:spcPct val="50000"/>
              </a:spcBef>
              <a:buClr>
                <a:schemeClr val="tx1"/>
              </a:buClr>
              <a:buFontTx/>
              <a:buAutoNum type="arabicPeriod" startAt="3"/>
              <a:defRPr/>
            </a:pPr>
            <a:endParaRPr lang="en-US" sz="1400" dirty="0">
              <a:effectLst>
                <a:outerShdw blurRad="38100" dist="38100" dir="2700000" algn="tl">
                  <a:srgbClr val="C0C0C0"/>
                </a:outerShdw>
              </a:effectLst>
            </a:endParaRPr>
          </a:p>
          <a:p>
            <a:pPr marL="363538" indent="-363538">
              <a:spcBef>
                <a:spcPct val="50000"/>
              </a:spcBef>
              <a:buClr>
                <a:schemeClr val="tx1"/>
              </a:buClr>
              <a:defRPr/>
            </a:pPr>
            <a:r>
              <a:rPr lang="en-US" dirty="0" smtClean="0">
                <a:effectLst>
                  <a:outerShdw blurRad="38100" dist="38100" dir="2700000" algn="tl">
                    <a:srgbClr val="C0C0C0"/>
                  </a:outerShdw>
                </a:effectLst>
              </a:rPr>
              <a:t>4.  </a:t>
            </a:r>
            <a:r>
              <a:rPr lang="en-US" sz="2400" dirty="0" err="1" smtClean="0">
                <a:effectLst>
                  <a:outerShdw blurRad="38100" dist="38100" dir="2700000" algn="tl">
                    <a:srgbClr val="C0C0C0"/>
                  </a:outerShdw>
                </a:effectLst>
              </a:rPr>
              <a:t>Estar</a:t>
            </a:r>
            <a:r>
              <a:rPr lang="en-US" sz="2400" dirty="0" smtClean="0">
                <a:effectLst>
                  <a:outerShdw blurRad="38100" dist="38100" dir="2700000" algn="tl">
                    <a:srgbClr val="C0C0C0"/>
                  </a:outerShdw>
                </a:effectLst>
              </a:rPr>
              <a:t> </a:t>
            </a:r>
            <a:r>
              <a:rPr lang="en-US" sz="2400" dirty="0">
                <a:effectLst>
                  <a:outerShdw blurRad="38100" dist="38100" dir="2700000" algn="tl">
                    <a:srgbClr val="C0C0C0"/>
                  </a:outerShdw>
                </a:effectLst>
              </a:rPr>
              <a:t>de </a:t>
            </a:r>
            <a:r>
              <a:rPr lang="en-US" sz="2400" dirty="0" err="1">
                <a:effectLst>
                  <a:outerShdw blurRad="38100" dist="38100" dir="2700000" algn="tl">
                    <a:srgbClr val="C0C0C0"/>
                  </a:outerShdw>
                </a:effectLst>
              </a:rPr>
              <a:t>acuerdo</a:t>
            </a:r>
            <a:r>
              <a:rPr lang="en-US" sz="2400" dirty="0">
                <a:effectLst>
                  <a:outerShdw blurRad="38100" dist="38100" dir="2700000" algn="tl">
                    <a:srgbClr val="C0C0C0"/>
                  </a:outerShdw>
                </a:effectLst>
              </a:rPr>
              <a:t> en </a:t>
            </a:r>
            <a:r>
              <a:rPr lang="en-US" sz="2400" b="1" dirty="0" err="1">
                <a:solidFill>
                  <a:srgbClr val="C00000"/>
                </a:solidFill>
                <a:effectLst>
                  <a:outerShdw blurRad="38100" dist="38100" dir="2700000" algn="tl">
                    <a:srgbClr val="C0C0C0"/>
                  </a:outerShdw>
                </a:effectLst>
              </a:rPr>
              <a:t>ser</a:t>
            </a:r>
            <a:r>
              <a:rPr lang="en-US" sz="2400" b="1" dirty="0">
                <a:solidFill>
                  <a:srgbClr val="C00000"/>
                </a:solidFill>
                <a:effectLst>
                  <a:outerShdw blurRad="38100" dist="38100" dir="2700000" algn="tl">
                    <a:srgbClr val="C0C0C0"/>
                  </a:outerShdw>
                </a:effectLst>
              </a:rPr>
              <a:t> </a:t>
            </a:r>
            <a:r>
              <a:rPr lang="en-US" sz="2400" b="1" dirty="0" err="1">
                <a:solidFill>
                  <a:srgbClr val="C00000"/>
                </a:solidFill>
                <a:effectLst>
                  <a:outerShdw blurRad="38100" dist="38100" dir="2700000" algn="tl">
                    <a:srgbClr val="C0C0C0"/>
                  </a:outerShdw>
                </a:effectLst>
              </a:rPr>
              <a:t>responsable</a:t>
            </a:r>
            <a:r>
              <a:rPr lang="en-US" sz="2400" b="1" dirty="0">
                <a:solidFill>
                  <a:srgbClr val="C00000"/>
                </a:solidFill>
                <a:effectLst>
                  <a:outerShdw blurRad="38100" dist="38100" dir="2700000" algn="tl">
                    <a:srgbClr val="C0C0C0"/>
                  </a:outerShdw>
                </a:effectLst>
              </a:rPr>
              <a:t> </a:t>
            </a:r>
            <a:r>
              <a:rPr lang="en-US" sz="2400" dirty="0" err="1">
                <a:effectLst>
                  <a:outerShdw blurRad="38100" dist="38100" dir="2700000" algn="tl">
                    <a:srgbClr val="C0C0C0"/>
                  </a:outerShdw>
                </a:effectLst>
              </a:rPr>
              <a:t>por</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todos</a:t>
            </a:r>
            <a:r>
              <a:rPr lang="en-US" sz="2400" dirty="0">
                <a:effectLst>
                  <a:outerShdw blurRad="38100" dist="38100" dir="2700000" algn="tl">
                    <a:srgbClr val="C0C0C0"/>
                  </a:outerShdw>
                </a:effectLst>
              </a:rPr>
              <a:t> los </a:t>
            </a:r>
            <a:r>
              <a:rPr lang="en-US" sz="2400" dirty="0" err="1">
                <a:effectLst>
                  <a:outerShdw blurRad="38100" dist="38100" dir="2700000" algn="tl">
                    <a:srgbClr val="C0C0C0"/>
                  </a:outerShdw>
                </a:effectLst>
              </a:rPr>
              <a:t>aspectos</a:t>
            </a:r>
            <a:r>
              <a:rPr lang="en-US" sz="2400" dirty="0">
                <a:effectLst>
                  <a:outerShdw blurRad="38100" dist="38100" dir="2700000" algn="tl">
                    <a:srgbClr val="C0C0C0"/>
                  </a:outerShdw>
                </a:effectLst>
              </a:rPr>
              <a:t> del </a:t>
            </a:r>
            <a:r>
              <a:rPr lang="en-US" sz="2400" dirty="0" err="1">
                <a:effectLst>
                  <a:outerShdw blurRad="38100" dist="38100" dir="2700000" algn="tl">
                    <a:srgbClr val="C0C0C0"/>
                  </a:outerShdw>
                </a:effectLst>
              </a:rPr>
              <a:t>trabajo</a:t>
            </a:r>
            <a:r>
              <a:rPr lang="en-US" sz="2400" dirty="0">
                <a:effectLst>
                  <a:outerShdw blurRad="38100" dist="38100" dir="2700000" algn="tl">
                    <a:srgbClr val="C0C0C0"/>
                  </a:outerShdw>
                </a:effectLst>
              </a:rPr>
              <a:t> en </a:t>
            </a:r>
            <a:r>
              <a:rPr lang="en-US" sz="2400" dirty="0" err="1">
                <a:effectLst>
                  <a:outerShdw blurRad="38100" dist="38100" dir="2700000" algn="tl">
                    <a:srgbClr val="C0C0C0"/>
                  </a:outerShdw>
                </a:effectLst>
              </a:rPr>
              <a:t>asegurar</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que</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todas</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las</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preguntas</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relacionadas</a:t>
            </a:r>
            <a:r>
              <a:rPr lang="en-US" sz="2400" dirty="0">
                <a:effectLst>
                  <a:outerShdw blurRad="38100" dist="38100" dir="2700000" algn="tl">
                    <a:srgbClr val="C0C0C0"/>
                  </a:outerShdw>
                </a:effectLst>
              </a:rPr>
              <a:t> con </a:t>
            </a:r>
            <a:r>
              <a:rPr lang="en-US" sz="2400" dirty="0" err="1">
                <a:effectLst>
                  <a:outerShdw blurRad="38100" dist="38100" dir="2700000" algn="tl">
                    <a:srgbClr val="C0C0C0"/>
                  </a:outerShdw>
                </a:effectLst>
              </a:rPr>
              <a:t>exactitud</a:t>
            </a:r>
            <a:r>
              <a:rPr lang="en-US" sz="2400" dirty="0">
                <a:effectLst>
                  <a:outerShdw blurRad="38100" dist="38100" dir="2700000" algn="tl">
                    <a:srgbClr val="C0C0C0"/>
                  </a:outerShdw>
                </a:effectLst>
              </a:rPr>
              <a:t> e </a:t>
            </a:r>
            <a:r>
              <a:rPr lang="en-US" sz="2400" dirty="0" err="1">
                <a:effectLst>
                  <a:outerShdw blurRad="38100" dist="38100" dir="2700000" algn="tl">
                    <a:srgbClr val="C0C0C0"/>
                  </a:outerShdw>
                </a:effectLst>
              </a:rPr>
              <a:t>integridad</a:t>
            </a:r>
            <a:r>
              <a:rPr lang="en-US" sz="2400" dirty="0">
                <a:effectLst>
                  <a:outerShdw blurRad="38100" dist="38100" dir="2700000" algn="tl">
                    <a:srgbClr val="C0C0C0"/>
                  </a:outerShdw>
                </a:effectLst>
              </a:rPr>
              <a:t> de </a:t>
            </a:r>
            <a:r>
              <a:rPr lang="en-US" sz="2400" dirty="0" err="1">
                <a:effectLst>
                  <a:outerShdw blurRad="38100" dist="38100" dir="2700000" algn="tl">
                    <a:srgbClr val="C0C0C0"/>
                  </a:outerShdw>
                </a:effectLst>
              </a:rPr>
              <a:t>cualquier</a:t>
            </a:r>
            <a:r>
              <a:rPr lang="en-US" sz="2400" dirty="0">
                <a:effectLst>
                  <a:outerShdw blurRad="38100" dist="38100" dir="2700000" algn="tl">
                    <a:srgbClr val="C0C0C0"/>
                  </a:outerShdw>
                </a:effectLst>
              </a:rPr>
              <a:t> parte del </a:t>
            </a:r>
            <a:r>
              <a:rPr lang="en-US" sz="2400" dirty="0" err="1">
                <a:effectLst>
                  <a:outerShdw blurRad="38100" dist="38100" dir="2700000" algn="tl">
                    <a:srgbClr val="C0C0C0"/>
                  </a:outerShdw>
                </a:effectLst>
              </a:rPr>
              <a:t>trabajo</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sean</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apropiadamente</a:t>
            </a:r>
            <a:r>
              <a:rPr lang="en-US" sz="2400" dirty="0">
                <a:effectLst>
                  <a:outerShdw blurRad="38100" dist="38100" dir="2700000" algn="tl">
                    <a:srgbClr val="C0C0C0"/>
                  </a:outerShdw>
                </a:effectLst>
              </a:rPr>
              <a:t> </a:t>
            </a:r>
            <a:r>
              <a:rPr lang="en-US" sz="2400" dirty="0" err="1">
                <a:effectLst>
                  <a:outerShdw blurRad="38100" dist="38100" dir="2700000" algn="tl">
                    <a:srgbClr val="C0C0C0"/>
                  </a:outerShdw>
                </a:effectLst>
              </a:rPr>
              <a:t>investigadas</a:t>
            </a:r>
            <a:r>
              <a:rPr lang="en-US" sz="2400" dirty="0">
                <a:effectLst>
                  <a:outerShdw blurRad="38100" dist="38100" dir="2700000" algn="tl">
                    <a:srgbClr val="C0C0C0"/>
                  </a:outerShdw>
                </a:effectLst>
              </a:rPr>
              <a:t> y </a:t>
            </a:r>
            <a:r>
              <a:rPr lang="en-US" sz="2400" dirty="0" err="1" smtClean="0">
                <a:effectLst>
                  <a:outerShdw blurRad="38100" dist="38100" dir="2700000" algn="tl">
                    <a:srgbClr val="C0C0C0"/>
                  </a:outerShdw>
                </a:effectLst>
              </a:rPr>
              <a:t>resueltas</a:t>
            </a:r>
            <a:r>
              <a:rPr lang="en-US" sz="2400" dirty="0" smtClean="0">
                <a:effectLst>
                  <a:outerShdw blurRad="38100" dist="38100" dir="2700000" algn="tl">
                    <a:srgbClr val="C0C0C0"/>
                  </a:outerShdw>
                </a:effectLst>
              </a:rPr>
              <a:t>. </a:t>
            </a:r>
            <a:endParaRPr lang="en-US" sz="2400" dirty="0">
              <a:effectLst>
                <a:outerShdw blurRad="38100" dist="38100" dir="2700000" algn="tl">
                  <a:srgbClr val="C0C0C0"/>
                </a:outerShdw>
              </a:effectLst>
            </a:endParaRPr>
          </a:p>
        </p:txBody>
      </p:sp>
      <p:sp>
        <p:nvSpPr>
          <p:cNvPr id="3" name="Text Box 5"/>
          <p:cNvSpPr txBox="1">
            <a:spLocks noChangeArrowheads="1"/>
          </p:cNvSpPr>
          <p:nvPr/>
        </p:nvSpPr>
        <p:spPr bwMode="auto">
          <a:xfrm>
            <a:off x="740708" y="1244925"/>
            <a:ext cx="3972562" cy="584775"/>
          </a:xfrm>
          <a:prstGeom prst="rect">
            <a:avLst/>
          </a:prstGeom>
          <a:solidFill>
            <a:schemeClr val="accent6">
              <a:lumMod val="20000"/>
              <a:lumOff val="80000"/>
            </a:schemeClr>
          </a:solid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3200" b="1" dirty="0" smtClean="0">
                <a:solidFill>
                  <a:srgbClr val="C00000"/>
                </a:solidFill>
                <a:effectLst>
                  <a:outerShdw blurRad="38100" dist="38100" dir="2700000" algn="tl">
                    <a:srgbClr val="C0C0C0"/>
                  </a:outerShdw>
                </a:effectLst>
              </a:rPr>
              <a:t>…</a:t>
            </a:r>
            <a:r>
              <a:rPr lang="es-ES_tradnl" sz="3200" b="1" u="sng" dirty="0" smtClean="0">
                <a:solidFill>
                  <a:srgbClr val="C00000"/>
                </a:solidFill>
                <a:effectLst>
                  <a:outerShdw blurRad="38100" dist="38100" dir="2700000" algn="tl">
                    <a:srgbClr val="C0C0C0"/>
                  </a:outerShdw>
                </a:effectLst>
              </a:rPr>
              <a:t>cuatro</a:t>
            </a:r>
            <a:r>
              <a:rPr lang="es-ES_tradnl" sz="3200" b="1" dirty="0" smtClean="0">
                <a:solidFill>
                  <a:srgbClr val="C00000"/>
                </a:solidFill>
                <a:effectLst>
                  <a:outerShdw blurRad="38100" dist="38100" dir="2700000" algn="tl">
                    <a:srgbClr val="C0C0C0"/>
                  </a:outerShdw>
                </a:effectLst>
              </a:rPr>
              <a:t> requisitos:</a:t>
            </a:r>
          </a:p>
        </p:txBody>
      </p:sp>
      <p:sp>
        <p:nvSpPr>
          <p:cNvPr id="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dirty="0">
                <a:solidFill>
                  <a:schemeClr val="bg2"/>
                </a:solidFill>
                <a:latin typeface="Arial" charset="0"/>
              </a:rPr>
              <a:t>X. Páez Facultad Medicina ULA 2015</a:t>
            </a:r>
          </a:p>
        </p:txBody>
      </p:sp>
    </p:spTree>
    <p:extLst>
      <p:ext uri="{BB962C8B-B14F-4D97-AF65-F5344CB8AC3E}">
        <p14:creationId xmlns="" xmlns:p14="http://schemas.microsoft.com/office/powerpoint/2010/main" val="3485662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3524390" y="2104221"/>
            <a:ext cx="2161169" cy="954107"/>
          </a:xfrm>
          <a:prstGeom prst="rect">
            <a:avLst/>
          </a:prstGeom>
          <a:solidFill>
            <a:schemeClr val="bg1"/>
          </a:solidFill>
          <a:ln>
            <a:noFill/>
          </a:ln>
          <a:effectLst>
            <a:outerShdw blurRad="50800" dist="38100" dir="2700000" algn="tl" rotWithShape="0">
              <a:prstClr val="black">
                <a:alpha val="40000"/>
              </a:prstClr>
            </a:outerShdw>
          </a:effectLst>
          <a:extLst/>
        </p:spPr>
        <p:txBody>
          <a:bodyPr wrap="none">
            <a:spAutoFit/>
          </a:bodyPr>
          <a:lstStyle/>
          <a:p>
            <a:pPr>
              <a:defRPr/>
            </a:pPr>
            <a:r>
              <a:rPr lang="es-ES_tradnl" sz="2800" dirty="0">
                <a:effectLst>
                  <a:outerShdw blurRad="38100" dist="38100" dir="2700000" algn="tl">
                    <a:srgbClr val="C0C0C0"/>
                  </a:outerShdw>
                </a:effectLst>
              </a:rPr>
              <a:t>El </a:t>
            </a:r>
            <a:r>
              <a:rPr lang="es-ES_tradnl" sz="2800" dirty="0" smtClean="0">
                <a:effectLst>
                  <a:outerShdw blurRad="38100" dist="38100" dir="2700000" algn="tl">
                    <a:srgbClr val="C0C0C0"/>
                  </a:outerShdw>
                </a:effectLst>
              </a:rPr>
              <a:t>primero…</a:t>
            </a:r>
            <a:endParaRPr lang="es-ES_tradnl" sz="2800" dirty="0">
              <a:effectLst>
                <a:outerShdw blurRad="38100" dist="38100" dir="2700000" algn="tl">
                  <a:srgbClr val="C0C0C0"/>
                </a:outerShdw>
              </a:effectLst>
            </a:endParaRPr>
          </a:p>
          <a:p>
            <a:pPr>
              <a:defRPr/>
            </a:pPr>
            <a:r>
              <a:rPr lang="es-ES_tradnl" sz="2800" dirty="0">
                <a:effectLst>
                  <a:outerShdw blurRad="38100" dist="38100" dir="2700000" algn="tl">
                    <a:srgbClr val="C0C0C0"/>
                  </a:outerShdw>
                </a:effectLst>
              </a:rPr>
              <a:t>El </a:t>
            </a:r>
            <a:r>
              <a:rPr lang="es-ES_tradnl" sz="2800" dirty="0" smtClean="0">
                <a:effectLst>
                  <a:outerShdw blurRad="38100" dist="38100" dir="2700000" algn="tl">
                    <a:srgbClr val="C0C0C0"/>
                  </a:outerShdw>
                </a:effectLst>
              </a:rPr>
              <a:t>último…</a:t>
            </a:r>
            <a:endParaRPr lang="es-ES_tradnl" sz="2800" dirty="0">
              <a:effectLst>
                <a:outerShdw blurRad="38100" dist="38100" dir="2700000" algn="tl">
                  <a:srgbClr val="C0C0C0"/>
                </a:outerShdw>
              </a:effectLst>
            </a:endParaRPr>
          </a:p>
        </p:txBody>
      </p:sp>
      <p:sp>
        <p:nvSpPr>
          <p:cNvPr id="3" name="Text Box 9"/>
          <p:cNvSpPr txBox="1">
            <a:spLocks noChangeArrowheads="1"/>
          </p:cNvSpPr>
          <p:nvPr/>
        </p:nvSpPr>
        <p:spPr bwMode="auto">
          <a:xfrm>
            <a:off x="1542882" y="3212976"/>
            <a:ext cx="6058236" cy="24929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es-ES_tradnl" sz="1000" dirty="0">
                <a:effectLst>
                  <a:outerShdw blurRad="38100" dist="38100" dir="2700000" algn="tl">
                    <a:srgbClr val="C0C0C0"/>
                  </a:outerShdw>
                </a:effectLst>
              </a:rPr>
              <a:t> </a:t>
            </a:r>
            <a:r>
              <a:rPr lang="es-ES_tradnl" dirty="0">
                <a:effectLst>
                  <a:outerShdw blurRad="38100" dist="38100" dir="2700000" algn="tl">
                    <a:srgbClr val="C0C0C0"/>
                  </a:outerShdw>
                </a:effectLst>
              </a:rPr>
              <a:t>Esto varía según los investigadores, grupos, </a:t>
            </a:r>
            <a:r>
              <a:rPr lang="es-ES_tradnl" dirty="0" smtClean="0">
                <a:effectLst>
                  <a:outerShdw blurRad="38100" dist="38100" dir="2700000" algn="tl">
                    <a:srgbClr val="C0C0C0"/>
                  </a:outerShdw>
                </a:effectLst>
              </a:rPr>
              <a:t>instituciones</a:t>
            </a:r>
            <a:r>
              <a:rPr lang="es-ES_tradnl" dirty="0">
                <a:effectLst>
                  <a:outerShdw blurRad="38100" dist="38100" dir="2700000" algn="tl">
                    <a:srgbClr val="C0C0C0"/>
                  </a:outerShdw>
                </a:effectLst>
              </a:rPr>
              <a:t>, </a:t>
            </a:r>
            <a:r>
              <a:rPr lang="es-ES_tradnl" dirty="0" smtClean="0">
                <a:effectLst>
                  <a:outerShdw blurRad="38100" dist="38100" dir="2700000" algn="tl">
                    <a:srgbClr val="C0C0C0"/>
                  </a:outerShdw>
                </a:effectLst>
              </a:rPr>
              <a:t>pero </a:t>
            </a:r>
            <a:r>
              <a:rPr lang="es-ES_tradnl" dirty="0">
                <a:effectLst>
                  <a:outerShdw blurRad="38100" dist="38100" dir="2700000" algn="tl">
                    <a:srgbClr val="C0C0C0"/>
                  </a:outerShdw>
                </a:effectLst>
              </a:rPr>
              <a:t>debe estar </a:t>
            </a:r>
            <a:endParaRPr lang="es-ES_tradnl" dirty="0" smtClean="0">
              <a:effectLst>
                <a:outerShdw blurRad="38100" dist="38100" dir="2700000" algn="tl">
                  <a:srgbClr val="C0C0C0"/>
                </a:outerShdw>
              </a:effectLst>
            </a:endParaRPr>
          </a:p>
          <a:p>
            <a:pPr>
              <a:defRPr/>
            </a:pPr>
            <a:r>
              <a:rPr lang="es-ES_tradnl" u="sng" dirty="0" smtClean="0">
                <a:effectLst>
                  <a:outerShdw blurRad="38100" dist="38100" dir="2700000" algn="tl">
                    <a:srgbClr val="C0C0C0"/>
                  </a:outerShdw>
                </a:effectLst>
              </a:rPr>
              <a:t>decidido </a:t>
            </a:r>
            <a:r>
              <a:rPr lang="es-ES_tradnl" u="sng" dirty="0">
                <a:effectLst>
                  <a:outerShdw blurRad="38100" dist="38100" dir="2700000" algn="tl">
                    <a:srgbClr val="C0C0C0"/>
                  </a:outerShdw>
                </a:effectLst>
              </a:rPr>
              <a:t>al inicio</a:t>
            </a:r>
            <a:r>
              <a:rPr lang="es-ES_tradnl" dirty="0">
                <a:effectLst>
                  <a:outerShdw blurRad="38100" dist="38100" dir="2700000" algn="tl">
                    <a:srgbClr val="C0C0C0"/>
                  </a:outerShdw>
                </a:effectLst>
              </a:rPr>
              <a:t> del trabajo</a:t>
            </a:r>
          </a:p>
          <a:p>
            <a:pPr>
              <a:defRPr/>
            </a:pPr>
            <a:endParaRPr lang="es-ES_tradnl" sz="1200" dirty="0">
              <a:effectLst>
                <a:outerShdw blurRad="38100" dist="38100" dir="2700000" algn="tl">
                  <a:srgbClr val="C0C0C0"/>
                </a:outerShdw>
              </a:effectLst>
            </a:endParaRPr>
          </a:p>
          <a:p>
            <a:pPr>
              <a:defRPr/>
            </a:pPr>
            <a:r>
              <a:rPr lang="es-ES_tradnl" dirty="0">
                <a:effectLst>
                  <a:outerShdw blurRad="38100" dist="38100" dir="2700000" algn="tl">
                    <a:srgbClr val="C0C0C0"/>
                  </a:outerShdw>
                </a:effectLst>
              </a:rPr>
              <a:t>Ahora hay como autor un </a:t>
            </a:r>
            <a:r>
              <a:rPr lang="es-ES_tradnl" sz="2400" u="sng" dirty="0">
                <a:effectLst>
                  <a:outerShdw blurRad="38100" dist="38100" dir="2700000" algn="tl">
                    <a:srgbClr val="C0C0C0"/>
                  </a:outerShdw>
                </a:effectLst>
              </a:rPr>
              <a:t>grupo</a:t>
            </a:r>
            <a:r>
              <a:rPr lang="es-ES_tradnl" dirty="0">
                <a:effectLst>
                  <a:outerShdw blurRad="38100" dist="38100" dir="2700000" algn="tl">
                    <a:srgbClr val="C0C0C0"/>
                  </a:outerShdw>
                </a:effectLst>
              </a:rPr>
              <a:t> de investigadores</a:t>
            </a:r>
          </a:p>
          <a:p>
            <a:pPr>
              <a:defRPr/>
            </a:pPr>
            <a:r>
              <a:rPr lang="es-ES_tradnl" dirty="0">
                <a:effectLst>
                  <a:outerShdw blurRad="38100" dist="38100" dir="2700000" algn="tl">
                    <a:srgbClr val="C0C0C0"/>
                  </a:outerShdw>
                </a:effectLst>
              </a:rPr>
              <a:t>Artículos con cientos o miles de autores!!</a:t>
            </a:r>
          </a:p>
        </p:txBody>
      </p:sp>
      <p:sp>
        <p:nvSpPr>
          <p:cNvPr id="4" name="Text Box 13"/>
          <p:cNvSpPr txBox="1">
            <a:spLocks noChangeArrowheads="1"/>
          </p:cNvSpPr>
          <p:nvPr/>
        </p:nvSpPr>
        <p:spPr bwMode="auto">
          <a:xfrm>
            <a:off x="2717968" y="1268760"/>
            <a:ext cx="3708066" cy="523220"/>
          </a:xfrm>
          <a:prstGeom prst="rect">
            <a:avLst/>
          </a:prstGeom>
          <a:solidFill>
            <a:schemeClr val="accent6">
              <a:lumMod val="20000"/>
              <a:lumOff val="80000"/>
            </a:schemeClr>
          </a:solidFill>
          <a:ln w="28575">
            <a:solidFill>
              <a:srgbClr val="331BE5"/>
            </a:solidFill>
            <a:miter lim="800000"/>
            <a:headEnd/>
            <a:tailEnd/>
          </a:ln>
          <a:effectLst>
            <a:outerShdw dist="45791" dir="2021404"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Orden de los autores</a:t>
            </a:r>
          </a:p>
        </p:txBody>
      </p:sp>
      <p:sp>
        <p:nvSpPr>
          <p:cNvPr id="5"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949908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735857" y="1957892"/>
            <a:ext cx="5615704" cy="2693045"/>
          </a:xfrm>
          <a:prstGeom prst="rect">
            <a:avLst/>
          </a:prstGeom>
          <a:solidFill>
            <a:schemeClr val="bg1"/>
          </a:solidFill>
          <a:ln>
            <a:noFill/>
          </a:ln>
          <a:effectLst>
            <a:outerShdw blurRad="50800" dist="38100" dir="2700000" algn="tl" rotWithShape="0">
              <a:prstClr val="black">
                <a:alpha val="40000"/>
              </a:prstClr>
            </a:outerShdw>
          </a:effectLst>
          <a:extLst/>
        </p:spPr>
        <p:txBody>
          <a:bodyPr wrap="square">
            <a:spAutoFit/>
          </a:bodyPr>
          <a:lstStyle>
            <a:lvl1pPr marL="185738" indent="-185738"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buClr>
                <a:srgbClr val="FF0066"/>
              </a:buClr>
              <a:buFontTx/>
              <a:buChar char="•"/>
            </a:pPr>
            <a:r>
              <a:rPr lang="es-ES_tradnl" dirty="0"/>
              <a:t>Cada Departamento, unidad de trabajo etc. debe establecer </a:t>
            </a:r>
            <a:r>
              <a:rPr lang="es-ES_tradnl" b="1" dirty="0"/>
              <a:t>reglas</a:t>
            </a:r>
            <a:r>
              <a:rPr lang="es-ES_tradnl" dirty="0"/>
              <a:t> sobre quienes serán los autores y el orden en las publicaciones</a:t>
            </a:r>
          </a:p>
          <a:p>
            <a:pPr algn="l" eaLnBrk="1" hangingPunct="1"/>
            <a:endParaRPr lang="es-ES_tradnl" sz="1000" dirty="0"/>
          </a:p>
          <a:p>
            <a:pPr algn="l" eaLnBrk="1" hangingPunct="1">
              <a:buClr>
                <a:srgbClr val="FF0066"/>
              </a:buClr>
              <a:buFontTx/>
              <a:buChar char="•"/>
            </a:pPr>
            <a:r>
              <a:rPr lang="es-ES_tradnl" dirty="0"/>
              <a:t>El Tutor debe establecer claramente las </a:t>
            </a:r>
            <a:r>
              <a:rPr lang="es-ES_tradnl" b="1" dirty="0"/>
              <a:t>reglas</a:t>
            </a:r>
            <a:r>
              <a:rPr lang="es-ES_tradnl" dirty="0"/>
              <a:t> con sus alumnos con anticipación sobre cómo se harán las publicaciones</a:t>
            </a:r>
          </a:p>
          <a:p>
            <a:pPr algn="l" eaLnBrk="1" hangingPunct="1"/>
            <a:endParaRPr lang="es-ES_tradnl" sz="1000" dirty="0"/>
          </a:p>
          <a:p>
            <a:pPr algn="l" eaLnBrk="1" hangingPunct="1">
              <a:buClr>
                <a:srgbClr val="FF0066"/>
              </a:buClr>
              <a:buFontTx/>
              <a:buChar char="•"/>
            </a:pPr>
            <a:r>
              <a:rPr lang="es-ES_tradnl" dirty="0"/>
              <a:t>Las Revistas científicas ponen </a:t>
            </a:r>
            <a:r>
              <a:rPr lang="es-ES_tradnl" b="1" dirty="0" smtClean="0"/>
              <a:t>reglas</a:t>
            </a:r>
            <a:endParaRPr lang="es-ES_tradnl" sz="900" b="1" dirty="0" smtClean="0"/>
          </a:p>
          <a:p>
            <a:pPr marL="0" indent="0" algn="l" eaLnBrk="1" hangingPunct="1">
              <a:buClr>
                <a:srgbClr val="FF0066"/>
              </a:buClr>
            </a:pPr>
            <a:r>
              <a:rPr lang="es-ES_tradnl" sz="900" dirty="0" smtClean="0"/>
              <a:t>  </a:t>
            </a:r>
            <a:endParaRPr lang="es-ES_tradnl" sz="900" dirty="0"/>
          </a:p>
        </p:txBody>
      </p:sp>
      <p:sp>
        <p:nvSpPr>
          <p:cNvPr id="3" name="Text Box 8"/>
          <p:cNvSpPr txBox="1">
            <a:spLocks noChangeArrowheads="1"/>
          </p:cNvSpPr>
          <p:nvPr/>
        </p:nvSpPr>
        <p:spPr bwMode="auto">
          <a:xfrm>
            <a:off x="1804836" y="4868863"/>
            <a:ext cx="5546725" cy="6397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9050">
                <a:solidFill>
                  <a:srgbClr val="D60093"/>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Uniform</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requirements</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for</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manuscriptos</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submitted</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to</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biomedical</a:t>
            </a:r>
            <a:r>
              <a:rPr lang="es-ES_tradnl" sz="1200" i="1" dirty="0">
                <a:effectLst>
                  <a:outerShdw blurRad="38100" dist="38100" dir="2700000" algn="tl">
                    <a:srgbClr val="C0C0C0"/>
                  </a:outerShdw>
                </a:effectLst>
              </a:rPr>
              <a:t> </a:t>
            </a:r>
            <a:r>
              <a:rPr lang="es-ES_tradnl" sz="1200" i="1" dirty="0" err="1">
                <a:effectLst>
                  <a:outerShdw blurRad="38100" dist="38100" dir="2700000" algn="tl">
                    <a:srgbClr val="C0C0C0"/>
                  </a:outerShdw>
                </a:effectLst>
              </a:rPr>
              <a:t>journals</a:t>
            </a:r>
            <a:r>
              <a:rPr lang="es-ES_tradnl" sz="1200" i="1" dirty="0">
                <a:effectLst>
                  <a:outerShdw blurRad="38100" dist="38100" dir="2700000" algn="tl">
                    <a:srgbClr val="C0C0C0"/>
                  </a:outerShdw>
                </a:effectLst>
              </a:rPr>
              <a:t>”</a:t>
            </a:r>
          </a:p>
          <a:p>
            <a:pPr algn="r">
              <a:defRPr/>
            </a:pPr>
            <a:r>
              <a:rPr lang="es-ES_tradnl" sz="1200" dirty="0">
                <a:effectLst>
                  <a:outerShdw blurRad="38100" dist="38100" dir="2700000" algn="tl">
                    <a:srgbClr val="C0C0C0"/>
                  </a:outerShdw>
                </a:effectLst>
              </a:rPr>
              <a:t>International </a:t>
            </a:r>
            <a:r>
              <a:rPr lang="es-ES_tradnl" sz="1200" dirty="0" err="1">
                <a:effectLst>
                  <a:outerShdw blurRad="38100" dist="38100" dir="2700000" algn="tl">
                    <a:srgbClr val="C0C0C0"/>
                  </a:outerShdw>
                </a:effectLst>
              </a:rPr>
              <a:t>Committee</a:t>
            </a:r>
            <a:r>
              <a:rPr lang="es-ES_tradnl" sz="1200" dirty="0">
                <a:effectLst>
                  <a:outerShdw blurRad="38100" dist="38100" dir="2700000" algn="tl">
                    <a:srgbClr val="C0C0C0"/>
                  </a:outerShdw>
                </a:effectLst>
              </a:rPr>
              <a:t> of Medical </a:t>
            </a:r>
            <a:r>
              <a:rPr lang="es-ES_tradnl" sz="1200" dirty="0" err="1">
                <a:effectLst>
                  <a:outerShdw blurRad="38100" dist="38100" dir="2700000" algn="tl">
                    <a:srgbClr val="C0C0C0"/>
                  </a:outerShdw>
                </a:effectLst>
              </a:rPr>
              <a:t>Journals</a:t>
            </a:r>
            <a:r>
              <a:rPr lang="es-ES_tradnl" sz="1200" dirty="0">
                <a:effectLst>
                  <a:outerShdw blurRad="38100" dist="38100" dir="2700000" algn="tl">
                    <a:srgbClr val="C0C0C0"/>
                  </a:outerShdw>
                </a:effectLst>
              </a:rPr>
              <a:t> </a:t>
            </a:r>
            <a:r>
              <a:rPr lang="es-ES_tradnl" sz="1200" dirty="0" err="1">
                <a:effectLst>
                  <a:outerShdw blurRad="38100" dist="38100" dir="2700000" algn="tl">
                    <a:srgbClr val="C0C0C0"/>
                  </a:outerShdw>
                </a:effectLst>
              </a:rPr>
              <a:t>Editors</a:t>
            </a:r>
            <a:r>
              <a:rPr lang="es-ES_tradnl" sz="1200" dirty="0">
                <a:effectLst>
                  <a:outerShdw blurRad="38100" dist="38100" dir="2700000" algn="tl">
                    <a:srgbClr val="C0C0C0"/>
                  </a:outerShdw>
                </a:effectLst>
              </a:rPr>
              <a:t> </a:t>
            </a:r>
            <a:r>
              <a:rPr lang="es-ES_tradnl" sz="1200" b="1" dirty="0">
                <a:effectLst>
                  <a:outerShdw blurRad="38100" dist="38100" dir="2700000" algn="tl">
                    <a:srgbClr val="C0C0C0"/>
                  </a:outerShdw>
                </a:effectLst>
              </a:rPr>
              <a:t>(ICMJE</a:t>
            </a:r>
            <a:r>
              <a:rPr lang="es-ES_tradnl" sz="1200" dirty="0">
                <a:effectLst>
                  <a:outerShdw blurRad="38100" dist="38100" dir="2700000" algn="tl">
                    <a:srgbClr val="C0C0C0"/>
                  </a:outerShdw>
                </a:effectLst>
              </a:rPr>
              <a:t>)</a:t>
            </a:r>
          </a:p>
          <a:p>
            <a:pPr algn="r">
              <a:defRPr/>
            </a:pPr>
            <a:r>
              <a:rPr lang="es-ES_tradnl" sz="1200" dirty="0">
                <a:effectLst>
                  <a:outerShdw blurRad="38100" dist="38100" dir="2700000" algn="tl">
                    <a:srgbClr val="C0C0C0"/>
                  </a:outerShdw>
                </a:effectLst>
              </a:rPr>
              <a:t>http://www.icmje.org/</a:t>
            </a:r>
          </a:p>
        </p:txBody>
      </p:sp>
      <p:sp>
        <p:nvSpPr>
          <p:cNvPr id="4" name="Text Box 14"/>
          <p:cNvSpPr txBox="1">
            <a:spLocks noChangeArrowheads="1"/>
          </p:cNvSpPr>
          <p:nvPr/>
        </p:nvSpPr>
        <p:spPr bwMode="auto">
          <a:xfrm>
            <a:off x="2722808" y="1196752"/>
            <a:ext cx="3708066" cy="523220"/>
          </a:xfrm>
          <a:prstGeom prst="rect">
            <a:avLst/>
          </a:prstGeom>
          <a:solidFill>
            <a:schemeClr val="accent6">
              <a:lumMod val="20000"/>
              <a:lumOff val="80000"/>
            </a:schemeClr>
          </a:solidFill>
          <a:ln w="28575">
            <a:solidFill>
              <a:srgbClr val="331BE5"/>
            </a:solidFill>
            <a:miter lim="800000"/>
            <a:headEnd/>
            <a:tailEnd/>
          </a:ln>
          <a:effectLst>
            <a:outerShdw dist="45791" dir="2021404"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Orden de los autores</a:t>
            </a:r>
          </a:p>
        </p:txBody>
      </p:sp>
      <p:sp>
        <p:nvSpPr>
          <p:cNvPr id="5" name="Text Box 4"/>
          <p:cNvSpPr txBox="1">
            <a:spLocks noChangeArrowheads="1"/>
          </p:cNvSpPr>
          <p:nvPr/>
        </p:nvSpPr>
        <p:spPr bwMode="auto">
          <a:xfrm>
            <a:off x="6309171" y="6465143"/>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1026245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683566" y="1556792"/>
            <a:ext cx="7736413" cy="1200329"/>
          </a:xfrm>
          <a:prstGeom prst="rect">
            <a:avLst/>
          </a:prstGeom>
          <a:solidFill>
            <a:schemeClr val="bg1"/>
          </a:solidFill>
          <a:ln>
            <a:noFill/>
          </a:ln>
          <a:effectLst>
            <a:outerShdw blurRad="50800" dist="38100" dir="2700000" algn="tl" rotWithShape="0">
              <a:prstClr val="black">
                <a:alpha val="40000"/>
              </a:prstClr>
            </a:outerShdw>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ctr" eaLnBrk="1" hangingPunct="1"/>
            <a:r>
              <a:rPr lang="es-ES" sz="3600" dirty="0"/>
              <a:t>“Necesidad” de tener publicaciones</a:t>
            </a:r>
          </a:p>
          <a:p>
            <a:pPr algn="ctr" eaLnBrk="1" hangingPunct="1"/>
            <a:r>
              <a:rPr lang="es-ES" sz="3600" dirty="0"/>
              <a:t>Mientras más mejor…</a:t>
            </a:r>
          </a:p>
        </p:txBody>
      </p:sp>
      <p:sp>
        <p:nvSpPr>
          <p:cNvPr id="3" name="Text Box 7"/>
          <p:cNvSpPr txBox="1">
            <a:spLocks noChangeArrowheads="1"/>
          </p:cNvSpPr>
          <p:nvPr/>
        </p:nvSpPr>
        <p:spPr bwMode="auto">
          <a:xfrm>
            <a:off x="1216152" y="3390076"/>
            <a:ext cx="6781023" cy="1569660"/>
          </a:xfrm>
          <a:prstGeom prst="rect">
            <a:avLst/>
          </a:prstGeom>
          <a:solidFill>
            <a:srgbClr val="FF99FF"/>
          </a:solidFill>
          <a:ln>
            <a:noFill/>
          </a:ln>
          <a:effectLs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ctr" eaLnBrk="1" hangingPunct="1"/>
            <a:r>
              <a:rPr lang="es-ES" sz="3200" dirty="0"/>
              <a:t>Aunque no llene criterios de autor,</a:t>
            </a:r>
          </a:p>
          <a:p>
            <a:pPr algn="ctr" eaLnBrk="1" hangingPunct="1"/>
            <a:r>
              <a:rPr lang="es-ES" sz="3200" dirty="0" smtClean="0"/>
              <a:t>los </a:t>
            </a:r>
            <a:r>
              <a:rPr lang="es-ES" sz="3200" dirty="0"/>
              <a:t>amigos que lo quieren, </a:t>
            </a:r>
          </a:p>
          <a:p>
            <a:pPr algn="ctr" eaLnBrk="1" hangingPunct="1"/>
            <a:r>
              <a:rPr lang="es-ES" sz="3200" dirty="0"/>
              <a:t>lo ponen como </a:t>
            </a:r>
            <a:r>
              <a:rPr lang="es-ES" sz="3200" dirty="0" smtClean="0"/>
              <a:t>autor…</a:t>
            </a:r>
            <a:endParaRPr lang="es-ES" sz="3200" dirty="0"/>
          </a:p>
        </p:txBody>
      </p:sp>
      <p:sp>
        <p:nvSpPr>
          <p:cNvPr id="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42420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0" fill="hold"/>
                                        <p:tgtEl>
                                          <p:spTgt spid="3"/>
                                        </p:tgtEl>
                                        <p:attrNameLst>
                                          <p:attrName>ppt_w</p:attrName>
                                        </p:attrNameLst>
                                      </p:cBhvr>
                                      <p:tavLst>
                                        <p:tav tm="0">
                                          <p:val>
                                            <p:fltVal val="0"/>
                                          </p:val>
                                        </p:tav>
                                        <p:tav tm="100000">
                                          <p:val>
                                            <p:strVal val="#ppt_w"/>
                                          </p:val>
                                        </p:tav>
                                      </p:tavLst>
                                    </p:anim>
                                    <p:anim calcmode="lin" valueType="num">
                                      <p:cBhvr>
                                        <p:cTn id="15" dur="5000" fill="hold"/>
                                        <p:tgtEl>
                                          <p:spTgt spid="3"/>
                                        </p:tgtEl>
                                        <p:attrNameLst>
                                          <p:attrName>ppt_h</p:attrName>
                                        </p:attrNameLst>
                                      </p:cBhvr>
                                      <p:tavLst>
                                        <p:tav tm="0">
                                          <p:val>
                                            <p:fltVal val="0"/>
                                          </p:val>
                                        </p:tav>
                                        <p:tav tm="100000">
                                          <p:val>
                                            <p:strVal val="#ppt_h"/>
                                          </p:val>
                                        </p:tav>
                                      </p:tavLst>
                                    </p:anim>
                                    <p:animEffect transition="in" filter="fade">
                                      <p:cBhvr>
                                        <p:cTn id="16" dur="5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1384300" y="2157413"/>
            <a:ext cx="1841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endParaRPr lang="en-US" sz="1800" b="1"/>
          </a:p>
        </p:txBody>
      </p:sp>
      <p:sp>
        <p:nvSpPr>
          <p:cNvPr id="13315" name="Text Box 7"/>
          <p:cNvSpPr txBox="1">
            <a:spLocks noChangeArrowheads="1"/>
          </p:cNvSpPr>
          <p:nvPr/>
        </p:nvSpPr>
        <p:spPr bwMode="auto">
          <a:xfrm>
            <a:off x="1527175" y="2368550"/>
            <a:ext cx="1841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endParaRPr lang="en-US" sz="1800" b="1">
              <a:latin typeface="Arial" charset="0"/>
            </a:endParaRPr>
          </a:p>
        </p:txBody>
      </p:sp>
      <p:sp>
        <p:nvSpPr>
          <p:cNvPr id="44040" name="Text Box 8"/>
          <p:cNvSpPr txBox="1">
            <a:spLocks noChangeArrowheads="1"/>
          </p:cNvSpPr>
          <p:nvPr/>
        </p:nvSpPr>
        <p:spPr bwMode="auto">
          <a:xfrm>
            <a:off x="1552575" y="2516188"/>
            <a:ext cx="6037263" cy="1920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r>
              <a:rPr lang="es-ES_tradnl" sz="4000">
                <a:effectLst>
                  <a:outerShdw blurRad="38100" dist="38100" dir="2700000" algn="tl">
                    <a:srgbClr val="C0C0C0"/>
                  </a:outerShdw>
                </a:effectLst>
              </a:rPr>
              <a:t>¡No se puede guiar a alguien en algo que uno no hace o no sabe hacer!</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331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4040">
                                            <p:txEl>
                                              <p:pRg st="0" end="0"/>
                                            </p:txEl>
                                          </p:spTgt>
                                        </p:tgtEl>
                                        <p:attrNameLst>
                                          <p:attrName>style.visibility</p:attrName>
                                        </p:attrNameLst>
                                      </p:cBhvr>
                                      <p:to>
                                        <p:strVal val="visible"/>
                                      </p:to>
                                    </p:set>
                                    <p:anim calcmode="discrete" valueType="clr">
                                      <p:cBhvr override="childStyle">
                                        <p:cTn id="7" dur="80"/>
                                        <p:tgtEl>
                                          <p:spTgt spid="4404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4040">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44040">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971550" y="1170509"/>
            <a:ext cx="4392613" cy="1322387"/>
          </a:xfrm>
          <a:prstGeom prst="rect">
            <a:avLst/>
          </a:prstGeom>
          <a:solidFill>
            <a:srgbClr val="FFFFCC"/>
          </a:solidFill>
          <a:ln w="28575">
            <a:solidFill>
              <a:srgbClr val="331BE5"/>
            </a:solidFill>
            <a:miter lim="800000"/>
            <a:headEnd/>
            <a:tailEnd/>
          </a:ln>
          <a:effectLst>
            <a:outerShdw dist="35921" dir="2700000" algn="ctr" rotWithShape="0">
              <a:schemeClr val="bg2"/>
            </a:outerShdw>
          </a:effectLs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400" dirty="0"/>
              <a:t>Autores </a:t>
            </a:r>
            <a:r>
              <a:rPr lang="es-ES" sz="2400" b="1" dirty="0">
                <a:solidFill>
                  <a:srgbClr val="C00000"/>
                </a:solidFill>
                <a:effectLst>
                  <a:outerShdw blurRad="38100" dist="38100" dir="2700000" algn="tl">
                    <a:srgbClr val="000000">
                      <a:alpha val="43137"/>
                    </a:srgbClr>
                  </a:outerShdw>
                </a:effectLst>
              </a:rPr>
              <a:t>INVITADOS</a:t>
            </a:r>
            <a:r>
              <a:rPr lang="es-ES" sz="2400" b="1" dirty="0">
                <a:solidFill>
                  <a:srgbClr val="CC0000"/>
                </a:solidFill>
              </a:rPr>
              <a:t> </a:t>
            </a:r>
            <a:r>
              <a:rPr lang="es-ES" i="1" dirty="0" err="1"/>
              <a:t>guest</a:t>
            </a:r>
            <a:r>
              <a:rPr lang="es-ES" i="1" dirty="0"/>
              <a:t> </a:t>
            </a:r>
            <a:endParaRPr lang="es-ES" b="1" dirty="0">
              <a:solidFill>
                <a:srgbClr val="CC0000"/>
              </a:solidFill>
            </a:endParaRPr>
          </a:p>
          <a:p>
            <a:pPr algn="l" eaLnBrk="1" hangingPunct="1"/>
            <a:endParaRPr lang="es-ES" sz="800" dirty="0"/>
          </a:p>
          <a:p>
            <a:pPr algn="l" eaLnBrk="1" hangingPunct="1"/>
            <a:r>
              <a:rPr lang="es-ES" sz="1600" dirty="0"/>
              <a:t>Los que </a:t>
            </a:r>
            <a:r>
              <a:rPr lang="es-ES" sz="1600" b="1" u="sng" dirty="0"/>
              <a:t>NO cumplen</a:t>
            </a:r>
            <a:r>
              <a:rPr lang="es-ES" sz="1600" dirty="0"/>
              <a:t> los criterios de autor y son listados como autores por su rango, reputación o supuesta influencia</a:t>
            </a:r>
          </a:p>
        </p:txBody>
      </p:sp>
      <p:sp>
        <p:nvSpPr>
          <p:cNvPr id="3" name="Text Box 8"/>
          <p:cNvSpPr txBox="1">
            <a:spLocks noChangeArrowheads="1"/>
          </p:cNvSpPr>
          <p:nvPr/>
        </p:nvSpPr>
        <p:spPr bwMode="auto">
          <a:xfrm>
            <a:off x="2338388" y="2852738"/>
            <a:ext cx="4467225" cy="1322387"/>
          </a:xfrm>
          <a:prstGeom prst="rect">
            <a:avLst/>
          </a:prstGeom>
          <a:solidFill>
            <a:srgbClr val="FFFFCC"/>
          </a:solidFill>
          <a:ln w="28575">
            <a:solidFill>
              <a:srgbClr val="331BE5"/>
            </a:solidFill>
            <a:miter lim="800000"/>
            <a:headEnd/>
            <a:tailEnd/>
          </a:ln>
          <a:effectLst>
            <a:outerShdw dist="35921" dir="2700000" algn="ctr" rotWithShape="0">
              <a:schemeClr val="bg2"/>
            </a:outerShdw>
          </a:effectLs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400" dirty="0"/>
              <a:t>Autores </a:t>
            </a:r>
            <a:r>
              <a:rPr lang="es-ES" sz="2400" b="1" dirty="0">
                <a:solidFill>
                  <a:srgbClr val="C00000"/>
                </a:solidFill>
                <a:effectLst>
                  <a:outerShdw blurRad="38100" dist="38100" dir="2700000" algn="tl">
                    <a:srgbClr val="000000">
                      <a:alpha val="43137"/>
                    </a:srgbClr>
                  </a:outerShdw>
                </a:effectLst>
              </a:rPr>
              <a:t>HONORARIOS</a:t>
            </a:r>
            <a:r>
              <a:rPr lang="es-ES" sz="2400" b="1" dirty="0">
                <a:solidFill>
                  <a:srgbClr val="CC0000"/>
                </a:solidFill>
              </a:rPr>
              <a:t> </a:t>
            </a:r>
            <a:r>
              <a:rPr lang="es-ES" i="1" dirty="0" err="1"/>
              <a:t>gift</a:t>
            </a:r>
            <a:r>
              <a:rPr lang="es-ES" i="1" dirty="0"/>
              <a:t> </a:t>
            </a:r>
            <a:endParaRPr lang="es-ES" b="1" dirty="0">
              <a:solidFill>
                <a:srgbClr val="CC0000"/>
              </a:solidFill>
            </a:endParaRPr>
          </a:p>
          <a:p>
            <a:pPr algn="l" eaLnBrk="1" hangingPunct="1"/>
            <a:endParaRPr lang="es-ES" sz="800" dirty="0"/>
          </a:p>
          <a:p>
            <a:pPr algn="l" eaLnBrk="1" hangingPunct="1"/>
            <a:r>
              <a:rPr lang="es-ES" sz="1600" dirty="0"/>
              <a:t>Los que </a:t>
            </a:r>
            <a:r>
              <a:rPr lang="es-ES" sz="1600" b="1" u="sng" dirty="0"/>
              <a:t>NO cumplen</a:t>
            </a:r>
            <a:r>
              <a:rPr lang="es-ES" sz="1600" dirty="0"/>
              <a:t> los criterios de autor y son listados como autores por favor personal o en retorno por pago de algo</a:t>
            </a:r>
          </a:p>
        </p:txBody>
      </p:sp>
      <p:sp>
        <p:nvSpPr>
          <p:cNvPr id="4" name="Text Box 9"/>
          <p:cNvSpPr txBox="1">
            <a:spLocks noChangeArrowheads="1"/>
          </p:cNvSpPr>
          <p:nvPr/>
        </p:nvSpPr>
        <p:spPr bwMode="auto">
          <a:xfrm>
            <a:off x="3779838" y="4652963"/>
            <a:ext cx="4392612" cy="1077912"/>
          </a:xfrm>
          <a:prstGeom prst="rect">
            <a:avLst/>
          </a:prstGeom>
          <a:solidFill>
            <a:srgbClr val="FFFFCC"/>
          </a:solidFill>
          <a:ln w="28575">
            <a:solidFill>
              <a:srgbClr val="331BE5"/>
            </a:solidFill>
            <a:miter lim="800000"/>
            <a:headEnd/>
            <a:tailEnd/>
          </a:ln>
          <a:effectLst>
            <a:outerShdw dist="35921" dir="2700000" algn="ctr" rotWithShape="0">
              <a:schemeClr val="bg2"/>
            </a:outerShdw>
          </a:effectLst>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l" eaLnBrk="1" hangingPunct="1"/>
            <a:r>
              <a:rPr lang="es-ES" sz="2400" dirty="0"/>
              <a:t>Autores </a:t>
            </a:r>
            <a:r>
              <a:rPr lang="es-ES" sz="2400" b="1" dirty="0">
                <a:solidFill>
                  <a:srgbClr val="C00000"/>
                </a:solidFill>
                <a:effectLst>
                  <a:outerShdw blurRad="38100" dist="38100" dir="2700000" algn="tl">
                    <a:srgbClr val="000000">
                      <a:alpha val="43137"/>
                    </a:srgbClr>
                  </a:outerShdw>
                </a:effectLst>
              </a:rPr>
              <a:t>FANTASMAS</a:t>
            </a:r>
            <a:r>
              <a:rPr lang="es-ES" sz="2400" b="1" dirty="0">
                <a:solidFill>
                  <a:srgbClr val="CC0000"/>
                </a:solidFill>
              </a:rPr>
              <a:t> </a:t>
            </a:r>
            <a:r>
              <a:rPr lang="es-ES" i="1" dirty="0" err="1"/>
              <a:t>ghost</a:t>
            </a:r>
            <a:r>
              <a:rPr lang="es-ES" i="1" dirty="0"/>
              <a:t> </a:t>
            </a:r>
            <a:endParaRPr lang="es-ES" b="1" dirty="0">
              <a:solidFill>
                <a:srgbClr val="CC0000"/>
              </a:solidFill>
            </a:endParaRPr>
          </a:p>
          <a:p>
            <a:pPr algn="l" eaLnBrk="1" hangingPunct="1"/>
            <a:endParaRPr lang="es-ES" sz="800" dirty="0"/>
          </a:p>
          <a:p>
            <a:pPr algn="l" eaLnBrk="1" hangingPunct="1"/>
            <a:r>
              <a:rPr lang="es-ES" sz="1600" dirty="0"/>
              <a:t>Los que </a:t>
            </a:r>
            <a:r>
              <a:rPr lang="es-ES" sz="1600" b="1" u="sng" dirty="0"/>
              <a:t>cumplen</a:t>
            </a:r>
            <a:r>
              <a:rPr lang="es-ES" sz="1600" dirty="0"/>
              <a:t> los criterios de autor, pero NO son listados como autores</a:t>
            </a:r>
          </a:p>
        </p:txBody>
      </p:sp>
      <p:sp>
        <p:nvSpPr>
          <p:cNvPr id="5" name="Text Box 10"/>
          <p:cNvSpPr txBox="1">
            <a:spLocks noChangeArrowheads="1"/>
          </p:cNvSpPr>
          <p:nvPr/>
        </p:nvSpPr>
        <p:spPr bwMode="auto">
          <a:xfrm>
            <a:off x="323850" y="5949950"/>
            <a:ext cx="42481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l">
              <a:defRPr/>
            </a:pPr>
            <a:r>
              <a:rPr lang="es-ES" sz="1200">
                <a:effectLst>
                  <a:outerShdw blurRad="38100" dist="38100" dir="2700000" algn="tl">
                    <a:srgbClr val="C0C0C0"/>
                  </a:outerShdw>
                </a:effectLst>
              </a:rPr>
              <a:t>E. Wager &amp; S. Kleinert. Responsible research publication: International standards for authors 2011</a:t>
            </a:r>
          </a:p>
        </p:txBody>
      </p:sp>
      <p:sp>
        <p:nvSpPr>
          <p:cNvPr id="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2829500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7" presetClass="entr" presetSubtype="0" fill="hold" nodeType="clickEffect">
                                  <p:stCondLst>
                                    <p:cond delay="0"/>
                                  </p:stCondLst>
                                  <p:iterate type="lt">
                                    <p:tmPct val="50000"/>
                                  </p:iterate>
                                  <p:childTnLst>
                                    <p:set>
                                      <p:cBhvr>
                                        <p:cTn id="10" dur="1" fill="hold">
                                          <p:stCondLst>
                                            <p:cond delay="0"/>
                                          </p:stCondLst>
                                        </p:cTn>
                                        <p:tgtEl>
                                          <p:spTgt spid="2">
                                            <p:txEl>
                                              <p:pRg st="2" end="2"/>
                                            </p:txEl>
                                          </p:spTgt>
                                        </p:tgtEl>
                                        <p:attrNameLst>
                                          <p:attrName>style.visibility</p:attrName>
                                        </p:attrNameLst>
                                      </p:cBhvr>
                                      <p:to>
                                        <p:strVal val="visible"/>
                                      </p:to>
                                    </p:set>
                                    <p:anim calcmode="discrete" valueType="clr">
                                      <p:cBhvr override="childStyle">
                                        <p:cTn id="11" dur="80"/>
                                        <p:tgtEl>
                                          <p:spTgt spid="2">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2">
                                            <p:txEl>
                                              <p:pRg st="2" end="2"/>
                                            </p:txEl>
                                          </p:spTgt>
                                        </p:tgtEl>
                                        <p:attrNameLst>
                                          <p:attrName>fillcolor</p:attrName>
                                        </p:attrNameLst>
                                      </p:cBhvr>
                                      <p:tavLst>
                                        <p:tav tm="0">
                                          <p:val>
                                            <p:clrVal>
                                              <a:schemeClr val="accent2"/>
                                            </p:clrVal>
                                          </p:val>
                                        </p:tav>
                                        <p:tav tm="50000">
                                          <p:val>
                                            <p:clrVal>
                                              <a:schemeClr val="hlink"/>
                                            </p:clrVal>
                                          </p:val>
                                        </p:tav>
                                      </p:tavLst>
                                    </p:anim>
                                    <p:set>
                                      <p:cBhvr>
                                        <p:cTn id="13" dur="80"/>
                                        <p:tgtEl>
                                          <p:spTgt spid="2">
                                            <p:txEl>
                                              <p:pRg st="2" end="2"/>
                                            </p:txEl>
                                          </p:spTgt>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nodeType="clickEffect">
                                  <p:stCondLst>
                                    <p:cond delay="0"/>
                                  </p:stCondLst>
                                  <p:iterate type="lt">
                                    <p:tmPct val="50000"/>
                                  </p:iterate>
                                  <p:childTnLst>
                                    <p:set>
                                      <p:cBhvr>
                                        <p:cTn id="21"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2"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4" dur="80"/>
                                        <p:tgtEl>
                                          <p:spTgt spid="3">
                                            <p:txEl>
                                              <p:pRg st="2" end="2"/>
                                            </p:txEl>
                                          </p:spTgt>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7" presetClass="entr" presetSubtype="0" fill="hold" nodeType="clickEffect">
                                  <p:stCondLst>
                                    <p:cond delay="0"/>
                                  </p:stCondLst>
                                  <p:iterate type="lt">
                                    <p:tmPct val="50000"/>
                                  </p:iterate>
                                  <p:childTnLst>
                                    <p:set>
                                      <p:cBhvr>
                                        <p:cTn id="32" dur="1" fill="hold">
                                          <p:stCondLst>
                                            <p:cond delay="0"/>
                                          </p:stCondLst>
                                        </p:cTn>
                                        <p:tgtEl>
                                          <p:spTgt spid="4">
                                            <p:txEl>
                                              <p:pRg st="2" end="2"/>
                                            </p:txEl>
                                          </p:spTgt>
                                        </p:tgtEl>
                                        <p:attrNameLst>
                                          <p:attrName>style.visibility</p:attrName>
                                        </p:attrNameLst>
                                      </p:cBhvr>
                                      <p:to>
                                        <p:strVal val="visible"/>
                                      </p:to>
                                    </p:set>
                                    <p:anim calcmode="discrete" valueType="clr">
                                      <p:cBhvr override="childStyle">
                                        <p:cTn id="33" dur="80"/>
                                        <p:tgtEl>
                                          <p:spTgt spid="4">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4" dur="80"/>
                                        <p:tgtEl>
                                          <p:spTgt spid="4">
                                            <p:txEl>
                                              <p:pRg st="2" end="2"/>
                                            </p:txEl>
                                          </p:spTgt>
                                        </p:tgtEl>
                                        <p:attrNameLst>
                                          <p:attrName>fillcolor</p:attrName>
                                        </p:attrNameLst>
                                      </p:cBhvr>
                                      <p:tavLst>
                                        <p:tav tm="0">
                                          <p:val>
                                            <p:clrVal>
                                              <a:schemeClr val="accent2"/>
                                            </p:clrVal>
                                          </p:val>
                                        </p:tav>
                                        <p:tav tm="50000">
                                          <p:val>
                                            <p:clrVal>
                                              <a:schemeClr val="hlink"/>
                                            </p:clrVal>
                                          </p:val>
                                        </p:tav>
                                      </p:tavLst>
                                    </p:anim>
                                    <p:set>
                                      <p:cBhvr>
                                        <p:cTn id="35" dur="80"/>
                                        <p:tgtEl>
                                          <p:spTgt spid="4">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654174" y="2290019"/>
            <a:ext cx="5834063" cy="1154162"/>
          </a:xfrm>
          <a:prstGeom prst="rect">
            <a:avLst/>
          </a:prstGeom>
          <a:solidFill>
            <a:schemeClr val="bg1"/>
          </a:solidFill>
          <a:ln w="9525">
            <a:noFill/>
            <a:miter lim="800000"/>
            <a:headEnd/>
            <a:tailEnd/>
          </a:ln>
          <a:effec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ctr" eaLnBrk="1" hangingPunct="1">
              <a:defRPr/>
            </a:pPr>
            <a:r>
              <a:rPr lang="es-ES_tradnl" sz="2000" dirty="0" smtClean="0">
                <a:effectLst>
                  <a:outerShdw blurRad="38100" dist="38100" dir="2700000" algn="tl">
                    <a:srgbClr val="C0C0C0"/>
                  </a:outerShdw>
                </a:effectLst>
              </a:rPr>
              <a:t>Los investigadores que </a:t>
            </a:r>
            <a:r>
              <a:rPr lang="es-ES_tradnl" sz="2000" u="sng" dirty="0" smtClean="0">
                <a:effectLst>
                  <a:outerShdw blurRad="38100" dist="38100" dir="2700000" algn="tl">
                    <a:srgbClr val="C0C0C0"/>
                  </a:outerShdw>
                </a:effectLst>
              </a:rPr>
              <a:t>NO</a:t>
            </a:r>
            <a:r>
              <a:rPr lang="es-ES_tradnl" sz="2000" dirty="0" smtClean="0">
                <a:effectLst>
                  <a:outerShdw blurRad="38100" dist="38100" dir="2700000" algn="tl">
                    <a:srgbClr val="C0C0C0"/>
                  </a:outerShdw>
                </a:effectLst>
              </a:rPr>
              <a:t> cumplan los cuatro criterios de Autor deben estar en la sección de </a:t>
            </a:r>
            <a:r>
              <a:rPr lang="es-ES_tradnl" sz="2000" b="1" i="1" dirty="0" smtClean="0">
                <a:effectLst>
                  <a:outerShdw blurRad="38100" dist="38100" dir="2700000" algn="tl">
                    <a:srgbClr val="C0C0C0"/>
                  </a:outerShdw>
                </a:effectLst>
              </a:rPr>
              <a:t>Agradecimientos</a:t>
            </a:r>
          </a:p>
          <a:p>
            <a:pPr algn="ctr" eaLnBrk="1" hangingPunct="1">
              <a:defRPr/>
            </a:pPr>
            <a:endParaRPr lang="es-ES_tradnl" sz="900" b="1" i="1" dirty="0" smtClean="0">
              <a:effectLst>
                <a:outerShdw blurRad="38100" dist="38100" dir="2700000" algn="tl">
                  <a:srgbClr val="C0C0C0"/>
                </a:outerShdw>
              </a:effectLst>
            </a:endParaRPr>
          </a:p>
        </p:txBody>
      </p:sp>
      <p:sp>
        <p:nvSpPr>
          <p:cNvPr id="3" name="Text Box 5"/>
          <p:cNvSpPr txBox="1">
            <a:spLocks noChangeArrowheads="1"/>
          </p:cNvSpPr>
          <p:nvPr/>
        </p:nvSpPr>
        <p:spPr bwMode="auto">
          <a:xfrm>
            <a:off x="2455074" y="1367165"/>
            <a:ext cx="4233852" cy="584775"/>
          </a:xfrm>
          <a:prstGeom prst="rect">
            <a:avLst/>
          </a:prstGeom>
          <a:solidFill>
            <a:schemeClr val="accent6">
              <a:lumMod val="20000"/>
              <a:lumOff val="80000"/>
            </a:schemeClr>
          </a:solidFill>
          <a:ln w="28575">
            <a:solidFill>
              <a:srgbClr val="331BE5"/>
            </a:solidFill>
            <a:miter lim="800000"/>
            <a:headEnd/>
            <a:tailEnd/>
          </a:ln>
          <a:effectLst>
            <a:outerShdw blurRad="50800" dist="38100" dir="5400000" algn="t" rotWithShape="0">
              <a:schemeClr val="tx1">
                <a:alpha val="40000"/>
              </a:schemeClr>
            </a:outerShdw>
          </a:effectLst>
        </p:spPr>
        <p:txBody>
          <a:bodyPr wrap="none">
            <a:spAutoFit/>
          </a:bodyPr>
          <a:lstStyle/>
          <a:p>
            <a:pPr>
              <a:defRPr/>
            </a:pPr>
            <a:r>
              <a:rPr lang="es-ES_tradnl" sz="3200">
                <a:effectLst>
                  <a:outerShdw blurRad="38100" dist="38100" dir="2700000" algn="tl">
                    <a:srgbClr val="000000">
                      <a:alpha val="43137"/>
                    </a:srgbClr>
                  </a:outerShdw>
                </a:effectLst>
              </a:rPr>
              <a:t>Los Agradecimientos</a:t>
            </a:r>
          </a:p>
        </p:txBody>
      </p:sp>
      <p:sp>
        <p:nvSpPr>
          <p:cNvPr id="4" name="Text Box 6"/>
          <p:cNvSpPr txBox="1">
            <a:spLocks noChangeArrowheads="1"/>
          </p:cNvSpPr>
          <p:nvPr/>
        </p:nvSpPr>
        <p:spPr bwMode="auto">
          <a:xfrm>
            <a:off x="2001043" y="3645023"/>
            <a:ext cx="5190845" cy="1154162"/>
          </a:xfrm>
          <a:prstGeom prst="rect">
            <a:avLst/>
          </a:prstGeom>
          <a:solidFill>
            <a:schemeClr val="bg1"/>
          </a:solid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l" eaLnBrk="1" hangingPunct="1">
              <a:defRPr/>
            </a:pPr>
            <a:r>
              <a:rPr lang="es-ES_tradnl" sz="2000" dirty="0" smtClean="0">
                <a:effectLst>
                  <a:outerShdw blurRad="38100" dist="38100" dir="2700000" algn="tl">
                    <a:srgbClr val="C0C0C0"/>
                  </a:outerShdw>
                </a:effectLst>
              </a:rPr>
              <a:t>Es mejor </a:t>
            </a:r>
            <a:r>
              <a:rPr lang="es-ES_tradnl" sz="2000" dirty="0" smtClean="0">
                <a:solidFill>
                  <a:srgbClr val="C00000"/>
                </a:solidFill>
                <a:effectLst>
                  <a:outerShdw blurRad="38100" dist="38100" dir="2700000" algn="tl">
                    <a:srgbClr val="C0C0C0"/>
                  </a:outerShdw>
                </a:effectLst>
              </a:rPr>
              <a:t>describir su participación</a:t>
            </a:r>
          </a:p>
          <a:p>
            <a:pPr algn="l" eaLnBrk="1" hangingPunct="1">
              <a:defRPr/>
            </a:pPr>
            <a:r>
              <a:rPr lang="es-ES_tradnl" sz="2000" dirty="0" smtClean="0">
                <a:effectLst>
                  <a:outerShdw blurRad="38100" dist="38100" dir="2700000" algn="tl">
                    <a:srgbClr val="C0C0C0"/>
                  </a:outerShdw>
                </a:effectLst>
              </a:rPr>
              <a:t>Estas personas </a:t>
            </a:r>
            <a:r>
              <a:rPr lang="es-ES_tradnl" sz="2000" dirty="0" smtClean="0">
                <a:solidFill>
                  <a:srgbClr val="C00000"/>
                </a:solidFill>
                <a:effectLst>
                  <a:outerShdw blurRad="38100" dist="38100" dir="2700000" algn="tl">
                    <a:srgbClr val="C0C0C0"/>
                  </a:outerShdw>
                </a:effectLst>
              </a:rPr>
              <a:t>deben dar permiso </a:t>
            </a:r>
            <a:r>
              <a:rPr lang="es-ES_tradnl" sz="2000" dirty="0" smtClean="0">
                <a:effectLst>
                  <a:outerShdw blurRad="38100" dist="38100" dir="2700000" algn="tl">
                    <a:srgbClr val="C0C0C0"/>
                  </a:outerShdw>
                </a:effectLst>
              </a:rPr>
              <a:t>escrito</a:t>
            </a:r>
          </a:p>
          <a:p>
            <a:pPr algn="l" eaLnBrk="1" hangingPunct="1">
              <a:defRPr/>
            </a:pPr>
            <a:r>
              <a:rPr lang="es-ES_tradnl" sz="2000" dirty="0" smtClean="0">
                <a:effectLst>
                  <a:outerShdw blurRad="38100" dist="38100" dir="2700000" algn="tl">
                    <a:srgbClr val="C0C0C0"/>
                  </a:outerShdw>
                </a:effectLst>
              </a:rPr>
              <a:t>para ser reconocidas</a:t>
            </a:r>
          </a:p>
          <a:p>
            <a:pPr algn="l" eaLnBrk="1" hangingPunct="1">
              <a:defRPr/>
            </a:pPr>
            <a:endParaRPr lang="es-ES_tradnl" sz="900" dirty="0" smtClean="0">
              <a:effectLst>
                <a:outerShdw blurRad="38100" dist="38100" dir="2700000" algn="tl">
                  <a:srgbClr val="C0C0C0"/>
                </a:outerShdw>
              </a:effectLst>
            </a:endParaRPr>
          </a:p>
        </p:txBody>
      </p:sp>
      <p:sp>
        <p:nvSpPr>
          <p:cNvPr id="5" name="Text Box 6"/>
          <p:cNvSpPr txBox="1">
            <a:spLocks noChangeArrowheads="1"/>
          </p:cNvSpPr>
          <p:nvPr/>
        </p:nvSpPr>
        <p:spPr bwMode="auto">
          <a:xfrm>
            <a:off x="1968554" y="4890132"/>
            <a:ext cx="5130800" cy="600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CC0000"/>
                </a:solidFill>
                <a:miter lim="800000"/>
                <a:headEnd/>
                <a:tailEnd/>
              </a14:hiddenLine>
            </a:ext>
          </a:ex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algn="r" eaLnBrk="1" hangingPunct="1">
              <a:defRPr/>
            </a:pPr>
            <a:r>
              <a:rPr lang="es-ES_tradnl" sz="1100" i="1" dirty="0" smtClean="0">
                <a:effectLst>
                  <a:outerShdw blurRad="38100" dist="38100" dir="2700000" algn="tl">
                    <a:srgbClr val="C0C0C0"/>
                  </a:outerShdw>
                </a:effectLst>
              </a:rPr>
              <a:t>“</a:t>
            </a:r>
            <a:r>
              <a:rPr lang="es-ES_tradnl" sz="1100" i="1" dirty="0" err="1" smtClean="0">
                <a:effectLst>
                  <a:outerShdw blurRad="38100" dist="38100" dir="2700000" algn="tl">
                    <a:srgbClr val="C0C0C0"/>
                  </a:outerShdw>
                </a:effectLst>
              </a:rPr>
              <a:t>Recommendations</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for</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the</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Conduct</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Reporting</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Editing</a:t>
            </a:r>
            <a:r>
              <a:rPr lang="es-ES_tradnl" sz="1100" i="1" dirty="0" smtClean="0">
                <a:effectLst>
                  <a:outerShdw blurRad="38100" dist="38100" dir="2700000" algn="tl">
                    <a:srgbClr val="C0C0C0"/>
                  </a:outerShdw>
                </a:effectLst>
              </a:rPr>
              <a:t> and </a:t>
            </a:r>
            <a:r>
              <a:rPr lang="es-ES_tradnl" sz="1100" i="1" dirty="0" err="1" smtClean="0">
                <a:effectLst>
                  <a:outerShdw blurRad="38100" dist="38100" dir="2700000" algn="tl">
                    <a:srgbClr val="C0C0C0"/>
                  </a:outerShdw>
                </a:effectLst>
              </a:rPr>
              <a:t>Publication</a:t>
            </a:r>
            <a:r>
              <a:rPr lang="es-ES_tradnl" sz="1100" i="1" dirty="0" smtClean="0">
                <a:effectLst>
                  <a:outerShdw blurRad="38100" dist="38100" dir="2700000" algn="tl">
                    <a:srgbClr val="C0C0C0"/>
                  </a:outerShdw>
                </a:effectLst>
              </a:rPr>
              <a:t> of </a:t>
            </a:r>
            <a:r>
              <a:rPr lang="es-ES_tradnl" sz="1100" i="1" dirty="0" err="1" smtClean="0">
                <a:effectLst>
                  <a:outerShdw blurRad="38100" dist="38100" dir="2700000" algn="tl">
                    <a:srgbClr val="C0C0C0"/>
                  </a:outerShdw>
                </a:effectLst>
              </a:rPr>
              <a:t>Scholarly</a:t>
            </a:r>
            <a:r>
              <a:rPr lang="es-ES_tradnl" sz="1100" i="1" dirty="0" smtClean="0">
                <a:effectLst>
                  <a:outerShdw blurRad="38100" dist="38100" dir="2700000" algn="tl">
                    <a:srgbClr val="C0C0C0"/>
                  </a:outerShdw>
                </a:effectLst>
              </a:rPr>
              <a:t> </a:t>
            </a:r>
            <a:r>
              <a:rPr lang="es-ES_tradnl" sz="1100" i="1" dirty="0" err="1" smtClean="0">
                <a:effectLst>
                  <a:outerShdw blurRad="38100" dist="38100" dir="2700000" algn="tl">
                    <a:srgbClr val="C0C0C0"/>
                  </a:outerShdw>
                </a:effectLst>
              </a:rPr>
              <a:t>Work</a:t>
            </a:r>
            <a:r>
              <a:rPr lang="es-ES_tradnl" sz="1100" i="1" dirty="0" smtClean="0">
                <a:effectLst>
                  <a:outerShdw blurRad="38100" dist="38100" dir="2700000" algn="tl">
                    <a:srgbClr val="C0C0C0"/>
                  </a:outerShdw>
                </a:effectLst>
              </a:rPr>
              <a:t>  in Medical  </a:t>
            </a:r>
            <a:r>
              <a:rPr lang="es-ES_tradnl" sz="1100" i="1" dirty="0" err="1" smtClean="0">
                <a:effectLst>
                  <a:outerShdw blurRad="38100" dist="38100" dir="2700000" algn="tl">
                    <a:srgbClr val="C0C0C0"/>
                  </a:outerShdw>
                </a:effectLst>
              </a:rPr>
              <a:t>journals</a:t>
            </a:r>
            <a:r>
              <a:rPr lang="es-ES_tradnl" sz="1100" i="1" dirty="0" smtClean="0">
                <a:effectLst>
                  <a:outerShdw blurRad="38100" dist="38100" dir="2700000" algn="tl">
                    <a:srgbClr val="C0C0C0"/>
                  </a:outerShdw>
                </a:effectLst>
              </a:rPr>
              <a:t>”</a:t>
            </a:r>
          </a:p>
          <a:p>
            <a:pPr algn="r" eaLnBrk="1" hangingPunct="1">
              <a:defRPr/>
            </a:pPr>
            <a:r>
              <a:rPr lang="es-ES_tradnl" sz="1100" dirty="0" smtClean="0">
                <a:effectLst>
                  <a:outerShdw blurRad="38100" dist="38100" dir="2700000" algn="tl">
                    <a:srgbClr val="C0C0C0"/>
                  </a:outerShdw>
                </a:effectLst>
              </a:rPr>
              <a:t>International </a:t>
            </a:r>
            <a:r>
              <a:rPr lang="es-ES_tradnl" sz="1100" dirty="0" err="1" smtClean="0">
                <a:effectLst>
                  <a:outerShdw blurRad="38100" dist="38100" dir="2700000" algn="tl">
                    <a:srgbClr val="C0C0C0"/>
                  </a:outerShdw>
                </a:effectLst>
              </a:rPr>
              <a:t>Committee</a:t>
            </a:r>
            <a:r>
              <a:rPr lang="es-ES_tradnl" sz="1100" dirty="0" smtClean="0">
                <a:effectLst>
                  <a:outerShdw blurRad="38100" dist="38100" dir="2700000" algn="tl">
                    <a:srgbClr val="C0C0C0"/>
                  </a:outerShdw>
                </a:effectLst>
              </a:rPr>
              <a:t> of Medical </a:t>
            </a:r>
            <a:r>
              <a:rPr lang="es-ES_tradnl" sz="1100" dirty="0" err="1" smtClean="0">
                <a:effectLst>
                  <a:outerShdw blurRad="38100" dist="38100" dir="2700000" algn="tl">
                    <a:srgbClr val="C0C0C0"/>
                  </a:outerShdw>
                </a:effectLst>
              </a:rPr>
              <a:t>Journals</a:t>
            </a:r>
            <a:r>
              <a:rPr lang="es-ES_tradnl" sz="1100" dirty="0" smtClean="0">
                <a:effectLst>
                  <a:outerShdw blurRad="38100" dist="38100" dir="2700000" algn="tl">
                    <a:srgbClr val="C0C0C0"/>
                  </a:outerShdw>
                </a:effectLst>
              </a:rPr>
              <a:t> </a:t>
            </a:r>
            <a:r>
              <a:rPr lang="es-ES_tradnl" sz="1100" dirty="0" err="1" smtClean="0">
                <a:effectLst>
                  <a:outerShdw blurRad="38100" dist="38100" dir="2700000" algn="tl">
                    <a:srgbClr val="C0C0C0"/>
                  </a:outerShdw>
                </a:effectLst>
              </a:rPr>
              <a:t>Editors</a:t>
            </a:r>
            <a:r>
              <a:rPr lang="es-ES_tradnl" sz="1100" dirty="0" smtClean="0">
                <a:effectLst>
                  <a:outerShdw blurRad="38100" dist="38100" dir="2700000" algn="tl">
                    <a:srgbClr val="C0C0C0"/>
                  </a:outerShdw>
                </a:effectLst>
              </a:rPr>
              <a:t> (ICMJE), 2013.</a:t>
            </a:r>
          </a:p>
        </p:txBody>
      </p:sp>
      <p:sp>
        <p:nvSpPr>
          <p:cNvPr id="7"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2567212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 Box 15"/>
          <p:cNvSpPr txBox="1">
            <a:spLocks noChangeArrowheads="1"/>
          </p:cNvSpPr>
          <p:nvPr/>
        </p:nvSpPr>
        <p:spPr bwMode="auto">
          <a:xfrm>
            <a:off x="5115972" y="1916113"/>
            <a:ext cx="2541080" cy="461665"/>
          </a:xfrm>
          <a:prstGeom prst="rect">
            <a:avLst/>
          </a:prstGeom>
          <a:solidFill>
            <a:srgbClr val="FFB9A3"/>
          </a:solidFill>
          <a:ln w="28575">
            <a:solidFill>
              <a:srgbClr val="FF7C53"/>
            </a:solidFill>
            <a:miter lim="800000"/>
            <a:headEnd/>
            <a:tailEnd/>
          </a:ln>
          <a:effectLst>
            <a:outerShdw dist="35921" dir="2700000" algn="ctr" rotWithShape="0">
              <a:schemeClr val="tx1"/>
            </a:outerShdw>
          </a:effectLst>
        </p:spPr>
        <p:txBody>
          <a:bodyPr wrap="none">
            <a:spAutoFit/>
          </a:bodyPr>
          <a:lstStyle/>
          <a:p>
            <a:pPr>
              <a:defRPr/>
            </a:pPr>
            <a:r>
              <a:rPr lang="es-ES_tradnl" sz="2400" b="1">
                <a:effectLst>
                  <a:outerShdw blurRad="38100" dist="38100" dir="2700000" algn="tl">
                    <a:srgbClr val="FFFFFF"/>
                  </a:outerShdw>
                </a:effectLst>
              </a:rPr>
              <a:t>COLABORADOR</a:t>
            </a:r>
          </a:p>
        </p:txBody>
      </p:sp>
      <p:sp>
        <p:nvSpPr>
          <p:cNvPr id="3" name="Line 16"/>
          <p:cNvSpPr>
            <a:spLocks noChangeShapeType="1"/>
          </p:cNvSpPr>
          <p:nvPr/>
        </p:nvSpPr>
        <p:spPr bwMode="auto">
          <a:xfrm>
            <a:off x="2700338" y="2708275"/>
            <a:ext cx="0" cy="1223963"/>
          </a:xfrm>
          <a:prstGeom prst="line">
            <a:avLst/>
          </a:prstGeom>
          <a:noFill/>
          <a:ln w="57150">
            <a:solidFill>
              <a:srgbClr val="B82C00"/>
            </a:solidFill>
            <a:round/>
            <a:headEnd/>
            <a:tailEnd type="triangle" w="med" len="med"/>
          </a:ln>
          <a:effectLst>
            <a:outerShdw dist="35921" dir="2700000" algn="ctr" rotWithShape="0">
              <a:schemeClr val="tx1"/>
            </a:outerShdw>
          </a:effectLst>
          <a:extLst>
            <a:ext uri="{909E8E84-426E-40DD-AFC4-6F175D3DCCD1}">
              <a14:hiddenFill xmlns="" xmlns:a14="http://schemas.microsoft.com/office/drawing/2010/main">
                <a:noFill/>
              </a14:hiddenFill>
            </a:ext>
          </a:extLst>
        </p:spPr>
        <p:txBody>
          <a:bodyPr/>
          <a:lstStyle/>
          <a:p>
            <a:endParaRPr lang="es-VE"/>
          </a:p>
        </p:txBody>
      </p:sp>
      <p:sp>
        <p:nvSpPr>
          <p:cNvPr id="4" name="Line 17"/>
          <p:cNvSpPr>
            <a:spLocks noChangeShapeType="1"/>
          </p:cNvSpPr>
          <p:nvPr/>
        </p:nvSpPr>
        <p:spPr bwMode="auto">
          <a:xfrm>
            <a:off x="6372225" y="2563813"/>
            <a:ext cx="0" cy="1487487"/>
          </a:xfrm>
          <a:prstGeom prst="line">
            <a:avLst/>
          </a:prstGeom>
          <a:noFill/>
          <a:ln w="57150">
            <a:solidFill>
              <a:srgbClr val="FF8A65"/>
            </a:solidFill>
            <a:round/>
            <a:headEnd/>
            <a:tailEnd type="triangle" w="med" len="med"/>
          </a:ln>
          <a:effectLst>
            <a:outerShdw dist="35921" dir="2700000" algn="ctr" rotWithShape="0">
              <a:schemeClr val="tx1"/>
            </a:outerShdw>
          </a:effectLst>
          <a:extLst>
            <a:ext uri="{909E8E84-426E-40DD-AFC4-6F175D3DCCD1}">
              <a14:hiddenFill xmlns="" xmlns:a14="http://schemas.microsoft.com/office/drawing/2010/main">
                <a:noFill/>
              </a14:hiddenFill>
            </a:ext>
          </a:extLst>
        </p:spPr>
        <p:txBody>
          <a:bodyPr/>
          <a:lstStyle/>
          <a:p>
            <a:endParaRPr lang="es-VE"/>
          </a:p>
        </p:txBody>
      </p:sp>
      <p:sp>
        <p:nvSpPr>
          <p:cNvPr id="5" name="Text Box 18"/>
          <p:cNvSpPr txBox="1">
            <a:spLocks noChangeArrowheads="1"/>
          </p:cNvSpPr>
          <p:nvPr/>
        </p:nvSpPr>
        <p:spPr bwMode="auto">
          <a:xfrm>
            <a:off x="1636972" y="3956050"/>
            <a:ext cx="2047356" cy="1200329"/>
          </a:xfrm>
          <a:prstGeom prst="rect">
            <a:avLst/>
          </a:prstGeom>
          <a:solidFill>
            <a:srgbClr val="F367A6"/>
          </a:solidFill>
          <a:ln w="28575">
            <a:solidFill>
              <a:srgbClr val="CC0066"/>
            </a:solidFill>
            <a:miter lim="800000"/>
            <a:headEnd/>
            <a:tailEnd/>
          </a:ln>
          <a:effectLst>
            <a:outerShdw dist="35921" dir="2700000" algn="ctr" rotWithShape="0">
              <a:schemeClr val="tx1"/>
            </a:outerShdw>
          </a:effectLst>
        </p:spPr>
        <p:txBody>
          <a:bodyPr wrap="none">
            <a:spAutoFit/>
          </a:bodyPr>
          <a:lstStyle/>
          <a:p>
            <a:pPr>
              <a:defRPr/>
            </a:pPr>
            <a:r>
              <a:rPr lang="es-ES_tradnl" sz="3600" dirty="0">
                <a:effectLst>
                  <a:outerShdw blurRad="38100" dist="38100" dir="2700000" algn="tl">
                    <a:srgbClr val="FFFFFF"/>
                  </a:outerShdw>
                </a:effectLst>
              </a:rPr>
              <a:t>Lista de </a:t>
            </a:r>
          </a:p>
          <a:p>
            <a:pPr>
              <a:defRPr/>
            </a:pPr>
            <a:r>
              <a:rPr lang="es-ES_tradnl" sz="3600" dirty="0">
                <a:effectLst>
                  <a:outerShdw blurRad="38100" dist="38100" dir="2700000" algn="tl">
                    <a:srgbClr val="FFFFFF"/>
                  </a:outerShdw>
                </a:effectLst>
              </a:rPr>
              <a:t>autores</a:t>
            </a:r>
          </a:p>
        </p:txBody>
      </p:sp>
      <p:sp>
        <p:nvSpPr>
          <p:cNvPr id="6" name="Text Box 19"/>
          <p:cNvSpPr txBox="1">
            <a:spLocks noChangeArrowheads="1"/>
          </p:cNvSpPr>
          <p:nvPr/>
        </p:nvSpPr>
        <p:spPr bwMode="auto">
          <a:xfrm>
            <a:off x="5076825" y="4148138"/>
            <a:ext cx="2587625" cy="485775"/>
          </a:xfrm>
          <a:prstGeom prst="rect">
            <a:avLst/>
          </a:prstGeom>
          <a:solidFill>
            <a:srgbClr val="FFB9A3"/>
          </a:solidFill>
          <a:ln w="28575">
            <a:solidFill>
              <a:srgbClr val="FF7C53"/>
            </a:solidFill>
            <a:miter lim="800000"/>
            <a:headEnd/>
            <a:tailEnd/>
          </a:ln>
          <a:effectLst>
            <a:outerShdw dist="35921" dir="2700000" algn="ctr" rotWithShape="0">
              <a:schemeClr val="tx1"/>
            </a:outerShdw>
          </a:effectLst>
        </p:spPr>
        <p:txBody>
          <a:bodyPr wrap="none">
            <a:spAutoFit/>
          </a:bodyPr>
          <a:lstStyle/>
          <a:p>
            <a:pPr>
              <a:defRPr/>
            </a:pPr>
            <a:r>
              <a:rPr lang="es-ES_tradnl" sz="2400">
                <a:effectLst>
                  <a:outerShdw blurRad="38100" dist="38100" dir="2700000" algn="tl">
                    <a:srgbClr val="FFFFFF"/>
                  </a:outerShdw>
                </a:effectLst>
              </a:rPr>
              <a:t>Agradecimientos</a:t>
            </a:r>
          </a:p>
        </p:txBody>
      </p:sp>
      <p:sp>
        <p:nvSpPr>
          <p:cNvPr id="7" name="Text Box 20"/>
          <p:cNvSpPr txBox="1">
            <a:spLocks noChangeArrowheads="1"/>
          </p:cNvSpPr>
          <p:nvPr/>
        </p:nvSpPr>
        <p:spPr bwMode="auto">
          <a:xfrm>
            <a:off x="1261203" y="1722438"/>
            <a:ext cx="2935420" cy="1015663"/>
          </a:xfrm>
          <a:prstGeom prst="rect">
            <a:avLst/>
          </a:prstGeom>
          <a:solidFill>
            <a:srgbClr val="F367A6"/>
          </a:solidFill>
          <a:ln w="28575">
            <a:solidFill>
              <a:srgbClr val="CC0066"/>
            </a:solidFill>
            <a:miter lim="800000"/>
            <a:headEnd/>
            <a:tailEnd/>
          </a:ln>
          <a:effectLst>
            <a:outerShdw dist="35921" dir="2700000" algn="ctr" rotWithShape="0">
              <a:schemeClr val="tx1"/>
            </a:outerShdw>
          </a:effectLst>
        </p:spPr>
        <p:txBody>
          <a:bodyPr wrap="none">
            <a:spAutoFit/>
          </a:bodyPr>
          <a:lstStyle/>
          <a:p>
            <a:pPr>
              <a:defRPr/>
            </a:pPr>
            <a:r>
              <a:rPr lang="es-ES_tradnl" sz="6000">
                <a:effectLst>
                  <a:outerShdw blurRad="38100" dist="38100" dir="2700000" algn="tl">
                    <a:srgbClr val="FFFFFF"/>
                  </a:outerShdw>
                </a:effectLst>
              </a:rPr>
              <a:t>AUTOR</a:t>
            </a:r>
            <a:endParaRPr lang="es-ES_tradnl" sz="6000" b="1">
              <a:effectLst>
                <a:outerShdw blurRad="38100" dist="38100" dir="2700000" algn="tl">
                  <a:srgbClr val="FFFFFF"/>
                </a:outerShdw>
              </a:effectLst>
            </a:endParaRPr>
          </a:p>
        </p:txBody>
      </p:sp>
      <p:sp>
        <p:nvSpPr>
          <p:cNvPr id="8" name="Rectangle 21"/>
          <p:cNvSpPr>
            <a:spLocks noChangeArrowheads="1"/>
          </p:cNvSpPr>
          <p:nvPr/>
        </p:nvSpPr>
        <p:spPr bwMode="auto">
          <a:xfrm>
            <a:off x="4151313" y="3151188"/>
            <a:ext cx="912812"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s-ES_tradnl" sz="3600">
                <a:effectLst>
                  <a:outerShdw blurRad="38100" dist="38100" dir="2700000" algn="tl">
                    <a:srgbClr val="C0C0C0"/>
                  </a:outerShdw>
                </a:effectLst>
              </a:rPr>
              <a:t>VS.</a:t>
            </a:r>
            <a:endParaRPr lang="es-ES" sz="3600">
              <a:effectLst>
                <a:outerShdw blurRad="38100" dist="38100" dir="2700000" algn="tl">
                  <a:srgbClr val="C0C0C0"/>
                </a:outerShdw>
              </a:effectLst>
            </a:endParaRPr>
          </a:p>
        </p:txBody>
      </p:sp>
      <p:sp>
        <p:nvSpPr>
          <p:cNvPr id="9" name="Text Box 22"/>
          <p:cNvSpPr txBox="1">
            <a:spLocks noChangeArrowheads="1"/>
          </p:cNvSpPr>
          <p:nvPr/>
        </p:nvSpPr>
        <p:spPr bwMode="auto">
          <a:xfrm>
            <a:off x="560567" y="765175"/>
            <a:ext cx="1079143" cy="769441"/>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defRPr/>
            </a:pPr>
            <a:r>
              <a:rPr lang="es-ES" sz="4400" b="1" dirty="0">
                <a:solidFill>
                  <a:srgbClr val="CC0000"/>
                </a:solidFill>
                <a:effectLst>
                  <a:outerShdw blurRad="38100" dist="38100" dir="2700000" algn="tl">
                    <a:srgbClr val="C0C0C0"/>
                  </a:outerShdw>
                </a:effectLst>
              </a:rPr>
              <a:t>***</a:t>
            </a:r>
          </a:p>
        </p:txBody>
      </p:sp>
      <p:sp>
        <p:nvSpPr>
          <p:cNvPr id="1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1109613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up)">
                                      <p:cBhvr>
                                        <p:cTn id="27" dur="500"/>
                                        <p:tgtEl>
                                          <p:spTgt spid="4"/>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up)">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Lst>
  </p:timing>
</p:sld>
</file>

<file path=ppt/slides/slide12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0596" name="Rectangle 4"/>
          <p:cNvSpPr>
            <a:spLocks noChangeArrowheads="1"/>
          </p:cNvSpPr>
          <p:nvPr/>
        </p:nvSpPr>
        <p:spPr bwMode="auto">
          <a:xfrm>
            <a:off x="565150" y="1773238"/>
            <a:ext cx="3836988" cy="974725"/>
          </a:xfrm>
          <a:prstGeom prst="rect">
            <a:avLst/>
          </a:prstGeom>
          <a:solidFill>
            <a:srgbClr val="FFCCFF"/>
          </a:solidFill>
          <a:ln w="28575">
            <a:solidFill>
              <a:srgbClr val="331BE5"/>
            </a:solidFill>
            <a:miter lim="800000"/>
            <a:headEnd/>
            <a:tailEnd/>
          </a:ln>
          <a:effectLst>
            <a:outerShdw dist="35921" dir="2700000"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Es responsabilidad </a:t>
            </a:r>
          </a:p>
          <a:p>
            <a:pPr>
              <a:defRPr/>
            </a:pPr>
            <a:r>
              <a:rPr lang="es-ES_tradnl" sz="2800">
                <a:effectLst>
                  <a:outerShdw blurRad="38100" dist="38100" dir="2700000" algn="tl">
                    <a:srgbClr val="FFFFFF"/>
                  </a:outerShdw>
                </a:effectLst>
              </a:rPr>
              <a:t>del estudiante-autor :</a:t>
            </a:r>
          </a:p>
        </p:txBody>
      </p:sp>
      <p:sp>
        <p:nvSpPr>
          <p:cNvPr id="110597" name="Text Box 5"/>
          <p:cNvSpPr txBox="1">
            <a:spLocks noChangeArrowheads="1"/>
          </p:cNvSpPr>
          <p:nvPr/>
        </p:nvSpPr>
        <p:spPr bwMode="auto">
          <a:xfrm>
            <a:off x="1042988" y="4868863"/>
            <a:ext cx="85566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b="1">
                <a:solidFill>
                  <a:srgbClr val="FF0000"/>
                </a:solidFill>
              </a:rPr>
              <a:t>¡Ojo!</a:t>
            </a:r>
          </a:p>
        </p:txBody>
      </p:sp>
      <p:sp>
        <p:nvSpPr>
          <p:cNvPr id="110598" name="Rectangle 6"/>
          <p:cNvSpPr>
            <a:spLocks noChangeArrowheads="1"/>
          </p:cNvSpPr>
          <p:nvPr/>
        </p:nvSpPr>
        <p:spPr bwMode="auto">
          <a:xfrm>
            <a:off x="835025" y="5373688"/>
            <a:ext cx="3454400" cy="646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_tradnl" sz="1800">
                <a:cs typeface="Times New Roman" pitchFamily="18" charset="0"/>
              </a:rPr>
              <a:t>El material en Internet puede </a:t>
            </a:r>
          </a:p>
          <a:p>
            <a:r>
              <a:rPr lang="es-ES_tradnl" sz="1800">
                <a:cs typeface="Times New Roman" pitchFamily="18" charset="0"/>
              </a:rPr>
              <a:t>estar plagiado</a:t>
            </a:r>
          </a:p>
        </p:txBody>
      </p:sp>
      <p:sp>
        <p:nvSpPr>
          <p:cNvPr id="152581" name="Text Box 7"/>
          <p:cNvSpPr txBox="1">
            <a:spLocks noChangeArrowheads="1"/>
          </p:cNvSpPr>
          <p:nvPr/>
        </p:nvSpPr>
        <p:spPr bwMode="auto">
          <a:xfrm>
            <a:off x="4946877" y="4556125"/>
            <a:ext cx="352901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r" eaLnBrk="1" hangingPunct="1"/>
            <a:r>
              <a:rPr lang="es-ES_tradnl" sz="1200" i="1" dirty="0">
                <a:latin typeface="Arial" charset="0"/>
              </a:rPr>
              <a:t>A. </a:t>
            </a:r>
            <a:r>
              <a:rPr lang="es-ES_tradnl" sz="1200" i="1" dirty="0" err="1">
                <a:latin typeface="Arial" charset="0"/>
              </a:rPr>
              <a:t>Forrester</a:t>
            </a:r>
            <a:r>
              <a:rPr lang="es-ES_tradnl" sz="1200" i="1" dirty="0">
                <a:latin typeface="Arial" charset="0"/>
              </a:rPr>
              <a:t>. </a:t>
            </a:r>
            <a:r>
              <a:rPr lang="es-ES_tradnl" sz="1200" i="1" dirty="0" err="1">
                <a:latin typeface="Arial" charset="0"/>
              </a:rPr>
              <a:t>Plagiarism</a:t>
            </a:r>
            <a:r>
              <a:rPr lang="es-ES_tradnl" sz="1200" i="1" dirty="0">
                <a:latin typeface="Arial" charset="0"/>
              </a:rPr>
              <a:t> in </a:t>
            </a:r>
            <a:r>
              <a:rPr lang="es-ES_tradnl" sz="1200" i="1" dirty="0" err="1">
                <a:latin typeface="Arial" charset="0"/>
              </a:rPr>
              <a:t>graduate</a:t>
            </a:r>
            <a:r>
              <a:rPr lang="es-ES_tradnl" sz="1200" i="1" dirty="0">
                <a:latin typeface="Arial" charset="0"/>
              </a:rPr>
              <a:t> medical </a:t>
            </a:r>
            <a:r>
              <a:rPr lang="es-ES_tradnl" sz="1200" i="1" dirty="0" err="1">
                <a:latin typeface="Arial" charset="0"/>
              </a:rPr>
              <a:t>education</a:t>
            </a:r>
            <a:r>
              <a:rPr lang="es-ES_tradnl" sz="1200" i="1" dirty="0">
                <a:latin typeface="Arial" charset="0"/>
              </a:rPr>
              <a:t>. </a:t>
            </a:r>
            <a:r>
              <a:rPr lang="es-ES_tradnl" sz="1200" dirty="0" err="1">
                <a:latin typeface="Arial" charset="0"/>
              </a:rPr>
              <a:t>Fam</a:t>
            </a:r>
            <a:r>
              <a:rPr lang="es-ES_tradnl" sz="1200" dirty="0">
                <a:latin typeface="Arial" charset="0"/>
              </a:rPr>
              <a:t> </a:t>
            </a:r>
            <a:r>
              <a:rPr lang="es-ES_tradnl" sz="1200" dirty="0" err="1">
                <a:latin typeface="Arial" charset="0"/>
              </a:rPr>
              <a:t>Med</a:t>
            </a:r>
            <a:r>
              <a:rPr lang="es-ES_tradnl" sz="1200" dirty="0">
                <a:latin typeface="Arial" charset="0"/>
              </a:rPr>
              <a:t> 2007; 39: 436-8</a:t>
            </a:r>
          </a:p>
        </p:txBody>
      </p:sp>
      <p:sp>
        <p:nvSpPr>
          <p:cNvPr id="110600" name="Text Box 8"/>
          <p:cNvSpPr txBox="1">
            <a:spLocks noChangeArrowheads="1"/>
          </p:cNvSpPr>
          <p:nvPr/>
        </p:nvSpPr>
        <p:spPr bwMode="auto">
          <a:xfrm>
            <a:off x="900113" y="2924175"/>
            <a:ext cx="3194050" cy="1465263"/>
          </a:xfrm>
          <a:prstGeom prst="rect">
            <a:avLst/>
          </a:prstGeom>
          <a:solidFill>
            <a:schemeClr val="bg1"/>
          </a:solidFill>
          <a:ln>
            <a:noFill/>
          </a:ln>
          <a:effectLst>
            <a:outerShdw blurRad="50800" dist="38100" dir="2700000" algn="tl" rotWithShape="0">
              <a:prstClr val="black">
                <a:alpha val="40000"/>
              </a:prstClr>
            </a:outerShdw>
          </a:effectLs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800" b="1" dirty="0"/>
              <a:t>1.</a:t>
            </a:r>
            <a:r>
              <a:rPr lang="es-ES_tradnl" sz="1800" dirty="0"/>
              <a:t> Saber citar, parafrasear </a:t>
            </a:r>
          </a:p>
          <a:p>
            <a:pPr eaLnBrk="1" hangingPunct="1"/>
            <a:r>
              <a:rPr lang="es-ES_tradnl" sz="1800" dirty="0"/>
              <a:t>     y hacer referencias</a:t>
            </a:r>
          </a:p>
          <a:p>
            <a:pPr eaLnBrk="1" hangingPunct="1"/>
            <a:r>
              <a:rPr lang="es-ES_tradnl" sz="1800" dirty="0"/>
              <a:t> </a:t>
            </a:r>
          </a:p>
          <a:p>
            <a:pPr eaLnBrk="1" hangingPunct="1"/>
            <a:r>
              <a:rPr lang="es-ES_tradnl" sz="1800" b="1" dirty="0"/>
              <a:t>2.</a:t>
            </a:r>
            <a:r>
              <a:rPr lang="es-ES_tradnl" sz="1800" dirty="0"/>
              <a:t> Cuidar que sus fuentes </a:t>
            </a:r>
          </a:p>
          <a:p>
            <a:pPr eaLnBrk="1" hangingPunct="1"/>
            <a:r>
              <a:rPr lang="es-ES_tradnl" sz="1800" dirty="0"/>
              <a:t>    sean seguras</a:t>
            </a:r>
            <a:endParaRPr lang="es-ES_tradnl" sz="1000" dirty="0"/>
          </a:p>
        </p:txBody>
      </p:sp>
      <p:sp>
        <p:nvSpPr>
          <p:cNvPr id="110601" name="Rectangle 9"/>
          <p:cNvSpPr>
            <a:spLocks noChangeArrowheads="1"/>
          </p:cNvSpPr>
          <p:nvPr/>
        </p:nvSpPr>
        <p:spPr bwMode="auto">
          <a:xfrm>
            <a:off x="4787900" y="1773238"/>
            <a:ext cx="3673475" cy="974725"/>
          </a:xfrm>
          <a:prstGeom prst="rect">
            <a:avLst/>
          </a:prstGeom>
          <a:solidFill>
            <a:srgbClr val="FFCCFF"/>
          </a:solidFill>
          <a:ln w="28575">
            <a:solidFill>
              <a:srgbClr val="331BE5"/>
            </a:solidFill>
            <a:miter lim="800000"/>
            <a:headEnd/>
            <a:tailEnd/>
          </a:ln>
          <a:effectLst>
            <a:outerShdw dist="35921" dir="2700000" algn="ctr" rotWithShape="0">
              <a:schemeClr val="tx1"/>
            </a:outerShdw>
          </a:effectLst>
        </p:spPr>
        <p:txBody>
          <a:bodyPr wrap="none">
            <a:spAutoFit/>
          </a:bodyPr>
          <a:lstStyle/>
          <a:p>
            <a:pPr>
              <a:defRPr/>
            </a:pPr>
            <a:r>
              <a:rPr lang="es-ES_tradnl" sz="2800">
                <a:effectLst>
                  <a:outerShdw blurRad="38100" dist="38100" dir="2700000" algn="tl">
                    <a:srgbClr val="FFFFFF"/>
                  </a:outerShdw>
                </a:effectLst>
              </a:rPr>
              <a:t>Es responsabilidad </a:t>
            </a:r>
          </a:p>
          <a:p>
            <a:pPr>
              <a:defRPr/>
            </a:pPr>
            <a:r>
              <a:rPr lang="es-ES_tradnl" sz="2800">
                <a:effectLst>
                  <a:outerShdw blurRad="38100" dist="38100" dir="2700000" algn="tl">
                    <a:srgbClr val="FFFFFF"/>
                  </a:outerShdw>
                </a:effectLst>
              </a:rPr>
              <a:t>del tutor-supervisor:</a:t>
            </a:r>
          </a:p>
        </p:txBody>
      </p:sp>
      <p:sp>
        <p:nvSpPr>
          <p:cNvPr id="110602" name="Text Box 10"/>
          <p:cNvSpPr txBox="1">
            <a:spLocks noChangeArrowheads="1"/>
          </p:cNvSpPr>
          <p:nvPr/>
        </p:nvSpPr>
        <p:spPr bwMode="auto">
          <a:xfrm>
            <a:off x="4787900" y="2924175"/>
            <a:ext cx="3744913" cy="1465263"/>
          </a:xfrm>
          <a:prstGeom prst="rect">
            <a:avLst/>
          </a:prstGeom>
          <a:solidFill>
            <a:schemeClr val="bg1"/>
          </a:solidFill>
          <a:ln>
            <a:noFill/>
          </a:ln>
          <a:effectLst>
            <a:outerShdw blurRad="50800" dist="38100" dir="2700000" algn="tl" rotWithShape="0">
              <a:prstClr val="black">
                <a:alpha val="40000"/>
              </a:prstClr>
            </a:outerShdw>
          </a:effectLs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800" b="1"/>
              <a:t>1.</a:t>
            </a:r>
            <a:r>
              <a:rPr lang="es-ES_tradnl" sz="1800"/>
              <a:t> Enseñar a reconocer el </a:t>
            </a:r>
          </a:p>
          <a:p>
            <a:pPr eaLnBrk="1" hangingPunct="1"/>
            <a:r>
              <a:rPr lang="es-ES_tradnl" sz="1800"/>
              <a:t>    trabajo de otros </a:t>
            </a:r>
          </a:p>
          <a:p>
            <a:pPr eaLnBrk="1" hangingPunct="1"/>
            <a:endParaRPr lang="es-ES_tradnl" sz="1800" b="1"/>
          </a:p>
          <a:p>
            <a:pPr eaLnBrk="1" hangingPunct="1"/>
            <a:r>
              <a:rPr lang="es-ES_tradnl" sz="1800" b="1"/>
              <a:t>2.</a:t>
            </a:r>
            <a:r>
              <a:rPr lang="es-ES_tradnl" sz="1800"/>
              <a:t> Detectar cuando ocurre plagio </a:t>
            </a:r>
          </a:p>
          <a:p>
            <a:pPr eaLnBrk="1" hangingPunct="1"/>
            <a:r>
              <a:rPr lang="es-ES_tradnl" sz="1800"/>
              <a:t>    y confrontar al estudiante</a:t>
            </a:r>
          </a:p>
        </p:txBody>
      </p:sp>
      <p:sp>
        <p:nvSpPr>
          <p:cNvPr id="110603" name="Rectangle 11"/>
          <p:cNvSpPr>
            <a:spLocks noChangeArrowheads="1"/>
          </p:cNvSpPr>
          <p:nvPr/>
        </p:nvSpPr>
        <p:spPr bwMode="auto">
          <a:xfrm>
            <a:off x="6588125" y="476250"/>
            <a:ext cx="1701800" cy="523875"/>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Relación Tutor-</a:t>
            </a:r>
          </a:p>
          <a:p>
            <a:pPr>
              <a:buClr>
                <a:srgbClr val="FF0066"/>
              </a:buClr>
              <a:defRPr/>
            </a:pPr>
            <a:r>
              <a:rPr lang="es-ES" sz="1400" b="1">
                <a:effectLst>
                  <a:outerShdw blurRad="38100" dist="38100" dir="2700000" algn="tl">
                    <a:srgbClr val="FFFFFF"/>
                  </a:outerShdw>
                </a:effectLst>
              </a:rPr>
              <a:t>    Aprendices</a:t>
            </a:r>
            <a:endParaRPr lang="es-ES_tradnl" sz="1400" b="1">
              <a:effectLst>
                <a:outerShdw blurRad="38100" dist="38100" dir="2700000" algn="tl">
                  <a:srgbClr val="FFFFFF"/>
                </a:outerShdw>
              </a:effectLst>
            </a:endParaRPr>
          </a:p>
        </p:txBody>
      </p:sp>
      <p:sp>
        <p:nvSpPr>
          <p:cNvPr id="15258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59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60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059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0598"/>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0601"/>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06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6" grpId="0" animBg="1"/>
      <p:bldP spid="110597" grpId="0"/>
      <p:bldP spid="110598" grpId="0"/>
      <p:bldP spid="110600" grpId="0" animBg="1"/>
      <p:bldP spid="110601" grpId="0" animBg="1"/>
      <p:bldP spid="110602" grpId="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2560071" y="1556720"/>
            <a:ext cx="4023858" cy="954107"/>
          </a:xfrm>
          <a:prstGeom prst="rect">
            <a:avLst/>
          </a:prstGeom>
          <a:solidFill>
            <a:srgbClr val="CCCCFF"/>
          </a:solidFill>
          <a:ln w="28575">
            <a:solidFill>
              <a:srgbClr val="331BE5"/>
            </a:solidFill>
            <a:miter lim="800000"/>
            <a:headEnd/>
            <a:tailEnd/>
          </a:ln>
          <a:effectLst/>
          <a:extLst/>
        </p:spPr>
        <p:txBody>
          <a:bodyPr wrap="none">
            <a:spAutoFit/>
          </a:bodyPr>
          <a:lstStyle/>
          <a:p>
            <a:pPr algn="ctr"/>
            <a:r>
              <a:rPr lang="es-ES" sz="2800" dirty="0"/>
              <a:t>Recomendaciones para </a:t>
            </a:r>
            <a:endParaRPr lang="es-ES" sz="2800" dirty="0" smtClean="0"/>
          </a:p>
          <a:p>
            <a:pPr algn="ctr"/>
            <a:r>
              <a:rPr lang="es-ES" sz="2800" dirty="0" smtClean="0"/>
              <a:t>prevenir </a:t>
            </a:r>
            <a:r>
              <a:rPr lang="es-ES" sz="2800" dirty="0"/>
              <a:t>errores</a:t>
            </a:r>
          </a:p>
        </p:txBody>
      </p:sp>
      <p:sp>
        <p:nvSpPr>
          <p:cNvPr id="3" name="Text Box 6"/>
          <p:cNvSpPr txBox="1">
            <a:spLocks noChangeArrowheads="1"/>
          </p:cNvSpPr>
          <p:nvPr/>
        </p:nvSpPr>
        <p:spPr bwMode="auto">
          <a:xfrm>
            <a:off x="2177302" y="2636838"/>
            <a:ext cx="4820217" cy="12003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ctr" eaLnBrk="1" hangingPunct="1"/>
            <a:r>
              <a:rPr lang="es-ES" sz="3600" b="1" dirty="0">
                <a:solidFill>
                  <a:srgbClr val="CC0000"/>
                </a:solidFill>
                <a:effectLst>
                  <a:outerShdw blurRad="38100" dist="38100" dir="2700000" algn="tl">
                    <a:srgbClr val="000000">
                      <a:alpha val="43137"/>
                    </a:srgbClr>
                  </a:outerShdw>
                </a:effectLst>
              </a:rPr>
              <a:t>Escritura ética y prevención de </a:t>
            </a:r>
            <a:r>
              <a:rPr lang="es-ES" sz="3600" b="1" dirty="0" smtClean="0">
                <a:solidFill>
                  <a:srgbClr val="CC0000"/>
                </a:solidFill>
                <a:effectLst>
                  <a:outerShdw blurRad="38100" dist="38100" dir="2700000" algn="tl">
                    <a:srgbClr val="000000">
                      <a:alpha val="43137"/>
                    </a:srgbClr>
                  </a:outerShdw>
                </a:effectLst>
              </a:rPr>
              <a:t>plagio</a:t>
            </a:r>
            <a:endParaRPr lang="es-ES" sz="3600" b="1" dirty="0">
              <a:solidFill>
                <a:srgbClr val="CC0000"/>
              </a:solidFill>
              <a:effectLst>
                <a:outerShdw blurRad="38100" dist="38100" dir="2700000" algn="tl">
                  <a:srgbClr val="000000">
                    <a:alpha val="43137"/>
                  </a:srgbClr>
                </a:outerShdw>
              </a:effectLst>
            </a:endParaRPr>
          </a:p>
        </p:txBody>
      </p:sp>
      <p:sp>
        <p:nvSpPr>
          <p:cNvPr id="4" name="Text Box 8"/>
          <p:cNvSpPr txBox="1">
            <a:spLocks noChangeArrowheads="1"/>
          </p:cNvSpPr>
          <p:nvPr/>
        </p:nvSpPr>
        <p:spPr bwMode="auto">
          <a:xfrm>
            <a:off x="2165605" y="4993482"/>
            <a:ext cx="4986337"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s-ES" sz="1200">
                <a:effectLst>
                  <a:outerShdw blurRad="38100" dist="38100" dir="2700000" algn="tl">
                    <a:srgbClr val="C0C0C0"/>
                  </a:outerShdw>
                </a:effectLst>
              </a:rPr>
              <a:t>http://ori.dhhs.gov./education/products/plagiarism/pplagiarism.pdf</a:t>
            </a:r>
          </a:p>
        </p:txBody>
      </p:sp>
      <p:sp>
        <p:nvSpPr>
          <p:cNvPr id="5" name="Rectangle 9"/>
          <p:cNvSpPr>
            <a:spLocks noChangeArrowheads="1"/>
          </p:cNvSpPr>
          <p:nvPr/>
        </p:nvSpPr>
        <p:spPr bwMode="auto">
          <a:xfrm>
            <a:off x="2290762" y="4033838"/>
            <a:ext cx="4562475"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r>
              <a:rPr lang="es-ES" sz="2400" dirty="0"/>
              <a:t>Miguel Roig ORI</a:t>
            </a:r>
          </a:p>
          <a:p>
            <a:pPr algn="ctr"/>
            <a:r>
              <a:rPr lang="es-ES" sz="2400" dirty="0"/>
              <a:t>27 recomendaciones prácticas</a:t>
            </a:r>
          </a:p>
        </p:txBody>
      </p:sp>
      <p:sp>
        <p:nvSpPr>
          <p:cNvPr id="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4112248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536" name="Text Box 8"/>
          <p:cNvSpPr txBox="1">
            <a:spLocks noChangeArrowheads="1"/>
          </p:cNvSpPr>
          <p:nvPr/>
        </p:nvSpPr>
        <p:spPr bwMode="auto">
          <a:xfrm>
            <a:off x="1562100" y="1341438"/>
            <a:ext cx="6018213" cy="485775"/>
          </a:xfrm>
          <a:prstGeom prst="rect">
            <a:avLst/>
          </a:prstGeom>
          <a:solidFill>
            <a:schemeClr val="accent6">
              <a:lumMod val="20000"/>
              <a:lumOff val="80000"/>
            </a:schemeClr>
          </a:solidFill>
          <a:ln w="28575">
            <a:solidFill>
              <a:srgbClr val="331BE5"/>
            </a:solidFill>
            <a:miter lim="800000"/>
            <a:headEnd/>
            <a:tailEnd/>
          </a:ln>
          <a:effectLst>
            <a:outerShdw dist="53882" dir="2700000" algn="ctr" rotWithShape="0">
              <a:schemeClr val="tx1"/>
            </a:outerShdw>
          </a:effectLst>
        </p:spPr>
        <p:txBody>
          <a:bodyPr wrap="none">
            <a:spAutoFit/>
          </a:bodyPr>
          <a:lstStyle/>
          <a:p>
            <a:pPr algn="ctr">
              <a:defRPr/>
            </a:pPr>
            <a:r>
              <a:rPr lang="es-ES">
                <a:effectLst>
                  <a:outerShdw blurRad="38100" dist="38100" dir="2700000" algn="tl">
                    <a:srgbClr val="FFFFFF"/>
                  </a:outerShdw>
                </a:effectLst>
              </a:rPr>
              <a:t>Recomendaciones para mejorar mentores</a:t>
            </a:r>
          </a:p>
        </p:txBody>
      </p:sp>
      <p:sp>
        <p:nvSpPr>
          <p:cNvPr id="22537" name="Text Box 9"/>
          <p:cNvSpPr txBox="1">
            <a:spLocks noChangeArrowheads="1"/>
          </p:cNvSpPr>
          <p:nvPr/>
        </p:nvSpPr>
        <p:spPr bwMode="auto">
          <a:xfrm>
            <a:off x="1436688" y="2060575"/>
            <a:ext cx="6270625" cy="374332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nSpc>
                <a:spcPct val="130000"/>
              </a:lnSpc>
              <a:buClr>
                <a:srgbClr val="D60093"/>
              </a:buClr>
              <a:buSzPct val="130000"/>
              <a:buFontTx/>
              <a:buChar char="•"/>
              <a:defRPr/>
            </a:pPr>
            <a:r>
              <a:rPr lang="es-ES" sz="1800" dirty="0">
                <a:effectLst>
                  <a:outerShdw blurRad="38100" dist="38100" dir="2700000" algn="tl">
                    <a:srgbClr val="C0C0C0"/>
                  </a:outerShdw>
                </a:effectLst>
              </a:rPr>
              <a:t> </a:t>
            </a:r>
            <a:r>
              <a:rPr lang="es-ES" sz="1800" b="1" dirty="0">
                <a:solidFill>
                  <a:srgbClr val="CC0000"/>
                </a:solidFill>
                <a:effectLst>
                  <a:outerShdw blurRad="38100" dist="38100" dir="2700000" algn="tl">
                    <a:srgbClr val="C0C0C0"/>
                  </a:outerShdw>
                </a:effectLst>
              </a:rPr>
              <a:t>Seleccionar</a:t>
            </a:r>
            <a:r>
              <a:rPr lang="es-ES" sz="1800" dirty="0">
                <a:solidFill>
                  <a:srgbClr val="CC0000"/>
                </a:solidFill>
                <a:effectLst>
                  <a:outerShdw blurRad="38100" dist="38100" dir="2700000" algn="tl">
                    <a:srgbClr val="C0C0C0"/>
                  </a:outerShdw>
                </a:effectLst>
              </a:rPr>
              <a:t> </a:t>
            </a:r>
            <a:r>
              <a:rPr lang="es-ES" sz="1800" dirty="0">
                <a:effectLst>
                  <a:outerShdw blurRad="38100" dist="38100" dir="2700000" algn="tl">
                    <a:srgbClr val="C0C0C0"/>
                  </a:outerShdw>
                </a:effectLst>
              </a:rPr>
              <a:t>a los profesores consejeros y mentores</a:t>
            </a:r>
          </a:p>
          <a:p>
            <a:pPr>
              <a:lnSpc>
                <a:spcPct val="130000"/>
              </a:lnSpc>
              <a:buClr>
                <a:srgbClr val="D60093"/>
              </a:buClr>
              <a:buSzPct val="130000"/>
              <a:buFontTx/>
              <a:buChar char="•"/>
              <a:defRPr/>
            </a:pPr>
            <a:endParaRPr lang="es-ES" sz="800" dirty="0">
              <a:effectLst>
                <a:outerShdw blurRad="38100" dist="38100" dir="2700000" algn="tl">
                  <a:srgbClr val="C0C0C0"/>
                </a:outerShdw>
              </a:effectLst>
            </a:endParaRPr>
          </a:p>
          <a:p>
            <a:pPr>
              <a:lnSpc>
                <a:spcPct val="130000"/>
              </a:lnSpc>
              <a:buClr>
                <a:srgbClr val="D60093"/>
              </a:buClr>
              <a:buSzPct val="130000"/>
              <a:buFontTx/>
              <a:buChar char="•"/>
              <a:defRPr/>
            </a:pPr>
            <a:r>
              <a:rPr lang="es-ES" sz="1800" dirty="0">
                <a:effectLst>
                  <a:outerShdw blurRad="38100" dist="38100" dir="2700000" algn="tl">
                    <a:srgbClr val="C0C0C0"/>
                  </a:outerShdw>
                </a:effectLst>
              </a:rPr>
              <a:t> </a:t>
            </a:r>
            <a:r>
              <a:rPr lang="es-ES" sz="1800" b="1" dirty="0">
                <a:solidFill>
                  <a:srgbClr val="CC0000"/>
                </a:solidFill>
                <a:effectLst>
                  <a:outerShdw blurRad="38100" dist="38100" dir="2700000" algn="tl">
                    <a:srgbClr val="C0C0C0"/>
                  </a:outerShdw>
                </a:effectLst>
              </a:rPr>
              <a:t>Dar instrucción</a:t>
            </a:r>
            <a:r>
              <a:rPr lang="es-ES" sz="1800" dirty="0">
                <a:effectLst>
                  <a:outerShdw blurRad="38100" dist="38100" dir="2700000" algn="tl">
                    <a:srgbClr val="C0C0C0"/>
                  </a:outerShdw>
                </a:effectLst>
              </a:rPr>
              <a:t> a los profesores nuevos</a:t>
            </a:r>
          </a:p>
          <a:p>
            <a:pPr>
              <a:lnSpc>
                <a:spcPct val="130000"/>
              </a:lnSpc>
              <a:buClr>
                <a:srgbClr val="D60093"/>
              </a:buClr>
              <a:buSzPct val="130000"/>
              <a:buFontTx/>
              <a:buChar char="•"/>
              <a:defRPr/>
            </a:pPr>
            <a:endParaRPr lang="es-ES" sz="800" dirty="0">
              <a:effectLst>
                <a:outerShdw blurRad="38100" dist="38100" dir="2700000" algn="tl">
                  <a:srgbClr val="C0C0C0"/>
                </a:outerShdw>
              </a:effectLst>
            </a:endParaRPr>
          </a:p>
          <a:p>
            <a:pPr>
              <a:lnSpc>
                <a:spcPct val="130000"/>
              </a:lnSpc>
              <a:buClr>
                <a:srgbClr val="D60093"/>
              </a:buClr>
              <a:buSzPct val="130000"/>
              <a:buFontTx/>
              <a:buChar char="•"/>
              <a:defRPr/>
            </a:pPr>
            <a:r>
              <a:rPr lang="es-ES" sz="1800" dirty="0">
                <a:effectLst>
                  <a:outerShdw blurRad="38100" dist="38100" dir="2700000" algn="tl">
                    <a:srgbClr val="C0C0C0"/>
                  </a:outerShdw>
                </a:effectLst>
              </a:rPr>
              <a:t> </a:t>
            </a:r>
            <a:r>
              <a:rPr lang="es-ES" sz="1800" b="1" dirty="0">
                <a:solidFill>
                  <a:srgbClr val="CC0000"/>
                </a:solidFill>
                <a:effectLst>
                  <a:outerShdw blurRad="38100" dist="38100" dir="2700000" algn="tl">
                    <a:srgbClr val="C0C0C0"/>
                  </a:outerShdw>
                </a:effectLst>
              </a:rPr>
              <a:t>Patrocinar</a:t>
            </a:r>
            <a:r>
              <a:rPr lang="es-ES" sz="1800" b="1" dirty="0">
                <a:effectLst>
                  <a:outerShdw blurRad="38100" dist="38100" dir="2700000" algn="tl">
                    <a:srgbClr val="C0C0C0"/>
                  </a:outerShdw>
                </a:effectLst>
              </a:rPr>
              <a:t> </a:t>
            </a:r>
            <a:r>
              <a:rPr lang="es-ES" sz="1800" dirty="0">
                <a:effectLst>
                  <a:outerShdw blurRad="38100" dist="38100" dir="2700000" algn="tl">
                    <a:srgbClr val="C0C0C0"/>
                  </a:outerShdw>
                </a:effectLst>
              </a:rPr>
              <a:t>discusiones sobre tópicos éticos del mentor</a:t>
            </a:r>
          </a:p>
          <a:p>
            <a:pPr>
              <a:lnSpc>
                <a:spcPct val="130000"/>
              </a:lnSpc>
              <a:buClr>
                <a:srgbClr val="D60093"/>
              </a:buClr>
              <a:buSzPct val="130000"/>
              <a:buFontTx/>
              <a:buChar char="•"/>
              <a:defRPr/>
            </a:pPr>
            <a:endParaRPr lang="es-ES" sz="800" dirty="0">
              <a:effectLst>
                <a:outerShdw blurRad="38100" dist="38100" dir="2700000" algn="tl">
                  <a:srgbClr val="C0C0C0"/>
                </a:outerShdw>
              </a:effectLst>
            </a:endParaRPr>
          </a:p>
          <a:p>
            <a:pPr>
              <a:lnSpc>
                <a:spcPct val="130000"/>
              </a:lnSpc>
              <a:buClr>
                <a:srgbClr val="D60093"/>
              </a:buClr>
              <a:buSzPct val="130000"/>
              <a:buFontTx/>
              <a:buChar char="•"/>
              <a:defRPr/>
            </a:pPr>
            <a:r>
              <a:rPr lang="es-ES" sz="1800" b="1" dirty="0">
                <a:effectLst>
                  <a:outerShdw blurRad="38100" dist="38100" dir="2700000" algn="tl">
                    <a:srgbClr val="C0C0C0"/>
                  </a:outerShdw>
                </a:effectLst>
              </a:rPr>
              <a:t> </a:t>
            </a:r>
            <a:r>
              <a:rPr lang="es-ES" sz="1800" b="1" dirty="0">
                <a:solidFill>
                  <a:srgbClr val="CC0000"/>
                </a:solidFill>
                <a:effectLst>
                  <a:outerShdw blurRad="38100" dist="38100" dir="2700000" algn="tl">
                    <a:srgbClr val="C0C0C0"/>
                  </a:outerShdw>
                </a:effectLst>
              </a:rPr>
              <a:t>Dar una guía</a:t>
            </a:r>
            <a:r>
              <a:rPr lang="es-ES" sz="1800" dirty="0">
                <a:effectLst>
                  <a:outerShdw blurRad="38100" dist="38100" dir="2700000" algn="tl">
                    <a:srgbClr val="C0C0C0"/>
                  </a:outerShdw>
                </a:effectLst>
              </a:rPr>
              <a:t> a los estudiantes sobre responsabilidades</a:t>
            </a:r>
          </a:p>
          <a:p>
            <a:pPr>
              <a:lnSpc>
                <a:spcPct val="130000"/>
              </a:lnSpc>
              <a:buClr>
                <a:srgbClr val="D60093"/>
              </a:buClr>
              <a:buSzPct val="130000"/>
              <a:defRPr/>
            </a:pPr>
            <a:r>
              <a:rPr lang="es-ES" sz="1800" dirty="0">
                <a:effectLst>
                  <a:outerShdw blurRad="38100" dist="38100" dir="2700000" algn="tl">
                    <a:srgbClr val="C0C0C0"/>
                  </a:outerShdw>
                </a:effectLst>
              </a:rPr>
              <a:t>   de estudiantes y mentores</a:t>
            </a:r>
          </a:p>
          <a:p>
            <a:pPr>
              <a:lnSpc>
                <a:spcPct val="130000"/>
              </a:lnSpc>
              <a:buClr>
                <a:srgbClr val="D60093"/>
              </a:buClr>
              <a:buSzPct val="130000"/>
              <a:defRPr/>
            </a:pPr>
            <a:endParaRPr lang="es-ES" sz="800" dirty="0">
              <a:effectLst>
                <a:outerShdw blurRad="38100" dist="38100" dir="2700000" algn="tl">
                  <a:srgbClr val="C0C0C0"/>
                </a:outerShdw>
              </a:effectLst>
            </a:endParaRPr>
          </a:p>
          <a:p>
            <a:pPr>
              <a:lnSpc>
                <a:spcPct val="130000"/>
              </a:lnSpc>
              <a:buClr>
                <a:srgbClr val="D60093"/>
              </a:buClr>
              <a:buSzPct val="130000"/>
              <a:buFontTx/>
              <a:buChar char="•"/>
              <a:defRPr/>
            </a:pPr>
            <a:r>
              <a:rPr lang="es-ES" sz="1800" dirty="0">
                <a:effectLst>
                  <a:outerShdw blurRad="38100" dist="38100" dir="2700000" algn="tl">
                    <a:srgbClr val="C0C0C0"/>
                  </a:outerShdw>
                </a:effectLst>
              </a:rPr>
              <a:t> </a:t>
            </a:r>
            <a:r>
              <a:rPr lang="es-ES" sz="1800" b="1" dirty="0">
                <a:solidFill>
                  <a:srgbClr val="CC0000"/>
                </a:solidFill>
                <a:effectLst>
                  <a:outerShdw blurRad="38100" dist="38100" dir="2700000" algn="tl">
                    <a:srgbClr val="C0C0C0"/>
                  </a:outerShdw>
                </a:effectLst>
              </a:rPr>
              <a:t>Vigilar abusos</a:t>
            </a:r>
            <a:r>
              <a:rPr lang="es-ES" sz="1800" dirty="0">
                <a:effectLst>
                  <a:outerShdw blurRad="38100" dist="38100" dir="2700000" algn="tl">
                    <a:srgbClr val="C0C0C0"/>
                  </a:outerShdw>
                </a:effectLst>
              </a:rPr>
              <a:t> de poder de los profesores</a:t>
            </a:r>
          </a:p>
          <a:p>
            <a:pPr>
              <a:lnSpc>
                <a:spcPct val="130000"/>
              </a:lnSpc>
              <a:buClr>
                <a:srgbClr val="D60093"/>
              </a:buClr>
              <a:buSzPct val="130000"/>
              <a:buFontTx/>
              <a:buChar char="•"/>
              <a:defRPr/>
            </a:pPr>
            <a:endParaRPr lang="es-ES" sz="800" dirty="0">
              <a:effectLst>
                <a:outerShdw blurRad="38100" dist="38100" dir="2700000" algn="tl">
                  <a:srgbClr val="C0C0C0"/>
                </a:outerShdw>
              </a:effectLst>
            </a:endParaRPr>
          </a:p>
          <a:p>
            <a:pPr>
              <a:lnSpc>
                <a:spcPct val="130000"/>
              </a:lnSpc>
              <a:buClr>
                <a:srgbClr val="D60093"/>
              </a:buClr>
              <a:buSzPct val="130000"/>
              <a:buFontTx/>
              <a:buChar char="•"/>
              <a:defRPr/>
            </a:pPr>
            <a:r>
              <a:rPr lang="es-ES" sz="1800" dirty="0">
                <a:effectLst>
                  <a:outerShdw blurRad="38100" dist="38100" dir="2700000" algn="tl">
                    <a:srgbClr val="C0C0C0"/>
                  </a:outerShdw>
                </a:effectLst>
              </a:rPr>
              <a:t> </a:t>
            </a:r>
            <a:r>
              <a:rPr lang="es-ES" sz="1800" b="1" dirty="0">
                <a:solidFill>
                  <a:srgbClr val="CC0000"/>
                </a:solidFill>
                <a:effectLst>
                  <a:outerShdw blurRad="38100" dist="38100" dir="2700000" algn="tl">
                    <a:srgbClr val="C0C0C0"/>
                  </a:outerShdw>
                </a:effectLst>
              </a:rPr>
              <a:t>Hacer seminarios</a:t>
            </a:r>
            <a:r>
              <a:rPr lang="es-ES" sz="1800" b="1" dirty="0">
                <a:effectLst>
                  <a:outerShdw blurRad="38100" dist="38100" dir="2700000" algn="tl">
                    <a:srgbClr val="C0C0C0"/>
                  </a:outerShdw>
                </a:effectLst>
              </a:rPr>
              <a:t> para actualizar</a:t>
            </a:r>
            <a:r>
              <a:rPr lang="es-ES" sz="1800" dirty="0">
                <a:effectLst>
                  <a:outerShdw blurRad="38100" dist="38100" dir="2700000" algn="tl">
                    <a:srgbClr val="C0C0C0"/>
                  </a:outerShdw>
                </a:effectLst>
              </a:rPr>
              <a:t> a los profesores </a:t>
            </a:r>
          </a:p>
          <a:p>
            <a:pPr>
              <a:lnSpc>
                <a:spcPct val="130000"/>
              </a:lnSpc>
              <a:buClr>
                <a:srgbClr val="D60093"/>
              </a:buClr>
              <a:buSzPct val="130000"/>
              <a:defRPr/>
            </a:pPr>
            <a:r>
              <a:rPr lang="es-ES" sz="1800" dirty="0">
                <a:effectLst>
                  <a:outerShdw blurRad="38100" dist="38100" dir="2700000" algn="tl">
                    <a:srgbClr val="C0C0C0"/>
                  </a:outerShdw>
                </a:effectLst>
              </a:rPr>
              <a:t>   sobre apropiada relación entre estudiantes y mentores.</a:t>
            </a:r>
          </a:p>
        </p:txBody>
      </p:sp>
      <p:sp>
        <p:nvSpPr>
          <p:cNvPr id="158724" name="Rectangle 11"/>
          <p:cNvSpPr>
            <a:spLocks noChangeArrowheads="1"/>
          </p:cNvSpPr>
          <p:nvPr/>
        </p:nvSpPr>
        <p:spPr bwMode="auto">
          <a:xfrm>
            <a:off x="1476375" y="5805488"/>
            <a:ext cx="5842000" cy="549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US" sz="1000" b="1" i="1"/>
              <a:t>Adviser, teacher, role model, friend. On Being a Mentor to Students in Science and Engineering.</a:t>
            </a:r>
            <a:r>
              <a:rPr lang="en-US" sz="1000" b="1"/>
              <a:t> National Academy of Sciences, National Academy of Engineering Institute of Medicine. 1997. </a:t>
            </a:r>
          </a:p>
        </p:txBody>
      </p:sp>
      <p:sp>
        <p:nvSpPr>
          <p:cNvPr id="22540" name="Text Box 12"/>
          <p:cNvSpPr txBox="1">
            <a:spLocks noChangeArrowheads="1"/>
          </p:cNvSpPr>
          <p:nvPr/>
        </p:nvSpPr>
        <p:spPr bwMode="auto">
          <a:xfrm>
            <a:off x="468313" y="549275"/>
            <a:ext cx="3452812" cy="519113"/>
          </a:xfrm>
          <a:prstGeom prst="rect">
            <a:avLst/>
          </a:prstGeom>
          <a:solidFill>
            <a:schemeClr val="bg1"/>
          </a:solidFill>
          <a:ln>
            <a:noFill/>
          </a:ln>
          <a:effectLst/>
          <a:extLst/>
        </p:spPr>
        <p:txBody>
          <a:bodyPr wrap="none">
            <a:spAutoFit/>
          </a:bodyPr>
          <a:lstStyle/>
          <a:p>
            <a:pPr algn="ctr">
              <a:defRPr/>
            </a:pPr>
            <a:r>
              <a:rPr lang="es-ES_tradnl" sz="2800">
                <a:effectLst>
                  <a:outerShdw blurRad="38100" dist="38100" dir="2700000" algn="tl">
                    <a:srgbClr val="FFFFFF"/>
                  </a:outerShdw>
                </a:effectLst>
              </a:rPr>
              <a:t>A las instituciones…</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58727"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2536"/>
                                        </p:tgtEl>
                                        <p:attrNameLst>
                                          <p:attrName>style.visibility</p:attrName>
                                        </p:attrNameLst>
                                      </p:cBhvr>
                                      <p:to>
                                        <p:strVal val="visible"/>
                                      </p:to>
                                    </p:set>
                                    <p:anim calcmode="discrete" valueType="clr">
                                      <p:cBhvr override="childStyle">
                                        <p:cTn id="7" dur="80"/>
                                        <p:tgtEl>
                                          <p:spTgt spid="2253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2536"/>
                                        </p:tgtEl>
                                        <p:attrNameLst>
                                          <p:attrName>fillcolor</p:attrName>
                                        </p:attrNameLst>
                                      </p:cBhvr>
                                      <p:tavLst>
                                        <p:tav tm="0">
                                          <p:val>
                                            <p:clrVal>
                                              <a:schemeClr val="accent2"/>
                                            </p:clrVal>
                                          </p:val>
                                        </p:tav>
                                        <p:tav tm="50000">
                                          <p:val>
                                            <p:clrVal>
                                              <a:schemeClr val="hlink"/>
                                            </p:clrVal>
                                          </p:val>
                                        </p:tav>
                                      </p:tavLst>
                                    </p:anim>
                                    <p:set>
                                      <p:cBhvr>
                                        <p:cTn id="9" dur="80"/>
                                        <p:tgtEl>
                                          <p:spTgt spid="22536"/>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22537">
                                            <p:txEl>
                                              <p:pRg st="0" end="0"/>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22537">
                                            <p:txEl>
                                              <p:pRg st="2" end="2"/>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22537">
                                            <p:txEl>
                                              <p:pRg st="4" end="4"/>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22537">
                                            <p:txEl>
                                              <p:pRg st="6" end="6"/>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2537">
                                            <p:txEl>
                                              <p:pRg st="7" end="7"/>
                                            </p:txEl>
                                          </p:spTgt>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22537">
                                            <p:txEl>
                                              <p:pRg st="9" end="9"/>
                                            </p:txEl>
                                          </p:spTgt>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nodeType="clickEffect">
                                  <p:stCondLst>
                                    <p:cond delay="0"/>
                                  </p:stCondLst>
                                  <p:childTnLst>
                                    <p:set>
                                      <p:cBhvr>
                                        <p:cTn id="35" dur="1" fill="hold">
                                          <p:stCondLst>
                                            <p:cond delay="0"/>
                                          </p:stCondLst>
                                        </p:cTn>
                                        <p:tgtEl>
                                          <p:spTgt spid="22537">
                                            <p:txEl>
                                              <p:pRg st="11" end="11"/>
                                            </p:txEl>
                                          </p:spTgt>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2253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6" grpId="0" animBg="1"/>
    </p:bldLst>
  </p:timing>
</p:sld>
</file>

<file path=ppt/slides/slide126.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159746" name="Text Box 6"/>
          <p:cNvSpPr txBox="1">
            <a:spLocks noChangeArrowheads="1"/>
          </p:cNvSpPr>
          <p:nvPr/>
        </p:nvSpPr>
        <p:spPr bwMode="auto">
          <a:xfrm>
            <a:off x="1816100" y="2159000"/>
            <a:ext cx="1841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endParaRPr lang="es-ES" sz="1200" b="1"/>
          </a:p>
        </p:txBody>
      </p:sp>
      <p:sp>
        <p:nvSpPr>
          <p:cNvPr id="120839" name="Text Box 7"/>
          <p:cNvSpPr txBox="1">
            <a:spLocks noChangeArrowheads="1"/>
          </p:cNvSpPr>
          <p:nvPr/>
        </p:nvSpPr>
        <p:spPr bwMode="auto">
          <a:xfrm>
            <a:off x="1967916" y="2433638"/>
            <a:ext cx="5184775" cy="850900"/>
          </a:xfrm>
          <a:prstGeom prst="rect">
            <a:avLst/>
          </a:prstGeom>
          <a:solidFill>
            <a:schemeClr val="bg1"/>
          </a:solidFill>
          <a:ln w="28575">
            <a:solidFill>
              <a:srgbClr val="331BE5"/>
            </a:solidFill>
            <a:miter lim="800000"/>
            <a:headEnd/>
            <a:tailEnd/>
          </a:ln>
          <a:effectLst>
            <a:outerShdw dist="53882" dir="2700000" algn="ctr" rotWithShape="0">
              <a:schemeClr val="tx1"/>
            </a:outerShdw>
          </a:effec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
              <a:t>Manejo de problemas </a:t>
            </a:r>
          </a:p>
          <a:p>
            <a:pPr algn="ctr" eaLnBrk="1" hangingPunct="1"/>
            <a:r>
              <a:rPr lang="es-ES"/>
              <a:t>en la relación Mentor-Aprendices</a:t>
            </a:r>
          </a:p>
        </p:txBody>
      </p:sp>
      <p:sp>
        <p:nvSpPr>
          <p:cNvPr id="120840" name="Text Box 8"/>
          <p:cNvSpPr txBox="1">
            <a:spLocks noChangeArrowheads="1"/>
          </p:cNvSpPr>
          <p:nvPr/>
        </p:nvSpPr>
        <p:spPr bwMode="auto">
          <a:xfrm>
            <a:off x="2184609" y="3573016"/>
            <a:ext cx="4751387" cy="17351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buClr>
                <a:srgbClr val="CC0000"/>
              </a:buClr>
              <a:buFontTx/>
              <a:buChar char="•"/>
              <a:defRPr/>
            </a:pPr>
            <a:r>
              <a:rPr lang="es-ES_tradnl" dirty="0">
                <a:effectLst>
                  <a:outerShdw blurRad="38100" dist="38100" dir="2700000" algn="tl">
                    <a:srgbClr val="C0C0C0"/>
                  </a:outerShdw>
                </a:effectLst>
              </a:rPr>
              <a:t> Guías y procedimientos </a:t>
            </a:r>
          </a:p>
          <a:p>
            <a:pPr>
              <a:buClr>
                <a:srgbClr val="CC0000"/>
              </a:buClr>
              <a:defRPr/>
            </a:pPr>
            <a:r>
              <a:rPr lang="es-ES_tradnl" dirty="0">
                <a:effectLst>
                  <a:outerShdw blurRad="38100" dist="38100" dir="2700000" algn="tl">
                    <a:srgbClr val="C0C0C0"/>
                  </a:outerShdw>
                </a:effectLst>
              </a:rPr>
              <a:t>  previamente establecidos</a:t>
            </a:r>
          </a:p>
          <a:p>
            <a:pPr>
              <a:defRPr/>
            </a:pPr>
            <a:endParaRPr lang="es-ES_tradnl" sz="1200" dirty="0">
              <a:effectLst>
                <a:outerShdw blurRad="38100" dist="38100" dir="2700000" algn="tl">
                  <a:srgbClr val="C0C0C0"/>
                </a:outerShdw>
              </a:effectLst>
            </a:endParaRPr>
          </a:p>
          <a:p>
            <a:pPr>
              <a:buClr>
                <a:srgbClr val="CC0000"/>
              </a:buClr>
              <a:buFontTx/>
              <a:buChar char="•"/>
              <a:defRPr/>
            </a:pPr>
            <a:r>
              <a:rPr lang="es-ES_tradnl" dirty="0">
                <a:effectLst>
                  <a:outerShdw blurRad="38100" dist="38100" dir="2700000" algn="tl">
                    <a:srgbClr val="C0C0C0"/>
                  </a:outerShdw>
                </a:effectLst>
              </a:rPr>
              <a:t> Distintos niveles de instancias </a:t>
            </a:r>
          </a:p>
          <a:p>
            <a:pPr>
              <a:buClr>
                <a:srgbClr val="CC0000"/>
              </a:buClr>
              <a:defRPr/>
            </a:pPr>
            <a:r>
              <a:rPr lang="es-ES_tradnl" dirty="0">
                <a:effectLst>
                  <a:outerShdw blurRad="38100" dist="38100" dir="2700000" algn="tl">
                    <a:srgbClr val="C0C0C0"/>
                  </a:outerShdw>
                </a:effectLst>
              </a:rPr>
              <a:t>  a dónde acudir</a:t>
            </a:r>
          </a:p>
        </p:txBody>
      </p:sp>
      <p:sp>
        <p:nvSpPr>
          <p:cNvPr id="120844" name="Text Box 12"/>
          <p:cNvSpPr txBox="1">
            <a:spLocks noChangeArrowheads="1"/>
          </p:cNvSpPr>
          <p:nvPr/>
        </p:nvSpPr>
        <p:spPr bwMode="auto">
          <a:xfrm>
            <a:off x="1187624" y="1405051"/>
            <a:ext cx="3284537" cy="519112"/>
          </a:xfrm>
          <a:prstGeom prst="rect">
            <a:avLst/>
          </a:prstGeom>
          <a:solidFill>
            <a:schemeClr val="bg1"/>
          </a:solidFill>
          <a:ln>
            <a:noFill/>
          </a:ln>
          <a:effectLst/>
          <a:extLst/>
        </p:spPr>
        <p:txBody>
          <a:bodyPr wrap="none">
            <a:spAutoFit/>
          </a:bodyPr>
          <a:lstStyle/>
          <a:p>
            <a:pPr algn="ctr">
              <a:defRPr/>
            </a:pPr>
            <a:r>
              <a:rPr lang="es-ES_tradnl">
                <a:effectLst>
                  <a:outerShdw blurRad="38100" dist="38100" dir="2700000" algn="tl">
                    <a:srgbClr val="FFFFFF"/>
                  </a:outerShdw>
                </a:effectLst>
              </a:rPr>
              <a:t>A las </a:t>
            </a:r>
            <a:r>
              <a:rPr lang="es-ES_tradnl" sz="2800">
                <a:effectLst>
                  <a:outerShdw blurRad="38100" dist="38100" dir="2700000" algn="tl">
                    <a:srgbClr val="FFFFFF"/>
                  </a:outerShdw>
                </a:effectLst>
              </a:rPr>
              <a:t>instituciones</a:t>
            </a:r>
            <a:r>
              <a:rPr lang="es-ES_tradnl">
                <a:effectLst>
                  <a:outerShdw blurRad="38100" dist="38100" dir="2700000" algn="tl">
                    <a:srgbClr val="FFFFFF"/>
                  </a:outerShdw>
                </a:effectLst>
              </a:rPr>
              <a:t>…</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5975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20839"/>
                                        </p:tgtEl>
                                        <p:attrNameLst>
                                          <p:attrName>style.visibility</p:attrName>
                                        </p:attrNameLst>
                                      </p:cBhvr>
                                      <p:to>
                                        <p:strVal val="visible"/>
                                      </p:to>
                                    </p:set>
                                    <p:anim calcmode="discrete" valueType="clr">
                                      <p:cBhvr override="childStyle">
                                        <p:cTn id="7" dur="80"/>
                                        <p:tgtEl>
                                          <p:spTgt spid="12083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0839"/>
                                        </p:tgtEl>
                                        <p:attrNameLst>
                                          <p:attrName>fillcolor</p:attrName>
                                        </p:attrNameLst>
                                      </p:cBhvr>
                                      <p:tavLst>
                                        <p:tav tm="0">
                                          <p:val>
                                            <p:clrVal>
                                              <a:schemeClr val="accent2"/>
                                            </p:clrVal>
                                          </p:val>
                                        </p:tav>
                                        <p:tav tm="50000">
                                          <p:val>
                                            <p:clrVal>
                                              <a:schemeClr val="hlink"/>
                                            </p:clrVal>
                                          </p:val>
                                        </p:tav>
                                      </p:tavLst>
                                    </p:anim>
                                    <p:set>
                                      <p:cBhvr>
                                        <p:cTn id="9" dur="80"/>
                                        <p:tgtEl>
                                          <p:spTgt spid="120839"/>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08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9" grpId="0" animBg="1"/>
      <p:bldP spid="120840" grpId="0"/>
    </p:bldLst>
  </p:timing>
</p:sld>
</file>

<file path=ppt/slides/slide12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1525588" y="1557338"/>
            <a:ext cx="6092825" cy="850900"/>
          </a:xfrm>
          <a:prstGeom prst="rect">
            <a:avLst/>
          </a:prstGeom>
          <a:solidFill>
            <a:schemeClr val="bg1"/>
          </a:solidFill>
          <a:ln w="28575">
            <a:solidFill>
              <a:srgbClr val="331BE5"/>
            </a:solidFill>
            <a:miter lim="800000"/>
            <a:headEnd/>
            <a:tailEnd/>
          </a:ln>
          <a:effectLst>
            <a:outerShdw dist="35921" dir="2700000" algn="ctr" rotWithShape="0">
              <a:schemeClr val="tx1"/>
            </a:outerShdw>
          </a:effec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_tradnl" smtClean="0">
                <a:effectLst>
                  <a:outerShdw blurRad="38100" dist="38100" dir="2700000" algn="tl">
                    <a:srgbClr val="FFFFFF"/>
                  </a:outerShdw>
                </a:effectLst>
                <a:latin typeface="Comic Sans MS" pitchFamily="66" charset="0"/>
              </a:rPr>
              <a:t>Pacto entre investigadores de </a:t>
            </a:r>
          </a:p>
          <a:p>
            <a:pPr algn="ctr">
              <a:defRPr/>
            </a:pPr>
            <a:r>
              <a:rPr lang="es-ES_tradnl" smtClean="0">
                <a:effectLst>
                  <a:outerShdw blurRad="38100" dist="38100" dir="2700000" algn="tl">
                    <a:srgbClr val="FFFFFF"/>
                  </a:outerShdw>
                </a:effectLst>
                <a:latin typeface="Comic Sans MS" pitchFamily="66" charset="0"/>
              </a:rPr>
              <a:t>postdoctorado y sus mentores. </a:t>
            </a:r>
            <a:r>
              <a:rPr lang="es-ES_tradnl" sz="2000" smtClean="0">
                <a:effectLst>
                  <a:outerShdw blurRad="38100" dist="38100" dir="2700000" algn="tl">
                    <a:srgbClr val="FFFFFF"/>
                  </a:outerShdw>
                </a:effectLst>
                <a:latin typeface="Comic Sans MS" pitchFamily="66" charset="0"/>
              </a:rPr>
              <a:t>AAMC 2006</a:t>
            </a:r>
          </a:p>
        </p:txBody>
      </p:sp>
      <p:sp>
        <p:nvSpPr>
          <p:cNvPr id="101379" name="Text Box 3"/>
          <p:cNvSpPr txBox="1">
            <a:spLocks noChangeArrowheads="1"/>
          </p:cNvSpPr>
          <p:nvPr/>
        </p:nvSpPr>
        <p:spPr bwMode="auto">
          <a:xfrm>
            <a:off x="1116013" y="2636838"/>
            <a:ext cx="4556125" cy="2378075"/>
          </a:xfrm>
          <a:prstGeom prst="rect">
            <a:avLst/>
          </a:prstGeom>
          <a:solidFill>
            <a:schemeClr val="bg1"/>
          </a:solidFill>
          <a:ln w="28575">
            <a:solidFill>
              <a:srgbClr val="CC0000"/>
            </a:solidFill>
            <a:miter lim="800000"/>
            <a:headEnd/>
            <a:tailEnd/>
          </a:ln>
        </p:spPr>
        <p:txBody>
          <a:bodyPr wrap="none">
            <a:spAutoFit/>
          </a:bodyPr>
          <a:lstStyle/>
          <a:p>
            <a:pPr>
              <a:buClr>
                <a:srgbClr val="D60093"/>
              </a:buClr>
              <a:defRPr/>
            </a:pPr>
            <a:r>
              <a:rPr lang="es-ES_tradnl">
                <a:effectLst>
                  <a:outerShdw blurRad="38100" dist="38100" dir="2700000" algn="tl">
                    <a:srgbClr val="C0C0C0"/>
                  </a:outerShdw>
                </a:effectLst>
              </a:rPr>
              <a:t>Principios: </a:t>
            </a:r>
          </a:p>
          <a:p>
            <a:pPr>
              <a:buClr>
                <a:srgbClr val="D60093"/>
              </a:buClr>
              <a:buFontTx/>
              <a:buChar char="•"/>
              <a:defRPr/>
            </a:pPr>
            <a:endParaRPr lang="es-ES_tradnl" sz="1000">
              <a:effectLst>
                <a:outerShdw blurRad="38100" dist="38100" dir="2700000" algn="tl">
                  <a:srgbClr val="C0C0C0"/>
                </a:outerShdw>
              </a:effectLst>
            </a:endParaRPr>
          </a:p>
          <a:p>
            <a:pPr>
              <a:buClr>
                <a:srgbClr val="D60093"/>
              </a:buClr>
              <a:buFontTx/>
              <a:buChar char="•"/>
              <a:defRPr/>
            </a:pPr>
            <a:r>
              <a:rPr lang="es-ES_tradnl" sz="1800">
                <a:effectLst>
                  <a:outerShdw blurRad="38100" dist="38100" dir="2700000" algn="tl">
                    <a:srgbClr val="C0C0C0"/>
                  </a:outerShdw>
                </a:effectLst>
              </a:rPr>
              <a:t> Compromiso institucional</a:t>
            </a:r>
          </a:p>
          <a:p>
            <a:pPr>
              <a:buClr>
                <a:srgbClr val="D60093"/>
              </a:buClr>
              <a:buFontTx/>
              <a:buChar char="•"/>
              <a:defRPr/>
            </a:pPr>
            <a:endParaRPr lang="es-ES_tradnl" sz="800">
              <a:effectLst>
                <a:outerShdw blurRad="38100" dist="38100" dir="2700000" algn="tl">
                  <a:srgbClr val="C0C0C0"/>
                </a:outerShdw>
              </a:effectLst>
            </a:endParaRPr>
          </a:p>
          <a:p>
            <a:pPr>
              <a:buClr>
                <a:srgbClr val="D60093"/>
              </a:buClr>
              <a:buFontTx/>
              <a:buChar char="•"/>
              <a:defRPr/>
            </a:pPr>
            <a:r>
              <a:rPr lang="es-ES_tradnl" sz="1800">
                <a:effectLst>
                  <a:outerShdw blurRad="38100" dist="38100" dir="2700000" algn="tl">
                    <a:srgbClr val="C0C0C0"/>
                  </a:outerShdw>
                </a:effectLst>
              </a:rPr>
              <a:t> Calidad del entrenamiento postdoctoral</a:t>
            </a:r>
          </a:p>
          <a:p>
            <a:pPr>
              <a:buClr>
                <a:srgbClr val="D60093"/>
              </a:buClr>
              <a:buFontTx/>
              <a:buChar char="•"/>
              <a:defRPr/>
            </a:pPr>
            <a:endParaRPr lang="es-ES_tradnl" sz="800">
              <a:effectLst>
                <a:outerShdw blurRad="38100" dist="38100" dir="2700000" algn="tl">
                  <a:srgbClr val="C0C0C0"/>
                </a:outerShdw>
              </a:effectLst>
            </a:endParaRPr>
          </a:p>
          <a:p>
            <a:pPr>
              <a:buClr>
                <a:srgbClr val="D60093"/>
              </a:buClr>
              <a:buFontTx/>
              <a:buChar char="•"/>
              <a:defRPr/>
            </a:pPr>
            <a:r>
              <a:rPr lang="es-ES_tradnl" sz="1800">
                <a:effectLst>
                  <a:outerShdw blurRad="38100" dist="38100" dir="2700000" algn="tl">
                    <a:srgbClr val="C0C0C0"/>
                  </a:outerShdw>
                </a:effectLst>
              </a:rPr>
              <a:t> Importancia de la guía del mentor</a:t>
            </a:r>
          </a:p>
          <a:p>
            <a:pPr>
              <a:buClr>
                <a:srgbClr val="D60093"/>
              </a:buClr>
              <a:buFontTx/>
              <a:buChar char="•"/>
              <a:defRPr/>
            </a:pPr>
            <a:endParaRPr lang="es-ES_tradnl" sz="800">
              <a:effectLst>
                <a:outerShdw blurRad="38100" dist="38100" dir="2700000" algn="tl">
                  <a:srgbClr val="C0C0C0"/>
                </a:outerShdw>
              </a:effectLst>
            </a:endParaRPr>
          </a:p>
          <a:p>
            <a:pPr>
              <a:buClr>
                <a:srgbClr val="D60093"/>
              </a:buClr>
              <a:buFontTx/>
              <a:buChar char="•"/>
              <a:defRPr/>
            </a:pPr>
            <a:r>
              <a:rPr lang="es-ES_tradnl" sz="1800">
                <a:effectLst>
                  <a:outerShdw blurRad="38100" dist="38100" dir="2700000" algn="tl">
                    <a:srgbClr val="C0C0C0"/>
                  </a:outerShdw>
                </a:effectLst>
              </a:rPr>
              <a:t> Amplitud y flexibilidad en la selección </a:t>
            </a:r>
          </a:p>
          <a:p>
            <a:pPr>
              <a:buClr>
                <a:srgbClr val="D60093"/>
              </a:buClr>
              <a:defRPr/>
            </a:pPr>
            <a:r>
              <a:rPr lang="es-ES_tradnl" sz="1800">
                <a:effectLst>
                  <a:outerShdw blurRad="38100" dist="38100" dir="2700000" algn="tl">
                    <a:srgbClr val="C0C0C0"/>
                  </a:outerShdw>
                </a:effectLst>
              </a:rPr>
              <a:t>  de opciones</a:t>
            </a:r>
            <a:endParaRPr lang="es-ES_tradnl" sz="1800" b="1">
              <a:effectLst>
                <a:outerShdw blurRad="38100" dist="38100" dir="2700000" algn="tl">
                  <a:srgbClr val="C0C0C0"/>
                </a:outerShdw>
              </a:effectLst>
            </a:endParaRPr>
          </a:p>
        </p:txBody>
      </p:sp>
      <p:sp>
        <p:nvSpPr>
          <p:cNvPr id="101380" name="Text Box 4"/>
          <p:cNvSpPr txBox="1">
            <a:spLocks noChangeArrowheads="1"/>
          </p:cNvSpPr>
          <p:nvPr/>
        </p:nvSpPr>
        <p:spPr bwMode="auto">
          <a:xfrm>
            <a:off x="5867400" y="2924175"/>
            <a:ext cx="2205038" cy="1797050"/>
          </a:xfrm>
          <a:prstGeom prst="rect">
            <a:avLst/>
          </a:prstGeom>
          <a:solidFill>
            <a:schemeClr val="bg1"/>
          </a:solidFill>
          <a:ln w="28575">
            <a:solidFill>
              <a:srgbClr val="CC0000"/>
            </a:solidFill>
            <a:miter lim="800000"/>
            <a:headEnd/>
            <a:tailEnd/>
          </a:ln>
        </p:spPr>
        <p:txBody>
          <a:bodyPr wrap="none">
            <a:spAutoFit/>
          </a:bodyPr>
          <a:lstStyle/>
          <a:p>
            <a:pPr>
              <a:defRPr/>
            </a:pPr>
            <a:r>
              <a:rPr lang="es-ES_tradnl" sz="2000">
                <a:effectLst>
                  <a:outerShdw blurRad="38100" dist="38100" dir="2700000" algn="tl">
                    <a:srgbClr val="C0C0C0"/>
                  </a:outerShdw>
                </a:effectLst>
              </a:rPr>
              <a:t>Compromisos </a:t>
            </a:r>
          </a:p>
          <a:p>
            <a:pPr>
              <a:defRPr/>
            </a:pPr>
            <a:r>
              <a:rPr lang="es-ES_tradnl" sz="2000">
                <a:effectLst>
                  <a:outerShdw blurRad="38100" dist="38100" dir="2700000" algn="tl">
                    <a:srgbClr val="C0C0C0"/>
                  </a:outerShdw>
                </a:effectLst>
              </a:rPr>
              <a:t>de los mentores</a:t>
            </a:r>
            <a:endParaRPr lang="es-ES_tradnl" sz="900">
              <a:effectLst>
                <a:outerShdw blurRad="38100" dist="38100" dir="2700000" algn="tl">
                  <a:srgbClr val="C0C0C0"/>
                </a:outerShdw>
              </a:effectLst>
            </a:endParaRPr>
          </a:p>
          <a:p>
            <a:pPr>
              <a:defRPr/>
            </a:pPr>
            <a:endParaRPr lang="es-ES_tradnl" sz="1000">
              <a:effectLst>
                <a:outerShdw blurRad="38100" dist="38100" dir="2700000" algn="tl">
                  <a:srgbClr val="C0C0C0"/>
                </a:outerShdw>
              </a:effectLst>
            </a:endParaRPr>
          </a:p>
          <a:p>
            <a:pPr>
              <a:defRPr/>
            </a:pPr>
            <a:r>
              <a:rPr lang="es-ES_tradnl" sz="2000">
                <a:effectLst>
                  <a:outerShdw blurRad="38100" dist="38100" dir="2700000" algn="tl">
                    <a:srgbClr val="C0C0C0"/>
                  </a:outerShdw>
                </a:effectLst>
              </a:rPr>
              <a:t>Compromisos </a:t>
            </a:r>
          </a:p>
          <a:p>
            <a:pPr>
              <a:defRPr/>
            </a:pPr>
            <a:r>
              <a:rPr lang="es-ES_tradnl" sz="2000">
                <a:effectLst>
                  <a:outerShdw blurRad="38100" dist="38100" dir="2700000" algn="tl">
                    <a:srgbClr val="C0C0C0"/>
                  </a:outerShdw>
                </a:effectLst>
              </a:rPr>
              <a:t>de los sujetos en</a:t>
            </a:r>
          </a:p>
          <a:p>
            <a:pPr>
              <a:defRPr/>
            </a:pPr>
            <a:r>
              <a:rPr lang="es-ES_tradnl" sz="2000">
                <a:effectLst>
                  <a:outerShdw blurRad="38100" dist="38100" dir="2700000" algn="tl">
                    <a:srgbClr val="C0C0C0"/>
                  </a:outerShdw>
                </a:effectLst>
              </a:rPr>
              <a:t> entrenamiento</a:t>
            </a:r>
          </a:p>
        </p:txBody>
      </p:sp>
      <p:sp>
        <p:nvSpPr>
          <p:cNvPr id="101381" name="Text Box 5"/>
          <p:cNvSpPr txBox="1">
            <a:spLocks noChangeArrowheads="1"/>
          </p:cNvSpPr>
          <p:nvPr/>
        </p:nvSpPr>
        <p:spPr bwMode="auto">
          <a:xfrm>
            <a:off x="5940425" y="4797425"/>
            <a:ext cx="1990725" cy="701675"/>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4000" b="1">
                <a:solidFill>
                  <a:srgbClr val="CC3300"/>
                </a:solidFill>
              </a:rPr>
              <a:t>Códigos</a:t>
            </a:r>
          </a:p>
        </p:txBody>
      </p:sp>
      <p:sp>
        <p:nvSpPr>
          <p:cNvPr id="101384" name="Rectangle 8"/>
          <p:cNvSpPr>
            <a:spLocks noChangeArrowheads="1"/>
          </p:cNvSpPr>
          <p:nvPr/>
        </p:nvSpPr>
        <p:spPr bwMode="auto">
          <a:xfrm>
            <a:off x="6588125" y="371475"/>
            <a:ext cx="1928813"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63847"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2" name="1 Rectángulo"/>
          <p:cNvSpPr/>
          <p:nvPr/>
        </p:nvSpPr>
        <p:spPr>
          <a:xfrm>
            <a:off x="2786279" y="5499100"/>
            <a:ext cx="3604968" cy="276999"/>
          </a:xfrm>
          <a:prstGeom prst="rect">
            <a:avLst/>
          </a:prstGeom>
        </p:spPr>
        <p:txBody>
          <a:bodyPr wrap="square">
            <a:spAutoFit/>
          </a:bodyPr>
          <a:lstStyle/>
          <a:p>
            <a:pPr eaLnBrk="0" hangingPunct="0">
              <a:buClr>
                <a:srgbClr val="FF0066"/>
              </a:buClr>
            </a:pPr>
            <a:r>
              <a:rPr lang="en-US" sz="1200" dirty="0" smtClean="0"/>
              <a:t>AAMC </a:t>
            </a:r>
            <a:r>
              <a:rPr lang="en-US" sz="1200" dirty="0"/>
              <a:t>2006. </a:t>
            </a:r>
            <a:r>
              <a:rPr lang="en-US" sz="1200" dirty="0">
                <a:hlinkClick r:id="rId2"/>
              </a:rPr>
              <a:t>www.aamc.org/postdoccompact</a:t>
            </a:r>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37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101379"/>
                                        </p:tgtEl>
                                        <p:attrNameLst>
                                          <p:attrName>style.visibility</p:attrName>
                                        </p:attrNameLst>
                                      </p:cBhvr>
                                      <p:to>
                                        <p:strVal val="visible"/>
                                      </p:to>
                                    </p:set>
                                    <p:animEffect transition="in" filter="wipe(up)">
                                      <p:cBhvr>
                                        <p:cTn id="11" dur="2000"/>
                                        <p:tgtEl>
                                          <p:spTgt spid="10137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1380"/>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31" presetClass="entr" presetSubtype="0" fill="hold" grpId="0" nodeType="clickEffect">
                                  <p:stCondLst>
                                    <p:cond delay="0"/>
                                  </p:stCondLst>
                                  <p:iterate type="lt">
                                    <p:tmPct val="5000"/>
                                  </p:iterate>
                                  <p:childTnLst>
                                    <p:set>
                                      <p:cBhvr>
                                        <p:cTn id="19" dur="1" fill="hold">
                                          <p:stCondLst>
                                            <p:cond delay="0"/>
                                          </p:stCondLst>
                                        </p:cTn>
                                        <p:tgtEl>
                                          <p:spTgt spid="101381"/>
                                        </p:tgtEl>
                                        <p:attrNameLst>
                                          <p:attrName>style.visibility</p:attrName>
                                        </p:attrNameLst>
                                      </p:cBhvr>
                                      <p:to>
                                        <p:strVal val="visible"/>
                                      </p:to>
                                    </p:set>
                                    <p:anim calcmode="lin" valueType="num">
                                      <p:cBhvr>
                                        <p:cTn id="20" dur="1000" fill="hold"/>
                                        <p:tgtEl>
                                          <p:spTgt spid="101381"/>
                                        </p:tgtEl>
                                        <p:attrNameLst>
                                          <p:attrName>ppt_w</p:attrName>
                                        </p:attrNameLst>
                                      </p:cBhvr>
                                      <p:tavLst>
                                        <p:tav tm="0">
                                          <p:val>
                                            <p:fltVal val="0"/>
                                          </p:val>
                                        </p:tav>
                                        <p:tav tm="100000">
                                          <p:val>
                                            <p:strVal val="#ppt_w"/>
                                          </p:val>
                                        </p:tav>
                                      </p:tavLst>
                                    </p:anim>
                                    <p:anim calcmode="lin" valueType="num">
                                      <p:cBhvr>
                                        <p:cTn id="21" dur="1000" fill="hold"/>
                                        <p:tgtEl>
                                          <p:spTgt spid="101381"/>
                                        </p:tgtEl>
                                        <p:attrNameLst>
                                          <p:attrName>ppt_h</p:attrName>
                                        </p:attrNameLst>
                                      </p:cBhvr>
                                      <p:tavLst>
                                        <p:tav tm="0">
                                          <p:val>
                                            <p:fltVal val="0"/>
                                          </p:val>
                                        </p:tav>
                                        <p:tav tm="100000">
                                          <p:val>
                                            <p:strVal val="#ppt_h"/>
                                          </p:val>
                                        </p:tav>
                                      </p:tavLst>
                                    </p:anim>
                                    <p:anim calcmode="lin" valueType="num">
                                      <p:cBhvr>
                                        <p:cTn id="22" dur="1000" fill="hold"/>
                                        <p:tgtEl>
                                          <p:spTgt spid="101381"/>
                                        </p:tgtEl>
                                        <p:attrNameLst>
                                          <p:attrName>style.rotation</p:attrName>
                                        </p:attrNameLst>
                                      </p:cBhvr>
                                      <p:tavLst>
                                        <p:tav tm="0">
                                          <p:val>
                                            <p:fltVal val="90"/>
                                          </p:val>
                                        </p:tav>
                                        <p:tav tm="100000">
                                          <p:val>
                                            <p:fltVal val="0"/>
                                          </p:val>
                                        </p:tav>
                                      </p:tavLst>
                                    </p:anim>
                                    <p:animEffect transition="in" filter="fade">
                                      <p:cBhvr>
                                        <p:cTn id="23" dur="1000"/>
                                        <p:tgtEl>
                                          <p:spTgt spid="101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animBg="1"/>
      <p:bldP spid="101379" grpId="0" animBg="1"/>
      <p:bldP spid="101380" grpId="0" animBg="1"/>
      <p:bldP spid="101381" grpId="0"/>
    </p:bldLst>
  </p:timing>
</p:sld>
</file>

<file path=ppt/slides/slide128.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164867" name="Text Box 9"/>
          <p:cNvSpPr txBox="1">
            <a:spLocks noChangeArrowheads="1"/>
          </p:cNvSpPr>
          <p:nvPr/>
        </p:nvSpPr>
        <p:spPr bwMode="auto">
          <a:xfrm>
            <a:off x="2386013" y="2057400"/>
            <a:ext cx="4371975" cy="579438"/>
          </a:xfrm>
          <a:prstGeom prst="rect">
            <a:avLst/>
          </a:prstGeom>
          <a:solidFill>
            <a:schemeClr val="bg1"/>
          </a:solidFill>
          <a:ln w="9525">
            <a:solidFill>
              <a:srgbClr val="331BE5"/>
            </a:solidFill>
            <a:miter lim="800000"/>
            <a:headEnd/>
            <a:tailEnd/>
          </a:ln>
          <a:effectLst>
            <a:outerShdw blurRad="50800" dist="38100" dir="2700000" algn="tl" rotWithShape="0">
              <a:prstClr val="black">
                <a:alpha val="40000"/>
              </a:prstClr>
            </a:outerShdw>
          </a:effectLs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3200" dirty="0">
                <a:solidFill>
                  <a:srgbClr val="331BE5"/>
                </a:solidFill>
              </a:rPr>
              <a:t>El mentor tóxico que…</a:t>
            </a:r>
            <a:endParaRPr lang="es-ES" sz="1200" dirty="0">
              <a:solidFill>
                <a:srgbClr val="331BE5"/>
              </a:solidFill>
            </a:endParaRPr>
          </a:p>
        </p:txBody>
      </p:sp>
      <p:sp>
        <p:nvSpPr>
          <p:cNvPr id="157706" name="Text Box 10"/>
          <p:cNvSpPr txBox="1">
            <a:spLocks noChangeArrowheads="1"/>
          </p:cNvSpPr>
          <p:nvPr/>
        </p:nvSpPr>
        <p:spPr bwMode="auto">
          <a:xfrm>
            <a:off x="1400175" y="4876800"/>
            <a:ext cx="6600825" cy="830262"/>
          </a:xfrm>
          <a:prstGeom prst="rect">
            <a:avLst/>
          </a:prstGeom>
          <a:solidFill>
            <a:srgbClr val="FFD1E8"/>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 dirty="0">
                <a:effectLst>
                  <a:outerShdw blurRad="38100" dist="38100" dir="2700000" algn="tl">
                    <a:srgbClr val="FFFFFF"/>
                  </a:outerShdw>
                </a:effectLst>
              </a:rPr>
              <a:t>¿De  quién es la responsabilidad de proteger </a:t>
            </a:r>
          </a:p>
          <a:p>
            <a:pPr algn="ctr">
              <a:defRPr/>
            </a:pPr>
            <a:r>
              <a:rPr lang="es-ES" dirty="0">
                <a:effectLst>
                  <a:outerShdw blurRad="38100" dist="38100" dir="2700000" algn="tl">
                    <a:srgbClr val="FFFFFF"/>
                  </a:outerShdw>
                </a:effectLst>
              </a:rPr>
              <a:t>a los aprendices de los malos tutores?</a:t>
            </a:r>
          </a:p>
        </p:txBody>
      </p:sp>
      <p:sp>
        <p:nvSpPr>
          <p:cNvPr id="164869" name="Rectangle 11"/>
          <p:cNvSpPr>
            <a:spLocks noChangeArrowheads="1"/>
          </p:cNvSpPr>
          <p:nvPr/>
        </p:nvSpPr>
        <p:spPr bwMode="auto">
          <a:xfrm>
            <a:off x="2968831" y="2778125"/>
            <a:ext cx="3213100" cy="1552575"/>
          </a:xfrm>
          <a:prstGeom prst="rect">
            <a:avLst/>
          </a:prstGeom>
          <a:solidFill>
            <a:schemeClr val="bg1"/>
          </a:solidFill>
          <a:ln>
            <a:noFill/>
          </a:ln>
          <a:effectLst/>
          <a:extLst/>
        </p:spPr>
        <p:txBody>
          <a:bodyPr>
            <a:spAutoFit/>
          </a:bodyPr>
          <a:lstStyle/>
          <a:p>
            <a:pPr>
              <a:buClr>
                <a:srgbClr val="CC0000"/>
              </a:buClr>
              <a:buSzPct val="150000"/>
              <a:buFontTx/>
              <a:buChar char="•"/>
            </a:pPr>
            <a:r>
              <a:rPr lang="es-ES"/>
              <a:t> Abusa</a:t>
            </a:r>
          </a:p>
          <a:p>
            <a:pPr>
              <a:buClr>
                <a:srgbClr val="CC0000"/>
              </a:buClr>
              <a:buSzPct val="150000"/>
              <a:buFontTx/>
              <a:buChar char="•"/>
            </a:pPr>
            <a:r>
              <a:rPr lang="es-ES"/>
              <a:t> Descuida</a:t>
            </a:r>
          </a:p>
          <a:p>
            <a:pPr>
              <a:buClr>
                <a:srgbClr val="CC0000"/>
              </a:buClr>
              <a:buSzPct val="150000"/>
              <a:buFontTx/>
              <a:buChar char="•"/>
            </a:pPr>
            <a:r>
              <a:rPr lang="es-ES"/>
              <a:t> Ignora</a:t>
            </a:r>
          </a:p>
          <a:p>
            <a:pPr>
              <a:buClr>
                <a:srgbClr val="CC0000"/>
              </a:buClr>
              <a:buSzPct val="150000"/>
              <a:buFontTx/>
              <a:buChar char="•"/>
            </a:pPr>
            <a:r>
              <a:rPr lang="es-ES"/>
              <a:t> Critica demasiado</a:t>
            </a:r>
          </a:p>
        </p:txBody>
      </p:sp>
      <p:sp>
        <p:nvSpPr>
          <p:cNvPr id="164870" name="Text Box 12"/>
          <p:cNvSpPr txBox="1">
            <a:spLocks noChangeArrowheads="1"/>
          </p:cNvSpPr>
          <p:nvPr/>
        </p:nvSpPr>
        <p:spPr bwMode="auto">
          <a:xfrm>
            <a:off x="2025856" y="4495800"/>
            <a:ext cx="50990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1200" dirty="0"/>
              <a:t>W. </a:t>
            </a:r>
            <a:r>
              <a:rPr lang="es-ES" sz="1200" dirty="0" err="1"/>
              <a:t>Silen</a:t>
            </a:r>
            <a:r>
              <a:rPr lang="es-ES" sz="1200" dirty="0"/>
              <a:t>. </a:t>
            </a:r>
            <a:r>
              <a:rPr lang="es-ES" sz="1200" i="1" dirty="0" err="1"/>
              <a:t>Tormentor</a:t>
            </a:r>
            <a:r>
              <a:rPr lang="es-ES" sz="1200" i="1" dirty="0"/>
              <a:t> of </a:t>
            </a:r>
            <a:r>
              <a:rPr lang="es-ES" sz="1200" i="1" dirty="0" err="1"/>
              <a:t>the</a:t>
            </a:r>
            <a:r>
              <a:rPr lang="es-ES" sz="1200" i="1" dirty="0"/>
              <a:t> </a:t>
            </a:r>
            <a:r>
              <a:rPr lang="es-ES" sz="1200" i="1" dirty="0" err="1"/>
              <a:t>year</a:t>
            </a:r>
            <a:r>
              <a:rPr lang="es-ES" sz="1200" dirty="0"/>
              <a:t>. </a:t>
            </a:r>
            <a:r>
              <a:rPr lang="es-ES" sz="1200" dirty="0" err="1"/>
              <a:t>Mentations</a:t>
            </a:r>
            <a:r>
              <a:rPr lang="es-ES" sz="1200" dirty="0"/>
              <a:t> Harvard </a:t>
            </a:r>
            <a:r>
              <a:rPr lang="es-ES" sz="1200" dirty="0" err="1"/>
              <a:t>Medical</a:t>
            </a:r>
            <a:r>
              <a:rPr lang="es-ES" sz="1200" dirty="0"/>
              <a:t> </a:t>
            </a:r>
            <a:r>
              <a:rPr lang="es-ES" sz="1200" dirty="0" err="1"/>
              <a:t>School</a:t>
            </a:r>
            <a:endParaRPr lang="es-ES" sz="1200" dirty="0"/>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64872"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66914" name="Text Box 4"/>
          <p:cNvSpPr txBox="1">
            <a:spLocks noChangeArrowheads="1"/>
          </p:cNvSpPr>
          <p:nvPr/>
        </p:nvSpPr>
        <p:spPr bwMode="auto">
          <a:xfrm>
            <a:off x="1816100" y="2159000"/>
            <a:ext cx="1841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endParaRPr lang="es-ES" sz="1200" b="1"/>
          </a:p>
        </p:txBody>
      </p:sp>
      <p:sp>
        <p:nvSpPr>
          <p:cNvPr id="130055" name="Text Box 7"/>
          <p:cNvSpPr txBox="1">
            <a:spLocks noChangeArrowheads="1"/>
          </p:cNvSpPr>
          <p:nvPr/>
        </p:nvSpPr>
        <p:spPr bwMode="auto">
          <a:xfrm>
            <a:off x="2066925" y="1939925"/>
            <a:ext cx="5008563" cy="946150"/>
          </a:xfrm>
          <a:prstGeom prst="rect">
            <a:avLst/>
          </a:prstGeom>
          <a:solidFill>
            <a:schemeClr val="accent2">
              <a:lumMod val="20000"/>
              <a:lumOff val="80000"/>
            </a:schemeClr>
          </a:solidFill>
          <a:ln>
            <a:solidFill>
              <a:srgbClr val="331BE5"/>
            </a:solidFill>
          </a:ln>
          <a:effectLst>
            <a:outerShdw blurRad="50800" dist="38100" dir="2700000" algn="tl" rotWithShape="0">
              <a:prstClr val="black">
                <a:alpha val="40000"/>
              </a:prstClr>
            </a:outerShdw>
          </a:effectLst>
          <a:extLst/>
        </p:spPr>
        <p:txBody>
          <a:bodyPr wrap="none">
            <a:spAutoFit/>
          </a:bodyPr>
          <a:lstStyle/>
          <a:p>
            <a:pPr algn="ctr">
              <a:defRPr/>
            </a:pPr>
            <a:r>
              <a:rPr lang="es-ES_tradnl" sz="2800" i="1" dirty="0">
                <a:solidFill>
                  <a:srgbClr val="331BE5"/>
                </a:solidFill>
                <a:effectLst>
                  <a:outerShdw blurRad="38100" dist="38100" dir="2700000" algn="tl">
                    <a:srgbClr val="000000"/>
                  </a:outerShdw>
                </a:effectLst>
              </a:rPr>
              <a:t>Ombudsman o </a:t>
            </a:r>
            <a:r>
              <a:rPr lang="es-ES_tradnl" sz="2800" i="1" dirty="0" err="1">
                <a:solidFill>
                  <a:srgbClr val="331BE5"/>
                </a:solidFill>
                <a:effectLst>
                  <a:outerShdw blurRad="38100" dist="38100" dir="2700000" algn="tl">
                    <a:srgbClr val="000000"/>
                  </a:outerShdw>
                </a:effectLst>
              </a:rPr>
              <a:t>Ombudsperson</a:t>
            </a:r>
            <a:endParaRPr lang="es-ES_tradnl" sz="2800" i="1" dirty="0">
              <a:solidFill>
                <a:srgbClr val="331BE5"/>
              </a:solidFill>
              <a:effectLst>
                <a:outerShdw blurRad="38100" dist="38100" dir="2700000" algn="tl">
                  <a:srgbClr val="000000"/>
                </a:outerShdw>
              </a:effectLst>
            </a:endParaRPr>
          </a:p>
          <a:p>
            <a:pPr algn="ctr">
              <a:defRPr/>
            </a:pPr>
            <a:r>
              <a:rPr lang="es-ES_tradnl" sz="2800" b="1" dirty="0">
                <a:solidFill>
                  <a:srgbClr val="331BE5"/>
                </a:solidFill>
                <a:effectLst>
                  <a:outerShdw blurRad="38100" dist="38100" dir="2700000" algn="tl">
                    <a:srgbClr val="000000"/>
                  </a:outerShdw>
                </a:effectLst>
              </a:rPr>
              <a:t>el defensor</a:t>
            </a:r>
            <a:r>
              <a:rPr lang="es-ES_tradnl" sz="2800" dirty="0">
                <a:solidFill>
                  <a:srgbClr val="331BE5"/>
                </a:solidFill>
              </a:rPr>
              <a:t>…</a:t>
            </a:r>
          </a:p>
        </p:txBody>
      </p:sp>
      <p:sp>
        <p:nvSpPr>
          <p:cNvPr id="130057" name="Text Box 9"/>
          <p:cNvSpPr txBox="1">
            <a:spLocks noChangeArrowheads="1"/>
          </p:cNvSpPr>
          <p:nvPr/>
        </p:nvSpPr>
        <p:spPr bwMode="auto">
          <a:xfrm>
            <a:off x="1803400" y="3141663"/>
            <a:ext cx="5535613" cy="2308324"/>
          </a:xfrm>
          <a:prstGeom prst="rect">
            <a:avLst/>
          </a:prstGeom>
          <a:solidFill>
            <a:schemeClr val="bg1"/>
          </a:solidFill>
          <a:ln>
            <a:noFill/>
          </a:ln>
          <a:effectLst>
            <a:outerShdw blurRad="50800" dist="38100" dir="2700000" algn="tl" rotWithShape="0">
              <a:prstClr val="black">
                <a:alpha val="40000"/>
              </a:prstClr>
            </a:outerShdw>
          </a:effectLst>
          <a:extLst/>
        </p:spPr>
        <p:txBody>
          <a:bodyPr>
            <a:spAutoFit/>
          </a:bodyPr>
          <a:lstStyle/>
          <a:p>
            <a:pPr>
              <a:defRPr/>
            </a:pPr>
            <a:r>
              <a:rPr lang="es-ES_tradnl" dirty="0">
                <a:effectLst>
                  <a:outerShdw blurRad="38100" dist="38100" dir="2700000" algn="tl">
                    <a:srgbClr val="C0C0C0"/>
                  </a:outerShdw>
                </a:effectLst>
              </a:rPr>
              <a:t>Persona independiente encargada de ayudar </a:t>
            </a:r>
            <a:r>
              <a:rPr lang="es-ES_tradnl" dirty="0" smtClean="0">
                <a:effectLst>
                  <a:outerShdw blurRad="38100" dist="38100" dir="2700000" algn="tl">
                    <a:srgbClr val="C0C0C0"/>
                  </a:outerShdw>
                </a:effectLst>
              </a:rPr>
              <a:t>a </a:t>
            </a:r>
            <a:r>
              <a:rPr lang="es-ES_tradnl" dirty="0">
                <a:effectLst>
                  <a:outerShdw blurRad="38100" dist="38100" dir="2700000" algn="tl">
                    <a:srgbClr val="C0C0C0"/>
                  </a:outerShdw>
                </a:effectLst>
              </a:rPr>
              <a:t>los individuos a encontrar soluciones justas, efectivas, imparciales a sus problemas y que refieran a fuentes expertas para problemas particulares.</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6691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7" name="Text Box 6"/>
          <p:cNvSpPr txBox="1">
            <a:spLocks noChangeArrowheads="1"/>
          </p:cNvSpPr>
          <p:nvPr/>
        </p:nvSpPr>
        <p:spPr bwMode="auto">
          <a:xfrm>
            <a:off x="611188" y="692150"/>
            <a:ext cx="2220912" cy="822325"/>
          </a:xfrm>
          <a:prstGeom prst="rect">
            <a:avLst/>
          </a:prstGeom>
          <a:solidFill>
            <a:srgbClr val="FFD1E8"/>
          </a:solidFill>
          <a:ln>
            <a:noFill/>
          </a:ln>
          <a:effectLst/>
          <a:extLst>
            <a:ext uri="{91240B29-F687-4F45-9708-019B960494DF}">
              <a14:hiddenLine xmlns="" xmlns:a14="http://schemas.microsoft.com/office/drawing/2010/main" w="9525">
                <a:solidFill>
                  <a:srgbClr val="CC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dirty="0"/>
              <a:t>Prevención de </a:t>
            </a:r>
          </a:p>
          <a:p>
            <a:pPr eaLnBrk="1" hangingPunct="1"/>
            <a:r>
              <a:rPr lang="es-ES" dirty="0"/>
              <a:t>problemas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30057"/>
                                        </p:tgtEl>
                                        <p:attrNameLst>
                                          <p:attrName>style.visibility</p:attrName>
                                        </p:attrNameLst>
                                      </p:cBhvr>
                                      <p:to>
                                        <p:strVal val="visible"/>
                                      </p:to>
                                    </p:set>
                                    <p:anim calcmode="discrete" valueType="clr">
                                      <p:cBhvr override="childStyle">
                                        <p:cTn id="7" dur="80"/>
                                        <p:tgtEl>
                                          <p:spTgt spid="13005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30057"/>
                                        </p:tgtEl>
                                        <p:attrNameLst>
                                          <p:attrName>fillcolor</p:attrName>
                                        </p:attrNameLst>
                                      </p:cBhvr>
                                      <p:tavLst>
                                        <p:tav tm="0">
                                          <p:val>
                                            <p:clrVal>
                                              <a:schemeClr val="accent2"/>
                                            </p:clrVal>
                                          </p:val>
                                        </p:tav>
                                        <p:tav tm="50000">
                                          <p:val>
                                            <p:clrVal>
                                              <a:schemeClr val="hlink"/>
                                            </p:clrVal>
                                          </p:val>
                                        </p:tav>
                                      </p:tavLst>
                                    </p:anim>
                                    <p:set>
                                      <p:cBhvr>
                                        <p:cTn id="9" dur="80"/>
                                        <p:tgtEl>
                                          <p:spTgt spid="13005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8" name="Text Box 8"/>
          <p:cNvSpPr txBox="1">
            <a:spLocks noChangeArrowheads="1"/>
          </p:cNvSpPr>
          <p:nvPr/>
        </p:nvSpPr>
        <p:spPr bwMode="auto">
          <a:xfrm>
            <a:off x="2676525" y="2801938"/>
            <a:ext cx="37893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b="1"/>
              <a:t>Estudiantes de pregrado</a:t>
            </a:r>
          </a:p>
        </p:txBody>
      </p:sp>
      <p:sp>
        <p:nvSpPr>
          <p:cNvPr id="71689" name="Text Box 9"/>
          <p:cNvSpPr txBox="1">
            <a:spLocks noChangeArrowheads="1"/>
          </p:cNvSpPr>
          <p:nvPr/>
        </p:nvSpPr>
        <p:spPr bwMode="auto">
          <a:xfrm>
            <a:off x="2290763" y="4073525"/>
            <a:ext cx="45624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b="1" dirty="0"/>
              <a:t>Estudiantes de </a:t>
            </a:r>
            <a:r>
              <a:rPr lang="es-ES_tradnl" b="1" dirty="0" smtClean="0"/>
              <a:t>posdoctorado</a:t>
            </a:r>
            <a:endParaRPr lang="es-ES_tradnl" b="1" dirty="0"/>
          </a:p>
        </p:txBody>
      </p:sp>
      <p:sp>
        <p:nvSpPr>
          <p:cNvPr id="71690" name="Text Box 10"/>
          <p:cNvSpPr txBox="1">
            <a:spLocks noChangeArrowheads="1"/>
          </p:cNvSpPr>
          <p:nvPr/>
        </p:nvSpPr>
        <p:spPr bwMode="auto">
          <a:xfrm>
            <a:off x="2936875" y="4868863"/>
            <a:ext cx="3270250"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b="1" dirty="0"/>
              <a:t>Profesores nuevos</a:t>
            </a:r>
          </a:p>
        </p:txBody>
      </p:sp>
      <p:sp>
        <p:nvSpPr>
          <p:cNvPr id="71691" name="Text Box 11"/>
          <p:cNvSpPr txBox="1">
            <a:spLocks noChangeArrowheads="1"/>
          </p:cNvSpPr>
          <p:nvPr/>
        </p:nvSpPr>
        <p:spPr bwMode="auto">
          <a:xfrm>
            <a:off x="2609850" y="3451225"/>
            <a:ext cx="39243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b="1" dirty="0"/>
              <a:t>Estudiantes de </a:t>
            </a:r>
            <a:r>
              <a:rPr lang="es-ES_tradnl" b="1" dirty="0" smtClean="0"/>
              <a:t>posgrado</a:t>
            </a:r>
            <a:endParaRPr lang="es-ES_tradnl" b="1" dirty="0"/>
          </a:p>
        </p:txBody>
      </p:sp>
      <p:sp>
        <p:nvSpPr>
          <p:cNvPr id="15366" name="Text Box 12"/>
          <p:cNvSpPr txBox="1">
            <a:spLocks noChangeArrowheads="1"/>
          </p:cNvSpPr>
          <p:nvPr/>
        </p:nvSpPr>
        <p:spPr bwMode="auto">
          <a:xfrm>
            <a:off x="2730500" y="1722438"/>
            <a:ext cx="3686175" cy="608012"/>
          </a:xfrm>
          <a:prstGeom prst="rect">
            <a:avLst/>
          </a:prstGeom>
          <a:solidFill>
            <a:schemeClr val="accent6">
              <a:lumMod val="20000"/>
              <a:lumOff val="80000"/>
            </a:schemeClr>
          </a:solidFill>
          <a:ln w="28575">
            <a:solidFill>
              <a:srgbClr val="331BE5"/>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3200" b="1"/>
              <a:t>¿A quienes guiar?</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536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69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1689">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51" presetClass="entr" presetSubtype="0" fill="hold" grpId="0" nodeType="clickEffect">
                                  <p:stCondLst>
                                    <p:cond delay="0"/>
                                  </p:stCondLst>
                                  <p:childTnLst>
                                    <p:set>
                                      <p:cBhvr>
                                        <p:cTn id="18" dur="1" fill="hold">
                                          <p:stCondLst>
                                            <p:cond delay="0"/>
                                          </p:stCondLst>
                                        </p:cTn>
                                        <p:tgtEl>
                                          <p:spTgt spid="71690"/>
                                        </p:tgtEl>
                                        <p:attrNameLst>
                                          <p:attrName>style.visibility</p:attrName>
                                        </p:attrNameLst>
                                      </p:cBhvr>
                                      <p:to>
                                        <p:strVal val="visible"/>
                                      </p:to>
                                    </p:set>
                                    <p:animEffect transition="in" filter="fade">
                                      <p:cBhvr>
                                        <p:cTn id="19" dur="770" decel="100000"/>
                                        <p:tgtEl>
                                          <p:spTgt spid="71690"/>
                                        </p:tgtEl>
                                      </p:cBhvr>
                                    </p:animEffect>
                                    <p:animScale>
                                      <p:cBhvr>
                                        <p:cTn id="20" dur="770" decel="100000"/>
                                        <p:tgtEl>
                                          <p:spTgt spid="71690"/>
                                        </p:tgtEl>
                                      </p:cBhvr>
                                      <p:from x="10000" y="10000"/>
                                      <p:to x="200000" y="450000"/>
                                    </p:animScale>
                                    <p:animScale>
                                      <p:cBhvr>
                                        <p:cTn id="21" dur="1230" accel="100000" fill="hold">
                                          <p:stCondLst>
                                            <p:cond delay="770"/>
                                          </p:stCondLst>
                                        </p:cTn>
                                        <p:tgtEl>
                                          <p:spTgt spid="71690"/>
                                        </p:tgtEl>
                                      </p:cBhvr>
                                      <p:from x="200000" y="450000"/>
                                      <p:to x="100000" y="100000"/>
                                    </p:animScale>
                                    <p:set>
                                      <p:cBhvr>
                                        <p:cTn id="22" dur="770" fill="hold"/>
                                        <p:tgtEl>
                                          <p:spTgt spid="71690"/>
                                        </p:tgtEl>
                                        <p:attrNameLst>
                                          <p:attrName>ppt_x</p:attrName>
                                        </p:attrNameLst>
                                      </p:cBhvr>
                                      <p:to>
                                        <p:strVal val="(0.5)"/>
                                      </p:to>
                                    </p:set>
                                    <p:anim from="(0.5)" to="(#ppt_x)" calcmode="lin" valueType="num">
                                      <p:cBhvr>
                                        <p:cTn id="23" dur="1230" accel="100000" fill="hold">
                                          <p:stCondLst>
                                            <p:cond delay="770"/>
                                          </p:stCondLst>
                                        </p:cTn>
                                        <p:tgtEl>
                                          <p:spTgt spid="71690"/>
                                        </p:tgtEl>
                                        <p:attrNameLst>
                                          <p:attrName>ppt_x</p:attrName>
                                        </p:attrNameLst>
                                      </p:cBhvr>
                                    </p:anim>
                                    <p:set>
                                      <p:cBhvr>
                                        <p:cTn id="24" dur="770" fill="hold"/>
                                        <p:tgtEl>
                                          <p:spTgt spid="71690"/>
                                        </p:tgtEl>
                                        <p:attrNameLst>
                                          <p:attrName>ppt_y</p:attrName>
                                        </p:attrNameLst>
                                      </p:cBhvr>
                                      <p:to>
                                        <p:strVal val="(#ppt_y+0.4)"/>
                                      </p:to>
                                    </p:set>
                                    <p:anim from="(#ppt_y+0.4)" to="(#ppt_y)" calcmode="lin" valueType="num">
                                      <p:cBhvr>
                                        <p:cTn id="25" dur="1230" accel="100000" fill="hold">
                                          <p:stCondLst>
                                            <p:cond delay="770"/>
                                          </p:stCondLst>
                                        </p:cTn>
                                        <p:tgtEl>
                                          <p:spTgt spid="7169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8" grpId="0"/>
      <p:bldP spid="71690" grpId="0"/>
      <p:bldP spid="71691" grpId="0"/>
    </p:bldLst>
  </p:timing>
</p:sld>
</file>

<file path=ppt/slides/slide1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8794" name="Text Box 10"/>
          <p:cNvSpPr txBox="1">
            <a:spLocks noChangeArrowheads="1"/>
          </p:cNvSpPr>
          <p:nvPr/>
        </p:nvSpPr>
        <p:spPr bwMode="auto">
          <a:xfrm>
            <a:off x="1620838" y="1988840"/>
            <a:ext cx="5900737" cy="1187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_tradnl" dirty="0">
                <a:effectLst>
                  <a:outerShdw blurRad="38100" dist="38100" dir="2700000" algn="tl">
                    <a:srgbClr val="C0C0C0"/>
                  </a:outerShdw>
                </a:effectLst>
              </a:rPr>
              <a:t>Necesidad de proteger al estudiante de </a:t>
            </a:r>
          </a:p>
          <a:p>
            <a:pPr algn="ctr">
              <a:defRPr/>
            </a:pPr>
            <a:r>
              <a:rPr lang="es-ES_tradnl" dirty="0">
                <a:effectLst>
                  <a:outerShdw blurRad="38100" dist="38100" dir="2700000" algn="tl">
                    <a:srgbClr val="C0C0C0"/>
                  </a:outerShdw>
                </a:effectLst>
              </a:rPr>
              <a:t>una relación desigual, abusiva, “tóxica”</a:t>
            </a:r>
          </a:p>
          <a:p>
            <a:pPr algn="ctr">
              <a:defRPr/>
            </a:pPr>
            <a:r>
              <a:rPr lang="es-ES_tradnl" dirty="0">
                <a:effectLst>
                  <a:outerShdw blurRad="38100" dist="38100" dir="2700000" algn="tl">
                    <a:srgbClr val="C0C0C0"/>
                  </a:outerShdw>
                </a:effectLst>
              </a:rPr>
              <a:t>de guías que son atormentadores </a:t>
            </a:r>
          </a:p>
        </p:txBody>
      </p:sp>
      <p:sp>
        <p:nvSpPr>
          <p:cNvPr id="165891" name="Rectangle 11"/>
          <p:cNvSpPr>
            <a:spLocks noChangeArrowheads="1"/>
          </p:cNvSpPr>
          <p:nvPr/>
        </p:nvSpPr>
        <p:spPr bwMode="auto">
          <a:xfrm>
            <a:off x="1854200" y="5300663"/>
            <a:ext cx="543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200" i="1">
                <a:solidFill>
                  <a:srgbClr val="000000"/>
                </a:solidFill>
                <a:latin typeface="Arial" charset="0"/>
              </a:rPr>
              <a:t>RCR Mentoring</a:t>
            </a:r>
            <a:r>
              <a:rPr lang="en-GB" sz="1200">
                <a:solidFill>
                  <a:srgbClr val="000000"/>
                </a:solidFill>
                <a:latin typeface="Arial" charset="0"/>
              </a:rPr>
              <a:t>. Columbia University 2009</a:t>
            </a:r>
          </a:p>
          <a:p>
            <a:pPr algn="r"/>
            <a:r>
              <a:rPr lang="en-GB" sz="1200">
                <a:solidFill>
                  <a:srgbClr val="000000"/>
                </a:solidFill>
                <a:latin typeface="Arial" charset="0"/>
              </a:rPr>
              <a:t>http:/7ccnmtl.columbia.edu/project/rcr/rcr_mentoring/foundation.index.html</a:t>
            </a:r>
            <a:endParaRPr lang="es-ES_tradnl" sz="1200">
              <a:solidFill>
                <a:srgbClr val="000000"/>
              </a:solidFill>
              <a:latin typeface="Arial" charset="0"/>
            </a:endParaRPr>
          </a:p>
        </p:txBody>
      </p:sp>
      <p:sp>
        <p:nvSpPr>
          <p:cNvPr id="118796" name="Text Box 12"/>
          <p:cNvSpPr txBox="1">
            <a:spLocks noChangeArrowheads="1"/>
          </p:cNvSpPr>
          <p:nvPr/>
        </p:nvSpPr>
        <p:spPr bwMode="auto">
          <a:xfrm>
            <a:off x="3844925" y="3473224"/>
            <a:ext cx="32702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r">
              <a:defRPr/>
            </a:pPr>
            <a:r>
              <a:rPr lang="es-ES_tradnl" sz="1000">
                <a:effectLst>
                  <a:outerShdw blurRad="38100" dist="38100" dir="2700000" algn="tl">
                    <a:srgbClr val="C0C0C0"/>
                  </a:outerShdw>
                </a:effectLst>
              </a:rPr>
              <a:t>W. Silen </a:t>
            </a:r>
            <a:r>
              <a:rPr lang="es-ES_tradnl" sz="1000" i="1">
                <a:effectLst>
                  <a:outerShdw blurRad="38100" dist="38100" dir="2700000" algn="tl">
                    <a:srgbClr val="C0C0C0"/>
                  </a:outerShdw>
                </a:effectLst>
              </a:rPr>
              <a:t>Tor-Mentor of the Year: A cautionary tale.</a:t>
            </a:r>
          </a:p>
          <a:p>
            <a:pPr algn="r">
              <a:defRPr/>
            </a:pPr>
            <a:r>
              <a:rPr lang="es-ES_tradnl" sz="1000">
                <a:effectLst>
                  <a:outerShdw blurRad="38100" dist="38100" dir="2700000" algn="tl">
                    <a:srgbClr val="C0C0C0"/>
                  </a:outerShdw>
                </a:effectLst>
              </a:rPr>
              <a:t>Meditations 1996, Harvard Medical School</a:t>
            </a:r>
          </a:p>
        </p:txBody>
      </p:sp>
      <p:sp>
        <p:nvSpPr>
          <p:cNvPr id="118797" name="Text Box 13"/>
          <p:cNvSpPr txBox="1">
            <a:spLocks noChangeArrowheads="1"/>
          </p:cNvSpPr>
          <p:nvPr/>
        </p:nvSpPr>
        <p:spPr bwMode="auto">
          <a:xfrm>
            <a:off x="2160588" y="4076700"/>
            <a:ext cx="4821237" cy="850900"/>
          </a:xfrm>
          <a:prstGeom prst="rect">
            <a:avLst/>
          </a:prstGeom>
          <a:solidFill>
            <a:srgbClr val="FEDEF1"/>
          </a:solidFill>
          <a:ln w="28575">
            <a:solidFill>
              <a:srgbClr val="331BE5"/>
            </a:solidFill>
            <a:miter lim="800000"/>
            <a:headEnd/>
            <a:tailEnd/>
          </a:ln>
          <a:effectLst>
            <a:outerShdw dist="35921" dir="2700000" algn="ctr" rotWithShape="0">
              <a:schemeClr val="tx1"/>
            </a:outerShdw>
          </a:effectLst>
        </p:spPr>
        <p:txBody>
          <a:bodyPr wrap="none">
            <a:spAutoFit/>
          </a:bodyPr>
          <a:lstStyle/>
          <a:p>
            <a:pPr algn="ctr">
              <a:defRPr/>
            </a:pPr>
            <a:r>
              <a:rPr lang="es-ES_tradnl">
                <a:effectLst>
                  <a:outerShdw blurRad="38100" dist="38100" dir="2700000" algn="tl">
                    <a:srgbClr val="FFFFFF"/>
                  </a:outerShdw>
                </a:effectLst>
              </a:rPr>
              <a:t>“El principio de la guía es</a:t>
            </a:r>
          </a:p>
          <a:p>
            <a:pPr algn="ctr">
              <a:defRPr/>
            </a:pPr>
            <a:r>
              <a:rPr lang="es-ES_tradnl">
                <a:effectLst>
                  <a:outerShdw blurRad="38100" dist="38100" dir="2700000" algn="tl">
                    <a:srgbClr val="FFFFFF"/>
                  </a:outerShdw>
                </a:effectLst>
              </a:rPr>
              <a:t> el mejor interés del estudiante”</a:t>
            </a:r>
          </a:p>
        </p:txBody>
      </p:sp>
      <p:sp>
        <p:nvSpPr>
          <p:cNvPr id="118800" name="Text Box 16"/>
          <p:cNvSpPr txBox="1">
            <a:spLocks noChangeArrowheads="1"/>
          </p:cNvSpPr>
          <p:nvPr/>
        </p:nvSpPr>
        <p:spPr bwMode="auto">
          <a:xfrm>
            <a:off x="2028031" y="1469727"/>
            <a:ext cx="5086350"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buFontTx/>
              <a:buChar char="•"/>
              <a:defRPr/>
            </a:pPr>
            <a:r>
              <a:rPr lang="es-ES_tradnl" sz="2800" b="1" dirty="0">
                <a:solidFill>
                  <a:srgbClr val="331BE5"/>
                </a:solidFill>
                <a:effectLst>
                  <a:outerShdw blurRad="38100" dist="38100" dir="2700000" algn="tl">
                    <a:srgbClr val="C0C0C0"/>
                  </a:outerShdw>
                </a:effectLst>
              </a:rPr>
              <a:t> El papel del </a:t>
            </a:r>
            <a:r>
              <a:rPr lang="es-ES_tradnl" sz="2800" b="1" i="1" dirty="0">
                <a:solidFill>
                  <a:srgbClr val="331BE5"/>
                </a:solidFill>
                <a:effectLst>
                  <a:outerShdw blurRad="38100" dist="38100" dir="2700000" algn="tl">
                    <a:srgbClr val="C0C0C0"/>
                  </a:outerShdw>
                </a:effectLst>
              </a:rPr>
              <a:t>OMBUDSMAN</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6589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9" name="Text Box 6"/>
          <p:cNvSpPr txBox="1">
            <a:spLocks noChangeArrowheads="1"/>
          </p:cNvSpPr>
          <p:nvPr/>
        </p:nvSpPr>
        <p:spPr bwMode="auto">
          <a:xfrm>
            <a:off x="395536" y="369887"/>
            <a:ext cx="2220912" cy="822325"/>
          </a:xfrm>
          <a:prstGeom prst="rect">
            <a:avLst/>
          </a:prstGeom>
          <a:solidFill>
            <a:srgbClr val="FFD1E8"/>
          </a:solidFill>
          <a:ln>
            <a:noFill/>
          </a:ln>
          <a:effectLst/>
          <a:extLst>
            <a:ext uri="{91240B29-F687-4F45-9708-019B960494DF}">
              <a14:hiddenLine xmlns="" xmlns:a14="http://schemas.microsoft.com/office/drawing/2010/main" w="9525">
                <a:solidFill>
                  <a:srgbClr val="CC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dirty="0"/>
              <a:t>Prevención de </a:t>
            </a:r>
          </a:p>
          <a:p>
            <a:pPr eaLnBrk="1" hangingPunct="1"/>
            <a:r>
              <a:rPr lang="es-ES" dirty="0"/>
              <a:t>problemas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18800"/>
                                        </p:tgtEl>
                                        <p:attrNameLst>
                                          <p:attrName>style.visibility</p:attrName>
                                        </p:attrNameLst>
                                      </p:cBhvr>
                                      <p:to>
                                        <p:strVal val="visible"/>
                                      </p:to>
                                    </p:set>
                                    <p:animEffect transition="in" filter="fade">
                                      <p:cBhvr>
                                        <p:cTn id="7" dur="770" decel="100000"/>
                                        <p:tgtEl>
                                          <p:spTgt spid="118800"/>
                                        </p:tgtEl>
                                      </p:cBhvr>
                                    </p:animEffect>
                                    <p:animScale>
                                      <p:cBhvr>
                                        <p:cTn id="8" dur="770" decel="100000"/>
                                        <p:tgtEl>
                                          <p:spTgt spid="118800"/>
                                        </p:tgtEl>
                                      </p:cBhvr>
                                      <p:from x="10000" y="10000"/>
                                      <p:to x="200000" y="450000"/>
                                    </p:animScale>
                                    <p:animScale>
                                      <p:cBhvr>
                                        <p:cTn id="9" dur="1230" accel="100000" fill="hold">
                                          <p:stCondLst>
                                            <p:cond delay="770"/>
                                          </p:stCondLst>
                                        </p:cTn>
                                        <p:tgtEl>
                                          <p:spTgt spid="118800"/>
                                        </p:tgtEl>
                                      </p:cBhvr>
                                      <p:from x="200000" y="450000"/>
                                      <p:to x="100000" y="100000"/>
                                    </p:animScale>
                                    <p:set>
                                      <p:cBhvr>
                                        <p:cTn id="10" dur="770" fill="hold"/>
                                        <p:tgtEl>
                                          <p:spTgt spid="118800"/>
                                        </p:tgtEl>
                                        <p:attrNameLst>
                                          <p:attrName>ppt_x</p:attrName>
                                        </p:attrNameLst>
                                      </p:cBhvr>
                                      <p:to>
                                        <p:strVal val="(0.5)"/>
                                      </p:to>
                                    </p:set>
                                    <p:anim from="(0.5)" to="(#ppt_x)" calcmode="lin" valueType="num">
                                      <p:cBhvr>
                                        <p:cTn id="11" dur="1230" accel="100000" fill="hold">
                                          <p:stCondLst>
                                            <p:cond delay="770"/>
                                          </p:stCondLst>
                                        </p:cTn>
                                        <p:tgtEl>
                                          <p:spTgt spid="118800"/>
                                        </p:tgtEl>
                                        <p:attrNameLst>
                                          <p:attrName>ppt_x</p:attrName>
                                        </p:attrNameLst>
                                      </p:cBhvr>
                                    </p:anim>
                                    <p:set>
                                      <p:cBhvr>
                                        <p:cTn id="12" dur="770" fill="hold"/>
                                        <p:tgtEl>
                                          <p:spTgt spid="118800"/>
                                        </p:tgtEl>
                                        <p:attrNameLst>
                                          <p:attrName>ppt_y</p:attrName>
                                        </p:attrNameLst>
                                      </p:cBhvr>
                                      <p:to>
                                        <p:strVal val="(#ppt_y+0.4)"/>
                                      </p:to>
                                    </p:set>
                                    <p:anim from="(#ppt_y+0.4)" to="(#ppt_y)" calcmode="lin" valueType="num">
                                      <p:cBhvr>
                                        <p:cTn id="13" dur="1230" accel="100000" fill="hold">
                                          <p:stCondLst>
                                            <p:cond delay="770"/>
                                          </p:stCondLst>
                                        </p:cTn>
                                        <p:tgtEl>
                                          <p:spTgt spid="11880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800" grpId="0"/>
    </p:bldLst>
  </p:timing>
</p:sld>
</file>

<file path=ppt/slides/slide131.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158727" name="Text Box 7"/>
          <p:cNvSpPr txBox="1">
            <a:spLocks noChangeArrowheads="1"/>
          </p:cNvSpPr>
          <p:nvPr/>
        </p:nvSpPr>
        <p:spPr bwMode="auto">
          <a:xfrm>
            <a:off x="923405" y="1700212"/>
            <a:ext cx="7297190" cy="4247317"/>
          </a:xfrm>
          <a:prstGeom prst="rect">
            <a:avLst/>
          </a:prstGeom>
          <a:solidFill>
            <a:schemeClr val="bg1"/>
          </a:solidFill>
          <a:ln>
            <a:noFill/>
          </a:ln>
          <a:effectLst>
            <a:outerShdw blurRad="50800" dist="38100" dir="2700000" algn="tl" rotWithShape="0">
              <a:prstClr val="black">
                <a:alpha val="40000"/>
              </a:prstClr>
            </a:outerShdw>
          </a:effectLs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buClr>
                <a:srgbClr val="FF575B"/>
              </a:buClr>
              <a:buSzPct val="200000"/>
              <a:buFontTx/>
              <a:buChar char="•"/>
            </a:pPr>
            <a:endParaRPr lang="es-ES" sz="900" dirty="0" smtClean="0"/>
          </a:p>
          <a:p>
            <a:pPr eaLnBrk="1" hangingPunct="1">
              <a:buClr>
                <a:srgbClr val="FF575B"/>
              </a:buClr>
              <a:buSzPct val="200000"/>
              <a:buFontTx/>
              <a:buChar char="•"/>
            </a:pPr>
            <a:r>
              <a:rPr lang="es-ES" sz="2800" dirty="0" smtClean="0"/>
              <a:t>Los </a:t>
            </a:r>
            <a:r>
              <a:rPr lang="es-ES" sz="2800" b="1" dirty="0">
                <a:solidFill>
                  <a:srgbClr val="331BE5"/>
                </a:solidFill>
              </a:rPr>
              <a:t>aprendices</a:t>
            </a:r>
            <a:r>
              <a:rPr lang="es-ES" sz="2800" dirty="0"/>
              <a:t> tiene obligación de </a:t>
            </a:r>
          </a:p>
          <a:p>
            <a:pPr eaLnBrk="1" hangingPunct="1">
              <a:buClr>
                <a:srgbClr val="FF575B"/>
              </a:buClr>
              <a:buSzPct val="200000"/>
            </a:pPr>
            <a:r>
              <a:rPr lang="es-ES" sz="2800" dirty="0"/>
              <a:t>   buscar Mentores</a:t>
            </a:r>
          </a:p>
          <a:p>
            <a:pPr eaLnBrk="1" hangingPunct="1">
              <a:buClr>
                <a:srgbClr val="FF575B"/>
              </a:buClr>
              <a:buSzPct val="200000"/>
              <a:buFontTx/>
              <a:buChar char="•"/>
            </a:pPr>
            <a:endParaRPr lang="es-ES" sz="2800" dirty="0"/>
          </a:p>
          <a:p>
            <a:pPr eaLnBrk="1" hangingPunct="1">
              <a:buClr>
                <a:srgbClr val="FF575B"/>
              </a:buClr>
              <a:buSzPct val="200000"/>
              <a:buFontTx/>
              <a:buChar char="•"/>
            </a:pPr>
            <a:r>
              <a:rPr lang="es-ES" sz="2800" dirty="0"/>
              <a:t>Los </a:t>
            </a:r>
            <a:r>
              <a:rPr lang="es-ES" sz="2800" b="1" dirty="0">
                <a:solidFill>
                  <a:srgbClr val="331BE5"/>
                </a:solidFill>
              </a:rPr>
              <a:t>investigadores</a:t>
            </a:r>
            <a:r>
              <a:rPr lang="es-ES" sz="2800" dirty="0">
                <a:solidFill>
                  <a:srgbClr val="FF575B"/>
                </a:solidFill>
              </a:rPr>
              <a:t> </a:t>
            </a:r>
            <a:r>
              <a:rPr lang="es-ES" sz="2800" dirty="0"/>
              <a:t>tiene la obligación de </a:t>
            </a:r>
          </a:p>
          <a:p>
            <a:pPr eaLnBrk="1" hangingPunct="1">
              <a:buClr>
                <a:srgbClr val="FF575B"/>
              </a:buClr>
              <a:buSzPct val="200000"/>
            </a:pPr>
            <a:r>
              <a:rPr lang="es-ES" sz="2800" dirty="0"/>
              <a:t>   convertirse en Mentores</a:t>
            </a:r>
          </a:p>
          <a:p>
            <a:pPr eaLnBrk="1" hangingPunct="1">
              <a:buClr>
                <a:srgbClr val="FF575B"/>
              </a:buClr>
              <a:buSzPct val="200000"/>
              <a:buFontTx/>
              <a:buChar char="•"/>
            </a:pPr>
            <a:endParaRPr lang="es-ES" sz="2800" dirty="0"/>
          </a:p>
          <a:p>
            <a:pPr eaLnBrk="1" hangingPunct="1">
              <a:buClr>
                <a:srgbClr val="FF575B"/>
              </a:buClr>
              <a:buSzPct val="200000"/>
              <a:buFontTx/>
              <a:buChar char="•"/>
            </a:pPr>
            <a:r>
              <a:rPr lang="es-ES" sz="2800" dirty="0"/>
              <a:t>Las </a:t>
            </a:r>
            <a:r>
              <a:rPr lang="es-ES" sz="2800" b="1" dirty="0">
                <a:solidFill>
                  <a:srgbClr val="331BE5"/>
                </a:solidFill>
              </a:rPr>
              <a:t>instituciones</a:t>
            </a:r>
            <a:r>
              <a:rPr lang="es-ES" sz="2800" dirty="0"/>
              <a:t> deben tener sistemas </a:t>
            </a:r>
          </a:p>
          <a:p>
            <a:pPr eaLnBrk="1" hangingPunct="1">
              <a:buClr>
                <a:srgbClr val="FF575B"/>
              </a:buClr>
              <a:buSzPct val="200000"/>
            </a:pPr>
            <a:r>
              <a:rPr lang="es-ES" sz="2800" dirty="0"/>
              <a:t>   para vigilar la Relación Mentor-Aprendiz</a:t>
            </a:r>
          </a:p>
          <a:p>
            <a:pPr eaLnBrk="1" hangingPunct="1">
              <a:buClr>
                <a:srgbClr val="FF575B"/>
              </a:buClr>
              <a:buSzPct val="200000"/>
            </a:pPr>
            <a:r>
              <a:rPr lang="es-ES" sz="2800" dirty="0"/>
              <a:t>   y actuar en caso de que sea </a:t>
            </a:r>
            <a:r>
              <a:rPr lang="es-ES" sz="2800" dirty="0" smtClean="0"/>
              <a:t>inapropiada</a:t>
            </a:r>
          </a:p>
          <a:p>
            <a:pPr eaLnBrk="1" hangingPunct="1">
              <a:buClr>
                <a:srgbClr val="FF575B"/>
              </a:buClr>
              <a:buSzPct val="200000"/>
            </a:pPr>
            <a:endParaRPr lang="es-ES" sz="900" dirty="0"/>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6794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872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8727">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5872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8727">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8727">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8727">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872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8136" name="Text Box 8"/>
          <p:cNvSpPr txBox="1">
            <a:spLocks noChangeArrowheads="1"/>
          </p:cNvSpPr>
          <p:nvPr/>
        </p:nvSpPr>
        <p:spPr bwMode="auto">
          <a:xfrm>
            <a:off x="2205038" y="1295400"/>
            <a:ext cx="4732337" cy="1231900"/>
          </a:xfrm>
          <a:prstGeom prst="rect">
            <a:avLst/>
          </a:prstGeom>
          <a:solidFill>
            <a:schemeClr val="bg1"/>
          </a:solidFill>
          <a:ln w="28575">
            <a:solidFill>
              <a:srgbClr val="331BE5"/>
            </a:solidFill>
            <a:miter lim="800000"/>
            <a:headEnd/>
            <a:tailEnd/>
          </a:ln>
          <a:effectLst>
            <a:outerShdw dist="35921" dir="2700000" algn="ctr" rotWithShape="0">
              <a:schemeClr val="bg2"/>
            </a:outerShdw>
          </a:effectLst>
          <a:extLst/>
        </p:spPr>
        <p:txBody>
          <a:bodyPr wrap="none">
            <a:spAutoFit/>
          </a:bodyPr>
          <a:lstStyle/>
          <a:p>
            <a:pPr algn="ctr">
              <a:defRPr/>
            </a:pPr>
            <a:endParaRPr lang="es-ES" sz="900" dirty="0">
              <a:effectLst>
                <a:outerShdw blurRad="38100" dist="38100" dir="2700000" algn="tl">
                  <a:srgbClr val="C0C0C0"/>
                </a:outerShdw>
              </a:effectLst>
            </a:endParaRPr>
          </a:p>
          <a:p>
            <a:pPr algn="ctr">
              <a:defRPr/>
            </a:pPr>
            <a:r>
              <a:rPr lang="es-ES" sz="2800" dirty="0">
                <a:effectLst>
                  <a:outerShdw blurRad="38100" dist="38100" dir="2700000" algn="tl">
                    <a:srgbClr val="C0C0C0"/>
                  </a:outerShdw>
                </a:effectLst>
              </a:rPr>
              <a:t>Responsabilidad del mentor</a:t>
            </a:r>
          </a:p>
          <a:p>
            <a:pPr algn="ctr">
              <a:defRPr/>
            </a:pPr>
            <a:r>
              <a:rPr lang="es-ES" b="1" dirty="0">
                <a:solidFill>
                  <a:srgbClr val="002060"/>
                </a:solidFill>
                <a:effectLst>
                  <a:outerShdw blurRad="38100" dist="38100" dir="2700000" algn="tl">
                    <a:srgbClr val="C0C0C0"/>
                  </a:outerShdw>
                </a:effectLst>
              </a:rPr>
              <a:t>Estar disponible</a:t>
            </a:r>
          </a:p>
          <a:p>
            <a:pPr algn="ctr">
              <a:defRPr/>
            </a:pPr>
            <a:endParaRPr lang="es-ES" sz="1200" dirty="0">
              <a:effectLst>
                <a:outerShdw blurRad="38100" dist="38100" dir="2700000" algn="tl">
                  <a:srgbClr val="C0C0C0"/>
                </a:outerShdw>
              </a:effectLst>
            </a:endParaRPr>
          </a:p>
        </p:txBody>
      </p:sp>
      <p:sp>
        <p:nvSpPr>
          <p:cNvPr id="48138" name="Text Box 10"/>
          <p:cNvSpPr txBox="1">
            <a:spLocks noChangeArrowheads="1"/>
          </p:cNvSpPr>
          <p:nvPr/>
        </p:nvSpPr>
        <p:spPr bwMode="auto">
          <a:xfrm>
            <a:off x="2084388" y="2865438"/>
            <a:ext cx="4975225" cy="1231900"/>
          </a:xfrm>
          <a:prstGeom prst="rect">
            <a:avLst/>
          </a:prstGeom>
          <a:solidFill>
            <a:schemeClr val="bg1"/>
          </a:solidFill>
          <a:ln w="28575">
            <a:solidFill>
              <a:srgbClr val="331BE5"/>
            </a:solidFill>
            <a:miter lim="800000"/>
            <a:headEnd/>
            <a:tailEnd/>
          </a:ln>
          <a:effectLst>
            <a:outerShdw dist="35921" dir="2700000" algn="ctr" rotWithShape="0">
              <a:schemeClr val="bg2"/>
            </a:outerShdw>
          </a:effectLst>
          <a:extLst/>
        </p:spPr>
        <p:txBody>
          <a:bodyPr wrap="none">
            <a:spAutoFit/>
          </a:bodyPr>
          <a:lstStyle/>
          <a:p>
            <a:pPr algn="ctr">
              <a:defRPr/>
            </a:pPr>
            <a:endParaRPr lang="es-ES" sz="900" dirty="0">
              <a:effectLst>
                <a:outerShdw blurRad="38100" dist="38100" dir="2700000" algn="tl">
                  <a:srgbClr val="C0C0C0"/>
                </a:outerShdw>
              </a:effectLst>
            </a:endParaRPr>
          </a:p>
          <a:p>
            <a:pPr algn="ctr">
              <a:defRPr/>
            </a:pPr>
            <a:r>
              <a:rPr lang="es-ES" sz="2800" dirty="0">
                <a:effectLst>
                  <a:outerShdw blurRad="38100" dist="38100" dir="2700000" algn="tl">
                    <a:srgbClr val="C0C0C0"/>
                  </a:outerShdw>
                </a:effectLst>
              </a:rPr>
              <a:t>Responsabilidad del aprendiz</a:t>
            </a:r>
          </a:p>
          <a:p>
            <a:pPr algn="ctr">
              <a:defRPr/>
            </a:pPr>
            <a:r>
              <a:rPr lang="es-ES" b="1" dirty="0">
                <a:solidFill>
                  <a:srgbClr val="002060"/>
                </a:solidFill>
                <a:effectLst>
                  <a:outerShdw blurRad="38100" dist="38100" dir="2700000" algn="tl">
                    <a:srgbClr val="C0C0C0"/>
                  </a:outerShdw>
                </a:effectLst>
              </a:rPr>
              <a:t>Encargarse de su carrer</a:t>
            </a:r>
            <a:r>
              <a:rPr lang="es-ES" b="1" dirty="0">
                <a:effectLst>
                  <a:outerShdw blurRad="38100" dist="38100" dir="2700000" algn="tl">
                    <a:srgbClr val="C0C0C0"/>
                  </a:outerShdw>
                </a:effectLst>
              </a:rPr>
              <a:t>a</a:t>
            </a:r>
          </a:p>
          <a:p>
            <a:pPr algn="ctr">
              <a:defRPr/>
            </a:pPr>
            <a:endParaRPr lang="es-ES" sz="1200" b="1" dirty="0">
              <a:effectLst>
                <a:outerShdw blurRad="38100" dist="38100" dir="2700000" algn="tl">
                  <a:srgbClr val="C0C0C0"/>
                </a:outerShdw>
              </a:effectLst>
            </a:endParaRPr>
          </a:p>
        </p:txBody>
      </p:sp>
      <p:sp>
        <p:nvSpPr>
          <p:cNvPr id="48139" name="Text Box 11"/>
          <p:cNvSpPr txBox="1">
            <a:spLocks noChangeArrowheads="1"/>
          </p:cNvSpPr>
          <p:nvPr/>
        </p:nvSpPr>
        <p:spPr bwMode="auto">
          <a:xfrm>
            <a:off x="1785938" y="4437063"/>
            <a:ext cx="5572125" cy="1231900"/>
          </a:xfrm>
          <a:prstGeom prst="rect">
            <a:avLst/>
          </a:prstGeom>
          <a:solidFill>
            <a:schemeClr val="bg1"/>
          </a:solidFill>
          <a:ln w="28575">
            <a:solidFill>
              <a:srgbClr val="331BE5"/>
            </a:solidFill>
            <a:miter lim="800000"/>
            <a:headEnd/>
            <a:tailEnd/>
          </a:ln>
          <a:effectLst>
            <a:outerShdw dist="35921" dir="2700000" algn="ctr" rotWithShape="0">
              <a:schemeClr val="bg2"/>
            </a:outerShdw>
          </a:effectLst>
          <a:extLst/>
        </p:spPr>
        <p:txBody>
          <a:bodyPr wrap="none">
            <a:spAutoFit/>
          </a:bodyPr>
          <a:lstStyle/>
          <a:p>
            <a:pPr algn="ctr">
              <a:defRPr/>
            </a:pPr>
            <a:endParaRPr lang="es-ES" sz="900" dirty="0">
              <a:effectLst>
                <a:outerShdw blurRad="38100" dist="38100" dir="2700000" algn="tl">
                  <a:srgbClr val="C0C0C0"/>
                </a:outerShdw>
              </a:effectLst>
            </a:endParaRPr>
          </a:p>
          <a:p>
            <a:pPr algn="ctr">
              <a:defRPr/>
            </a:pPr>
            <a:r>
              <a:rPr lang="es-ES" sz="2800" dirty="0">
                <a:effectLst>
                  <a:outerShdw blurRad="38100" dist="38100" dir="2700000" algn="tl">
                    <a:srgbClr val="C0C0C0"/>
                  </a:outerShdw>
                </a:effectLst>
              </a:rPr>
              <a:t>Responsabilidad de la institución</a:t>
            </a:r>
          </a:p>
          <a:p>
            <a:pPr algn="ctr">
              <a:defRPr/>
            </a:pPr>
            <a:r>
              <a:rPr lang="es-ES" b="1" dirty="0">
                <a:solidFill>
                  <a:srgbClr val="002060"/>
                </a:solidFill>
                <a:effectLst>
                  <a:outerShdw blurRad="38100" dist="38100" dir="2700000" algn="tl">
                    <a:srgbClr val="C0C0C0"/>
                  </a:outerShdw>
                </a:effectLst>
              </a:rPr>
              <a:t>Supervisar la relación</a:t>
            </a:r>
          </a:p>
          <a:p>
            <a:pPr algn="ctr">
              <a:defRPr/>
            </a:pPr>
            <a:endParaRPr lang="es-ES" sz="1200" dirty="0">
              <a:effectLst>
                <a:outerShdw blurRad="38100" dist="38100" dir="2700000" algn="tl">
                  <a:srgbClr val="C0C0C0"/>
                </a:outerShdw>
              </a:effectLst>
            </a:endParaRP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7203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813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136">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813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13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8139">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81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755650" y="549275"/>
            <a:ext cx="3168650" cy="5878513"/>
          </a:xfrm>
          <a:prstGeom prst="rect">
            <a:avLst/>
          </a:prstGeom>
          <a:solidFill>
            <a:srgbClr val="FFD5E3"/>
          </a:solidFill>
          <a:ln w="28575">
            <a:solidFill>
              <a:srgbClr val="0000CC"/>
            </a:solidFill>
            <a:miter lim="800000"/>
            <a:headEnd/>
            <a:tailEnd/>
          </a:ln>
          <a:effectLst>
            <a:outerShdw dist="63500" dir="3187806" algn="ctr" rotWithShape="0">
              <a:schemeClr val="tx1"/>
            </a:outerShdw>
          </a:effectLst>
        </p:spPr>
        <p:txBody>
          <a:bodyPr>
            <a:spAutoFit/>
          </a:bodyPr>
          <a:lstStyle/>
          <a:p>
            <a:pPr>
              <a:defRPr/>
            </a:pPr>
            <a:r>
              <a:rPr lang="es-ES_tradnl" sz="3200" b="1" dirty="0">
                <a:effectLst>
                  <a:outerShdw blurRad="38100" dist="38100" dir="2700000" algn="tl">
                    <a:srgbClr val="FFFFFF"/>
                  </a:outerShdw>
                </a:effectLst>
              </a:rPr>
              <a:t>Los</a:t>
            </a:r>
          </a:p>
          <a:p>
            <a:pPr>
              <a:defRPr/>
            </a:pPr>
            <a:r>
              <a:rPr lang="es-ES_tradnl" sz="3200" b="1" dirty="0">
                <a:effectLst>
                  <a:outerShdw blurRad="38100" dist="38100" dir="2700000" algn="tl">
                    <a:srgbClr val="FFFFFF"/>
                  </a:outerShdw>
                </a:effectLst>
              </a:rPr>
              <a:t>INDIVIDUOS</a:t>
            </a:r>
            <a:endParaRPr lang="es-ES_tradnl" sz="2800" dirty="0">
              <a:effectLst>
                <a:outerShdw blurRad="38100" dist="38100" dir="2700000" algn="tl">
                  <a:srgbClr val="FFFFFF"/>
                </a:outerShdw>
              </a:effectLst>
            </a:endParaRPr>
          </a:p>
          <a:p>
            <a:pPr>
              <a:defRPr/>
            </a:pPr>
            <a:r>
              <a:rPr lang="es-ES_tradnl" dirty="0">
                <a:effectLst>
                  <a:outerShdw blurRad="38100" dist="38100" dir="2700000" algn="tl">
                    <a:srgbClr val="FFFFFF"/>
                  </a:outerShdw>
                </a:effectLst>
              </a:rPr>
              <a:t>sean</a:t>
            </a:r>
          </a:p>
          <a:p>
            <a:pPr>
              <a:defRPr/>
            </a:pPr>
            <a:r>
              <a:rPr lang="es-ES_tradnl" dirty="0">
                <a:effectLst>
                  <a:outerShdw blurRad="38100" dist="38100" dir="2700000" algn="tl">
                    <a:srgbClr val="FFFFFF"/>
                  </a:outerShdw>
                </a:effectLst>
              </a:rPr>
              <a:t>investigadores</a:t>
            </a:r>
          </a:p>
          <a:p>
            <a:pPr>
              <a:defRPr/>
            </a:pPr>
            <a:r>
              <a:rPr lang="es-ES_tradnl" dirty="0">
                <a:effectLst>
                  <a:outerShdw blurRad="38100" dist="38100" dir="2700000" algn="tl">
                    <a:srgbClr val="FFFFFF"/>
                  </a:outerShdw>
                </a:effectLst>
              </a:rPr>
              <a:t>estudiantes profesores</a:t>
            </a:r>
          </a:p>
          <a:p>
            <a:pPr>
              <a:defRPr/>
            </a:pPr>
            <a:r>
              <a:rPr lang="es-ES_tradnl" dirty="0">
                <a:effectLst>
                  <a:outerShdw blurRad="38100" dist="38100" dir="2700000" algn="tl">
                    <a:srgbClr val="FFFFFF"/>
                  </a:outerShdw>
                </a:effectLst>
              </a:rPr>
              <a:t>técnicos </a:t>
            </a:r>
          </a:p>
          <a:p>
            <a:pPr>
              <a:defRPr/>
            </a:pPr>
            <a:r>
              <a:rPr lang="es-ES_tradnl" dirty="0">
                <a:effectLst>
                  <a:outerShdw blurRad="38100" dist="38100" dir="2700000" algn="tl">
                    <a:srgbClr val="FFFFFF"/>
                  </a:outerShdw>
                </a:effectLst>
              </a:rPr>
              <a:t>mentores supervisores </a:t>
            </a:r>
          </a:p>
          <a:p>
            <a:pPr>
              <a:defRPr/>
            </a:pPr>
            <a:r>
              <a:rPr lang="es-ES_tradnl" dirty="0">
                <a:effectLst>
                  <a:outerShdw blurRad="38100" dist="38100" dir="2700000" algn="tl">
                    <a:srgbClr val="FFFFFF"/>
                  </a:outerShdw>
                </a:effectLst>
              </a:rPr>
              <a:t>autores </a:t>
            </a:r>
          </a:p>
          <a:p>
            <a:pPr>
              <a:defRPr/>
            </a:pPr>
            <a:r>
              <a:rPr lang="es-ES_tradnl" dirty="0">
                <a:effectLst>
                  <a:outerShdw blurRad="38100" dist="38100" dir="2700000" algn="tl">
                    <a:srgbClr val="FFFFFF"/>
                  </a:outerShdw>
                </a:effectLst>
              </a:rPr>
              <a:t>revisores</a:t>
            </a:r>
          </a:p>
          <a:p>
            <a:pPr>
              <a:defRPr/>
            </a:pPr>
            <a:r>
              <a:rPr lang="es-ES_tradnl" dirty="0">
                <a:effectLst>
                  <a:outerShdw blurRad="38100" dist="38100" dir="2700000" algn="tl">
                    <a:srgbClr val="FFFFFF"/>
                  </a:outerShdw>
                </a:effectLst>
              </a:rPr>
              <a:t>editores </a:t>
            </a:r>
          </a:p>
          <a:p>
            <a:pPr>
              <a:defRPr/>
            </a:pPr>
            <a:r>
              <a:rPr lang="es-ES_tradnl" dirty="0">
                <a:effectLst>
                  <a:outerShdw blurRad="38100" dist="38100" dir="2700000" algn="tl">
                    <a:srgbClr val="FFFFFF"/>
                  </a:outerShdw>
                </a:effectLst>
              </a:rPr>
              <a:t>jefes</a:t>
            </a:r>
          </a:p>
          <a:p>
            <a:pPr>
              <a:defRPr/>
            </a:pPr>
            <a:r>
              <a:rPr lang="es-ES_tradnl" dirty="0">
                <a:effectLst>
                  <a:outerShdw blurRad="38100" dist="38100" dir="2700000" algn="tl">
                    <a:srgbClr val="FFFFFF"/>
                  </a:outerShdw>
                </a:effectLst>
              </a:rPr>
              <a:t>patrocinadores </a:t>
            </a:r>
          </a:p>
          <a:p>
            <a:pPr>
              <a:defRPr/>
            </a:pPr>
            <a:r>
              <a:rPr lang="es-ES_tradnl" dirty="0">
                <a:effectLst>
                  <a:outerShdw blurRad="38100" dist="38100" dir="2700000" algn="tl">
                    <a:srgbClr val="FFFFFF"/>
                  </a:outerShdw>
                </a:effectLst>
              </a:rPr>
              <a:t>etc.  </a:t>
            </a:r>
            <a:endParaRPr lang="es-ES_tradnl" sz="800" dirty="0">
              <a:effectLst>
                <a:outerShdw blurRad="38100" dist="38100" dir="2700000" algn="tl">
                  <a:srgbClr val="FFFFFF"/>
                </a:outerShdw>
              </a:effectLst>
            </a:endParaRPr>
          </a:p>
        </p:txBody>
      </p:sp>
      <p:sp>
        <p:nvSpPr>
          <p:cNvPr id="3" name="Rectangle 6"/>
          <p:cNvSpPr>
            <a:spLocks noChangeArrowheads="1"/>
          </p:cNvSpPr>
          <p:nvPr/>
        </p:nvSpPr>
        <p:spPr bwMode="auto">
          <a:xfrm>
            <a:off x="4795838" y="3789363"/>
            <a:ext cx="3927475" cy="2616200"/>
          </a:xfrm>
          <a:prstGeom prst="rect">
            <a:avLst/>
          </a:prstGeom>
          <a:solidFill>
            <a:srgbClr val="89FFFF"/>
          </a:solidFill>
          <a:ln w="28575">
            <a:solidFill>
              <a:srgbClr val="0000CC"/>
            </a:solidFill>
            <a:miter lim="800000"/>
            <a:headEnd/>
            <a:tailEnd/>
          </a:ln>
          <a:effectLst>
            <a:outerShdw dist="35921" dir="2700000" algn="ctr" rotWithShape="0">
              <a:schemeClr val="tx1"/>
            </a:outerShdw>
          </a:effectLst>
        </p:spPr>
        <p:txBody>
          <a:bodyPr wrap="none">
            <a:spAutoFit/>
          </a:bodyPr>
          <a:lstStyle/>
          <a:p>
            <a:pPr>
              <a:defRPr/>
            </a:pPr>
            <a:r>
              <a:rPr lang="es-ES_tradnl" sz="3600" dirty="0">
                <a:effectLst>
                  <a:outerShdw blurRad="38100" dist="38100" dir="2700000" algn="tl">
                    <a:srgbClr val="FFFFFF"/>
                  </a:outerShdw>
                </a:effectLst>
              </a:rPr>
              <a:t>Deben tener</a:t>
            </a:r>
          </a:p>
          <a:p>
            <a:pPr>
              <a:defRPr/>
            </a:pPr>
            <a:r>
              <a:rPr lang="es-ES_tradnl" sz="3600" dirty="0">
                <a:effectLst>
                  <a:outerShdw blurRad="38100" dist="38100" dir="2700000" algn="tl">
                    <a:srgbClr val="FFFFFF"/>
                  </a:outerShdw>
                </a:effectLst>
              </a:rPr>
              <a:t>Desempeño</a:t>
            </a:r>
          </a:p>
          <a:p>
            <a:pPr>
              <a:defRPr/>
            </a:pPr>
            <a:r>
              <a:rPr lang="es-ES_tradnl" sz="1200" dirty="0">
                <a:effectLst>
                  <a:outerShdw blurRad="38100" dist="38100" dir="2700000" algn="tl">
                    <a:srgbClr val="FFFFFF"/>
                  </a:outerShdw>
                </a:effectLst>
              </a:rPr>
              <a:t> </a:t>
            </a:r>
          </a:p>
          <a:p>
            <a:pPr>
              <a:defRPr/>
            </a:pPr>
            <a:r>
              <a:rPr lang="es-ES_tradnl" sz="4000" dirty="0">
                <a:effectLst>
                  <a:outerShdw blurRad="38100" dist="38100" dir="2700000" algn="tl">
                    <a:srgbClr val="FFFFFF"/>
                  </a:outerShdw>
                </a:effectLst>
              </a:rPr>
              <a:t>HONESTO</a:t>
            </a:r>
          </a:p>
          <a:p>
            <a:pPr>
              <a:defRPr/>
            </a:pPr>
            <a:r>
              <a:rPr lang="es-ES_tradnl" sz="4000" dirty="0">
                <a:effectLst>
                  <a:outerShdw blurRad="38100" dist="38100" dir="2700000" algn="tl">
                    <a:srgbClr val="FFFFFF"/>
                  </a:outerShdw>
                </a:effectLst>
              </a:rPr>
              <a:t>RESPONSABLE</a:t>
            </a:r>
          </a:p>
        </p:txBody>
      </p:sp>
      <p:sp>
        <p:nvSpPr>
          <p:cNvPr id="4" name="AutoShape 7"/>
          <p:cNvSpPr>
            <a:spLocks noChangeArrowheads="1"/>
          </p:cNvSpPr>
          <p:nvPr/>
        </p:nvSpPr>
        <p:spPr bwMode="auto">
          <a:xfrm>
            <a:off x="4572000" y="1700213"/>
            <a:ext cx="2736850" cy="2016125"/>
          </a:xfrm>
          <a:prstGeom prst="curvedDownArrow">
            <a:avLst>
              <a:gd name="adj1" fmla="val 14304"/>
              <a:gd name="adj2" fmla="val 54299"/>
              <a:gd name="adj3" fmla="val 33333"/>
            </a:avLst>
          </a:prstGeom>
          <a:solidFill>
            <a:srgbClr val="9BBCFF"/>
          </a:solidFill>
          <a:ln w="9525">
            <a:solidFill>
              <a:schemeClr val="tx1"/>
            </a:solidFill>
            <a:miter lim="800000"/>
            <a:headEnd/>
            <a:tailEnd/>
          </a:ln>
        </p:spPr>
        <p:txBody>
          <a:bodyPr wrap="none" anchor="ctr"/>
          <a:lstStyle/>
          <a:p>
            <a:endParaRPr lang="es-ES"/>
          </a:p>
        </p:txBody>
      </p:sp>
      <p:sp>
        <p:nvSpPr>
          <p:cNvPr id="6" name="Text Box 4"/>
          <p:cNvSpPr txBox="1">
            <a:spLocks noChangeArrowheads="1"/>
          </p:cNvSpPr>
          <p:nvPr/>
        </p:nvSpPr>
        <p:spPr bwMode="auto">
          <a:xfrm>
            <a:off x="6580188" y="333375"/>
            <a:ext cx="1960562" cy="646113"/>
          </a:xfrm>
          <a:prstGeom prst="rect">
            <a:avLst/>
          </a:prstGeom>
          <a:solidFill>
            <a:srgbClr val="9BB3FF"/>
          </a:solidFill>
          <a:ln w="28575">
            <a:solidFill>
              <a:srgbClr val="C00000"/>
            </a:solidFill>
            <a:miter lim="800000"/>
            <a:headEnd/>
            <a:tailEnd/>
          </a:ln>
          <a:effectLst>
            <a:outerShdw blurRad="50800" dist="38100" dir="2700000" algn="tl" rotWithShape="0">
              <a:prstClr val="black">
                <a:alpha val="40000"/>
              </a:prstClr>
            </a:outerShdw>
          </a:effectLst>
        </p:spPr>
        <p:txBody>
          <a:bodyPr wrap="none">
            <a:spAutoFit/>
          </a:bodyPr>
          <a:lstStyle/>
          <a:p>
            <a:pPr>
              <a:defRPr/>
            </a:pPr>
            <a:r>
              <a:rPr lang="es-ES_tradnl" sz="1800" dirty="0">
                <a:effectLst>
                  <a:outerShdw blurRad="38100" dist="38100" dir="2700000" algn="tl">
                    <a:srgbClr val="C0C0C0"/>
                  </a:outerShdw>
                </a:effectLst>
              </a:rPr>
              <a:t>Responsabilidad </a:t>
            </a:r>
          </a:p>
          <a:p>
            <a:pPr>
              <a:defRPr/>
            </a:pPr>
            <a:r>
              <a:rPr lang="es-ES_tradnl" sz="1800" dirty="0">
                <a:effectLst>
                  <a:outerShdw blurRad="38100" dist="38100" dir="2700000" algn="tl">
                    <a:srgbClr val="C0C0C0"/>
                  </a:outerShdw>
                </a:effectLst>
              </a:rPr>
              <a:t>del Investigador</a:t>
            </a:r>
          </a:p>
        </p:txBody>
      </p:sp>
      <p:sp>
        <p:nvSpPr>
          <p:cNvPr id="16896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nodeType="clickEffect">
                                  <p:stCondLst>
                                    <p:cond delay="0"/>
                                  </p:stCondLst>
                                  <p:childTnLst>
                                    <p:set>
                                      <p:cBhvr>
                                        <p:cTn id="5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ipe(left)">
                                      <p:cBhvr>
                                        <p:cTn id="55" dur="2000"/>
                                        <p:tgtEl>
                                          <p:spTgt spid="4"/>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6" presetClass="entr" presetSubtype="16" fill="hold" grpId="0" nodeType="click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circle(in)">
                                      <p:cBhvr>
                                        <p:cTn id="6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4" name="Rectangle 6"/>
          <p:cNvSpPr>
            <a:spLocks noChangeArrowheads="1"/>
          </p:cNvSpPr>
          <p:nvPr/>
        </p:nvSpPr>
        <p:spPr bwMode="auto">
          <a:xfrm>
            <a:off x="1835150" y="1989138"/>
            <a:ext cx="5534025" cy="2924175"/>
          </a:xfrm>
          <a:prstGeom prst="rect">
            <a:avLst/>
          </a:prstGeom>
          <a:solidFill>
            <a:schemeClr val="accent2">
              <a:lumMod val="20000"/>
              <a:lumOff val="80000"/>
            </a:schemeClr>
          </a:solidFill>
          <a:ln w="28575">
            <a:solidFill>
              <a:srgbClr val="331BE5"/>
            </a:solidFill>
            <a:miter lim="800000"/>
            <a:headEnd/>
            <a:tailEnd/>
          </a:ln>
          <a:effectLst>
            <a:outerShdw dist="35921" dir="2700000" algn="ctr" rotWithShape="0">
              <a:schemeClr val="tx1"/>
            </a:outerShdw>
          </a:effectLst>
        </p:spPr>
        <p:txBody>
          <a:bodyPr>
            <a:spAutoFit/>
          </a:bodyPr>
          <a:lstStyle/>
          <a:p>
            <a:pPr algn="ctr">
              <a:defRPr/>
            </a:pPr>
            <a:endParaRPr lang="es-ES_tradnl" sz="1400">
              <a:effectLst>
                <a:outerShdw blurRad="38100" dist="38100" dir="2700000" algn="tl">
                  <a:srgbClr val="FFFFFF"/>
                </a:outerShdw>
              </a:effectLst>
            </a:endParaRPr>
          </a:p>
          <a:p>
            <a:pPr algn="ctr">
              <a:defRPr/>
            </a:pPr>
            <a:r>
              <a:rPr lang="es-ES_tradnl" sz="2800">
                <a:effectLst>
                  <a:outerShdw blurRad="38100" dist="38100" dir="2700000" algn="tl">
                    <a:srgbClr val="FFFFFF"/>
                  </a:outerShdw>
                </a:effectLst>
              </a:rPr>
              <a:t>¿Qué significa ser </a:t>
            </a:r>
          </a:p>
          <a:p>
            <a:pPr algn="ctr">
              <a:defRPr/>
            </a:pPr>
            <a:r>
              <a:rPr lang="es-ES_tradnl" sz="2800">
                <a:effectLst>
                  <a:outerShdw blurRad="38100" dist="38100" dir="2700000" algn="tl">
                    <a:srgbClr val="FFFFFF"/>
                  </a:outerShdw>
                </a:effectLst>
              </a:rPr>
              <a:t>investigador, científico, tutor, estudiante, evaluador, editor, administrador etc. </a:t>
            </a:r>
          </a:p>
          <a:p>
            <a:pPr algn="ctr">
              <a:defRPr/>
            </a:pPr>
            <a:r>
              <a:rPr lang="es-ES_tradnl" sz="4400" b="1">
                <a:effectLst>
                  <a:outerShdw blurRad="38100" dist="38100" dir="2700000" algn="tl">
                    <a:srgbClr val="FFFFFF"/>
                  </a:outerShdw>
                </a:effectLst>
              </a:rPr>
              <a:t>RESPONSABLE</a:t>
            </a:r>
            <a:r>
              <a:rPr lang="es-ES_tradnl" sz="2800">
                <a:effectLst>
                  <a:outerShdw blurRad="38100" dist="38100" dir="2700000" algn="tl">
                    <a:srgbClr val="FFFFFF"/>
                  </a:outerShdw>
                </a:effectLst>
              </a:rPr>
              <a:t>?</a:t>
            </a:r>
          </a:p>
          <a:p>
            <a:pPr algn="ctr">
              <a:defRPr/>
            </a:pPr>
            <a:endParaRPr lang="es-ES_tradnl" sz="1400">
              <a:effectLst>
                <a:outerShdw blurRad="38100" dist="38100" dir="2700000" algn="tl">
                  <a:srgbClr val="FFFFFF"/>
                </a:outerShdw>
              </a:effectLst>
            </a:endParaRPr>
          </a:p>
        </p:txBody>
      </p:sp>
      <p:sp>
        <p:nvSpPr>
          <p:cNvPr id="3" name="Text Box 4"/>
          <p:cNvSpPr txBox="1">
            <a:spLocks noChangeArrowheads="1"/>
          </p:cNvSpPr>
          <p:nvPr/>
        </p:nvSpPr>
        <p:spPr bwMode="auto">
          <a:xfrm>
            <a:off x="6580188" y="333375"/>
            <a:ext cx="1960562" cy="646113"/>
          </a:xfrm>
          <a:prstGeom prst="rect">
            <a:avLst/>
          </a:prstGeom>
          <a:solidFill>
            <a:srgbClr val="9BB3FF"/>
          </a:solidFill>
          <a:ln w="28575">
            <a:solidFill>
              <a:srgbClr val="C00000"/>
            </a:solidFill>
            <a:miter lim="800000"/>
            <a:headEnd/>
            <a:tailEnd/>
          </a:ln>
          <a:effectLst>
            <a:outerShdw blurRad="50800" dist="38100" dir="2700000" algn="tl" rotWithShape="0">
              <a:prstClr val="black">
                <a:alpha val="40000"/>
              </a:prstClr>
            </a:outerShdw>
          </a:effectLst>
        </p:spPr>
        <p:txBody>
          <a:bodyPr wrap="none">
            <a:spAutoFit/>
          </a:bodyPr>
          <a:lstStyle/>
          <a:p>
            <a:pPr>
              <a:defRPr/>
            </a:pPr>
            <a:r>
              <a:rPr lang="es-ES_tradnl" sz="1800" dirty="0">
                <a:effectLst>
                  <a:outerShdw blurRad="38100" dist="38100" dir="2700000" algn="tl">
                    <a:srgbClr val="C0C0C0"/>
                  </a:outerShdw>
                </a:effectLst>
              </a:rPr>
              <a:t>Responsabilidad </a:t>
            </a:r>
          </a:p>
          <a:p>
            <a:pPr>
              <a:defRPr/>
            </a:pPr>
            <a:r>
              <a:rPr lang="es-ES_tradnl" sz="1800" dirty="0">
                <a:effectLst>
                  <a:outerShdw blurRad="38100" dist="38100" dir="2700000" algn="tl">
                    <a:srgbClr val="C0C0C0"/>
                  </a:outerShdw>
                </a:effectLst>
              </a:rPr>
              <a:t>del Investigador</a:t>
            </a:r>
          </a:p>
        </p:txBody>
      </p:sp>
      <p:sp>
        <p:nvSpPr>
          <p:cNvPr id="16998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mph" presetSubtype="2" fill="hold" grpId="1" nodeType="clickEffect">
                                  <p:stCondLst>
                                    <p:cond delay="0"/>
                                  </p:stCondLst>
                                  <p:childTnLst>
                                    <p:animClr clrSpc="rgb" dir="cw">
                                      <p:cBhvr override="childStyle">
                                        <p:cTn id="10" dur="2000" fill="hold"/>
                                        <p:tgtEl>
                                          <p:spTgt spid="48134"/>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4" grpId="0" animBg="1"/>
      <p:bldP spid="48134" grpId="1" animBg="1"/>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8" name="Text Box 6"/>
          <p:cNvSpPr txBox="1">
            <a:spLocks noChangeArrowheads="1"/>
          </p:cNvSpPr>
          <p:nvPr/>
        </p:nvSpPr>
        <p:spPr bwMode="auto">
          <a:xfrm>
            <a:off x="1485900" y="1700213"/>
            <a:ext cx="6170613" cy="2124075"/>
          </a:xfrm>
          <a:prstGeom prst="rect">
            <a:avLst/>
          </a:prstGeom>
          <a:solidFill>
            <a:srgbClr val="FFCC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ctr" eaLnBrk="1" hangingPunct="1">
              <a:defRPr/>
            </a:pPr>
            <a:r>
              <a:rPr lang="es-ES_tradnl" sz="6600">
                <a:effectLst>
                  <a:outerShdw blurRad="38100" dist="38100" dir="2700000" algn="tl">
                    <a:srgbClr val="000000">
                      <a:alpha val="43137"/>
                    </a:srgbClr>
                  </a:outerShdw>
                </a:effectLst>
              </a:rPr>
              <a:t>¡Dar cuenta de </a:t>
            </a:r>
          </a:p>
          <a:p>
            <a:pPr algn="ctr" eaLnBrk="1" hangingPunct="1">
              <a:defRPr/>
            </a:pPr>
            <a:r>
              <a:rPr lang="es-ES_tradnl" sz="6600">
                <a:effectLst>
                  <a:outerShdw blurRad="38100" dist="38100" dir="2700000" algn="tl">
                    <a:srgbClr val="000000">
                      <a:alpha val="43137"/>
                    </a:srgbClr>
                  </a:outerShdw>
                </a:effectLst>
              </a:rPr>
              <a:t>sus acciones!</a:t>
            </a:r>
          </a:p>
        </p:txBody>
      </p:sp>
      <p:sp>
        <p:nvSpPr>
          <p:cNvPr id="100359" name="Text Box 7"/>
          <p:cNvSpPr txBox="1">
            <a:spLocks noChangeArrowheads="1"/>
          </p:cNvSpPr>
          <p:nvPr/>
        </p:nvSpPr>
        <p:spPr bwMode="auto">
          <a:xfrm>
            <a:off x="1028700" y="4005263"/>
            <a:ext cx="7086600" cy="946150"/>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 sz="2800" dirty="0" smtClean="0">
                <a:effectLst>
                  <a:outerShdw blurRad="38100" dist="38100" dir="2700000" algn="tl">
                    <a:srgbClr val="FFFFFF"/>
                  </a:outerShdw>
                </a:effectLst>
              </a:rPr>
              <a:t>… que </a:t>
            </a:r>
            <a:r>
              <a:rPr lang="es-ES" sz="2800" b="1" dirty="0" smtClean="0">
                <a:effectLst>
                  <a:outerShdw blurRad="38100" dist="38100" dir="2700000" algn="tl">
                    <a:srgbClr val="FFFFFF"/>
                  </a:outerShdw>
                </a:effectLst>
              </a:rPr>
              <a:t>no</a:t>
            </a:r>
            <a:r>
              <a:rPr lang="es-ES" sz="2800" dirty="0" smtClean="0">
                <a:effectLst>
                  <a:outerShdw blurRad="38100" dist="38100" dir="2700000" algn="tl">
                    <a:srgbClr val="FFFFFF"/>
                  </a:outerShdw>
                </a:effectLst>
              </a:rPr>
              <a:t> le cueste defenderlas ante:</a:t>
            </a:r>
          </a:p>
          <a:p>
            <a:pPr eaLnBrk="1" hangingPunct="1">
              <a:defRPr/>
            </a:pPr>
            <a:r>
              <a:rPr lang="es-ES" sz="2800" dirty="0" smtClean="0">
                <a:effectLst>
                  <a:outerShdw blurRad="38100" dist="38100" dir="2700000" algn="tl">
                    <a:srgbClr val="FFFFFF"/>
                  </a:outerShdw>
                </a:effectLst>
              </a:rPr>
              <a:t>sus colegas, estudiantes, amigos y familia.</a:t>
            </a:r>
          </a:p>
        </p:txBody>
      </p:sp>
      <p:sp>
        <p:nvSpPr>
          <p:cNvPr id="171012" name="Text Box 8"/>
          <p:cNvSpPr txBox="1">
            <a:spLocks noChangeArrowheads="1"/>
          </p:cNvSpPr>
          <p:nvPr/>
        </p:nvSpPr>
        <p:spPr bwMode="auto">
          <a:xfrm>
            <a:off x="3233738" y="5226050"/>
            <a:ext cx="460851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r" eaLnBrk="1" hangingPunct="1"/>
            <a:r>
              <a:rPr lang="es-ES" sz="1200" i="1"/>
              <a:t>The Responsible Researcher</a:t>
            </a:r>
            <a:r>
              <a:rPr lang="en-US" sz="1200"/>
              <a:t>: </a:t>
            </a:r>
            <a:r>
              <a:rPr lang="en-US" sz="1200" i="1"/>
              <a:t>Paths and Pitfalls</a:t>
            </a:r>
            <a:r>
              <a:rPr lang="en-US" sz="1200"/>
              <a:t>. Sigma Xi. </a:t>
            </a:r>
          </a:p>
          <a:p>
            <a:pPr algn="r" eaLnBrk="1" hangingPunct="1"/>
            <a:r>
              <a:rPr lang="en-US" sz="1200"/>
              <a:t>The Scientific Research Society, 1999. </a:t>
            </a:r>
            <a:r>
              <a:rPr lang="es-ES" sz="1200"/>
              <a:t>p 54.</a:t>
            </a:r>
          </a:p>
        </p:txBody>
      </p:sp>
      <p:sp>
        <p:nvSpPr>
          <p:cNvPr id="8" name="Text Box 4"/>
          <p:cNvSpPr txBox="1">
            <a:spLocks noChangeArrowheads="1"/>
          </p:cNvSpPr>
          <p:nvPr/>
        </p:nvSpPr>
        <p:spPr bwMode="auto">
          <a:xfrm>
            <a:off x="6580188" y="333375"/>
            <a:ext cx="1960562" cy="646113"/>
          </a:xfrm>
          <a:prstGeom prst="rect">
            <a:avLst/>
          </a:prstGeom>
          <a:solidFill>
            <a:srgbClr val="9BB3FF"/>
          </a:solidFill>
          <a:ln w="28575">
            <a:solidFill>
              <a:srgbClr val="C00000"/>
            </a:solidFill>
            <a:miter lim="800000"/>
            <a:headEnd/>
            <a:tailEnd/>
          </a:ln>
          <a:effectLst>
            <a:outerShdw blurRad="50800" dist="38100" dir="2700000" algn="tl" rotWithShape="0">
              <a:prstClr val="black">
                <a:alpha val="40000"/>
              </a:prstClr>
            </a:outerShdw>
          </a:effectLst>
        </p:spPr>
        <p:txBody>
          <a:bodyPr wrap="none">
            <a:spAutoFit/>
          </a:bodyPr>
          <a:lstStyle/>
          <a:p>
            <a:pPr>
              <a:defRPr/>
            </a:pPr>
            <a:r>
              <a:rPr lang="es-ES_tradnl" sz="1800" dirty="0">
                <a:effectLst>
                  <a:outerShdw blurRad="38100" dist="38100" dir="2700000" algn="tl">
                    <a:srgbClr val="C0C0C0"/>
                  </a:outerShdw>
                </a:effectLst>
              </a:rPr>
              <a:t>Responsabilidad </a:t>
            </a:r>
          </a:p>
          <a:p>
            <a:pPr>
              <a:defRPr/>
            </a:pPr>
            <a:r>
              <a:rPr lang="es-ES_tradnl" sz="1800" dirty="0">
                <a:effectLst>
                  <a:outerShdw blurRad="38100" dist="38100" dir="2700000" algn="tl">
                    <a:srgbClr val="C0C0C0"/>
                  </a:outerShdw>
                </a:effectLst>
              </a:rPr>
              <a:t>del Investigador</a:t>
            </a:r>
          </a:p>
        </p:txBody>
      </p:sp>
      <p:sp>
        <p:nvSpPr>
          <p:cNvPr id="17101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0358">
                                            <p:bg/>
                                          </p:spTgt>
                                        </p:tgtEl>
                                        <p:attrNameLst>
                                          <p:attrName>style.visibility</p:attrName>
                                        </p:attrNameLst>
                                      </p:cBhvr>
                                      <p:to>
                                        <p:strVal val="visible"/>
                                      </p:to>
                                    </p:set>
                                    <p:anim calcmode="discrete" valueType="clr">
                                      <p:cBhvr override="childStyle">
                                        <p:cTn id="7" dur="80"/>
                                        <p:tgtEl>
                                          <p:spTgt spid="100358">
                                            <p:bg/>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0358">
                                            <p:bg/>
                                          </p:spTgt>
                                        </p:tgtEl>
                                        <p:attrNameLst>
                                          <p:attrName>fillcolor</p:attrName>
                                        </p:attrNameLst>
                                      </p:cBhvr>
                                      <p:tavLst>
                                        <p:tav tm="0">
                                          <p:val>
                                            <p:clrVal>
                                              <a:schemeClr val="accent2"/>
                                            </p:clrVal>
                                          </p:val>
                                        </p:tav>
                                        <p:tav tm="50000">
                                          <p:val>
                                            <p:clrVal>
                                              <a:schemeClr val="hlink"/>
                                            </p:clrVal>
                                          </p:val>
                                        </p:tav>
                                      </p:tavLst>
                                    </p:anim>
                                    <p:set>
                                      <p:cBhvr>
                                        <p:cTn id="9" dur="80"/>
                                        <p:tgtEl>
                                          <p:spTgt spid="100358">
                                            <p:bg/>
                                          </p:spTgt>
                                        </p:tgtEl>
                                        <p:attrNameLst>
                                          <p:attrName>fill.type</p:attrName>
                                        </p:attrNameLst>
                                      </p:cBhvr>
                                      <p:to>
                                        <p:strVal val="solid"/>
                                      </p:to>
                                    </p:set>
                                  </p:childTnLst>
                                </p:cTn>
                              </p:par>
                              <p:par>
                                <p:cTn id="10" presetID="27" presetClass="entr" presetSubtype="0" fill="hold" grpId="0" nodeType="withEffect">
                                  <p:stCondLst>
                                    <p:cond delay="0"/>
                                  </p:stCondLst>
                                  <p:iterate type="lt">
                                    <p:tmPct val="50000"/>
                                  </p:iterate>
                                  <p:childTnLst>
                                    <p:set>
                                      <p:cBhvr>
                                        <p:cTn id="11" dur="1" fill="hold">
                                          <p:stCondLst>
                                            <p:cond delay="0"/>
                                          </p:stCondLst>
                                        </p:cTn>
                                        <p:tgtEl>
                                          <p:spTgt spid="100358">
                                            <p:txEl>
                                              <p:pRg st="0" end="0"/>
                                            </p:txEl>
                                          </p:spTgt>
                                        </p:tgtEl>
                                        <p:attrNameLst>
                                          <p:attrName>style.visibility</p:attrName>
                                        </p:attrNameLst>
                                      </p:cBhvr>
                                      <p:to>
                                        <p:strVal val="visible"/>
                                      </p:to>
                                    </p:set>
                                    <p:anim calcmode="discrete" valueType="clr">
                                      <p:cBhvr override="childStyle">
                                        <p:cTn id="12" dur="80"/>
                                        <p:tgtEl>
                                          <p:spTgt spid="10035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100358">
                                            <p:txEl>
                                              <p:pRg st="0" end="0"/>
                                            </p:txEl>
                                          </p:spTgt>
                                        </p:tgtEl>
                                        <p:attrNameLst>
                                          <p:attrName>fillcolor</p:attrName>
                                        </p:attrNameLst>
                                      </p:cBhvr>
                                      <p:tavLst>
                                        <p:tav tm="0">
                                          <p:val>
                                            <p:clrVal>
                                              <a:schemeClr val="accent2"/>
                                            </p:clrVal>
                                          </p:val>
                                        </p:tav>
                                        <p:tav tm="50000">
                                          <p:val>
                                            <p:clrVal>
                                              <a:schemeClr val="hlink"/>
                                            </p:clrVal>
                                          </p:val>
                                        </p:tav>
                                      </p:tavLst>
                                    </p:anim>
                                    <p:set>
                                      <p:cBhvr>
                                        <p:cTn id="14" dur="80"/>
                                        <p:tgtEl>
                                          <p:spTgt spid="100358">
                                            <p:txEl>
                                              <p:pRg st="0" end="0"/>
                                            </p:txEl>
                                          </p:spTgt>
                                        </p:tgtEl>
                                        <p:attrNameLst>
                                          <p:attrName>fill.type</p:attrName>
                                        </p:attrNameLst>
                                      </p:cBhvr>
                                      <p:to>
                                        <p:strVal val="solid"/>
                                      </p:to>
                                    </p:set>
                                  </p:childTnLst>
                                </p:cTn>
                              </p:par>
                              <p:par>
                                <p:cTn id="15" presetID="27" presetClass="entr" presetSubtype="0" fill="hold" grpId="0" nodeType="withEffect">
                                  <p:stCondLst>
                                    <p:cond delay="0"/>
                                  </p:stCondLst>
                                  <p:iterate type="lt">
                                    <p:tmPct val="50000"/>
                                  </p:iterate>
                                  <p:childTnLst>
                                    <p:set>
                                      <p:cBhvr>
                                        <p:cTn id="16" dur="1" fill="hold">
                                          <p:stCondLst>
                                            <p:cond delay="0"/>
                                          </p:stCondLst>
                                        </p:cTn>
                                        <p:tgtEl>
                                          <p:spTgt spid="100358">
                                            <p:txEl>
                                              <p:pRg st="1" end="1"/>
                                            </p:txEl>
                                          </p:spTgt>
                                        </p:tgtEl>
                                        <p:attrNameLst>
                                          <p:attrName>style.visibility</p:attrName>
                                        </p:attrNameLst>
                                      </p:cBhvr>
                                      <p:to>
                                        <p:strVal val="visible"/>
                                      </p:to>
                                    </p:set>
                                    <p:anim calcmode="discrete" valueType="clr">
                                      <p:cBhvr override="childStyle">
                                        <p:cTn id="17" dur="80"/>
                                        <p:tgtEl>
                                          <p:spTgt spid="10035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100358">
                                            <p:txEl>
                                              <p:pRg st="1" end="1"/>
                                            </p:txEl>
                                          </p:spTgt>
                                        </p:tgtEl>
                                        <p:attrNameLst>
                                          <p:attrName>fillcolor</p:attrName>
                                        </p:attrNameLst>
                                      </p:cBhvr>
                                      <p:tavLst>
                                        <p:tav tm="0">
                                          <p:val>
                                            <p:clrVal>
                                              <a:schemeClr val="accent2"/>
                                            </p:clrVal>
                                          </p:val>
                                        </p:tav>
                                        <p:tav tm="50000">
                                          <p:val>
                                            <p:clrVal>
                                              <a:schemeClr val="hlink"/>
                                            </p:clrVal>
                                          </p:val>
                                        </p:tav>
                                      </p:tavLst>
                                    </p:anim>
                                    <p:set>
                                      <p:cBhvr>
                                        <p:cTn id="19" dur="80"/>
                                        <p:tgtEl>
                                          <p:spTgt spid="100358">
                                            <p:txEl>
                                              <p:pRg st="1" end="1"/>
                                            </p:txEl>
                                          </p:spTgt>
                                        </p:tgtEl>
                                        <p:attrNameLst>
                                          <p:attrName>fill.type</p:attrName>
                                        </p:attrNameLst>
                                      </p:cBhvr>
                                      <p:to>
                                        <p:strVal val="solid"/>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27" presetClass="entr" presetSubtype="0" fill="hold" grpId="0" nodeType="clickEffect">
                                  <p:stCondLst>
                                    <p:cond delay="0"/>
                                  </p:stCondLst>
                                  <p:iterate type="lt">
                                    <p:tmPct val="50000"/>
                                  </p:iterate>
                                  <p:childTnLst>
                                    <p:set>
                                      <p:cBhvr>
                                        <p:cTn id="23" dur="1" fill="hold">
                                          <p:stCondLst>
                                            <p:cond delay="0"/>
                                          </p:stCondLst>
                                        </p:cTn>
                                        <p:tgtEl>
                                          <p:spTgt spid="100359"/>
                                        </p:tgtEl>
                                        <p:attrNameLst>
                                          <p:attrName>style.visibility</p:attrName>
                                        </p:attrNameLst>
                                      </p:cBhvr>
                                      <p:to>
                                        <p:strVal val="visible"/>
                                      </p:to>
                                    </p:set>
                                    <p:anim calcmode="discrete" valueType="clr">
                                      <p:cBhvr override="childStyle">
                                        <p:cTn id="24" dur="80"/>
                                        <p:tgtEl>
                                          <p:spTgt spid="100359"/>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100359"/>
                                        </p:tgtEl>
                                        <p:attrNameLst>
                                          <p:attrName>fillcolor</p:attrName>
                                        </p:attrNameLst>
                                      </p:cBhvr>
                                      <p:tavLst>
                                        <p:tav tm="0">
                                          <p:val>
                                            <p:clrVal>
                                              <a:schemeClr val="accent2"/>
                                            </p:clrVal>
                                          </p:val>
                                        </p:tav>
                                        <p:tav tm="50000">
                                          <p:val>
                                            <p:clrVal>
                                              <a:schemeClr val="hlink"/>
                                            </p:clrVal>
                                          </p:val>
                                        </p:tav>
                                      </p:tavLst>
                                    </p:anim>
                                    <p:set>
                                      <p:cBhvr>
                                        <p:cTn id="26" dur="80"/>
                                        <p:tgtEl>
                                          <p:spTgt spid="100359"/>
                                        </p:tgtEl>
                                        <p:attrNameLst>
                                          <p:attrName>fill.type</p:attrName>
                                        </p:attrNameLst>
                                      </p:cBhvr>
                                      <p:to>
                                        <p:strVal val="solid"/>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mph" presetSubtype="2" fill="hold" nodeType="clickEffect">
                                  <p:stCondLst>
                                    <p:cond delay="0"/>
                                  </p:stCondLst>
                                  <p:iterate type="lt">
                                    <p:tmPct val="0"/>
                                  </p:iterate>
                                  <p:childTnLst>
                                    <p:animClr clrSpc="rgb" dir="cw">
                                      <p:cBhvr override="childStyle">
                                        <p:cTn id="30" dur="2000" fill="hold"/>
                                        <p:tgtEl>
                                          <p:spTgt spid="100358">
                                            <p:txEl>
                                              <p:pRg st="0" end="0"/>
                                            </p:txEl>
                                          </p:spTgt>
                                        </p:tgtEl>
                                        <p:attrNameLst>
                                          <p:attrName>style.color</p:attrName>
                                        </p:attrNameLst>
                                      </p:cBhvr>
                                      <p:to>
                                        <a:srgbClr val="D20046"/>
                                      </p:to>
                                    </p:animClr>
                                  </p:childTnLst>
                                </p:cTn>
                              </p:par>
                              <p:par>
                                <p:cTn id="31" presetID="3" presetClass="emph" presetSubtype="2" fill="hold" nodeType="withEffect">
                                  <p:stCondLst>
                                    <p:cond delay="0"/>
                                  </p:stCondLst>
                                  <p:iterate type="lt">
                                    <p:tmPct val="0"/>
                                  </p:iterate>
                                  <p:childTnLst>
                                    <p:animClr clrSpc="rgb" dir="cw">
                                      <p:cBhvr override="childStyle">
                                        <p:cTn id="32" dur="2000" fill="hold"/>
                                        <p:tgtEl>
                                          <p:spTgt spid="100358">
                                            <p:txEl>
                                              <p:pRg st="1" end="1"/>
                                            </p:txEl>
                                          </p:spTgt>
                                        </p:tgtEl>
                                        <p:attrNameLst>
                                          <p:attrName>style.color</p:attrName>
                                        </p:attrNameLst>
                                      </p:cBhvr>
                                      <p:to>
                                        <a:srgbClr val="D2004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8" grpId="0" build="allAtOnce" animBg="1"/>
      <p:bldP spid="100359" grpId="0"/>
    </p:bldLst>
  </p:timing>
</p:sld>
</file>

<file path=ppt/slides/slide13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7829" name="Text Box 5"/>
          <p:cNvSpPr txBox="1">
            <a:spLocks noChangeArrowheads="1"/>
          </p:cNvSpPr>
          <p:nvPr/>
        </p:nvSpPr>
        <p:spPr bwMode="auto">
          <a:xfrm>
            <a:off x="2127250" y="2057400"/>
            <a:ext cx="4889500" cy="2741613"/>
          </a:xfrm>
          <a:prstGeom prst="rect">
            <a:avLst/>
          </a:prstGeom>
          <a:solidFill>
            <a:schemeClr val="bg1"/>
          </a:solidFill>
          <a:ln w="28575">
            <a:solidFill>
              <a:srgbClr val="331BE5"/>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s-ES_tradnl" sz="2800">
                <a:effectLst>
                  <a:outerShdw blurRad="38100" dist="38100" dir="2700000" algn="tl">
                    <a:srgbClr val="C0C0C0"/>
                  </a:outerShdw>
                </a:effectLst>
              </a:rPr>
              <a:t>“Los tópicos discutidos </a:t>
            </a:r>
          </a:p>
          <a:p>
            <a:pPr algn="ctr">
              <a:defRPr/>
            </a:pPr>
            <a:r>
              <a:rPr lang="es-ES_tradnl" sz="2800">
                <a:effectLst>
                  <a:outerShdw blurRad="38100" dist="38100" dir="2700000" algn="tl">
                    <a:srgbClr val="C0C0C0"/>
                  </a:outerShdw>
                </a:effectLst>
              </a:rPr>
              <a:t>son muchos </a:t>
            </a:r>
          </a:p>
          <a:p>
            <a:pPr algn="ctr">
              <a:defRPr/>
            </a:pPr>
            <a:r>
              <a:rPr lang="es-ES_tradnl" sz="2800">
                <a:effectLst>
                  <a:outerShdw blurRad="38100" dist="38100" dir="2700000" algn="tl">
                    <a:srgbClr val="C0C0C0"/>
                  </a:outerShdw>
                </a:effectLst>
              </a:rPr>
              <a:t>y pueden resultar ser </a:t>
            </a:r>
          </a:p>
          <a:p>
            <a:pPr algn="ctr">
              <a:defRPr/>
            </a:pPr>
            <a:r>
              <a:rPr lang="es-ES_tradnl" sz="4400">
                <a:effectLst>
                  <a:outerShdw blurRad="38100" dist="38100" dir="2700000" algn="tl">
                    <a:srgbClr val="C0C0C0"/>
                  </a:outerShdw>
                </a:effectLst>
              </a:rPr>
              <a:t>extremadamente difíciles</a:t>
            </a:r>
            <a:r>
              <a:rPr lang="es-ES_tradnl" sz="2000">
                <a:effectLst>
                  <a:outerShdw blurRad="38100" dist="38100" dir="2700000" algn="tl">
                    <a:srgbClr val="C0C0C0"/>
                  </a:outerShdw>
                </a:effectLst>
              </a:rPr>
              <a:t>”</a:t>
            </a:r>
          </a:p>
        </p:txBody>
      </p:sp>
      <p:sp>
        <p:nvSpPr>
          <p:cNvPr id="77831" name="Text Box 7"/>
          <p:cNvSpPr txBox="1">
            <a:spLocks noChangeArrowheads="1"/>
          </p:cNvSpPr>
          <p:nvPr/>
        </p:nvSpPr>
        <p:spPr bwMode="auto">
          <a:xfrm>
            <a:off x="5292725" y="5445125"/>
            <a:ext cx="2803525" cy="57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s-ES_tradnl" sz="3200">
                <a:effectLst>
                  <a:outerShdw blurRad="38100" dist="38100" dir="2700000" algn="tl">
                    <a:srgbClr val="FFFFFF"/>
                  </a:outerShdw>
                </a:effectLst>
              </a:rPr>
              <a:t>Sin embargo…</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7306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7829"/>
                                        </p:tgtEl>
                                        <p:attrNameLst>
                                          <p:attrName>style.visibility</p:attrName>
                                        </p:attrNameLst>
                                      </p:cBhvr>
                                      <p:to>
                                        <p:strVal val="visible"/>
                                      </p:to>
                                    </p:set>
                                    <p:anim calcmode="discrete" valueType="clr">
                                      <p:cBhvr override="childStyle">
                                        <p:cTn id="7" dur="80"/>
                                        <p:tgtEl>
                                          <p:spTgt spid="77829"/>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7829"/>
                                        </p:tgtEl>
                                        <p:attrNameLst>
                                          <p:attrName>fillcolor</p:attrName>
                                        </p:attrNameLst>
                                      </p:cBhvr>
                                      <p:tavLst>
                                        <p:tav tm="0">
                                          <p:val>
                                            <p:clrVal>
                                              <a:schemeClr val="accent2"/>
                                            </p:clrVal>
                                          </p:val>
                                        </p:tav>
                                        <p:tav tm="50000">
                                          <p:val>
                                            <p:clrVal>
                                              <a:schemeClr val="hlink"/>
                                            </p:clrVal>
                                          </p:val>
                                        </p:tav>
                                      </p:tavLst>
                                    </p:anim>
                                    <p:set>
                                      <p:cBhvr>
                                        <p:cTn id="9" dur="80"/>
                                        <p:tgtEl>
                                          <p:spTgt spid="77829"/>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78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9" grpId="0" animBg="1"/>
      <p:bldP spid="77831" grpId="0"/>
    </p:bldLst>
  </p:timing>
</p:sld>
</file>

<file path=ppt/slides/slide13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6565" name="Text Box 5"/>
          <p:cNvSpPr txBox="1">
            <a:spLocks noChangeArrowheads="1"/>
          </p:cNvSpPr>
          <p:nvPr/>
        </p:nvSpPr>
        <p:spPr bwMode="auto">
          <a:xfrm>
            <a:off x="1474788" y="1570038"/>
            <a:ext cx="6192837" cy="3717925"/>
          </a:xfrm>
          <a:prstGeom prst="rect">
            <a:avLst/>
          </a:prstGeom>
          <a:solidFill>
            <a:schemeClr val="bg1"/>
          </a:solidFill>
          <a:ln w="28575">
            <a:solidFill>
              <a:srgbClr val="331BE5"/>
            </a:solidFill>
            <a:miter lim="800000"/>
            <a:headEnd/>
            <a:tailEnd/>
          </a:ln>
          <a:effectLst>
            <a:outerShdw dist="35921" dir="2700000" algn="ctr" rotWithShape="0">
              <a:schemeClr val="tx1"/>
            </a:outerShdw>
          </a:effectLst>
        </p:spPr>
        <p:txBody>
          <a:bodyPr>
            <a:spAutoFit/>
          </a:bodyPr>
          <a:lstStyle/>
          <a:p>
            <a:pPr algn="ctr">
              <a:defRPr/>
            </a:pPr>
            <a:endParaRPr lang="es-ES_tradnl" sz="1000" dirty="0">
              <a:effectLst>
                <a:outerShdw blurRad="38100" dist="38100" dir="2700000" algn="tl">
                  <a:srgbClr val="C0C0C0"/>
                </a:outerShdw>
              </a:effectLst>
            </a:endParaRPr>
          </a:p>
          <a:p>
            <a:pPr algn="ctr">
              <a:defRPr/>
            </a:pPr>
            <a:r>
              <a:rPr lang="es-ES_tradnl" sz="2800" dirty="0">
                <a:effectLst>
                  <a:outerShdw blurRad="38100" dist="38100" dir="2700000" algn="tl">
                    <a:srgbClr val="C0C0C0"/>
                  </a:outerShdw>
                </a:effectLst>
              </a:rPr>
              <a:t>¡El haberlos discutido en alguna ocasión, indiscutiblemente coloca al individuo, estudiante, profesor, investigador, mentor, administrador, </a:t>
            </a:r>
          </a:p>
          <a:p>
            <a:pPr algn="ctr">
              <a:defRPr/>
            </a:pPr>
            <a:r>
              <a:rPr lang="es-ES_tradnl" sz="2800" dirty="0">
                <a:effectLst>
                  <a:outerShdw blurRad="38100" dist="38100" dir="2700000" algn="tl">
                    <a:srgbClr val="C0C0C0"/>
                  </a:outerShdw>
                </a:effectLst>
              </a:rPr>
              <a:t>en una</a:t>
            </a:r>
            <a:r>
              <a:rPr lang="es-ES_tradnl" dirty="0">
                <a:effectLst>
                  <a:outerShdw blurRad="38100" dist="38100" dir="2700000" algn="tl">
                    <a:srgbClr val="C0C0C0"/>
                  </a:outerShdw>
                </a:effectLst>
              </a:rPr>
              <a:t> </a:t>
            </a:r>
            <a:r>
              <a:rPr lang="es-ES_tradnl" sz="4400" dirty="0">
                <a:effectLst>
                  <a:outerShdw blurRad="38100" dist="38100" dir="2700000" algn="tl">
                    <a:srgbClr val="C0C0C0"/>
                  </a:outerShdw>
                </a:effectLst>
              </a:rPr>
              <a:t>mejor posición</a:t>
            </a:r>
            <a:r>
              <a:rPr lang="es-ES_tradnl" dirty="0">
                <a:effectLst>
                  <a:outerShdw blurRad="38100" dist="38100" dir="2700000" algn="tl">
                    <a:srgbClr val="C0C0C0"/>
                  </a:outerShdw>
                </a:effectLst>
              </a:rPr>
              <a:t> </a:t>
            </a:r>
            <a:r>
              <a:rPr lang="es-ES_tradnl" sz="2800" dirty="0">
                <a:effectLst>
                  <a:outerShdw blurRad="38100" dist="38100" dir="2700000" algn="tl">
                    <a:srgbClr val="C0C0C0"/>
                  </a:outerShdw>
                </a:effectLst>
              </a:rPr>
              <a:t>para enfrentarlos!</a:t>
            </a:r>
          </a:p>
          <a:p>
            <a:pPr algn="ctr">
              <a:defRPr/>
            </a:pPr>
            <a:endParaRPr lang="es-ES_tradnl" sz="1400" dirty="0">
              <a:effectLst>
                <a:outerShdw blurRad="38100" dist="38100" dir="2700000" algn="tl">
                  <a:srgbClr val="C0C0C0"/>
                </a:outerShdw>
              </a:effectLst>
            </a:endParaRP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7408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6565"/>
                                        </p:tgtEl>
                                        <p:attrNameLst>
                                          <p:attrName>style.visibility</p:attrName>
                                        </p:attrNameLst>
                                      </p:cBhvr>
                                      <p:to>
                                        <p:strVal val="visible"/>
                                      </p:to>
                                    </p:set>
                                    <p:anim calcmode="discrete" valueType="clr">
                                      <p:cBhvr override="childStyle">
                                        <p:cTn id="7" dur="80"/>
                                        <p:tgtEl>
                                          <p:spTgt spid="6656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6565"/>
                                        </p:tgtEl>
                                        <p:attrNameLst>
                                          <p:attrName>fillcolor</p:attrName>
                                        </p:attrNameLst>
                                      </p:cBhvr>
                                      <p:tavLst>
                                        <p:tav tm="0">
                                          <p:val>
                                            <p:clrVal>
                                              <a:schemeClr val="accent2"/>
                                            </p:clrVal>
                                          </p:val>
                                        </p:tav>
                                        <p:tav tm="50000">
                                          <p:val>
                                            <p:clrVal>
                                              <a:schemeClr val="hlink"/>
                                            </p:clrVal>
                                          </p:val>
                                        </p:tav>
                                      </p:tavLst>
                                    </p:anim>
                                    <p:set>
                                      <p:cBhvr>
                                        <p:cTn id="9" dur="80"/>
                                        <p:tgtEl>
                                          <p:spTgt spid="6656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5" grpId="0" animBg="1"/>
    </p:bldLst>
  </p:timing>
</p:sld>
</file>

<file path=ppt/slides/slide138.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3556" name="Text Box 4"/>
          <p:cNvSpPr txBox="1">
            <a:spLocks noChangeArrowheads="1"/>
          </p:cNvSpPr>
          <p:nvPr/>
        </p:nvSpPr>
        <p:spPr bwMode="auto">
          <a:xfrm>
            <a:off x="2930364" y="3091988"/>
            <a:ext cx="3283271" cy="646331"/>
          </a:xfrm>
          <a:prstGeom prst="rect">
            <a:avLst/>
          </a:prstGeom>
          <a:solidFill>
            <a:schemeClr val="accent2">
              <a:lumMod val="20000"/>
              <a:lumOff val="80000"/>
            </a:schemeClr>
          </a:solidFill>
          <a:ln w="38100">
            <a:solidFill>
              <a:srgbClr val="331BE5"/>
            </a:solidFill>
            <a:miter lim="800000"/>
            <a:headEnd/>
            <a:tailEnd/>
          </a:ln>
          <a:effectLst>
            <a:outerShdw blurRad="50800" dist="38100" dir="2700000" algn="tl" rotWithShape="0">
              <a:prstClr val="black">
                <a:alpha val="40000"/>
              </a:prstClr>
            </a:outerShdw>
          </a:effectLst>
        </p:spPr>
        <p:txBody>
          <a:bodyPr wrap="none">
            <a:spAutoFit/>
          </a:bodyPr>
          <a:lstStyle>
            <a:lvl1pPr marL="457200" indent="-457200">
              <a:defRPr>
                <a:solidFill>
                  <a:schemeClr val="tx1"/>
                </a:solidFill>
                <a:latin typeface="Arial" charset="0"/>
              </a:defRPr>
            </a:lvl1pPr>
            <a:lvl2pPr marL="914400" indent="-457200">
              <a:defRPr>
                <a:solidFill>
                  <a:schemeClr val="tx1"/>
                </a:solidFill>
                <a:latin typeface="Arial" charset="0"/>
              </a:defRPr>
            </a:lvl2pPr>
            <a:lvl3pPr marL="1371600" indent="-457200">
              <a:defRPr>
                <a:solidFill>
                  <a:schemeClr val="tx1"/>
                </a:solidFill>
                <a:latin typeface="Arial" charset="0"/>
              </a:defRPr>
            </a:lvl3pPr>
            <a:lvl4pPr marL="1828800" indent="-457200">
              <a:defRPr>
                <a:solidFill>
                  <a:schemeClr val="tx1"/>
                </a:solidFill>
                <a:latin typeface="Arial" charset="0"/>
              </a:defRPr>
            </a:lvl4pPr>
            <a:lvl5pPr marL="2286000" indent="-457200">
              <a:defRPr>
                <a:solidFill>
                  <a:schemeClr val="tx1"/>
                </a:solidFill>
                <a:latin typeface="Arial" charset="0"/>
              </a:defRPr>
            </a:lvl5pPr>
            <a:lvl6pPr marL="2743200" indent="-457200" fontAlgn="base">
              <a:spcBef>
                <a:spcPct val="0"/>
              </a:spcBef>
              <a:spcAft>
                <a:spcPct val="0"/>
              </a:spcAft>
              <a:defRPr>
                <a:solidFill>
                  <a:schemeClr val="tx1"/>
                </a:solidFill>
                <a:latin typeface="Arial" charset="0"/>
              </a:defRPr>
            </a:lvl6pPr>
            <a:lvl7pPr marL="3200400" indent="-457200" fontAlgn="base">
              <a:spcBef>
                <a:spcPct val="0"/>
              </a:spcBef>
              <a:spcAft>
                <a:spcPct val="0"/>
              </a:spcAft>
              <a:defRPr>
                <a:solidFill>
                  <a:schemeClr val="tx1"/>
                </a:solidFill>
                <a:latin typeface="Arial" charset="0"/>
              </a:defRPr>
            </a:lvl7pPr>
            <a:lvl8pPr marL="3657600" indent="-457200" fontAlgn="base">
              <a:spcBef>
                <a:spcPct val="0"/>
              </a:spcBef>
              <a:spcAft>
                <a:spcPct val="0"/>
              </a:spcAft>
              <a:defRPr>
                <a:solidFill>
                  <a:schemeClr val="tx1"/>
                </a:solidFill>
                <a:latin typeface="Arial" charset="0"/>
              </a:defRPr>
            </a:lvl8pPr>
            <a:lvl9pPr marL="4114800" indent="-457200" fontAlgn="base">
              <a:spcBef>
                <a:spcPct val="0"/>
              </a:spcBef>
              <a:spcAft>
                <a:spcPct val="0"/>
              </a:spcAft>
              <a:defRPr>
                <a:solidFill>
                  <a:schemeClr val="tx1"/>
                </a:solidFill>
                <a:latin typeface="Arial" charset="0"/>
              </a:defRPr>
            </a:lvl9pPr>
          </a:lstStyle>
          <a:p>
            <a:pPr>
              <a:defRPr/>
            </a:pPr>
            <a:r>
              <a:rPr lang="es-ES_tradnl" sz="3600" smtClean="0">
                <a:solidFill>
                  <a:srgbClr val="331BE5"/>
                </a:solidFill>
                <a:effectLst>
                  <a:outerShdw blurRad="38100" dist="38100" dir="2700000" algn="tl">
                    <a:srgbClr val="000000">
                      <a:alpha val="43137"/>
                    </a:srgbClr>
                  </a:outerShdw>
                </a:effectLst>
                <a:latin typeface="Comic Sans MS" pitchFamily="66" charset="0"/>
              </a:rPr>
              <a:t>III Conclusión</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7510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6085" name="Text Box 5"/>
          <p:cNvSpPr txBox="1">
            <a:spLocks noChangeArrowheads="1"/>
          </p:cNvSpPr>
          <p:nvPr/>
        </p:nvSpPr>
        <p:spPr bwMode="auto">
          <a:xfrm>
            <a:off x="1101725" y="1043781"/>
            <a:ext cx="6889750" cy="4770438"/>
          </a:xfrm>
          <a:prstGeom prst="rect">
            <a:avLst/>
          </a:prstGeom>
          <a:solidFill>
            <a:schemeClr val="bg1"/>
          </a:solidFill>
          <a:ln>
            <a:noFill/>
          </a:ln>
          <a:effectLst>
            <a:outerShdw blurRad="50800" dist="38100" dir="2700000" algn="tl" rotWithShape="0">
              <a:prstClr val="black">
                <a:alpha val="40000"/>
              </a:prstClr>
            </a:outerShdw>
          </a:effectLst>
          <a:extLst/>
        </p:spPr>
        <p:txBody>
          <a:bodyPr>
            <a:spAutoFit/>
          </a:bodyPr>
          <a:lstStyle/>
          <a:p>
            <a:pPr>
              <a:buClr>
                <a:srgbClr val="0000CC"/>
              </a:buClr>
              <a:buSzPct val="200000"/>
              <a:buFontTx/>
              <a:buChar char="•"/>
              <a:defRPr/>
            </a:pPr>
            <a:r>
              <a:rPr lang="es-ES_tradnl" sz="3600" dirty="0">
                <a:effectLst>
                  <a:outerShdw blurRad="38100" dist="38100" dir="2700000" algn="tl">
                    <a:srgbClr val="C0C0C0"/>
                  </a:outerShdw>
                </a:effectLst>
              </a:rPr>
              <a:t>C</a:t>
            </a:r>
            <a:r>
              <a:rPr lang="es-ES_tradnl" dirty="0">
                <a:effectLst>
                  <a:outerShdw blurRad="38100" dist="38100" dir="2700000" algn="tl">
                    <a:srgbClr val="C0C0C0"/>
                  </a:outerShdw>
                </a:effectLst>
              </a:rPr>
              <a:t>on estas discusiones se busca contribuir</a:t>
            </a:r>
          </a:p>
          <a:p>
            <a:pPr>
              <a:buClr>
                <a:srgbClr val="0000CC"/>
              </a:buClr>
              <a:buSzPct val="200000"/>
              <a:defRPr/>
            </a:pPr>
            <a:r>
              <a:rPr lang="es-ES_tradnl" dirty="0">
                <a:effectLst>
                  <a:outerShdw blurRad="38100" dist="38100" dir="2700000" algn="tl">
                    <a:srgbClr val="C0C0C0"/>
                  </a:outerShdw>
                </a:effectLst>
              </a:rPr>
              <a:t>    a difundir principios fundamentales para </a:t>
            </a:r>
          </a:p>
          <a:p>
            <a:pPr>
              <a:buClr>
                <a:srgbClr val="0000CC"/>
              </a:buClr>
              <a:buSzPct val="200000"/>
              <a:defRPr/>
            </a:pPr>
            <a:r>
              <a:rPr lang="es-ES_tradnl" dirty="0">
                <a:effectLst>
                  <a:outerShdw blurRad="38100" dist="38100" dir="2700000" algn="tl">
                    <a:srgbClr val="C0C0C0"/>
                  </a:outerShdw>
                </a:effectLst>
              </a:rPr>
              <a:t>    que una institución</a:t>
            </a:r>
            <a:r>
              <a:rPr lang="es-ES_tradnl" dirty="0"/>
              <a:t> </a:t>
            </a:r>
            <a:r>
              <a:rPr lang="es-ES_tradnl" dirty="0">
                <a:effectLst>
                  <a:outerShdw blurRad="38100" dist="38100" dir="2700000" algn="tl">
                    <a:srgbClr val="C0C0C0"/>
                  </a:outerShdw>
                </a:effectLst>
              </a:rPr>
              <a:t>sea de verdad,</a:t>
            </a:r>
          </a:p>
          <a:p>
            <a:pPr>
              <a:buClr>
                <a:srgbClr val="0000CC"/>
              </a:buClr>
              <a:buSzPct val="200000"/>
              <a:defRPr/>
            </a:pPr>
            <a:r>
              <a:rPr lang="es-ES_tradnl" sz="4000" dirty="0">
                <a:effectLst>
                  <a:outerShdw blurRad="38100" dist="38100" dir="2700000" algn="tl">
                    <a:srgbClr val="C0C0C0"/>
                  </a:outerShdw>
                </a:effectLst>
              </a:rPr>
              <a:t>   responsable y excelente</a:t>
            </a:r>
            <a:endParaRPr lang="es-ES_tradnl" dirty="0">
              <a:effectLst>
                <a:outerShdw blurRad="38100" dist="38100" dir="2700000" algn="tl">
                  <a:srgbClr val="C0C0C0"/>
                </a:outerShdw>
              </a:effectLst>
            </a:endParaRPr>
          </a:p>
          <a:p>
            <a:pPr>
              <a:buClr>
                <a:srgbClr val="0000CC"/>
              </a:buClr>
              <a:buSzPct val="200000"/>
              <a:defRPr/>
            </a:pPr>
            <a:endParaRPr lang="es-ES_tradnl" sz="4000" dirty="0">
              <a:effectLst>
                <a:outerShdw blurRad="38100" dist="38100" dir="2700000" algn="tl">
                  <a:srgbClr val="C0C0C0"/>
                </a:outerShdw>
              </a:effectLst>
            </a:endParaRPr>
          </a:p>
          <a:p>
            <a:pPr>
              <a:buClr>
                <a:srgbClr val="0000CC"/>
              </a:buClr>
              <a:buSzPct val="200000"/>
              <a:buFontTx/>
              <a:buChar char="•"/>
              <a:defRPr/>
            </a:pPr>
            <a:r>
              <a:rPr lang="es-ES_tradnl" sz="3600" dirty="0">
                <a:effectLst>
                  <a:outerShdw blurRad="38100" dist="38100" dir="2700000" algn="tl">
                    <a:srgbClr val="C0C0C0"/>
                  </a:outerShdw>
                </a:effectLst>
              </a:rPr>
              <a:t>D</a:t>
            </a:r>
            <a:r>
              <a:rPr lang="es-ES_tradnl" dirty="0">
                <a:effectLst>
                  <a:outerShdw blurRad="38100" dist="38100" dir="2700000" algn="tl">
                    <a:srgbClr val="C0C0C0"/>
                  </a:outerShdw>
                </a:effectLst>
              </a:rPr>
              <a:t>e nosotros, profesores y estudiantes, </a:t>
            </a:r>
          </a:p>
          <a:p>
            <a:pPr>
              <a:buClr>
                <a:srgbClr val="0000CC"/>
              </a:buClr>
              <a:buSzPct val="200000"/>
              <a:defRPr/>
            </a:pPr>
            <a:r>
              <a:rPr lang="es-ES_tradnl" dirty="0">
                <a:effectLst>
                  <a:outerShdw blurRad="38100" dist="38100" dir="2700000" algn="tl">
                    <a:srgbClr val="C0C0C0"/>
                  </a:outerShdw>
                </a:effectLst>
              </a:rPr>
              <a:t>    queda el hacer realidad el nada fácil  </a:t>
            </a:r>
          </a:p>
          <a:p>
            <a:pPr>
              <a:buClr>
                <a:srgbClr val="0000CC"/>
              </a:buClr>
              <a:buSzPct val="200000"/>
              <a:defRPr/>
            </a:pPr>
            <a:r>
              <a:rPr lang="es-ES_tradnl" dirty="0">
                <a:effectLst>
                  <a:outerShdw blurRad="38100" dist="38100" dir="2700000" algn="tl">
                    <a:srgbClr val="C0C0C0"/>
                  </a:outerShdw>
                </a:effectLst>
              </a:rPr>
              <a:t>    </a:t>
            </a:r>
            <a:r>
              <a:rPr lang="es-ES_tradnl" sz="4000" dirty="0">
                <a:effectLst>
                  <a:outerShdw blurRad="38100" dist="38100" dir="2700000" algn="tl">
                    <a:srgbClr val="C0C0C0"/>
                  </a:outerShdw>
                </a:effectLst>
              </a:rPr>
              <a:t>fortalecimiento ético en </a:t>
            </a:r>
          </a:p>
          <a:p>
            <a:pPr>
              <a:buClr>
                <a:srgbClr val="0000CC"/>
              </a:buClr>
              <a:buSzPct val="200000"/>
              <a:defRPr/>
            </a:pPr>
            <a:r>
              <a:rPr lang="es-ES_tradnl" sz="4000" dirty="0">
                <a:effectLst>
                  <a:outerShdw blurRad="38100" dist="38100" dir="2700000" algn="tl">
                    <a:srgbClr val="C0C0C0"/>
                  </a:outerShdw>
                </a:effectLst>
              </a:rPr>
              <a:t>   la academia</a:t>
            </a:r>
          </a:p>
        </p:txBody>
      </p:sp>
      <p:sp>
        <p:nvSpPr>
          <p:cNvPr id="5" name="Text Box 4"/>
          <p:cNvSpPr txBox="1">
            <a:spLocks noChangeArrowheads="1"/>
          </p:cNvSpPr>
          <p:nvPr/>
        </p:nvSpPr>
        <p:spPr bwMode="auto">
          <a:xfrm>
            <a:off x="6416675" y="6567488"/>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defRPr/>
            </a:pPr>
            <a:r>
              <a:rPr lang="es-ES_tradnl" sz="1200" smtClean="0">
                <a:solidFill>
                  <a:schemeClr val="tx1">
                    <a:lumMod val="50000"/>
                    <a:lumOff val="50000"/>
                  </a:schemeClr>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6085">
                                            <p:txEl>
                                              <p:pRg st="0" end="0"/>
                                            </p:txEl>
                                          </p:spTgt>
                                        </p:tgtEl>
                                        <p:attrNameLst>
                                          <p:attrName>style.visibility</p:attrName>
                                        </p:attrNameLst>
                                      </p:cBhvr>
                                      <p:to>
                                        <p:strVal val="visible"/>
                                      </p:to>
                                    </p:set>
                                    <p:anim calcmode="discrete" valueType="clr">
                                      <p:cBhvr override="childStyle">
                                        <p:cTn id="7" dur="80"/>
                                        <p:tgtEl>
                                          <p:spTgt spid="4608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608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46085">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46085">
                                            <p:txEl>
                                              <p:pRg st="1" end="1"/>
                                            </p:txEl>
                                          </p:spTgt>
                                        </p:tgtEl>
                                        <p:attrNameLst>
                                          <p:attrName>style.visibility</p:attrName>
                                        </p:attrNameLst>
                                      </p:cBhvr>
                                      <p:to>
                                        <p:strVal val="visible"/>
                                      </p:to>
                                    </p:set>
                                    <p:anim calcmode="discrete" valueType="clr">
                                      <p:cBhvr override="childStyle">
                                        <p:cTn id="14" dur="80"/>
                                        <p:tgtEl>
                                          <p:spTgt spid="4608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46085">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46085">
                                            <p:txEl>
                                              <p:pRg st="1" end="1"/>
                                            </p:txEl>
                                          </p:spTgt>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46085">
                                            <p:txEl>
                                              <p:pRg st="2" end="2"/>
                                            </p:txEl>
                                          </p:spTgt>
                                        </p:tgtEl>
                                        <p:attrNameLst>
                                          <p:attrName>style.visibility</p:attrName>
                                        </p:attrNameLst>
                                      </p:cBhvr>
                                      <p:to>
                                        <p:strVal val="visible"/>
                                      </p:to>
                                    </p:set>
                                    <p:anim calcmode="discrete" valueType="clr">
                                      <p:cBhvr override="childStyle">
                                        <p:cTn id="21" dur="80"/>
                                        <p:tgtEl>
                                          <p:spTgt spid="4608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46085">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46085">
                                            <p:txEl>
                                              <p:pRg st="2" end="2"/>
                                            </p:txEl>
                                          </p:spTgt>
                                        </p:tgtEl>
                                        <p:attrNameLst>
                                          <p:attrName>fill.type</p:attrName>
                                        </p:attrNameLst>
                                      </p:cBhvr>
                                      <p:to>
                                        <p:strVal val="solid"/>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46085">
                                            <p:txEl>
                                              <p:pRg st="3" end="3"/>
                                            </p:txEl>
                                          </p:spTgt>
                                        </p:tgtEl>
                                        <p:attrNameLst>
                                          <p:attrName>style.visibility</p:attrName>
                                        </p:attrNameLst>
                                      </p:cBhvr>
                                      <p:to>
                                        <p:strVal val="visible"/>
                                      </p:to>
                                    </p:set>
                                    <p:anim calcmode="discrete" valueType="clr">
                                      <p:cBhvr override="childStyle">
                                        <p:cTn id="28" dur="80"/>
                                        <p:tgtEl>
                                          <p:spTgt spid="46085">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46085">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46085">
                                            <p:txEl>
                                              <p:pRg st="3" end="3"/>
                                            </p:txEl>
                                          </p:spTgt>
                                        </p:tgtEl>
                                        <p:attrNameLst>
                                          <p:attrName>fill.type</p:attrName>
                                        </p:attrNameLst>
                                      </p:cBhvr>
                                      <p:to>
                                        <p:strVal val="solid"/>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46085">
                                            <p:txEl>
                                              <p:pRg st="5" end="5"/>
                                            </p:txEl>
                                          </p:spTgt>
                                        </p:tgtEl>
                                        <p:attrNameLst>
                                          <p:attrName>style.visibility</p:attrName>
                                        </p:attrNameLst>
                                      </p:cBhvr>
                                      <p:to>
                                        <p:strVal val="visible"/>
                                      </p:to>
                                    </p:set>
                                    <p:anim calcmode="discrete" valueType="clr">
                                      <p:cBhvr override="childStyle">
                                        <p:cTn id="35" dur="80"/>
                                        <p:tgtEl>
                                          <p:spTgt spid="46085">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46085">
                                            <p:txEl>
                                              <p:pRg st="5" end="5"/>
                                            </p:txEl>
                                          </p:spTgt>
                                        </p:tgtEl>
                                        <p:attrNameLst>
                                          <p:attrName>fillcolor</p:attrName>
                                        </p:attrNameLst>
                                      </p:cBhvr>
                                      <p:tavLst>
                                        <p:tav tm="0">
                                          <p:val>
                                            <p:clrVal>
                                              <a:schemeClr val="accent2"/>
                                            </p:clrVal>
                                          </p:val>
                                        </p:tav>
                                        <p:tav tm="50000">
                                          <p:val>
                                            <p:clrVal>
                                              <a:schemeClr val="hlink"/>
                                            </p:clrVal>
                                          </p:val>
                                        </p:tav>
                                      </p:tavLst>
                                    </p:anim>
                                    <p:set>
                                      <p:cBhvr>
                                        <p:cTn id="37" dur="80"/>
                                        <p:tgtEl>
                                          <p:spTgt spid="46085">
                                            <p:txEl>
                                              <p:pRg st="5" end="5"/>
                                            </p:txEl>
                                          </p:spTgt>
                                        </p:tgtEl>
                                        <p:attrNameLst>
                                          <p:attrName>fill.type</p:attrName>
                                        </p:attrNameLst>
                                      </p:cBhvr>
                                      <p:to>
                                        <p:strVal val="solid"/>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27" presetClass="entr" presetSubtype="0" fill="hold" nodeType="clickEffect">
                                  <p:stCondLst>
                                    <p:cond delay="0"/>
                                  </p:stCondLst>
                                  <p:iterate type="lt">
                                    <p:tmPct val="50000"/>
                                  </p:iterate>
                                  <p:childTnLst>
                                    <p:set>
                                      <p:cBhvr>
                                        <p:cTn id="41" dur="1" fill="hold">
                                          <p:stCondLst>
                                            <p:cond delay="0"/>
                                          </p:stCondLst>
                                        </p:cTn>
                                        <p:tgtEl>
                                          <p:spTgt spid="46085">
                                            <p:txEl>
                                              <p:pRg st="6" end="6"/>
                                            </p:txEl>
                                          </p:spTgt>
                                        </p:tgtEl>
                                        <p:attrNameLst>
                                          <p:attrName>style.visibility</p:attrName>
                                        </p:attrNameLst>
                                      </p:cBhvr>
                                      <p:to>
                                        <p:strVal val="visible"/>
                                      </p:to>
                                    </p:set>
                                    <p:anim calcmode="discrete" valueType="clr">
                                      <p:cBhvr override="childStyle">
                                        <p:cTn id="42" dur="80"/>
                                        <p:tgtEl>
                                          <p:spTgt spid="46085">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46085">
                                            <p:txEl>
                                              <p:pRg st="6" end="6"/>
                                            </p:txEl>
                                          </p:spTgt>
                                        </p:tgtEl>
                                        <p:attrNameLst>
                                          <p:attrName>fillcolor</p:attrName>
                                        </p:attrNameLst>
                                      </p:cBhvr>
                                      <p:tavLst>
                                        <p:tav tm="0">
                                          <p:val>
                                            <p:clrVal>
                                              <a:schemeClr val="accent2"/>
                                            </p:clrVal>
                                          </p:val>
                                        </p:tav>
                                        <p:tav tm="50000">
                                          <p:val>
                                            <p:clrVal>
                                              <a:schemeClr val="hlink"/>
                                            </p:clrVal>
                                          </p:val>
                                        </p:tav>
                                      </p:tavLst>
                                    </p:anim>
                                    <p:set>
                                      <p:cBhvr>
                                        <p:cTn id="44" dur="80"/>
                                        <p:tgtEl>
                                          <p:spTgt spid="46085">
                                            <p:txEl>
                                              <p:pRg st="6" end="6"/>
                                            </p:txEl>
                                          </p:spTgt>
                                        </p:tgtEl>
                                        <p:attrNameLst>
                                          <p:attrName>fill.type</p:attrName>
                                        </p:attrNameLst>
                                      </p:cBhvr>
                                      <p:to>
                                        <p:strVal val="solid"/>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27" presetClass="entr" presetSubtype="0" fill="hold" nodeType="clickEffect">
                                  <p:stCondLst>
                                    <p:cond delay="0"/>
                                  </p:stCondLst>
                                  <p:iterate type="lt">
                                    <p:tmPct val="50000"/>
                                  </p:iterate>
                                  <p:childTnLst>
                                    <p:set>
                                      <p:cBhvr>
                                        <p:cTn id="48" dur="1" fill="hold">
                                          <p:stCondLst>
                                            <p:cond delay="0"/>
                                          </p:stCondLst>
                                        </p:cTn>
                                        <p:tgtEl>
                                          <p:spTgt spid="46085">
                                            <p:txEl>
                                              <p:pRg st="7" end="7"/>
                                            </p:txEl>
                                          </p:spTgt>
                                        </p:tgtEl>
                                        <p:attrNameLst>
                                          <p:attrName>style.visibility</p:attrName>
                                        </p:attrNameLst>
                                      </p:cBhvr>
                                      <p:to>
                                        <p:strVal val="visible"/>
                                      </p:to>
                                    </p:set>
                                    <p:anim calcmode="discrete" valueType="clr">
                                      <p:cBhvr override="childStyle">
                                        <p:cTn id="49" dur="80"/>
                                        <p:tgtEl>
                                          <p:spTgt spid="46085">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46085">
                                            <p:txEl>
                                              <p:pRg st="7" end="7"/>
                                            </p:txEl>
                                          </p:spTgt>
                                        </p:tgtEl>
                                        <p:attrNameLst>
                                          <p:attrName>fillcolor</p:attrName>
                                        </p:attrNameLst>
                                      </p:cBhvr>
                                      <p:tavLst>
                                        <p:tav tm="0">
                                          <p:val>
                                            <p:clrVal>
                                              <a:schemeClr val="accent2"/>
                                            </p:clrVal>
                                          </p:val>
                                        </p:tav>
                                        <p:tav tm="50000">
                                          <p:val>
                                            <p:clrVal>
                                              <a:schemeClr val="hlink"/>
                                            </p:clrVal>
                                          </p:val>
                                        </p:tav>
                                      </p:tavLst>
                                    </p:anim>
                                    <p:set>
                                      <p:cBhvr>
                                        <p:cTn id="51" dur="80"/>
                                        <p:tgtEl>
                                          <p:spTgt spid="46085">
                                            <p:txEl>
                                              <p:pRg st="7" end="7"/>
                                            </p:txEl>
                                          </p:spTgt>
                                        </p:tgtEl>
                                        <p:attrNameLst>
                                          <p:attrName>fill.type</p:attrName>
                                        </p:attrNameLst>
                                      </p:cBhvr>
                                      <p:to>
                                        <p:strVal val="solid"/>
                                      </p:to>
                                    </p:set>
                                  </p:childTnLst>
                                </p:cTn>
                              </p:par>
                            </p:childTnLst>
                          </p:cTn>
                        </p:par>
                      </p:childTnLst>
                    </p:cTn>
                  </p:par>
                  <p:par>
                    <p:cTn id="52" fill="hold" nodeType="clickPar">
                      <p:stCondLst>
                        <p:cond delay="indefinite"/>
                      </p:stCondLst>
                      <p:childTnLst>
                        <p:par>
                          <p:cTn id="53" fill="hold" nodeType="withGroup">
                            <p:stCondLst>
                              <p:cond delay="0"/>
                            </p:stCondLst>
                            <p:childTnLst>
                              <p:par>
                                <p:cTn id="54" presetID="27" presetClass="entr" presetSubtype="0" fill="hold" nodeType="clickEffect">
                                  <p:stCondLst>
                                    <p:cond delay="0"/>
                                  </p:stCondLst>
                                  <p:iterate type="lt">
                                    <p:tmPct val="50000"/>
                                  </p:iterate>
                                  <p:childTnLst>
                                    <p:set>
                                      <p:cBhvr>
                                        <p:cTn id="55" dur="1" fill="hold">
                                          <p:stCondLst>
                                            <p:cond delay="0"/>
                                          </p:stCondLst>
                                        </p:cTn>
                                        <p:tgtEl>
                                          <p:spTgt spid="46085">
                                            <p:txEl>
                                              <p:pRg st="8" end="8"/>
                                            </p:txEl>
                                          </p:spTgt>
                                        </p:tgtEl>
                                        <p:attrNameLst>
                                          <p:attrName>style.visibility</p:attrName>
                                        </p:attrNameLst>
                                      </p:cBhvr>
                                      <p:to>
                                        <p:strVal val="visible"/>
                                      </p:to>
                                    </p:set>
                                    <p:anim calcmode="discrete" valueType="clr">
                                      <p:cBhvr override="childStyle">
                                        <p:cTn id="56" dur="80"/>
                                        <p:tgtEl>
                                          <p:spTgt spid="46085">
                                            <p:txEl>
                                              <p:pRg st="8"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7" dur="80"/>
                                        <p:tgtEl>
                                          <p:spTgt spid="46085">
                                            <p:txEl>
                                              <p:pRg st="8" end="8"/>
                                            </p:txEl>
                                          </p:spTgt>
                                        </p:tgtEl>
                                        <p:attrNameLst>
                                          <p:attrName>fillcolor</p:attrName>
                                        </p:attrNameLst>
                                      </p:cBhvr>
                                      <p:tavLst>
                                        <p:tav tm="0">
                                          <p:val>
                                            <p:clrVal>
                                              <a:schemeClr val="accent2"/>
                                            </p:clrVal>
                                          </p:val>
                                        </p:tav>
                                        <p:tav tm="50000">
                                          <p:val>
                                            <p:clrVal>
                                              <a:schemeClr val="hlink"/>
                                            </p:clrVal>
                                          </p:val>
                                        </p:tav>
                                      </p:tavLst>
                                    </p:anim>
                                    <p:set>
                                      <p:cBhvr>
                                        <p:cTn id="58" dur="80"/>
                                        <p:tgtEl>
                                          <p:spTgt spid="46085">
                                            <p:txEl>
                                              <p:pRg st="8" end="8"/>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6" name="Text Box 6"/>
          <p:cNvSpPr txBox="1">
            <a:spLocks noChangeArrowheads="1"/>
          </p:cNvSpPr>
          <p:nvPr/>
        </p:nvSpPr>
        <p:spPr bwMode="auto">
          <a:xfrm>
            <a:off x="2686715" y="1220788"/>
            <a:ext cx="3768980" cy="584775"/>
          </a:xfrm>
          <a:prstGeom prst="rect">
            <a:avLst/>
          </a:prstGeom>
          <a:solidFill>
            <a:srgbClr val="FEDEF1"/>
          </a:solidFill>
          <a:ln w="28575">
            <a:solidFill>
              <a:srgbClr val="331BE5"/>
            </a:solidFill>
            <a:miter lim="800000"/>
            <a:headEnd/>
            <a:tailEnd/>
          </a:ln>
          <a:effectLst>
            <a:outerShdw dist="35921" dir="2700000" algn="ctr" rotWithShape="0">
              <a:schemeClr val="tx1"/>
            </a:outerShdw>
          </a:effectLst>
        </p:spPr>
        <p:txBody>
          <a:bodyPr wrap="none">
            <a:spAutoFit/>
          </a:bodyPr>
          <a:lstStyle/>
          <a:p>
            <a:pPr algn="ctr">
              <a:defRPr/>
            </a:pPr>
            <a:r>
              <a:rPr lang="es-ES_tradnl" sz="3200" dirty="0" smtClean="0">
                <a:effectLst>
                  <a:outerShdw blurRad="38100" dist="38100" dir="2700000" algn="tl">
                    <a:srgbClr val="FFFFFF"/>
                  </a:outerShdw>
                </a:effectLst>
              </a:rPr>
              <a:t>Temas </a:t>
            </a:r>
            <a:r>
              <a:rPr lang="es-ES_tradnl" sz="3200" dirty="0">
                <a:effectLst>
                  <a:outerShdw blurRad="38100" dist="38100" dir="2700000" algn="tl">
                    <a:srgbClr val="FFFFFF"/>
                  </a:outerShdw>
                </a:effectLst>
              </a:rPr>
              <a:t>y preguntas</a:t>
            </a:r>
          </a:p>
        </p:txBody>
      </p:sp>
      <p:sp>
        <p:nvSpPr>
          <p:cNvPr id="122887" name="Text Box 7"/>
          <p:cNvSpPr txBox="1">
            <a:spLocks noChangeArrowheads="1"/>
          </p:cNvSpPr>
          <p:nvPr/>
        </p:nvSpPr>
        <p:spPr bwMode="auto">
          <a:xfrm>
            <a:off x="1000125" y="2060575"/>
            <a:ext cx="3211513" cy="1565275"/>
          </a:xfrm>
          <a:prstGeom prst="rect">
            <a:avLst/>
          </a:prstGeom>
          <a:solidFill>
            <a:srgbClr val="ACDCF2"/>
          </a:solidFill>
          <a:ln w="9525">
            <a:solidFill>
              <a:srgbClr val="CC0000"/>
            </a:solidFill>
            <a:miter lim="800000"/>
            <a:headEnd/>
            <a:tailEnd/>
          </a:ln>
          <a:effectLst>
            <a:outerShdw dist="35921" dir="2700000" algn="ctr" rotWithShape="0">
              <a:schemeClr val="bg2"/>
            </a:outerShdw>
          </a:effectLs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dirty="0">
                <a:effectLst>
                  <a:outerShdw blurRad="38100" dist="38100" dir="2700000" algn="tl">
                    <a:srgbClr val="000000">
                      <a:alpha val="43137"/>
                    </a:srgbClr>
                  </a:outerShdw>
                </a:effectLst>
              </a:rPr>
              <a:t>De la supervisión…</a:t>
            </a:r>
          </a:p>
          <a:p>
            <a:pPr algn="ctr" eaLnBrk="1" hangingPunct="1"/>
            <a:endParaRPr lang="es-ES_tradnl" sz="1400" dirty="0">
              <a:effectLst>
                <a:outerShdw blurRad="38100" dist="38100" dir="2700000" algn="tl">
                  <a:srgbClr val="000000">
                    <a:alpha val="43137"/>
                  </a:srgbClr>
                </a:outerShdw>
              </a:effectLst>
            </a:endParaRPr>
          </a:p>
          <a:p>
            <a:pPr algn="ctr" eaLnBrk="1" hangingPunct="1"/>
            <a:r>
              <a:rPr lang="es-ES_tradnl" sz="1800" dirty="0">
                <a:effectLst>
                  <a:outerShdw blurRad="38100" dist="38100" dir="2700000" algn="tl">
                    <a:srgbClr val="000000">
                      <a:alpha val="43137"/>
                    </a:srgbClr>
                  </a:outerShdw>
                </a:effectLst>
              </a:rPr>
              <a:t>Tesis que nunca terminan</a:t>
            </a:r>
          </a:p>
          <a:p>
            <a:pPr algn="ctr" eaLnBrk="1" hangingPunct="1"/>
            <a:r>
              <a:rPr lang="es-ES_tradnl" sz="1800" dirty="0">
                <a:effectLst>
                  <a:outerShdw blurRad="38100" dist="38100" dir="2700000" algn="tl">
                    <a:srgbClr val="000000">
                      <a:alpha val="43137"/>
                    </a:srgbClr>
                  </a:outerShdw>
                </a:effectLst>
              </a:rPr>
              <a:t>Cambio de tutores</a:t>
            </a:r>
          </a:p>
          <a:p>
            <a:pPr algn="ctr" eaLnBrk="1" hangingPunct="1"/>
            <a:r>
              <a:rPr lang="es-ES_tradnl" sz="1800" dirty="0" smtClean="0">
                <a:effectLst>
                  <a:outerShdw blurRad="38100" dist="38100" dir="2700000" algn="tl">
                    <a:srgbClr val="000000">
                      <a:alpha val="43137"/>
                    </a:srgbClr>
                  </a:outerShdw>
                </a:effectLst>
              </a:rPr>
              <a:t>Hacer recomendaciones </a:t>
            </a:r>
            <a:endParaRPr lang="es-ES_tradnl" sz="1800" dirty="0">
              <a:effectLst>
                <a:outerShdw blurRad="38100" dist="38100" dir="2700000" algn="tl">
                  <a:srgbClr val="000000">
                    <a:alpha val="43137"/>
                  </a:srgbClr>
                </a:outerShdw>
              </a:effectLst>
            </a:endParaRPr>
          </a:p>
        </p:txBody>
      </p:sp>
      <p:sp>
        <p:nvSpPr>
          <p:cNvPr id="122888" name="Text Box 8"/>
          <p:cNvSpPr txBox="1">
            <a:spLocks noChangeArrowheads="1"/>
          </p:cNvSpPr>
          <p:nvPr/>
        </p:nvSpPr>
        <p:spPr bwMode="auto">
          <a:xfrm>
            <a:off x="4797425" y="2060575"/>
            <a:ext cx="3806825" cy="1565275"/>
          </a:xfrm>
          <a:prstGeom prst="rect">
            <a:avLst/>
          </a:prstGeom>
          <a:solidFill>
            <a:srgbClr val="ADF1E1"/>
          </a:solidFill>
          <a:ln w="9525">
            <a:solidFill>
              <a:srgbClr val="CC0000"/>
            </a:solidFill>
            <a:miter lim="800000"/>
            <a:headEnd/>
            <a:tailEnd/>
          </a:ln>
          <a:effectLst>
            <a:outerShdw dist="35921" dir="2700000" algn="ctr" rotWithShape="0">
              <a:schemeClr val="bg2"/>
            </a:outerShdw>
          </a:effectLst>
          <a:extLst/>
        </p:spPr>
        <p:txBody>
          <a:bodyPr wrap="none">
            <a:spAutoFit/>
          </a:bodyPr>
          <a:lstStyle/>
          <a:p>
            <a:pPr algn="ctr">
              <a:defRPr/>
            </a:pPr>
            <a:r>
              <a:rPr lang="es-ES_tradnl" sz="2800" dirty="0">
                <a:effectLst>
                  <a:outerShdw blurRad="38100" dist="38100" dir="2700000" algn="tl">
                    <a:srgbClr val="000000">
                      <a:alpha val="43137"/>
                    </a:srgbClr>
                  </a:outerShdw>
                </a:effectLst>
              </a:rPr>
              <a:t>Del trabajo práctico…</a:t>
            </a:r>
          </a:p>
          <a:p>
            <a:pPr algn="ctr">
              <a:defRPr/>
            </a:pPr>
            <a:endParaRPr lang="es-ES_tradnl" sz="1400" dirty="0">
              <a:effectLst>
                <a:outerShdw blurRad="38100" dist="38100" dir="2700000" algn="tl">
                  <a:srgbClr val="000000">
                    <a:alpha val="43137"/>
                  </a:srgbClr>
                </a:outerShdw>
              </a:effectLst>
            </a:endParaRPr>
          </a:p>
          <a:p>
            <a:pPr algn="ctr">
              <a:defRPr/>
            </a:pPr>
            <a:r>
              <a:rPr lang="es-ES_tradnl" sz="1800" dirty="0">
                <a:effectLst>
                  <a:outerShdw blurRad="38100" dist="38100" dir="2700000" algn="tl">
                    <a:srgbClr val="000000">
                      <a:alpha val="43137"/>
                    </a:srgbClr>
                  </a:outerShdw>
                </a:effectLst>
              </a:rPr>
              <a:t>Relaciones entre estudiantes</a:t>
            </a:r>
          </a:p>
          <a:p>
            <a:pPr algn="ctr">
              <a:defRPr/>
            </a:pPr>
            <a:r>
              <a:rPr lang="es-ES_tradnl" sz="1800" dirty="0">
                <a:effectLst>
                  <a:outerShdw blurRad="38100" dist="38100" dir="2700000" algn="tl">
                    <a:srgbClr val="000000">
                      <a:alpha val="43137"/>
                    </a:srgbClr>
                  </a:outerShdw>
                </a:effectLst>
              </a:rPr>
              <a:t>Desconfianza entre pares</a:t>
            </a:r>
          </a:p>
          <a:p>
            <a:pPr algn="ctr">
              <a:defRPr/>
            </a:pPr>
            <a:r>
              <a:rPr lang="es-ES_tradnl" sz="1800" dirty="0">
                <a:effectLst>
                  <a:outerShdw blurRad="38100" dist="38100" dir="2700000" algn="tl">
                    <a:srgbClr val="000000">
                      <a:alpha val="43137"/>
                    </a:srgbClr>
                  </a:outerShdw>
                </a:effectLst>
              </a:rPr>
              <a:t>Al que se le </a:t>
            </a:r>
            <a:r>
              <a:rPr lang="es-ES_tradnl" sz="1800" dirty="0" smtClean="0">
                <a:effectLst>
                  <a:outerShdw blurRad="38100" dist="38100" dir="2700000" algn="tl">
                    <a:srgbClr val="000000">
                      <a:alpha val="43137"/>
                    </a:srgbClr>
                  </a:outerShdw>
                </a:effectLst>
              </a:rPr>
              <a:t>dañan </a:t>
            </a:r>
            <a:r>
              <a:rPr lang="es-ES_tradnl" sz="1800" dirty="0">
                <a:effectLst>
                  <a:outerShdw blurRad="38100" dist="38100" dir="2700000" algn="tl">
                    <a:srgbClr val="000000">
                      <a:alpha val="43137"/>
                    </a:srgbClr>
                  </a:outerShdw>
                </a:effectLst>
              </a:rPr>
              <a:t>las cosas </a:t>
            </a:r>
          </a:p>
        </p:txBody>
      </p:sp>
      <p:sp>
        <p:nvSpPr>
          <p:cNvPr id="122889" name="Text Box 9"/>
          <p:cNvSpPr txBox="1">
            <a:spLocks noChangeArrowheads="1"/>
          </p:cNvSpPr>
          <p:nvPr/>
        </p:nvSpPr>
        <p:spPr bwMode="auto">
          <a:xfrm>
            <a:off x="2247900" y="3956050"/>
            <a:ext cx="4648200" cy="1839913"/>
          </a:xfrm>
          <a:prstGeom prst="rect">
            <a:avLst/>
          </a:prstGeom>
          <a:solidFill>
            <a:srgbClr val="F4E6AA"/>
          </a:solidFill>
          <a:ln w="9525">
            <a:solidFill>
              <a:srgbClr val="CC0000"/>
            </a:solidFill>
            <a:miter lim="800000"/>
            <a:headEnd/>
            <a:tailEnd/>
          </a:ln>
          <a:effectLst>
            <a:outerShdw dist="35921" dir="2700000" algn="ctr" rotWithShape="0">
              <a:schemeClr val="bg2"/>
            </a:outerShdw>
          </a:effectLst>
          <a:extLst/>
        </p:spPr>
        <p:txBody>
          <a:bodyPr wrap="none">
            <a:spAutoFit/>
          </a:bodyPr>
          <a:lstStyle/>
          <a:p>
            <a:pPr algn="ctr">
              <a:defRPr/>
            </a:pPr>
            <a:r>
              <a:rPr lang="es-ES_tradnl" sz="2800">
                <a:effectLst>
                  <a:outerShdw blurRad="38100" dist="38100" dir="2700000" algn="tl">
                    <a:srgbClr val="000000">
                      <a:alpha val="43137"/>
                    </a:srgbClr>
                  </a:outerShdw>
                </a:effectLst>
              </a:rPr>
              <a:t>De los datos y de autores…</a:t>
            </a:r>
          </a:p>
          <a:p>
            <a:pPr algn="ctr">
              <a:defRPr/>
            </a:pPr>
            <a:endParaRPr lang="es-ES_tradnl" sz="1400">
              <a:effectLst>
                <a:outerShdw blurRad="38100" dist="38100" dir="2700000" algn="tl">
                  <a:srgbClr val="000000">
                    <a:alpha val="43137"/>
                  </a:srgbClr>
                </a:outerShdw>
              </a:effectLst>
            </a:endParaRPr>
          </a:p>
          <a:p>
            <a:pPr algn="ctr">
              <a:defRPr/>
            </a:pPr>
            <a:r>
              <a:rPr lang="es-ES_tradnl" sz="1800">
                <a:effectLst>
                  <a:outerShdw blurRad="38100" dist="38100" dir="2700000" algn="tl">
                    <a:srgbClr val="000000">
                      <a:alpha val="43137"/>
                    </a:srgbClr>
                  </a:outerShdw>
                </a:effectLst>
              </a:rPr>
              <a:t>Cambio de procedimientos</a:t>
            </a:r>
          </a:p>
          <a:p>
            <a:pPr algn="ctr">
              <a:defRPr/>
            </a:pPr>
            <a:r>
              <a:rPr lang="es-ES_tradnl" sz="1800">
                <a:effectLst>
                  <a:outerShdw blurRad="38100" dist="38100" dir="2700000" algn="tl">
                    <a:srgbClr val="000000">
                      <a:alpha val="43137"/>
                    </a:srgbClr>
                  </a:outerShdw>
                </a:effectLst>
              </a:rPr>
              <a:t>Contribuciones de los estudiantes</a:t>
            </a:r>
          </a:p>
          <a:p>
            <a:pPr algn="ctr">
              <a:defRPr/>
            </a:pPr>
            <a:r>
              <a:rPr lang="es-ES_tradnl" sz="1800">
                <a:effectLst>
                  <a:outerShdw blurRad="38100" dist="38100" dir="2700000" algn="tl">
                    <a:srgbClr val="000000">
                      <a:alpha val="43137"/>
                    </a:srgbClr>
                  </a:outerShdw>
                </a:effectLst>
              </a:rPr>
              <a:t>Dudas..</a:t>
            </a:r>
          </a:p>
          <a:p>
            <a:pPr algn="ctr">
              <a:defRPr/>
            </a:pPr>
            <a:r>
              <a:rPr lang="es-ES_tradnl" sz="1800">
                <a:effectLst>
                  <a:outerShdw blurRad="38100" dist="38100" dir="2700000" algn="tl">
                    <a:srgbClr val="000000">
                      <a:alpha val="43137"/>
                    </a:srgbClr>
                  </a:outerShdw>
                </a:effectLst>
              </a:rPr>
              <a:t>El supervisor como autor </a:t>
            </a:r>
          </a:p>
        </p:txBody>
      </p:sp>
      <p:sp>
        <p:nvSpPr>
          <p:cNvPr id="16390" name="Rectangle 10"/>
          <p:cNvSpPr>
            <a:spLocks noChangeArrowheads="1"/>
          </p:cNvSpPr>
          <p:nvPr/>
        </p:nvSpPr>
        <p:spPr bwMode="auto">
          <a:xfrm>
            <a:off x="2195513" y="6021388"/>
            <a:ext cx="6011862" cy="5794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US" sz="1000" i="1"/>
              <a:t>The supervisor-trainee relationship. </a:t>
            </a:r>
            <a:r>
              <a:rPr lang="en-US" sz="1000"/>
              <a:t>En: Responsible Research.</a:t>
            </a:r>
            <a:r>
              <a:rPr lang="en-US" sz="1000" b="1"/>
              <a:t> </a:t>
            </a:r>
          </a:p>
          <a:p>
            <a:pPr algn="r"/>
            <a:r>
              <a:rPr lang="en-US" sz="1000"/>
              <a:t>Online Ethics Center for Engineering at the Nat. </a:t>
            </a:r>
          </a:p>
          <a:p>
            <a:pPr algn="r"/>
            <a:r>
              <a:rPr lang="en-US" sz="1000"/>
              <a:t>       Acad. Engineering.  </a:t>
            </a:r>
            <a:r>
              <a:rPr lang="es-ES_tradnl" sz="1200"/>
              <a:t>http://www.onlineethics.org/cms/16138.aspx#method</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8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2288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88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887">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22888">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22888">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2888">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2888">
                                            <p:txEl>
                                              <p:pRg st="4" end="4"/>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22889">
                                            <p:txEl>
                                              <p:pRg st="0" end="0"/>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22889">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2889">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2889">
                                            <p:txEl>
                                              <p:pRg st="4" end="4"/>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288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4" name="Picture 4" descr="CIMG261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0825" y="230188"/>
            <a:ext cx="8642350" cy="6483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7155" name="Text Box 5"/>
          <p:cNvSpPr txBox="1">
            <a:spLocks noChangeArrowheads="1"/>
          </p:cNvSpPr>
          <p:nvPr/>
        </p:nvSpPr>
        <p:spPr bwMode="auto">
          <a:xfrm>
            <a:off x="2124075" y="922338"/>
            <a:ext cx="2620963" cy="914400"/>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5400" b="1">
                <a:solidFill>
                  <a:schemeClr val="bg1"/>
                </a:solidFill>
              </a:rPr>
              <a:t>Gracias</a:t>
            </a:r>
          </a:p>
        </p:txBody>
      </p:sp>
      <p:sp>
        <p:nvSpPr>
          <p:cNvPr id="53254" name="Text Box 6"/>
          <p:cNvSpPr txBox="1">
            <a:spLocks noChangeArrowheads="1"/>
          </p:cNvSpPr>
          <p:nvPr/>
        </p:nvSpPr>
        <p:spPr bwMode="auto">
          <a:xfrm>
            <a:off x="6775450" y="3471863"/>
            <a:ext cx="1219200" cy="1189037"/>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defRPr/>
            </a:pPr>
            <a:r>
              <a:rPr lang="es-ES_tradnl" sz="7200" b="1" dirty="0">
                <a:solidFill>
                  <a:schemeClr val="bg1"/>
                </a:solidFill>
                <a:effectLst>
                  <a:outerShdw blurRad="38100" dist="38100" dir="2700000" algn="tl">
                    <a:srgbClr val="C0C0C0"/>
                  </a:outerShdw>
                </a:effectLst>
              </a:rPr>
              <a:t>??</a:t>
            </a:r>
          </a:p>
        </p:txBody>
      </p:sp>
      <p:sp>
        <p:nvSpPr>
          <p:cNvPr id="177157" name="Text Box 5"/>
          <p:cNvSpPr txBox="1">
            <a:spLocks noChangeArrowheads="1"/>
          </p:cNvSpPr>
          <p:nvPr/>
        </p:nvSpPr>
        <p:spPr bwMode="auto">
          <a:xfrm>
            <a:off x="5192713" y="5661025"/>
            <a:ext cx="3165475" cy="646113"/>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3600" b="1">
                <a:solidFill>
                  <a:schemeClr val="bg1"/>
                </a:solidFill>
              </a:rPr>
              <a:t>pacap@ula.ve</a:t>
            </a:r>
          </a:p>
        </p:txBody>
      </p:sp>
      <p:sp>
        <p:nvSpPr>
          <p:cNvPr id="6" name="Text Box 4"/>
          <p:cNvSpPr txBox="1">
            <a:spLocks noChangeArrowheads="1"/>
          </p:cNvSpPr>
          <p:nvPr/>
        </p:nvSpPr>
        <p:spPr bwMode="auto">
          <a:xfrm>
            <a:off x="6165850" y="6437313"/>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defRPr/>
            </a:pPr>
            <a:r>
              <a:rPr lang="es-ES_tradnl" sz="1200" smtClean="0">
                <a:solidFill>
                  <a:schemeClr val="bg2">
                    <a:lumMod val="20000"/>
                    <a:lumOff val="80000"/>
                  </a:schemeClr>
                </a:solidFill>
                <a:latin typeface="Arial" charset="0"/>
              </a:rPr>
              <a:t>X. Páez Facultad Medicina ULA 2015</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38919" name="Text Box 7"/>
          <p:cNvSpPr txBox="1">
            <a:spLocks noChangeArrowheads="1"/>
          </p:cNvSpPr>
          <p:nvPr/>
        </p:nvSpPr>
        <p:spPr bwMode="auto">
          <a:xfrm>
            <a:off x="2028006" y="3701901"/>
            <a:ext cx="5094287" cy="1311275"/>
          </a:xfrm>
          <a:prstGeom prst="rect">
            <a:avLst/>
          </a:prstGeom>
          <a:solidFill>
            <a:schemeClr val="bg1"/>
          </a:solidFill>
          <a:ln>
            <a:noFill/>
          </a:ln>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4000" b="1" dirty="0"/>
              <a:t>Valores, Conductas,</a:t>
            </a:r>
          </a:p>
          <a:p>
            <a:pPr algn="ctr" eaLnBrk="1" hangingPunct="1"/>
            <a:r>
              <a:rPr lang="es-ES_tradnl" sz="4000" b="1" dirty="0"/>
              <a:t>Profesionalismo</a:t>
            </a:r>
          </a:p>
        </p:txBody>
      </p:sp>
      <p:sp>
        <p:nvSpPr>
          <p:cNvPr id="38920" name="Text Box 8"/>
          <p:cNvSpPr txBox="1">
            <a:spLocks noChangeArrowheads="1"/>
          </p:cNvSpPr>
          <p:nvPr/>
        </p:nvSpPr>
        <p:spPr bwMode="auto">
          <a:xfrm>
            <a:off x="1743050" y="2486025"/>
            <a:ext cx="5664200" cy="942975"/>
          </a:xfrm>
          <a:prstGeom prst="rect">
            <a:avLst/>
          </a:prstGeom>
          <a:solidFill>
            <a:schemeClr val="accent6">
              <a:lumMod val="20000"/>
              <a:lumOff val="80000"/>
            </a:schemeClr>
          </a:solidFill>
          <a:ln w="28575">
            <a:solidFill>
              <a:srgbClr val="331BE5"/>
            </a:solidFill>
            <a:miter lim="800000"/>
            <a:headEnd/>
            <a:tailEnd/>
          </a:ln>
          <a:effectLst>
            <a:outerShdw dist="35921" dir="2700000" algn="ctr" rotWithShape="0">
              <a:schemeClr val="tx1"/>
            </a:outerShdw>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5400" b="1" smtClean="0">
                <a:solidFill>
                  <a:srgbClr val="331BE5"/>
                </a:solidFill>
                <a:effectLst>
                  <a:outerShdw blurRad="38100" dist="38100" dir="2700000" algn="tl">
                    <a:srgbClr val="FFFFFF"/>
                  </a:outerShdw>
                </a:effectLst>
              </a:rPr>
              <a:t>Códigos de ética</a:t>
            </a:r>
          </a:p>
        </p:txBody>
      </p:sp>
      <p:sp>
        <p:nvSpPr>
          <p:cNvPr id="5"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
        <p:nvSpPr>
          <p:cNvPr id="1946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8919"/>
                                        </p:tgtEl>
                                        <p:attrNameLst>
                                          <p:attrName>style.visibility</p:attrName>
                                        </p:attrNameLst>
                                      </p:cBhvr>
                                      <p:to>
                                        <p:strVal val="visible"/>
                                      </p:to>
                                    </p:set>
                                    <p:animEffect transition="in" filter="box(in)">
                                      <p:cBhvr>
                                        <p:cTn id="7" dur="2000"/>
                                        <p:tgtEl>
                                          <p:spTgt spid="389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8920"/>
                                        </p:tgtEl>
                                        <p:attrNameLst>
                                          <p:attrName>style.visibility</p:attrName>
                                        </p:attrNameLst>
                                      </p:cBhvr>
                                      <p:to>
                                        <p:strVal val="visible"/>
                                      </p:to>
                                    </p:set>
                                    <p:animEffect transition="in" filter="box(out)">
                                      <p:cBhvr>
                                        <p:cTn id="12" dur="2000"/>
                                        <p:tgtEl>
                                          <p:spTgt spid="389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9" grpId="0" animBg="1"/>
      <p:bldP spid="389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236036" y="1484784"/>
            <a:ext cx="4641014" cy="769441"/>
          </a:xfrm>
          <a:prstGeom prst="rect">
            <a:avLst/>
          </a:prstGeom>
          <a:solidFill>
            <a:schemeClr val="accent6">
              <a:lumMod val="20000"/>
              <a:lumOff val="80000"/>
            </a:schemeClr>
          </a:solidFill>
          <a:ln w="28575">
            <a:solidFill>
              <a:srgbClr val="331BE5"/>
            </a:solidFill>
            <a:miter lim="800000"/>
            <a:headEnd/>
            <a:tailEnd/>
          </a:ln>
          <a:effectLst>
            <a:outerShdw dist="35921" dir="2700000" algn="ctr" rotWithShape="0">
              <a:schemeClr val="tx1"/>
            </a:outerShdw>
          </a:effectLst>
        </p:spPr>
        <p:txBody>
          <a:bodyPr wrap="none">
            <a:spAutoFit/>
          </a:bodyPr>
          <a:lstStyle/>
          <a:p>
            <a:pPr>
              <a:defRPr/>
            </a:pPr>
            <a:r>
              <a:rPr lang="es-ES_tradnl" sz="4400" dirty="0">
                <a:solidFill>
                  <a:srgbClr val="331BE5"/>
                </a:solidFill>
                <a:effectLst>
                  <a:outerShdw blurRad="38100" dist="38100" dir="2700000" algn="tl">
                    <a:srgbClr val="000000">
                      <a:alpha val="43137"/>
                    </a:srgbClr>
                  </a:outerShdw>
                </a:effectLst>
              </a:rPr>
              <a:t>Códigos de ética </a:t>
            </a:r>
          </a:p>
        </p:txBody>
      </p:sp>
      <p:sp>
        <p:nvSpPr>
          <p:cNvPr id="3" name="Text Box 12"/>
          <p:cNvSpPr txBox="1">
            <a:spLocks noChangeArrowheads="1"/>
          </p:cNvSpPr>
          <p:nvPr/>
        </p:nvSpPr>
        <p:spPr bwMode="auto">
          <a:xfrm>
            <a:off x="1984195" y="3212976"/>
            <a:ext cx="5093061" cy="1323439"/>
          </a:xfrm>
          <a:prstGeom prst="rect">
            <a:avLst/>
          </a:prstGeom>
          <a:solidFill>
            <a:schemeClr val="bg1"/>
          </a:solidFill>
          <a:ln w="28575">
            <a:solidFill>
              <a:srgbClr val="331BE5"/>
            </a:solidFill>
          </a:ln>
          <a:effectLst>
            <a:outerShdw blurRad="50800" dist="38100" dir="2700000" algn="tl" rotWithShape="0">
              <a:prstClr val="black">
                <a:alpha val="40000"/>
              </a:prstClr>
            </a:outerShdw>
          </a:effectLst>
          <a:extLst/>
        </p:spPr>
        <p:txBody>
          <a:bodyPr wrap="none">
            <a:spAutoFit/>
          </a:bodyPr>
          <a:lstStyle/>
          <a:p>
            <a:pPr algn="ctr">
              <a:defRPr/>
            </a:pPr>
            <a:r>
              <a:rPr lang="es-ES" sz="4000" dirty="0">
                <a:effectLst>
                  <a:outerShdw blurRad="38100" dist="38100" dir="2700000" algn="tl">
                    <a:srgbClr val="000000">
                      <a:alpha val="43137"/>
                    </a:srgbClr>
                  </a:outerShdw>
                </a:effectLst>
              </a:rPr>
              <a:t>Conductas expresan </a:t>
            </a:r>
          </a:p>
          <a:p>
            <a:pPr algn="ctr">
              <a:defRPr/>
            </a:pPr>
            <a:r>
              <a:rPr lang="es-ES" sz="4000" dirty="0">
                <a:effectLst>
                  <a:outerShdw blurRad="38100" dist="38100" dir="2700000" algn="tl">
                    <a:srgbClr val="000000">
                      <a:alpha val="43137"/>
                    </a:srgbClr>
                  </a:outerShdw>
                </a:effectLst>
              </a:rPr>
              <a:t>VALORES</a:t>
            </a:r>
          </a:p>
        </p:txBody>
      </p:sp>
      <p:sp>
        <p:nvSpPr>
          <p:cNvPr id="4" name="Text Box 13"/>
          <p:cNvSpPr txBox="1">
            <a:spLocks noChangeArrowheads="1"/>
          </p:cNvSpPr>
          <p:nvPr/>
        </p:nvSpPr>
        <p:spPr bwMode="auto">
          <a:xfrm>
            <a:off x="1610160" y="4724400"/>
            <a:ext cx="5950668"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 sz="2000" dirty="0" smtClean="0"/>
              <a:t>El éxito de los códigos depende de:</a:t>
            </a:r>
          </a:p>
          <a:p>
            <a:pPr algn="ctr" eaLnBrk="1" hangingPunct="1"/>
            <a:r>
              <a:rPr lang="es-ES" sz="2000" dirty="0" smtClean="0"/>
              <a:t>definir </a:t>
            </a:r>
            <a:r>
              <a:rPr lang="es-ES" sz="2000" dirty="0"/>
              <a:t>consecuencias de conductas no éticas </a:t>
            </a:r>
          </a:p>
          <a:p>
            <a:pPr algn="ctr" eaLnBrk="1" hangingPunct="1"/>
            <a:r>
              <a:rPr lang="es-ES" sz="2000" dirty="0" smtClean="0"/>
              <a:t>consolidar </a:t>
            </a:r>
            <a:r>
              <a:rPr lang="es-ES" sz="2000" dirty="0"/>
              <a:t>cultura de integridad en la institución</a:t>
            </a:r>
          </a:p>
        </p:txBody>
      </p:sp>
      <p:sp>
        <p:nvSpPr>
          <p:cNvPr id="5" name="4 Rectángulo"/>
          <p:cNvSpPr>
            <a:spLocks noChangeArrowheads="1"/>
          </p:cNvSpPr>
          <p:nvPr/>
        </p:nvSpPr>
        <p:spPr bwMode="auto">
          <a:xfrm>
            <a:off x="2366963" y="2498952"/>
            <a:ext cx="4437062"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s-ES" b="1" dirty="0">
                <a:solidFill>
                  <a:srgbClr val="000000"/>
                </a:solidFill>
              </a:rPr>
              <a:t>-estudiantes y profesores-</a:t>
            </a:r>
          </a:p>
        </p:txBody>
      </p:sp>
      <p:sp>
        <p:nvSpPr>
          <p:cNvPr id="8"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
        <p:nvSpPr>
          <p:cNvPr id="18439"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3" name="2 CuadroTexto"/>
          <p:cNvSpPr txBox="1"/>
          <p:nvPr/>
        </p:nvSpPr>
        <p:spPr>
          <a:xfrm>
            <a:off x="4716016" y="1214533"/>
            <a:ext cx="2486578" cy="4031873"/>
          </a:xfrm>
          <a:prstGeom prst="rect">
            <a:avLst/>
          </a:prstGeom>
          <a:solidFill>
            <a:srgbClr val="FCD8FA"/>
          </a:solidFill>
          <a:effectLst>
            <a:outerShdw blurRad="50800" dist="38100" dir="2700000" algn="tl" rotWithShape="0">
              <a:prstClr val="black">
                <a:alpha val="40000"/>
              </a:prstClr>
            </a:outerShdw>
          </a:effectLst>
        </p:spPr>
        <p:txBody>
          <a:bodyPr wrap="none" rtlCol="0">
            <a:spAutoFit/>
          </a:bodyPr>
          <a:lstStyle/>
          <a:p>
            <a:pPr algn="ctr"/>
            <a:r>
              <a:rPr lang="es-VE" b="1" dirty="0" smtClean="0">
                <a:effectLst>
                  <a:outerShdw blurRad="38100" dist="38100" dir="2700000" algn="tl">
                    <a:srgbClr val="000000">
                      <a:alpha val="43137"/>
                    </a:srgbClr>
                  </a:outerShdw>
                </a:effectLst>
              </a:rPr>
              <a:t>Honestidad</a:t>
            </a:r>
          </a:p>
          <a:p>
            <a:pPr algn="ctr"/>
            <a:endParaRPr lang="es-VE" sz="1200" b="1" dirty="0" smtClean="0">
              <a:effectLst>
                <a:outerShdw blurRad="38100" dist="38100" dir="2700000" algn="tl">
                  <a:srgbClr val="000000">
                    <a:alpha val="43137"/>
                  </a:srgbClr>
                </a:outerShdw>
              </a:effectLst>
            </a:endParaRPr>
          </a:p>
          <a:p>
            <a:pPr algn="ctr"/>
            <a:r>
              <a:rPr lang="es-VE" b="1" dirty="0" smtClean="0">
                <a:effectLst>
                  <a:outerShdw blurRad="38100" dist="38100" dir="2700000" algn="tl">
                    <a:srgbClr val="000000">
                      <a:alpha val="43137"/>
                    </a:srgbClr>
                  </a:outerShdw>
                </a:effectLst>
              </a:rPr>
              <a:t>Confianza</a:t>
            </a:r>
          </a:p>
          <a:p>
            <a:pPr algn="ctr"/>
            <a:endParaRPr lang="es-VE" sz="1200" b="1" dirty="0" smtClean="0">
              <a:effectLst>
                <a:outerShdw blurRad="38100" dist="38100" dir="2700000" algn="tl">
                  <a:srgbClr val="000000">
                    <a:alpha val="43137"/>
                  </a:srgbClr>
                </a:outerShdw>
              </a:effectLst>
            </a:endParaRPr>
          </a:p>
          <a:p>
            <a:pPr algn="ctr"/>
            <a:r>
              <a:rPr lang="es-VE" b="1" dirty="0" smtClean="0">
                <a:effectLst>
                  <a:outerShdw blurRad="38100" dist="38100" dir="2700000" algn="tl">
                    <a:srgbClr val="000000">
                      <a:alpha val="43137"/>
                    </a:srgbClr>
                  </a:outerShdw>
                </a:effectLst>
              </a:rPr>
              <a:t>Justicia</a:t>
            </a:r>
          </a:p>
          <a:p>
            <a:pPr algn="ctr"/>
            <a:endParaRPr lang="es-VE" sz="1200" b="1" dirty="0" smtClean="0">
              <a:effectLst>
                <a:outerShdw blurRad="38100" dist="38100" dir="2700000" algn="tl">
                  <a:srgbClr val="000000">
                    <a:alpha val="43137"/>
                  </a:srgbClr>
                </a:outerShdw>
              </a:effectLst>
            </a:endParaRPr>
          </a:p>
          <a:p>
            <a:pPr algn="ctr"/>
            <a:r>
              <a:rPr lang="es-VE" b="1" dirty="0" smtClean="0">
                <a:effectLst>
                  <a:outerShdw blurRad="38100" dist="38100" dir="2700000" algn="tl">
                    <a:srgbClr val="000000">
                      <a:alpha val="43137"/>
                    </a:srgbClr>
                  </a:outerShdw>
                </a:effectLst>
              </a:rPr>
              <a:t>Respeto</a:t>
            </a:r>
          </a:p>
          <a:p>
            <a:pPr algn="ctr"/>
            <a:endParaRPr lang="es-VE" sz="1200" b="1" dirty="0" smtClean="0">
              <a:effectLst>
                <a:outerShdw blurRad="38100" dist="38100" dir="2700000" algn="tl">
                  <a:srgbClr val="000000">
                    <a:alpha val="43137"/>
                  </a:srgbClr>
                </a:outerShdw>
              </a:effectLst>
            </a:endParaRPr>
          </a:p>
          <a:p>
            <a:pPr algn="ctr"/>
            <a:r>
              <a:rPr lang="es-VE" b="1" dirty="0" smtClean="0">
                <a:effectLst>
                  <a:outerShdw blurRad="38100" dist="38100" dir="2700000" algn="tl">
                    <a:srgbClr val="000000">
                      <a:alpha val="43137"/>
                    </a:srgbClr>
                  </a:outerShdw>
                </a:effectLst>
              </a:rPr>
              <a:t>Responsabilidad</a:t>
            </a:r>
          </a:p>
          <a:p>
            <a:pPr algn="ctr"/>
            <a:endParaRPr lang="es-VE" sz="1200" b="1" dirty="0" smtClean="0">
              <a:effectLst>
                <a:outerShdw blurRad="38100" dist="38100" dir="2700000" algn="tl">
                  <a:srgbClr val="000000">
                    <a:alpha val="43137"/>
                  </a:srgbClr>
                </a:outerShdw>
              </a:effectLst>
            </a:endParaRPr>
          </a:p>
          <a:p>
            <a:pPr algn="ctr"/>
            <a:r>
              <a:rPr lang="es-VE" b="1" dirty="0" smtClean="0">
                <a:effectLst>
                  <a:outerShdw blurRad="38100" dist="38100" dir="2700000" algn="tl">
                    <a:srgbClr val="000000">
                      <a:alpha val="43137"/>
                    </a:srgbClr>
                  </a:outerShdw>
                </a:effectLst>
              </a:rPr>
              <a:t>Y</a:t>
            </a:r>
          </a:p>
          <a:p>
            <a:pPr algn="ctr"/>
            <a:endParaRPr lang="es-VE" sz="1200" b="1" dirty="0" smtClean="0">
              <a:effectLst>
                <a:outerShdw blurRad="38100" dist="38100" dir="2700000" algn="tl">
                  <a:srgbClr val="000000">
                    <a:alpha val="43137"/>
                  </a:srgbClr>
                </a:outerShdw>
              </a:effectLst>
            </a:endParaRPr>
          </a:p>
          <a:p>
            <a:pPr algn="ctr"/>
            <a:r>
              <a:rPr lang="es-VE" sz="4000" b="1" dirty="0" smtClean="0">
                <a:effectLst>
                  <a:outerShdw blurRad="38100" dist="38100" dir="2700000" algn="tl">
                    <a:srgbClr val="000000">
                      <a:alpha val="43137"/>
                    </a:srgbClr>
                  </a:outerShdw>
                </a:effectLst>
              </a:rPr>
              <a:t>Coraje</a:t>
            </a:r>
            <a:endParaRPr lang="es-VE" sz="4000" b="1" dirty="0">
              <a:effectLst>
                <a:outerShdw blurRad="38100" dist="38100" dir="2700000" algn="tl">
                  <a:srgbClr val="000000">
                    <a:alpha val="43137"/>
                  </a:srgbClr>
                </a:outerShdw>
              </a:effectLst>
            </a:endParaRPr>
          </a:p>
        </p:txBody>
      </p:sp>
      <p:sp>
        <p:nvSpPr>
          <p:cNvPr id="4" name="3 CuadroTexto"/>
          <p:cNvSpPr txBox="1"/>
          <p:nvPr/>
        </p:nvSpPr>
        <p:spPr>
          <a:xfrm>
            <a:off x="1043608" y="2875002"/>
            <a:ext cx="3127779" cy="1107996"/>
          </a:xfrm>
          <a:prstGeom prst="rect">
            <a:avLst/>
          </a:prstGeom>
          <a:solidFill>
            <a:schemeClr val="accent6">
              <a:lumMod val="40000"/>
              <a:lumOff val="60000"/>
            </a:schemeClr>
          </a:solidFill>
          <a:effectLst>
            <a:outerShdw blurRad="50800" dist="38100" dir="2700000" algn="tl" rotWithShape="0">
              <a:prstClr val="black">
                <a:alpha val="40000"/>
              </a:prstClr>
            </a:outerShdw>
          </a:effectLst>
        </p:spPr>
        <p:txBody>
          <a:bodyPr wrap="none" rtlCol="0">
            <a:spAutoFit/>
          </a:bodyPr>
          <a:lstStyle/>
          <a:p>
            <a:r>
              <a:rPr lang="es-VE" sz="6600" dirty="0" smtClean="0">
                <a:effectLst>
                  <a:outerShdw blurRad="38100" dist="38100" dir="2700000" algn="tl">
                    <a:srgbClr val="000000">
                      <a:alpha val="43137"/>
                    </a:srgbClr>
                  </a:outerShdw>
                </a:effectLst>
              </a:rPr>
              <a:t>Valores</a:t>
            </a:r>
            <a:endParaRPr lang="es-VE" sz="6600" dirty="0">
              <a:effectLst>
                <a:outerShdw blurRad="38100" dist="38100" dir="2700000" algn="tl">
                  <a:srgbClr val="000000">
                    <a:alpha val="43137"/>
                  </a:srgbClr>
                </a:outerShdw>
              </a:effectLst>
            </a:endParaRPr>
          </a:p>
        </p:txBody>
      </p:sp>
      <p:sp>
        <p:nvSpPr>
          <p:cNvPr id="5" name="4 CuadroTexto"/>
          <p:cNvSpPr txBox="1"/>
          <p:nvPr/>
        </p:nvSpPr>
        <p:spPr>
          <a:xfrm>
            <a:off x="2806839" y="5449667"/>
            <a:ext cx="4395755" cy="523220"/>
          </a:xfrm>
          <a:prstGeom prst="rect">
            <a:avLst/>
          </a:prstGeom>
          <a:noFill/>
        </p:spPr>
        <p:txBody>
          <a:bodyPr wrap="none" rtlCol="0">
            <a:spAutoFit/>
          </a:bodyPr>
          <a:lstStyle/>
          <a:p>
            <a:r>
              <a:rPr lang="es-VE" sz="1400" i="1" dirty="0" err="1" smtClean="0"/>
              <a:t>The</a:t>
            </a:r>
            <a:r>
              <a:rPr lang="es-VE" sz="1400" i="1" dirty="0" smtClean="0"/>
              <a:t> Fundamental </a:t>
            </a:r>
            <a:r>
              <a:rPr lang="es-VE" sz="1400" i="1" dirty="0" err="1" smtClean="0"/>
              <a:t>Values</a:t>
            </a:r>
            <a:r>
              <a:rPr lang="es-VE" sz="1400" i="1" dirty="0" smtClean="0"/>
              <a:t> of </a:t>
            </a:r>
            <a:r>
              <a:rPr lang="es-VE" sz="1400" i="1" dirty="0" err="1" smtClean="0"/>
              <a:t>Academic</a:t>
            </a:r>
            <a:r>
              <a:rPr lang="es-VE" sz="1400" i="1" dirty="0" smtClean="0"/>
              <a:t> </a:t>
            </a:r>
            <a:r>
              <a:rPr lang="es-VE" sz="1400" i="1" dirty="0" err="1" smtClean="0"/>
              <a:t>Integrity</a:t>
            </a:r>
            <a:endParaRPr lang="es-VE" sz="1400" i="1" dirty="0" smtClean="0"/>
          </a:p>
          <a:p>
            <a:r>
              <a:rPr lang="es-VE" sz="1400" dirty="0" smtClean="0"/>
              <a:t>International Center </a:t>
            </a:r>
            <a:r>
              <a:rPr lang="es-VE" sz="1400" dirty="0" err="1" smtClean="0"/>
              <a:t>for</a:t>
            </a:r>
            <a:r>
              <a:rPr lang="es-VE" sz="1400" dirty="0" smtClean="0"/>
              <a:t> </a:t>
            </a:r>
            <a:r>
              <a:rPr lang="es-VE" sz="1400" dirty="0" err="1" smtClean="0"/>
              <a:t>Academic</a:t>
            </a:r>
            <a:r>
              <a:rPr lang="es-VE" sz="1400" dirty="0" smtClean="0"/>
              <a:t> </a:t>
            </a:r>
            <a:r>
              <a:rPr lang="es-VE" sz="1400" dirty="0" err="1" smtClean="0"/>
              <a:t>Integrity</a:t>
            </a:r>
            <a:r>
              <a:rPr lang="es-VE" sz="1400" dirty="0" smtClean="0"/>
              <a:t> 2012</a:t>
            </a:r>
            <a:endParaRPr lang="es-VE" sz="1400" dirty="0"/>
          </a:p>
        </p:txBody>
      </p:sp>
    </p:spTree>
    <p:extLst>
      <p:ext uri="{BB962C8B-B14F-4D97-AF65-F5344CB8AC3E}">
        <p14:creationId xmlns="" xmlns:p14="http://schemas.microsoft.com/office/powerpoint/2010/main" val="8932531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7"/>
          <p:cNvSpPr txBox="1">
            <a:spLocks noChangeArrowheads="1"/>
          </p:cNvSpPr>
          <p:nvPr/>
        </p:nvSpPr>
        <p:spPr bwMode="auto">
          <a:xfrm>
            <a:off x="2990500" y="1196975"/>
            <a:ext cx="3158237" cy="830997"/>
          </a:xfrm>
          <a:prstGeom prst="rect">
            <a:avLst/>
          </a:prstGeom>
          <a:solidFill>
            <a:schemeClr val="accent6">
              <a:lumMod val="20000"/>
              <a:lumOff val="80000"/>
            </a:schemeClr>
          </a:solidFill>
          <a:ln w="9525">
            <a:solidFill>
              <a:srgbClr val="331BE5"/>
            </a:solidFill>
            <a:miter lim="800000"/>
            <a:headEnd/>
            <a:tailEnd/>
          </a:ln>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b="1"/>
              <a:t>Valores, Conductas,</a:t>
            </a:r>
          </a:p>
          <a:p>
            <a:pPr algn="ctr" eaLnBrk="1" hangingPunct="1"/>
            <a:r>
              <a:rPr lang="es-ES_tradnl" b="1"/>
              <a:t>Profesionalismo</a:t>
            </a:r>
          </a:p>
        </p:txBody>
      </p:sp>
      <p:sp>
        <p:nvSpPr>
          <p:cNvPr id="38920" name="Text Box 8"/>
          <p:cNvSpPr txBox="1">
            <a:spLocks noChangeArrowheads="1"/>
          </p:cNvSpPr>
          <p:nvPr/>
        </p:nvSpPr>
        <p:spPr bwMode="auto">
          <a:xfrm>
            <a:off x="1815934" y="2326482"/>
            <a:ext cx="5600700" cy="608012"/>
          </a:xfrm>
          <a:prstGeom prst="rect">
            <a:avLst/>
          </a:prstGeom>
          <a:solidFill>
            <a:schemeClr val="accent6">
              <a:lumMod val="20000"/>
              <a:lumOff val="80000"/>
            </a:schemeClr>
          </a:solidFill>
          <a:ln w="28575">
            <a:solidFill>
              <a:srgbClr val="331BE5"/>
            </a:solidFill>
            <a:miter lim="800000"/>
            <a:headEnd/>
            <a:tailEnd/>
          </a:ln>
          <a:effectLst>
            <a:outerShdw dist="35921" dir="2700000" algn="ctr" rotWithShape="0">
              <a:schemeClr val="tx1"/>
            </a:outerShdw>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3200" smtClean="0">
                <a:effectLst>
                  <a:outerShdw blurRad="38100" dist="38100" dir="2700000" algn="tl">
                    <a:srgbClr val="FFFFFF"/>
                  </a:outerShdw>
                </a:effectLst>
              </a:rPr>
              <a:t>Estatuto de Profesores ULA</a:t>
            </a:r>
          </a:p>
        </p:txBody>
      </p:sp>
      <p:sp>
        <p:nvSpPr>
          <p:cNvPr id="155654" name="Text Box 6"/>
          <p:cNvSpPr txBox="1">
            <a:spLocks noChangeArrowheads="1"/>
          </p:cNvSpPr>
          <p:nvPr/>
        </p:nvSpPr>
        <p:spPr bwMode="auto">
          <a:xfrm>
            <a:off x="4048125" y="3068960"/>
            <a:ext cx="1047750" cy="457200"/>
          </a:xfrm>
          <a:prstGeom prst="rect">
            <a:avLst/>
          </a:prstGeom>
          <a:solidFill>
            <a:srgbClr val="B9CA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a:t>Art. 7</a:t>
            </a:r>
          </a:p>
        </p:txBody>
      </p:sp>
      <p:sp>
        <p:nvSpPr>
          <p:cNvPr id="155655" name="Rectangle 7"/>
          <p:cNvSpPr>
            <a:spLocks noChangeArrowheads="1"/>
          </p:cNvSpPr>
          <p:nvPr/>
        </p:nvSpPr>
        <p:spPr bwMode="auto">
          <a:xfrm>
            <a:off x="1690688" y="3691405"/>
            <a:ext cx="5761037" cy="1938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r>
              <a:rPr lang="es-ES_tradnl" dirty="0"/>
              <a:t>“Para ser miembro del personal docente y de investigación se requiere:</a:t>
            </a:r>
          </a:p>
          <a:p>
            <a:r>
              <a:rPr lang="es-ES_tradnl" dirty="0"/>
              <a:t>   a) Poseer </a:t>
            </a:r>
            <a:r>
              <a:rPr lang="es-ES_tradnl" b="1" i="1" dirty="0">
                <a:solidFill>
                  <a:srgbClr val="0000FF"/>
                </a:solidFill>
              </a:rPr>
              <a:t>condiciones morales</a:t>
            </a:r>
            <a:r>
              <a:rPr lang="es-ES_tradnl" dirty="0"/>
              <a:t> </a:t>
            </a:r>
            <a:r>
              <a:rPr lang="es-ES_tradnl" dirty="0" smtClean="0"/>
              <a:t> y </a:t>
            </a:r>
          </a:p>
          <a:p>
            <a:r>
              <a:rPr lang="es-ES_tradnl" dirty="0"/>
              <a:t> </a:t>
            </a:r>
            <a:r>
              <a:rPr lang="es-ES_tradnl" dirty="0" smtClean="0"/>
              <a:t>      cívicas </a:t>
            </a:r>
            <a:r>
              <a:rPr lang="es-ES_tradnl" dirty="0"/>
              <a:t>que </a:t>
            </a:r>
            <a:r>
              <a:rPr lang="es-ES_tradnl" dirty="0" smtClean="0"/>
              <a:t>hagan </a:t>
            </a:r>
            <a:r>
              <a:rPr lang="es-ES_tradnl" dirty="0"/>
              <a:t>al candidato apto </a:t>
            </a:r>
            <a:r>
              <a:rPr lang="es-ES_tradnl" dirty="0" smtClean="0"/>
              <a:t>  </a:t>
            </a:r>
          </a:p>
          <a:p>
            <a:r>
              <a:rPr lang="es-ES_tradnl" dirty="0"/>
              <a:t> </a:t>
            </a:r>
            <a:r>
              <a:rPr lang="es-ES_tradnl" dirty="0" smtClean="0"/>
              <a:t>      para </a:t>
            </a:r>
            <a:r>
              <a:rPr lang="es-ES_tradnl" dirty="0"/>
              <a:t>tal función.”…</a:t>
            </a:r>
          </a:p>
        </p:txBody>
      </p:sp>
      <p:sp>
        <p:nvSpPr>
          <p:cNvPr id="7"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
        <p:nvSpPr>
          <p:cNvPr id="20487"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8920"/>
                                        </p:tgtEl>
                                        <p:attrNameLst>
                                          <p:attrName>style.visibility</p:attrName>
                                        </p:attrNameLst>
                                      </p:cBhvr>
                                      <p:to>
                                        <p:strVal val="visible"/>
                                      </p:to>
                                    </p:set>
                                    <p:animEffect transition="in" filter="box(out)">
                                      <p:cBhvr>
                                        <p:cTn id="7" dur="2000"/>
                                        <p:tgtEl>
                                          <p:spTgt spid="389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5654"/>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556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0" grpId="0" animBg="1"/>
      <p:bldP spid="155654" grpId="0" animBg="1"/>
      <p:bldP spid="1556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7"/>
          <p:cNvSpPr txBox="1">
            <a:spLocks noChangeArrowheads="1"/>
          </p:cNvSpPr>
          <p:nvPr/>
        </p:nvSpPr>
        <p:spPr bwMode="auto">
          <a:xfrm>
            <a:off x="2992881" y="980728"/>
            <a:ext cx="3158237" cy="830997"/>
          </a:xfrm>
          <a:prstGeom prst="rect">
            <a:avLst/>
          </a:prstGeom>
          <a:solidFill>
            <a:schemeClr val="accent6">
              <a:lumMod val="20000"/>
              <a:lumOff val="80000"/>
            </a:schemeClr>
          </a:solidFill>
          <a:ln w="9525">
            <a:solidFill>
              <a:srgbClr val="331BE5"/>
            </a:solidFill>
            <a:miter lim="800000"/>
            <a:headEnd/>
            <a:tailEnd/>
          </a:ln>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b="1" dirty="0"/>
              <a:t>Valores, Conductas,</a:t>
            </a:r>
          </a:p>
          <a:p>
            <a:pPr algn="ctr" eaLnBrk="1" hangingPunct="1"/>
            <a:r>
              <a:rPr lang="es-ES_tradnl" b="1" dirty="0"/>
              <a:t>Profesionalismo</a:t>
            </a:r>
          </a:p>
        </p:txBody>
      </p:sp>
      <p:sp>
        <p:nvSpPr>
          <p:cNvPr id="38920" name="Text Box 8"/>
          <p:cNvSpPr txBox="1">
            <a:spLocks noChangeArrowheads="1"/>
          </p:cNvSpPr>
          <p:nvPr/>
        </p:nvSpPr>
        <p:spPr bwMode="auto">
          <a:xfrm>
            <a:off x="1907704" y="2204864"/>
            <a:ext cx="5264150" cy="608013"/>
          </a:xfrm>
          <a:prstGeom prst="rect">
            <a:avLst/>
          </a:prstGeom>
          <a:solidFill>
            <a:schemeClr val="accent6">
              <a:lumMod val="20000"/>
              <a:lumOff val="80000"/>
            </a:schemeClr>
          </a:solidFill>
          <a:ln w="28575">
            <a:solidFill>
              <a:srgbClr val="331BE5"/>
            </a:solidFill>
            <a:miter lim="800000"/>
            <a:headEnd/>
            <a:tailEnd/>
          </a:ln>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3200" smtClean="0">
                <a:effectLst>
                  <a:outerShdw blurRad="38100" dist="38100" dir="2700000" algn="tl">
                    <a:srgbClr val="FFFFFF"/>
                  </a:outerShdw>
                </a:effectLst>
              </a:rPr>
              <a:t>Código Ética Profesor UCV</a:t>
            </a:r>
          </a:p>
        </p:txBody>
      </p:sp>
      <p:sp>
        <p:nvSpPr>
          <p:cNvPr id="169990" name="Text Box 6"/>
          <p:cNvSpPr txBox="1">
            <a:spLocks noChangeArrowheads="1"/>
          </p:cNvSpPr>
          <p:nvPr/>
        </p:nvSpPr>
        <p:spPr bwMode="auto">
          <a:xfrm>
            <a:off x="1979712" y="2996952"/>
            <a:ext cx="5113337" cy="461963"/>
          </a:xfrm>
          <a:prstGeom prst="rect">
            <a:avLst/>
          </a:prstGeom>
          <a:solidFill>
            <a:srgbClr val="B9CA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2000" dirty="0"/>
              <a:t>Título I Principios Fundamentales </a:t>
            </a:r>
            <a:r>
              <a:rPr lang="es-ES" dirty="0"/>
              <a:t>Art. 3</a:t>
            </a:r>
          </a:p>
        </p:txBody>
      </p:sp>
      <p:sp>
        <p:nvSpPr>
          <p:cNvPr id="7"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
        <p:nvSpPr>
          <p:cNvPr id="2151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2" name="1 Rectángulo"/>
          <p:cNvSpPr/>
          <p:nvPr/>
        </p:nvSpPr>
        <p:spPr>
          <a:xfrm>
            <a:off x="1678887" y="3722638"/>
            <a:ext cx="5786226" cy="1938992"/>
          </a:xfrm>
          <a:prstGeom prst="rect">
            <a:avLst/>
          </a:prstGeom>
        </p:spPr>
        <p:txBody>
          <a:bodyPr wrap="square">
            <a:spAutoFit/>
          </a:bodyPr>
          <a:lstStyle/>
          <a:p>
            <a:pPr algn="ctr"/>
            <a:r>
              <a:rPr lang="es-ES_tradnl" dirty="0">
                <a:solidFill>
                  <a:srgbClr val="000000"/>
                </a:solidFill>
              </a:rPr>
              <a:t>“La conducta del </a:t>
            </a:r>
            <a:r>
              <a:rPr lang="es-ES_tradnl" dirty="0" smtClean="0">
                <a:solidFill>
                  <a:srgbClr val="000000"/>
                </a:solidFill>
              </a:rPr>
              <a:t>profesor universitario </a:t>
            </a:r>
            <a:r>
              <a:rPr lang="es-ES_tradnl" dirty="0">
                <a:solidFill>
                  <a:srgbClr val="000000"/>
                </a:solidFill>
              </a:rPr>
              <a:t>se ajustará a las normas de </a:t>
            </a:r>
            <a:r>
              <a:rPr lang="es-ES_tradnl" b="1" i="1" dirty="0">
                <a:solidFill>
                  <a:srgbClr val="0000FF"/>
                </a:solidFill>
              </a:rPr>
              <a:t>probidad, dignidad, honradez, seriedad</a:t>
            </a:r>
            <a:r>
              <a:rPr lang="es-ES_tradnl" dirty="0">
                <a:solidFill>
                  <a:srgbClr val="000000"/>
                </a:solidFill>
              </a:rPr>
              <a:t> y solidaridad humana, por encima de cualquier otra consideración</a:t>
            </a:r>
            <a:r>
              <a:rPr lang="es-ES_tradnl" dirty="0" smtClean="0">
                <a:solidFill>
                  <a:srgbClr val="000000"/>
                </a:solidFill>
              </a:rPr>
              <a:t>.</a:t>
            </a:r>
            <a:r>
              <a:rPr lang="es-ES_tradnl"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8920"/>
                                        </p:tgtEl>
                                        <p:attrNameLst>
                                          <p:attrName>style.visibility</p:attrName>
                                        </p:attrNameLst>
                                      </p:cBhvr>
                                      <p:to>
                                        <p:strVal val="visible"/>
                                      </p:to>
                                    </p:set>
                                    <p:animEffect transition="in" filter="box(out)">
                                      <p:cBhvr>
                                        <p:cTn id="7" dur="2000"/>
                                        <p:tgtEl>
                                          <p:spTgt spid="389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6999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0" grpId="0" animBg="1"/>
      <p:bldP spid="169990" grpId="0" animBg="1"/>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3" name="2 CuadroTexto"/>
          <p:cNvSpPr txBox="1"/>
          <p:nvPr/>
        </p:nvSpPr>
        <p:spPr>
          <a:xfrm>
            <a:off x="2530475" y="850900"/>
            <a:ext cx="4083050" cy="708025"/>
          </a:xfrm>
          <a:prstGeom prst="rect">
            <a:avLst/>
          </a:prstGeom>
          <a:solidFill>
            <a:srgbClr val="FFC000"/>
          </a:solidFill>
          <a:ln w="28575">
            <a:solidFill>
              <a:srgbClr val="7030A0"/>
            </a:solidFill>
          </a:ln>
          <a:effectLst>
            <a:outerShdw blurRad="50800" dist="38100" dir="2700000" algn="tl" rotWithShape="0">
              <a:prstClr val="black">
                <a:alpha val="40000"/>
              </a:prstClr>
            </a:outerShdw>
          </a:effectLst>
        </p:spPr>
        <p:txBody>
          <a:bodyPr wrap="none">
            <a:spAutoFit/>
          </a:bodyPr>
          <a:lstStyle/>
          <a:p>
            <a:pPr>
              <a:defRPr/>
            </a:pPr>
            <a:r>
              <a:rPr lang="es-VE" sz="4000" dirty="0"/>
              <a:t>La Investigación</a:t>
            </a:r>
          </a:p>
        </p:txBody>
      </p:sp>
      <p:sp>
        <p:nvSpPr>
          <p:cNvPr id="4" name="3 CuadroTexto"/>
          <p:cNvSpPr txBox="1"/>
          <p:nvPr/>
        </p:nvSpPr>
        <p:spPr>
          <a:xfrm>
            <a:off x="3465513" y="3063875"/>
            <a:ext cx="2159000" cy="708025"/>
          </a:xfrm>
          <a:prstGeom prst="rect">
            <a:avLst/>
          </a:prstGeom>
          <a:solidFill>
            <a:schemeClr val="accent6">
              <a:lumMod val="40000"/>
              <a:lumOff val="60000"/>
            </a:schemeClr>
          </a:solidFill>
          <a:ln w="28575">
            <a:solidFill>
              <a:srgbClr val="7030A0"/>
            </a:solidFill>
          </a:ln>
          <a:effectLst>
            <a:outerShdw blurRad="50800" dist="38100" dir="2700000" algn="tl" rotWithShape="0">
              <a:prstClr val="black">
                <a:alpha val="40000"/>
              </a:prstClr>
            </a:outerShdw>
          </a:effectLst>
        </p:spPr>
        <p:txBody>
          <a:bodyPr wrap="none">
            <a:spAutoFit/>
          </a:bodyPr>
          <a:lstStyle/>
          <a:p>
            <a:pPr>
              <a:defRPr/>
            </a:pPr>
            <a:r>
              <a:rPr lang="es-VE" sz="4000" dirty="0"/>
              <a:t>La Tesis</a:t>
            </a:r>
          </a:p>
        </p:txBody>
      </p:sp>
      <p:sp>
        <p:nvSpPr>
          <p:cNvPr id="5" name="4 CuadroTexto"/>
          <p:cNvSpPr txBox="1"/>
          <p:nvPr/>
        </p:nvSpPr>
        <p:spPr>
          <a:xfrm>
            <a:off x="2120900" y="4235450"/>
            <a:ext cx="4902200" cy="1570038"/>
          </a:xfrm>
          <a:prstGeom prst="rect">
            <a:avLst/>
          </a:prstGeom>
          <a:solidFill>
            <a:schemeClr val="bg1"/>
          </a:solidFill>
          <a:ln w="28575">
            <a:solidFill>
              <a:srgbClr val="7030A0"/>
            </a:solidFill>
          </a:ln>
          <a:effectLst>
            <a:outerShdw blurRad="50800" dist="38100" dir="2700000" algn="tl" rotWithShape="0">
              <a:prstClr val="black">
                <a:alpha val="40000"/>
              </a:prstClr>
            </a:outerShdw>
          </a:effectLst>
        </p:spPr>
        <p:txBody>
          <a:bodyPr wrap="none">
            <a:spAutoFit/>
          </a:bodyPr>
          <a:lstStyle/>
          <a:p>
            <a:pPr>
              <a:defRPr/>
            </a:pPr>
            <a:r>
              <a:rPr lang="es-VE" sz="3200" dirty="0"/>
              <a:t>La Ética del profesor </a:t>
            </a:r>
          </a:p>
          <a:p>
            <a:pPr>
              <a:defRPr/>
            </a:pPr>
            <a:r>
              <a:rPr lang="es-VE" sz="3200" dirty="0"/>
              <a:t>La Ética del investigador</a:t>
            </a:r>
          </a:p>
          <a:p>
            <a:pPr>
              <a:defRPr/>
            </a:pPr>
            <a:r>
              <a:rPr lang="es-VE" sz="3200" dirty="0"/>
              <a:t>La Ética del estudiante</a:t>
            </a:r>
          </a:p>
        </p:txBody>
      </p:sp>
      <p:sp>
        <p:nvSpPr>
          <p:cNvPr id="6" name="5 CuadroTexto"/>
          <p:cNvSpPr txBox="1"/>
          <p:nvPr/>
        </p:nvSpPr>
        <p:spPr>
          <a:xfrm>
            <a:off x="3027363" y="1889125"/>
            <a:ext cx="3344862" cy="708025"/>
          </a:xfrm>
          <a:prstGeom prst="rect">
            <a:avLst/>
          </a:prstGeom>
          <a:solidFill>
            <a:srgbClr val="92D050"/>
          </a:solidFill>
          <a:ln w="28575">
            <a:solidFill>
              <a:srgbClr val="7030A0"/>
            </a:solidFill>
          </a:ln>
          <a:effectLst>
            <a:outerShdw blurRad="50800" dist="38100" dir="2700000" algn="tl" rotWithShape="0">
              <a:prstClr val="black">
                <a:alpha val="40000"/>
              </a:prstClr>
            </a:outerShdw>
          </a:effectLst>
        </p:spPr>
        <p:txBody>
          <a:bodyPr wrap="none">
            <a:spAutoFit/>
          </a:bodyPr>
          <a:lstStyle/>
          <a:p>
            <a:pPr>
              <a:defRPr/>
            </a:pPr>
            <a:r>
              <a:rPr lang="es-VE" sz="4000" dirty="0"/>
              <a:t>La Enseñanza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624013" y="3298735"/>
            <a:ext cx="5894387" cy="1200329"/>
          </a:xfrm>
          <a:prstGeom prst="rect">
            <a:avLst/>
          </a:prstGeom>
          <a:solidFill>
            <a:schemeClr val="bg1"/>
          </a:solidFill>
          <a:ln w="28575">
            <a:solidFill>
              <a:srgbClr val="331BE5"/>
            </a:solidFill>
            <a:miter lim="800000"/>
            <a:headEnd/>
            <a:tailEnd/>
          </a:ln>
          <a:effectLst>
            <a:outerShdw dist="35921" dir="2700000" algn="ctr" rotWithShape="0">
              <a:schemeClr val="tx1"/>
            </a:outerShdw>
          </a:effectLst>
        </p:spPr>
        <p:txBody>
          <a:bodyPr anchor="ctr">
            <a:spAutoFit/>
          </a:bodyPr>
          <a:lstStyle/>
          <a:p>
            <a:pPr eaLnBrk="0" hangingPunct="0">
              <a:buClr>
                <a:srgbClr val="FF0066"/>
              </a:buClr>
            </a:pPr>
            <a:endParaRPr lang="en-US" sz="1200" dirty="0"/>
          </a:p>
          <a:p>
            <a:pPr marL="342900" indent="-342900" eaLnBrk="0" hangingPunct="0">
              <a:buClr>
                <a:srgbClr val="FF0066"/>
              </a:buClr>
              <a:buFontTx/>
              <a:buChar char="•"/>
            </a:pPr>
            <a:r>
              <a:rPr lang="en-US" sz="1800" i="1" dirty="0" err="1"/>
              <a:t>Código</a:t>
            </a:r>
            <a:r>
              <a:rPr lang="en-US" sz="1800" i="1" dirty="0"/>
              <a:t> de </a:t>
            </a:r>
            <a:r>
              <a:rPr lang="en-US" sz="1800" i="1" dirty="0" err="1"/>
              <a:t>Ética</a:t>
            </a:r>
            <a:r>
              <a:rPr lang="en-US" sz="1800" i="1" dirty="0"/>
              <a:t> del </a:t>
            </a:r>
            <a:r>
              <a:rPr lang="en-US" sz="1800" i="1" dirty="0" err="1"/>
              <a:t>Profesor</a:t>
            </a:r>
            <a:r>
              <a:rPr lang="en-US" sz="1200" dirty="0"/>
              <a:t>. X. </a:t>
            </a:r>
            <a:r>
              <a:rPr lang="en-US" sz="1200" dirty="0" err="1"/>
              <a:t>Páez</a:t>
            </a:r>
            <a:r>
              <a:rPr lang="en-US" sz="1200" dirty="0"/>
              <a:t> ULA. 2007.</a:t>
            </a:r>
            <a:r>
              <a:rPr lang="en-US" sz="1600" i="1" dirty="0"/>
              <a:t> </a:t>
            </a:r>
          </a:p>
          <a:p>
            <a:pPr marL="342900" indent="-342900" eaLnBrk="0" hangingPunct="0">
              <a:buClr>
                <a:srgbClr val="FF0066"/>
              </a:buClr>
            </a:pPr>
            <a:endParaRPr lang="en-US" sz="1200" i="1" dirty="0"/>
          </a:p>
          <a:p>
            <a:pPr marL="342900" indent="-342900" eaLnBrk="0" hangingPunct="0">
              <a:buClr>
                <a:srgbClr val="FF0066"/>
              </a:buClr>
              <a:buFontTx/>
              <a:buChar char="•"/>
            </a:pPr>
            <a:r>
              <a:rPr lang="en-US" sz="1800" i="1" dirty="0" err="1"/>
              <a:t>Código</a:t>
            </a:r>
            <a:r>
              <a:rPr lang="en-US" sz="1800" i="1" dirty="0"/>
              <a:t> de </a:t>
            </a:r>
            <a:r>
              <a:rPr lang="en-US" sz="1800" i="1" dirty="0" err="1"/>
              <a:t>Ética</a:t>
            </a:r>
            <a:r>
              <a:rPr lang="en-US" sz="1800" i="1" dirty="0"/>
              <a:t> del </a:t>
            </a:r>
            <a:r>
              <a:rPr lang="en-US" sz="1800" i="1" dirty="0" err="1"/>
              <a:t>Investigador</a:t>
            </a:r>
            <a:r>
              <a:rPr lang="en-US" sz="1800" dirty="0"/>
              <a:t> </a:t>
            </a:r>
            <a:r>
              <a:rPr lang="en-US" sz="1000" dirty="0"/>
              <a:t>. </a:t>
            </a:r>
            <a:r>
              <a:rPr lang="en-US" sz="1200" dirty="0"/>
              <a:t>X. </a:t>
            </a:r>
            <a:r>
              <a:rPr lang="en-US" sz="1200" dirty="0" err="1"/>
              <a:t>Paéz</a:t>
            </a:r>
            <a:r>
              <a:rPr lang="en-US" sz="1200" dirty="0"/>
              <a:t> ULA. 2007.  </a:t>
            </a:r>
            <a:endParaRPr lang="en-US" sz="1200" dirty="0" smtClean="0"/>
          </a:p>
          <a:p>
            <a:pPr marL="342900" indent="-342900" eaLnBrk="0" hangingPunct="0">
              <a:buClr>
                <a:srgbClr val="FF0066"/>
              </a:buClr>
              <a:buFontTx/>
              <a:buChar char="•"/>
            </a:pPr>
            <a:endParaRPr lang="en-US" sz="1200" dirty="0"/>
          </a:p>
        </p:txBody>
      </p:sp>
      <p:sp>
        <p:nvSpPr>
          <p:cNvPr id="17411" name="Text Box 3"/>
          <p:cNvSpPr txBox="1">
            <a:spLocks noChangeArrowheads="1"/>
          </p:cNvSpPr>
          <p:nvPr/>
        </p:nvSpPr>
        <p:spPr bwMode="auto">
          <a:xfrm>
            <a:off x="3659188" y="1916832"/>
            <a:ext cx="1824037" cy="646113"/>
          </a:xfrm>
          <a:prstGeom prst="rect">
            <a:avLst/>
          </a:prstGeom>
          <a:solidFill>
            <a:srgbClr val="CCCCFF"/>
          </a:solidFill>
          <a:ln w="28575">
            <a:solidFill>
              <a:srgbClr val="331BE5"/>
            </a:solidFill>
            <a:miter lim="800000"/>
            <a:headEnd/>
            <a:tailEnd/>
          </a:ln>
          <a:effectLst>
            <a:outerShdw dist="35921" dir="2700000" algn="ctr" rotWithShape="0">
              <a:schemeClr val="bg2"/>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3600" b="1" dirty="0"/>
              <a:t>Códigos</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741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3667" name="Text Box 3"/>
          <p:cNvSpPr txBox="1">
            <a:spLocks noChangeArrowheads="1"/>
          </p:cNvSpPr>
          <p:nvPr/>
        </p:nvSpPr>
        <p:spPr bwMode="auto">
          <a:xfrm>
            <a:off x="2103223" y="1628775"/>
            <a:ext cx="4935968" cy="523220"/>
          </a:xfrm>
          <a:prstGeom prst="rect">
            <a:avLst/>
          </a:prstGeom>
          <a:solidFill>
            <a:srgbClr val="FABCCF"/>
          </a:solidFill>
          <a:ln w="28575">
            <a:solidFill>
              <a:srgbClr val="331BE5"/>
            </a:solidFill>
            <a:miter lim="800000"/>
            <a:headEnd/>
            <a:tailEnd/>
          </a:ln>
          <a:effectLst>
            <a:outerShdw dist="35921" dir="2700000" algn="ctr" rotWithShape="0">
              <a:schemeClr val="tx1"/>
            </a:outerShdw>
          </a:effectLst>
        </p:spPr>
        <p:txBody>
          <a:bodyPr wrap="none">
            <a:spAutoFit/>
          </a:bodyPr>
          <a:lstStyle/>
          <a:p>
            <a:pPr algn="ctr">
              <a:defRPr/>
            </a:pPr>
            <a:r>
              <a:rPr lang="es-ES_tradnl" sz="2800">
                <a:effectLst>
                  <a:outerShdw blurRad="38100" dist="38100" dir="2700000" algn="tl">
                    <a:srgbClr val="FFFFFF"/>
                  </a:outerShdw>
                </a:effectLst>
              </a:rPr>
              <a:t>Código de ética del profesor</a:t>
            </a:r>
          </a:p>
        </p:txBody>
      </p:sp>
      <p:sp>
        <p:nvSpPr>
          <p:cNvPr id="113668" name="Rectangle 4"/>
          <p:cNvSpPr>
            <a:spLocks noChangeArrowheads="1"/>
          </p:cNvSpPr>
          <p:nvPr/>
        </p:nvSpPr>
        <p:spPr bwMode="auto">
          <a:xfrm>
            <a:off x="1643063" y="2349500"/>
            <a:ext cx="5857875" cy="3116263"/>
          </a:xfrm>
          <a:prstGeom prst="rect">
            <a:avLst/>
          </a:prstGeom>
          <a:solidFill>
            <a:schemeClr val="bg1"/>
          </a:solidFill>
          <a:ln w="28575">
            <a:solidFill>
              <a:srgbClr val="331BE5"/>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marL="457200" indent="-457200">
              <a:spcBef>
                <a:spcPct val="50000"/>
              </a:spcBef>
              <a:buFontTx/>
              <a:buAutoNum type="romanUcPeriod"/>
              <a:defRPr/>
            </a:pPr>
            <a:endParaRPr lang="es-ES_tradnl" sz="800" b="1" dirty="0"/>
          </a:p>
          <a:p>
            <a:pPr marL="457200" indent="-457200">
              <a:spcBef>
                <a:spcPct val="50000"/>
              </a:spcBef>
              <a:buFontTx/>
              <a:buAutoNum type="romanUcPeriod"/>
              <a:defRPr/>
            </a:pPr>
            <a:r>
              <a:rPr lang="es-ES" sz="1600" b="1" dirty="0">
                <a:effectLst>
                  <a:outerShdw blurRad="38100" dist="38100" dir="2700000" algn="tl">
                    <a:srgbClr val="C0C0C0"/>
                  </a:outerShdw>
                </a:effectLst>
              </a:rPr>
              <a:t>Demostrará</a:t>
            </a:r>
            <a:r>
              <a:rPr lang="es-ES" sz="1600" dirty="0">
                <a:effectLst>
                  <a:outerShdw blurRad="38100" dist="38100" dir="2700000" algn="tl">
                    <a:srgbClr val="C0C0C0"/>
                  </a:outerShdw>
                </a:effectLst>
              </a:rPr>
              <a:t> </a:t>
            </a:r>
            <a:r>
              <a:rPr lang="es-ES" sz="1600" b="1" dirty="0">
                <a:effectLst>
                  <a:outerShdw blurRad="38100" dist="38100" dir="2700000" algn="tl">
                    <a:srgbClr val="C0C0C0"/>
                  </a:outerShdw>
                </a:effectLst>
              </a:rPr>
              <a:t>juicio crítico y honestidad</a:t>
            </a:r>
            <a:r>
              <a:rPr lang="es-ES" sz="1400" dirty="0">
                <a:effectLst>
                  <a:outerShdw blurRad="38100" dist="38100" dir="2700000" algn="tl">
                    <a:srgbClr val="C0C0C0"/>
                  </a:outerShdw>
                </a:effectLst>
              </a:rPr>
              <a:t> </a:t>
            </a:r>
            <a:r>
              <a:rPr lang="es-ES" sz="1600" dirty="0">
                <a:effectLst>
                  <a:outerShdw blurRad="38100" dist="38100" dir="2700000" algn="tl">
                    <a:srgbClr val="C0C0C0"/>
                  </a:outerShdw>
                </a:effectLst>
              </a:rPr>
              <a:t>para usar, aumentar y transmitir el conocimiento</a:t>
            </a:r>
            <a:r>
              <a:rPr lang="es-ES" sz="1400" dirty="0">
                <a:effectLst>
                  <a:outerShdw blurRad="38100" dist="38100" dir="2700000" algn="tl">
                    <a:srgbClr val="C0C0C0"/>
                  </a:outerShdw>
                </a:effectLst>
              </a:rPr>
              <a:t>.</a:t>
            </a:r>
            <a:r>
              <a:rPr lang="es-ES" sz="1200" dirty="0"/>
              <a:t> </a:t>
            </a:r>
            <a:endParaRPr lang="es-ES_tradnl" sz="1400" dirty="0"/>
          </a:p>
          <a:p>
            <a:pPr marL="457200" indent="-457200">
              <a:spcBef>
                <a:spcPct val="50000"/>
              </a:spcBef>
              <a:defRPr/>
            </a:pPr>
            <a:r>
              <a:rPr lang="es-ES_tradnl" sz="1400" b="1" dirty="0"/>
              <a:t>II.  </a:t>
            </a:r>
            <a:r>
              <a:rPr lang="es-ES" sz="1600" b="1" dirty="0"/>
              <a:t>Mantendrá</a:t>
            </a:r>
            <a:r>
              <a:rPr lang="es-ES" sz="1600" dirty="0"/>
              <a:t> </a:t>
            </a:r>
            <a:r>
              <a:rPr lang="es-ES" sz="1600" b="1" dirty="0">
                <a:effectLst>
                  <a:outerShdw blurRad="38100" dist="38100" dir="2700000" algn="tl">
                    <a:srgbClr val="C0C0C0"/>
                  </a:outerShdw>
                </a:effectLst>
              </a:rPr>
              <a:t>principios éticos</a:t>
            </a:r>
            <a:r>
              <a:rPr lang="es-ES" sz="1400" dirty="0">
                <a:effectLst>
                  <a:outerShdw blurRad="38100" dist="38100" dir="2700000" algn="tl">
                    <a:srgbClr val="C0C0C0"/>
                  </a:outerShdw>
                </a:effectLst>
              </a:rPr>
              <a:t> </a:t>
            </a:r>
            <a:r>
              <a:rPr lang="es-ES" sz="1600" dirty="0">
                <a:effectLst>
                  <a:outerShdw blurRad="38100" dist="38100" dir="2700000" algn="tl">
                    <a:srgbClr val="C0C0C0"/>
                  </a:outerShdw>
                </a:effectLst>
              </a:rPr>
              <a:t>en la enseñanza y estimulará el aprendizaje en sus estudiantes. Los respetará y los guiará. </a:t>
            </a:r>
            <a:r>
              <a:rPr lang="es-ES" sz="1600" b="1" dirty="0">
                <a:effectLst>
                  <a:outerShdw blurRad="38100" dist="38100" dir="2700000" algn="tl">
                    <a:srgbClr val="C0C0C0"/>
                  </a:outerShdw>
                </a:effectLst>
              </a:rPr>
              <a:t>Sus evaluaciones reflejarán el mérito del estudiante.</a:t>
            </a:r>
            <a:r>
              <a:rPr lang="es-ES" sz="1600" dirty="0">
                <a:effectLst>
                  <a:outerShdw blurRad="38100" dist="38100" dir="2700000" algn="tl">
                    <a:srgbClr val="C0C0C0"/>
                  </a:outerShdw>
                </a:effectLst>
              </a:rPr>
              <a:t>  Respetará la confidencialidad en la relación profesor - estudiante. Evitará la discriminación, explotación o acoso a los estudiantes. Reconocerá sus aportes y protegerá su libertad académica.</a:t>
            </a:r>
            <a:endParaRPr lang="es-ES_tradnl" sz="1600" dirty="0">
              <a:effectLst>
                <a:outerShdw blurRad="38100" dist="38100" dir="2700000" algn="tl">
                  <a:srgbClr val="C0C0C0"/>
                </a:outerShdw>
              </a:effectLst>
            </a:endParaRPr>
          </a:p>
          <a:p>
            <a:pPr marL="457200" indent="-457200">
              <a:spcBef>
                <a:spcPct val="50000"/>
              </a:spcBef>
              <a:defRPr/>
            </a:pPr>
            <a:endParaRPr lang="es-ES_tradnl" sz="800" b="1" dirty="0">
              <a:effectLst>
                <a:outerShdw blurRad="38100" dist="38100" dir="2700000" algn="tl">
                  <a:srgbClr val="C0C0C0"/>
                </a:outerShdw>
              </a:effectLst>
            </a:endParaRPr>
          </a:p>
        </p:txBody>
      </p:sp>
      <p:sp>
        <p:nvSpPr>
          <p:cNvPr id="160772" name="Rectangle 6"/>
          <p:cNvSpPr>
            <a:spLocks noChangeArrowheads="1"/>
          </p:cNvSpPr>
          <p:nvPr/>
        </p:nvSpPr>
        <p:spPr bwMode="auto">
          <a:xfrm>
            <a:off x="1671638" y="5661025"/>
            <a:ext cx="5799137"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50000"/>
              </a:spcBef>
            </a:pPr>
            <a:r>
              <a:rPr lang="es-ES_tradnl" sz="1000" b="1"/>
              <a:t>Adaptado de: </a:t>
            </a:r>
            <a:r>
              <a:rPr lang="es-ES_tradnl" sz="1000" b="1">
                <a:hlinkClick r:id="rId2"/>
              </a:rPr>
              <a:t>http://www.aaup.org/statements/Redbook/Rbethics.htm</a:t>
            </a:r>
            <a:r>
              <a:rPr lang="es-ES_tradnl" sz="1000" b="1"/>
              <a:t> Ximena Páez 2007.</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6077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3668">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366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0118" name="Text Box 6"/>
          <p:cNvSpPr txBox="1">
            <a:spLocks noChangeArrowheads="1"/>
          </p:cNvSpPr>
          <p:nvPr/>
        </p:nvSpPr>
        <p:spPr bwMode="auto">
          <a:xfrm>
            <a:off x="2103223" y="1268413"/>
            <a:ext cx="4935968" cy="523220"/>
          </a:xfrm>
          <a:prstGeom prst="rect">
            <a:avLst/>
          </a:prstGeom>
          <a:solidFill>
            <a:srgbClr val="FABCCF"/>
          </a:solidFill>
          <a:ln w="28575">
            <a:solidFill>
              <a:srgbClr val="331BE5"/>
            </a:solidFill>
            <a:miter lim="800000"/>
            <a:headEnd/>
            <a:tailEnd/>
          </a:ln>
          <a:effectLst>
            <a:outerShdw dist="35921" dir="2700000" algn="ctr" rotWithShape="0">
              <a:schemeClr val="tx1"/>
            </a:outerShdw>
          </a:effectLst>
        </p:spPr>
        <p:txBody>
          <a:bodyPr wrap="none">
            <a:spAutoFit/>
          </a:bodyPr>
          <a:lstStyle/>
          <a:p>
            <a:pPr algn="ctr">
              <a:defRPr/>
            </a:pPr>
            <a:r>
              <a:rPr lang="es-ES_tradnl" sz="2800">
                <a:effectLst>
                  <a:outerShdw blurRad="38100" dist="38100" dir="2700000" algn="tl">
                    <a:srgbClr val="FFFFFF"/>
                  </a:outerShdw>
                </a:effectLst>
              </a:rPr>
              <a:t>Código de ética del profesor</a:t>
            </a:r>
          </a:p>
        </p:txBody>
      </p:sp>
      <p:sp>
        <p:nvSpPr>
          <p:cNvPr id="90119" name="Rectangle 7"/>
          <p:cNvSpPr>
            <a:spLocks noChangeArrowheads="1"/>
          </p:cNvSpPr>
          <p:nvPr/>
        </p:nvSpPr>
        <p:spPr bwMode="auto">
          <a:xfrm>
            <a:off x="1677988" y="2060575"/>
            <a:ext cx="5786437" cy="3665538"/>
          </a:xfrm>
          <a:prstGeom prst="rect">
            <a:avLst/>
          </a:prstGeom>
          <a:solidFill>
            <a:schemeClr val="bg1"/>
          </a:solidFill>
          <a:ln w="28575">
            <a:solidFill>
              <a:srgbClr val="331BE5"/>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marL="457200" indent="-457200">
              <a:spcBef>
                <a:spcPct val="50000"/>
              </a:spcBef>
              <a:defRPr/>
            </a:pPr>
            <a:r>
              <a:rPr lang="es-ES_tradnl" sz="1600" b="1"/>
              <a:t>III.</a:t>
            </a:r>
            <a:r>
              <a:rPr lang="es-ES" sz="1600" b="1"/>
              <a:t>No discriminará o acosará</a:t>
            </a:r>
            <a:r>
              <a:rPr lang="es-ES" sz="2000"/>
              <a:t> </a:t>
            </a:r>
            <a:r>
              <a:rPr lang="es-ES" sz="1600">
                <a:effectLst>
                  <a:outerShdw blurRad="38100" dist="38100" dir="2700000" algn="tl">
                    <a:srgbClr val="C0C0C0"/>
                  </a:outerShdw>
                </a:effectLst>
              </a:rPr>
              <a:t>a otros colegas. Respetará las opiniones de otros en el intercambio de ideas. Será objetivo  en el juicio profesional de sus pares. Aceptará su cuota de responsabilidad en el desenvolvimiento de la institución educativa</a:t>
            </a:r>
            <a:r>
              <a:rPr lang="es-ES_tradnl" sz="1600">
                <a:effectLst>
                  <a:outerShdw blurRad="38100" dist="38100" dir="2700000" algn="tl">
                    <a:srgbClr val="C0C0C0"/>
                  </a:outerShdw>
                </a:effectLst>
              </a:rPr>
              <a:t>.</a:t>
            </a:r>
            <a:endParaRPr lang="es-ES_tradnl" sz="1600" b="1"/>
          </a:p>
          <a:p>
            <a:pPr marL="457200" indent="-457200">
              <a:spcBef>
                <a:spcPct val="50000"/>
              </a:spcBef>
              <a:defRPr/>
            </a:pPr>
            <a:r>
              <a:rPr lang="es-ES_tradnl" sz="1400" b="1"/>
              <a:t>IV. </a:t>
            </a:r>
            <a:r>
              <a:rPr lang="es-ES" sz="1200" b="1"/>
              <a:t> </a:t>
            </a:r>
            <a:r>
              <a:rPr lang="es-ES" sz="1600" b="1"/>
              <a:t>Buscará ser maestro y experto eficiente</a:t>
            </a:r>
            <a:r>
              <a:rPr lang="es-ES" sz="1200" b="1"/>
              <a:t>. </a:t>
            </a:r>
            <a:r>
              <a:rPr lang="es-ES" sz="1600">
                <a:effectLst>
                  <a:outerShdw blurRad="38100" dist="38100" dir="2700000" algn="tl">
                    <a:srgbClr val="C0C0C0"/>
                  </a:outerShdw>
                </a:effectLst>
              </a:rPr>
              <a:t>Cumplirá las normas y  sostendrá su derecho a criticar y a revisar.</a:t>
            </a:r>
            <a:r>
              <a:rPr lang="es-ES" sz="1400">
                <a:effectLst>
                  <a:outerShdw blurRad="38100" dist="38100" dir="2700000" algn="tl">
                    <a:srgbClr val="C0C0C0"/>
                  </a:outerShdw>
                </a:effectLst>
              </a:rPr>
              <a:t> </a:t>
            </a:r>
            <a:endParaRPr lang="es-ES_tradnl" sz="1400" b="1"/>
          </a:p>
          <a:p>
            <a:pPr marL="457200" indent="-457200">
              <a:spcBef>
                <a:spcPct val="50000"/>
              </a:spcBef>
              <a:buFontTx/>
              <a:buAutoNum type="romanUcPeriod" startAt="5"/>
              <a:defRPr/>
            </a:pPr>
            <a:r>
              <a:rPr lang="es-ES" sz="1600" b="1">
                <a:effectLst>
                  <a:outerShdw blurRad="38100" dist="38100" dir="2700000" algn="tl">
                    <a:srgbClr val="C0C0C0"/>
                  </a:outerShdw>
                </a:effectLst>
              </a:rPr>
              <a:t>Cumplirá</a:t>
            </a:r>
            <a:r>
              <a:rPr lang="es-ES" sz="1600">
                <a:effectLst>
                  <a:outerShdw blurRad="38100" dist="38100" dir="2700000" algn="tl">
                    <a:srgbClr val="C0C0C0"/>
                  </a:outerShdw>
                </a:effectLst>
              </a:rPr>
              <a:t> responsabilidades con sus materias, sus estudiantes, su profesión y su institución.</a:t>
            </a:r>
            <a:r>
              <a:rPr lang="es-ES" sz="1400">
                <a:effectLst>
                  <a:outerShdw blurRad="38100" dist="38100" dir="2700000" algn="tl">
                    <a:srgbClr val="C0C0C0"/>
                  </a:outerShdw>
                </a:effectLst>
              </a:rPr>
              <a:t> </a:t>
            </a:r>
          </a:p>
          <a:p>
            <a:pPr marL="457200" indent="-457200">
              <a:spcBef>
                <a:spcPct val="50000"/>
              </a:spcBef>
              <a:buFontTx/>
              <a:buAutoNum type="romanUcPeriod" startAt="5"/>
              <a:defRPr/>
            </a:pPr>
            <a:r>
              <a:rPr lang="es-ES" sz="1600" b="1">
                <a:effectLst>
                  <a:outerShdw blurRad="38100" dist="38100" dir="2700000" algn="tl">
                    <a:srgbClr val="C0C0C0"/>
                  </a:outerShdw>
                </a:effectLst>
              </a:rPr>
              <a:t>Promoverá </a:t>
            </a:r>
            <a:r>
              <a:rPr lang="es-ES" sz="1600">
                <a:effectLst>
                  <a:outerShdw blurRad="38100" dist="38100" dir="2700000" algn="tl">
                    <a:srgbClr val="C0C0C0"/>
                  </a:outerShdw>
                </a:effectLst>
              </a:rPr>
              <a:t>el libre pensamiento y la comprensión pública de la libertad académica</a:t>
            </a:r>
            <a:r>
              <a:rPr lang="es-ES_tradnl" sz="1400">
                <a:effectLst>
                  <a:outerShdw blurRad="38100" dist="38100" dir="2700000" algn="tl">
                    <a:srgbClr val="C0C0C0"/>
                  </a:outerShdw>
                </a:effectLst>
              </a:rPr>
              <a:t>.</a:t>
            </a:r>
            <a:r>
              <a:rPr lang="es-ES_tradnl" sz="1400" b="1"/>
              <a:t> </a:t>
            </a:r>
          </a:p>
          <a:p>
            <a:pPr marL="457200" indent="-457200">
              <a:spcBef>
                <a:spcPct val="50000"/>
              </a:spcBef>
              <a:defRPr/>
            </a:pPr>
            <a:endParaRPr lang="es-ES_tradnl" sz="800" b="1"/>
          </a:p>
        </p:txBody>
      </p:sp>
      <p:sp>
        <p:nvSpPr>
          <p:cNvPr id="161796" name="Rectangle 9"/>
          <p:cNvSpPr>
            <a:spLocks noChangeArrowheads="1"/>
          </p:cNvSpPr>
          <p:nvPr/>
        </p:nvSpPr>
        <p:spPr bwMode="auto">
          <a:xfrm>
            <a:off x="1671638" y="5876925"/>
            <a:ext cx="5799137"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50000"/>
              </a:spcBef>
            </a:pPr>
            <a:r>
              <a:rPr lang="es-ES_tradnl" sz="1000" b="1"/>
              <a:t>Adaptado de: </a:t>
            </a:r>
            <a:r>
              <a:rPr lang="es-ES_tradnl" sz="1000" b="1">
                <a:hlinkClick r:id="rId2"/>
              </a:rPr>
              <a:t>http://www.aaup.org/statements/Redbook/Rbethics.htm</a:t>
            </a:r>
            <a:r>
              <a:rPr lang="es-ES_tradnl" sz="1000" b="1"/>
              <a:t> Ximena Páez 2007.</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6179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01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01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011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01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1749425" y="2182813"/>
            <a:ext cx="5645150" cy="3262312"/>
          </a:xfrm>
          <a:prstGeom prst="rect">
            <a:avLst/>
          </a:prstGeom>
          <a:solidFill>
            <a:srgbClr val="B9CAFF"/>
          </a:solidFill>
          <a:ln>
            <a:solidFill>
              <a:srgbClr val="331BE5"/>
            </a:solidFill>
          </a:ln>
          <a:effectLst/>
          <a:extLst/>
        </p:spPr>
        <p:txBody>
          <a:bodyPr wrap="none">
            <a:spAutoFit/>
          </a:bodyPr>
          <a:lstStyle/>
          <a:p>
            <a:pPr>
              <a:defRPr/>
            </a:pPr>
            <a:endParaRPr lang="es-ES" sz="1000" dirty="0"/>
          </a:p>
          <a:p>
            <a:pPr>
              <a:defRPr/>
            </a:pPr>
            <a:r>
              <a:rPr lang="es-ES" sz="6000" dirty="0">
                <a:effectLst>
                  <a:outerShdw blurRad="38100" dist="38100" dir="2700000" algn="tl">
                    <a:srgbClr val="000000">
                      <a:alpha val="43137"/>
                    </a:srgbClr>
                  </a:outerShdw>
                </a:effectLst>
              </a:rPr>
              <a:t>1. Institución</a:t>
            </a:r>
          </a:p>
          <a:p>
            <a:pPr>
              <a:defRPr/>
            </a:pPr>
            <a:endParaRPr lang="es-ES" sz="1400" dirty="0"/>
          </a:p>
          <a:p>
            <a:pPr>
              <a:defRPr/>
            </a:pPr>
            <a:r>
              <a:rPr lang="es-ES" sz="4000" dirty="0">
                <a:effectLst>
                  <a:outerShdw blurRad="38100" dist="38100" dir="2700000" algn="tl">
                    <a:srgbClr val="000000">
                      <a:alpha val="43137"/>
                    </a:srgbClr>
                  </a:outerShdw>
                </a:effectLst>
              </a:rPr>
              <a:t>2.  Individuos</a:t>
            </a:r>
          </a:p>
          <a:p>
            <a:pPr>
              <a:defRPr/>
            </a:pPr>
            <a:r>
              <a:rPr lang="es-ES" sz="4000" dirty="0"/>
              <a:t>     </a:t>
            </a:r>
            <a:r>
              <a:rPr lang="es-ES" sz="3200" dirty="0"/>
              <a:t>Profesores, estudiantes </a:t>
            </a:r>
          </a:p>
          <a:p>
            <a:pPr>
              <a:defRPr/>
            </a:pPr>
            <a:r>
              <a:rPr lang="es-ES" sz="3200" dirty="0"/>
              <a:t>      Resto personal</a:t>
            </a:r>
          </a:p>
          <a:p>
            <a:pPr>
              <a:defRPr/>
            </a:pPr>
            <a:endParaRPr lang="es-ES" sz="1000" dirty="0"/>
          </a:p>
        </p:txBody>
      </p:sp>
      <p:sp>
        <p:nvSpPr>
          <p:cNvPr id="28675" name="2 CuadroTexto"/>
          <p:cNvSpPr txBox="1">
            <a:spLocks noChangeArrowheads="1"/>
          </p:cNvSpPr>
          <p:nvPr/>
        </p:nvSpPr>
        <p:spPr bwMode="auto">
          <a:xfrm>
            <a:off x="1643063" y="1412875"/>
            <a:ext cx="5907087" cy="584200"/>
          </a:xfrm>
          <a:prstGeom prst="rect">
            <a:avLst/>
          </a:prstGeom>
          <a:solidFill>
            <a:srgbClr val="9BB3FF"/>
          </a:solidFill>
          <a:ln w="28575">
            <a:solidFill>
              <a:srgbClr val="0000B0"/>
            </a:solidFill>
            <a:miter lim="800000"/>
            <a:headEnd/>
            <a:tailEnd/>
          </a:ln>
          <a:effectLst>
            <a:outerShdw blurRad="50800" dist="38100" dir="2700000" algn="tl" rotWithShape="0">
              <a:prstClr val="black">
                <a:alpha val="40000"/>
              </a:prstClr>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3200">
                <a:effectLst>
                  <a:outerShdw blurRad="38100" dist="38100" dir="2700000" algn="tl">
                    <a:srgbClr val="000000">
                      <a:alpha val="43137"/>
                    </a:srgbClr>
                  </a:outerShdw>
                </a:effectLst>
              </a:rPr>
              <a:t>Responsabilidades académicas</a:t>
            </a:r>
          </a:p>
        </p:txBody>
      </p:sp>
      <p:sp>
        <p:nvSpPr>
          <p:cNvPr id="28676" name="Text Box 4"/>
          <p:cNvSpPr txBox="1">
            <a:spLocks noChangeArrowheads="1"/>
          </p:cNvSpPr>
          <p:nvPr/>
        </p:nvSpPr>
        <p:spPr bwMode="auto">
          <a:xfrm>
            <a:off x="7561263" y="6467475"/>
            <a:ext cx="143827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ULA 2014</a:t>
            </a:r>
          </a:p>
        </p:txBody>
      </p:sp>
      <p:sp>
        <p:nvSpPr>
          <p:cNvPr id="6"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iterate type="lt">
                                    <p:tmAbs val="0"/>
                                  </p:iterate>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2680968" y="1090166"/>
            <a:ext cx="3719288" cy="1200329"/>
          </a:xfrm>
          <a:prstGeom prst="rect">
            <a:avLst/>
          </a:prstGeom>
          <a:solidFill>
            <a:srgbClr val="9BB3FF"/>
          </a:solidFill>
          <a:ln w="28575">
            <a:solidFill>
              <a:schemeClr val="accent6">
                <a:lumMod val="60000"/>
                <a:lumOff val="40000"/>
              </a:schemeClr>
            </a:solidFill>
            <a:miter lim="800000"/>
            <a:headEnd/>
            <a:tailEnd/>
          </a:ln>
          <a:effectLst>
            <a:outerShdw blurRad="50800" dist="38100" dir="2700000" algn="tl" rotWithShape="0">
              <a:prstClr val="black">
                <a:alpha val="40000"/>
              </a:prstClr>
            </a:outerShdw>
          </a:effectLst>
          <a:extLst/>
        </p:spPr>
        <p:txBody>
          <a:bodyPr wrap="none">
            <a:spAutoFit/>
          </a:bodyPr>
          <a:lstStyle/>
          <a:p>
            <a:pPr algn="ctr">
              <a:defRPr/>
            </a:pPr>
            <a:r>
              <a:rPr lang="es-ES" sz="3600" dirty="0">
                <a:effectLst>
                  <a:outerShdw blurRad="38100" dist="38100" dir="2700000" algn="tl">
                    <a:srgbClr val="000000">
                      <a:alpha val="43137"/>
                    </a:srgbClr>
                  </a:outerShdw>
                </a:effectLst>
              </a:rPr>
              <a:t>Responsabilidad </a:t>
            </a:r>
            <a:endParaRPr lang="es-ES" sz="3600" dirty="0" smtClean="0">
              <a:effectLst>
                <a:outerShdw blurRad="38100" dist="38100" dir="2700000" algn="tl">
                  <a:srgbClr val="000000">
                    <a:alpha val="43137"/>
                  </a:srgbClr>
                </a:outerShdw>
              </a:effectLst>
            </a:endParaRPr>
          </a:p>
          <a:p>
            <a:pPr algn="ctr">
              <a:defRPr/>
            </a:pPr>
            <a:r>
              <a:rPr lang="es-ES" sz="3600" dirty="0" smtClean="0">
                <a:effectLst>
                  <a:outerShdw blurRad="38100" dist="38100" dir="2700000" algn="tl">
                    <a:srgbClr val="000000">
                      <a:alpha val="43137"/>
                    </a:srgbClr>
                  </a:outerShdw>
                </a:effectLst>
              </a:rPr>
              <a:t>Institucional</a:t>
            </a:r>
            <a:endParaRPr lang="es-ES" sz="3600" dirty="0">
              <a:effectLst>
                <a:outerShdw blurRad="38100" dist="38100" dir="2700000" algn="tl">
                  <a:srgbClr val="000000">
                    <a:alpha val="43137"/>
                  </a:srgbClr>
                </a:outerShdw>
              </a:effectLst>
            </a:endParaRPr>
          </a:p>
        </p:txBody>
      </p:sp>
      <p:sp>
        <p:nvSpPr>
          <p:cNvPr id="4" name="Text Box 8"/>
          <p:cNvSpPr txBox="1">
            <a:spLocks noChangeArrowheads="1"/>
          </p:cNvSpPr>
          <p:nvPr/>
        </p:nvSpPr>
        <p:spPr bwMode="auto">
          <a:xfrm>
            <a:off x="1300252" y="2518230"/>
            <a:ext cx="6543496" cy="2646878"/>
          </a:xfrm>
          <a:prstGeom prst="rect">
            <a:avLst/>
          </a:prstGeom>
          <a:solidFill>
            <a:srgbClr val="B9CA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buClr>
                <a:srgbClr val="CC0000"/>
              </a:buClr>
              <a:buSzPct val="200000"/>
              <a:buFontTx/>
              <a:buChar char="•"/>
            </a:pPr>
            <a:r>
              <a:rPr lang="es-ES" sz="2000" dirty="0"/>
              <a:t> </a:t>
            </a:r>
            <a:r>
              <a:rPr lang="es-ES" dirty="0"/>
              <a:t>Promover cultura de </a:t>
            </a:r>
            <a:r>
              <a:rPr lang="es-ES" b="1" dirty="0">
                <a:effectLst>
                  <a:outerShdw blurRad="38100" dist="38100" dir="2700000" algn="tl">
                    <a:srgbClr val="000000">
                      <a:alpha val="43137"/>
                    </a:srgbClr>
                  </a:outerShdw>
                </a:effectLst>
              </a:rPr>
              <a:t>integridad académica</a:t>
            </a:r>
          </a:p>
          <a:p>
            <a:pPr eaLnBrk="1" hangingPunct="1">
              <a:buClr>
                <a:srgbClr val="CC0000"/>
              </a:buClr>
              <a:buSzPct val="200000"/>
            </a:pPr>
            <a:endParaRPr lang="es-ES" sz="1200" dirty="0"/>
          </a:p>
          <a:p>
            <a:pPr eaLnBrk="1" hangingPunct="1">
              <a:buClr>
                <a:srgbClr val="CC0000"/>
              </a:buClr>
              <a:buSzPct val="200000"/>
              <a:buFontTx/>
              <a:buChar char="•"/>
            </a:pPr>
            <a:r>
              <a:rPr lang="es-ES" sz="2000" dirty="0"/>
              <a:t> </a:t>
            </a:r>
            <a:r>
              <a:rPr lang="es-ES" dirty="0"/>
              <a:t>Integrar ética en los </a:t>
            </a:r>
            <a:r>
              <a:rPr lang="es-ES" i="1" dirty="0" err="1"/>
              <a:t>pensa</a:t>
            </a:r>
            <a:r>
              <a:rPr lang="es-ES" dirty="0"/>
              <a:t> de estudios</a:t>
            </a:r>
          </a:p>
          <a:p>
            <a:pPr eaLnBrk="1" hangingPunct="1">
              <a:buClr>
                <a:srgbClr val="CC0000"/>
              </a:buClr>
              <a:buSzPct val="200000"/>
              <a:buFontTx/>
              <a:buChar char="•"/>
            </a:pPr>
            <a:endParaRPr lang="es-ES" sz="1200" dirty="0"/>
          </a:p>
          <a:p>
            <a:pPr eaLnBrk="1" hangingPunct="1">
              <a:buClr>
                <a:srgbClr val="CC0000"/>
              </a:buClr>
              <a:buSzPct val="200000"/>
              <a:buFontTx/>
              <a:buChar char="•"/>
            </a:pPr>
            <a:r>
              <a:rPr lang="es-ES" sz="2000" dirty="0"/>
              <a:t> </a:t>
            </a:r>
            <a:r>
              <a:rPr lang="es-ES" dirty="0"/>
              <a:t>Enseñar </a:t>
            </a:r>
            <a:r>
              <a:rPr lang="es-ES" dirty="0" smtClean="0"/>
              <a:t>evaluación </a:t>
            </a:r>
            <a:r>
              <a:rPr lang="es-ES" dirty="0"/>
              <a:t>por </a:t>
            </a:r>
            <a:r>
              <a:rPr lang="es-ES" dirty="0" smtClean="0"/>
              <a:t>los pares</a:t>
            </a:r>
            <a:endParaRPr lang="es-ES" dirty="0"/>
          </a:p>
          <a:p>
            <a:pPr eaLnBrk="1" hangingPunct="1">
              <a:buClr>
                <a:srgbClr val="CC0000"/>
              </a:buClr>
              <a:buSzPct val="200000"/>
              <a:buFontTx/>
              <a:buChar char="•"/>
            </a:pPr>
            <a:endParaRPr lang="es-ES" sz="1200" dirty="0"/>
          </a:p>
          <a:p>
            <a:pPr eaLnBrk="1" hangingPunct="1">
              <a:buClr>
                <a:srgbClr val="CC0000"/>
              </a:buClr>
              <a:buSzPct val="200000"/>
              <a:buFontTx/>
              <a:buChar char="•"/>
            </a:pPr>
            <a:r>
              <a:rPr lang="es-ES" sz="2000" dirty="0"/>
              <a:t> </a:t>
            </a:r>
            <a:r>
              <a:rPr lang="es-ES" dirty="0"/>
              <a:t>Ofrecer a los profesores formación en </a:t>
            </a:r>
            <a:r>
              <a:rPr lang="es-ES" dirty="0" smtClean="0"/>
              <a:t>el </a:t>
            </a:r>
            <a:r>
              <a:rPr lang="es-ES" dirty="0"/>
              <a:t> </a:t>
            </a:r>
            <a:r>
              <a:rPr lang="es-ES" dirty="0" smtClean="0"/>
              <a:t>    </a:t>
            </a:r>
          </a:p>
          <a:p>
            <a:pPr eaLnBrk="1" hangingPunct="1">
              <a:buClr>
                <a:srgbClr val="CC0000"/>
              </a:buClr>
              <a:buSzPct val="200000"/>
            </a:pPr>
            <a:r>
              <a:rPr lang="es-ES" dirty="0"/>
              <a:t> </a:t>
            </a:r>
            <a:r>
              <a:rPr lang="es-ES" dirty="0" smtClean="0"/>
              <a:t>  tema  de integridad  académica</a:t>
            </a:r>
          </a:p>
          <a:p>
            <a:pPr eaLnBrk="1" hangingPunct="1">
              <a:buClr>
                <a:srgbClr val="CC0000"/>
              </a:buClr>
              <a:buSzPct val="200000"/>
              <a:buFontTx/>
              <a:buChar char="•"/>
            </a:pPr>
            <a:endParaRPr lang="es-ES" sz="1000" dirty="0"/>
          </a:p>
        </p:txBody>
      </p:sp>
      <p:sp>
        <p:nvSpPr>
          <p:cNvPr id="29700" name="Text Box 9"/>
          <p:cNvSpPr txBox="1">
            <a:spLocks noChangeArrowheads="1"/>
          </p:cNvSpPr>
          <p:nvPr/>
        </p:nvSpPr>
        <p:spPr bwMode="auto">
          <a:xfrm>
            <a:off x="1944687" y="5345720"/>
            <a:ext cx="57912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r" eaLnBrk="1" hangingPunct="1"/>
            <a:r>
              <a:rPr lang="es-ES" sz="1200" dirty="0"/>
              <a:t>A.V. </a:t>
            </a:r>
            <a:r>
              <a:rPr lang="es-ES" sz="1200" dirty="0" err="1"/>
              <a:t>Kusnoor</a:t>
            </a:r>
            <a:r>
              <a:rPr lang="es-ES" sz="1200" dirty="0"/>
              <a:t>, R. </a:t>
            </a:r>
            <a:r>
              <a:rPr lang="es-ES" sz="1200" dirty="0" err="1"/>
              <a:t>Falik</a:t>
            </a:r>
            <a:r>
              <a:rPr lang="es-ES" sz="1200" dirty="0"/>
              <a:t>. </a:t>
            </a:r>
            <a:r>
              <a:rPr lang="es-ES" sz="1200" i="1" dirty="0" err="1"/>
              <a:t>Cheating</a:t>
            </a:r>
            <a:r>
              <a:rPr lang="es-ES" sz="1200" i="1" dirty="0"/>
              <a:t> in medical </a:t>
            </a:r>
            <a:r>
              <a:rPr lang="es-ES" sz="1200" i="1" dirty="0" err="1"/>
              <a:t>school</a:t>
            </a:r>
            <a:r>
              <a:rPr lang="es-ES" sz="1200" i="1" dirty="0"/>
              <a:t>. </a:t>
            </a:r>
            <a:r>
              <a:rPr lang="es-ES" sz="1200" i="1" dirty="0" err="1"/>
              <a:t>The</a:t>
            </a:r>
            <a:r>
              <a:rPr lang="es-ES" sz="1200" i="1" dirty="0"/>
              <a:t> </a:t>
            </a:r>
            <a:r>
              <a:rPr lang="es-ES" sz="1200" i="1" dirty="0" err="1"/>
              <a:t>unacknowledged</a:t>
            </a:r>
            <a:r>
              <a:rPr lang="es-ES" sz="1200" i="1" dirty="0"/>
              <a:t> </a:t>
            </a:r>
            <a:r>
              <a:rPr lang="es-ES" sz="1200" i="1" dirty="0" err="1"/>
              <a:t>ailment</a:t>
            </a:r>
            <a:r>
              <a:rPr lang="es-ES" sz="1200" i="1" dirty="0"/>
              <a:t>. </a:t>
            </a:r>
          </a:p>
          <a:p>
            <a:pPr algn="r" eaLnBrk="1" hangingPunct="1"/>
            <a:r>
              <a:rPr lang="es-ES" sz="1200" dirty="0"/>
              <a:t>South </a:t>
            </a:r>
            <a:r>
              <a:rPr lang="es-ES" sz="1200" dirty="0" err="1"/>
              <a:t>Med</a:t>
            </a:r>
            <a:r>
              <a:rPr lang="es-ES" sz="1200" dirty="0"/>
              <a:t> J. </a:t>
            </a:r>
            <a:r>
              <a:rPr lang="es-ES" sz="1200" b="1" dirty="0"/>
              <a:t>2013</a:t>
            </a:r>
            <a:r>
              <a:rPr lang="es-ES" sz="1200" dirty="0"/>
              <a:t>; 106: 479-483</a:t>
            </a:r>
          </a:p>
        </p:txBody>
      </p:sp>
      <p:sp>
        <p:nvSpPr>
          <p:cNvPr id="10"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
        <p:nvSpPr>
          <p:cNvPr id="29702"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539552" y="2528578"/>
            <a:ext cx="3816424" cy="2677656"/>
          </a:xfrm>
          <a:prstGeom prst="rect">
            <a:avLst/>
          </a:prstGeom>
          <a:solidFill>
            <a:srgbClr val="FFC69F"/>
          </a:solidFill>
          <a:ln>
            <a:noFill/>
          </a:ln>
          <a:effectLst>
            <a:outerShdw blurRad="50800" dist="38100" dir="2700000" algn="tl" rotWithShape="0">
              <a:prstClr val="black">
                <a:alpha val="40000"/>
              </a:prstClr>
            </a:outerShdw>
          </a:effectLst>
          <a:extLst/>
        </p:spPr>
        <p:txBody>
          <a:bodyPr wrap="square">
            <a:spAutoFit/>
          </a:bodyPr>
          <a:lstStyle/>
          <a:p>
            <a:pPr>
              <a:buClr>
                <a:srgbClr val="C00000"/>
              </a:buClr>
              <a:defRPr/>
            </a:pPr>
            <a:r>
              <a:rPr lang="es-ES_tradnl" sz="2800" b="1" dirty="0"/>
              <a:t>Profesor</a:t>
            </a:r>
          </a:p>
          <a:p>
            <a:pPr marL="285750" indent="-285750">
              <a:buClr>
                <a:srgbClr val="C00000"/>
              </a:buClr>
              <a:buFont typeface="Arial" pitchFamily="34" charset="0"/>
              <a:buChar char="•"/>
              <a:defRPr/>
            </a:pPr>
            <a:endParaRPr lang="es-ES_tradnl" sz="1400" b="1" dirty="0"/>
          </a:p>
          <a:p>
            <a:pPr marL="285750" indent="-285750">
              <a:buClr>
                <a:srgbClr val="C00000"/>
              </a:buClr>
              <a:buSzPct val="150000"/>
              <a:buFont typeface="Arial" pitchFamily="34" charset="0"/>
              <a:buChar char="•"/>
              <a:defRPr/>
            </a:pPr>
            <a:r>
              <a:rPr lang="es-ES_tradnl" sz="2000" dirty="0"/>
              <a:t>Ser un</a:t>
            </a:r>
            <a:r>
              <a:rPr lang="es-ES_tradnl" sz="2000" u="sng" dirty="0"/>
              <a:t> </a:t>
            </a:r>
            <a:r>
              <a:rPr lang="es-ES_tradnl" sz="2000" b="1" u="sng" dirty="0"/>
              <a:t>modelo</a:t>
            </a:r>
            <a:r>
              <a:rPr lang="es-ES_tradnl" sz="2000" u="sng" dirty="0"/>
              <a:t> </a:t>
            </a:r>
            <a:r>
              <a:rPr lang="es-ES_tradnl" sz="2000" dirty="0"/>
              <a:t>a </a:t>
            </a:r>
            <a:r>
              <a:rPr lang="es-ES_tradnl" sz="2000" dirty="0" smtClean="0"/>
              <a:t>imitar</a:t>
            </a:r>
          </a:p>
          <a:p>
            <a:pPr>
              <a:buClr>
                <a:srgbClr val="C00000"/>
              </a:buClr>
              <a:buSzPct val="150000"/>
              <a:defRPr/>
            </a:pPr>
            <a:endParaRPr lang="es-ES_tradnl" sz="1200" dirty="0"/>
          </a:p>
          <a:p>
            <a:pPr marL="285750" indent="-285750">
              <a:buClr>
                <a:srgbClr val="C00000"/>
              </a:buClr>
              <a:buSzPct val="150000"/>
              <a:buFont typeface="Arial" pitchFamily="34" charset="0"/>
              <a:buChar char="•"/>
              <a:defRPr/>
            </a:pPr>
            <a:r>
              <a:rPr lang="es-ES_tradnl" sz="2000" dirty="0"/>
              <a:t>Estar </a:t>
            </a:r>
            <a:r>
              <a:rPr lang="es-ES_tradnl" sz="2000" u="sng" dirty="0" smtClean="0"/>
              <a:t>disponible</a:t>
            </a:r>
          </a:p>
          <a:p>
            <a:pPr>
              <a:buClr>
                <a:srgbClr val="C00000"/>
              </a:buClr>
              <a:buSzPct val="150000"/>
              <a:defRPr/>
            </a:pPr>
            <a:endParaRPr lang="es-ES_tradnl" sz="1200" dirty="0"/>
          </a:p>
          <a:p>
            <a:pPr marL="285750" indent="-285750">
              <a:buClr>
                <a:srgbClr val="C00000"/>
              </a:buClr>
              <a:buSzPct val="150000"/>
              <a:buFont typeface="Arial" pitchFamily="34" charset="0"/>
              <a:buChar char="•"/>
              <a:defRPr/>
            </a:pPr>
            <a:r>
              <a:rPr lang="es-ES_tradnl" sz="2000" dirty="0"/>
              <a:t>Evaluar el trabajo </a:t>
            </a:r>
            <a:r>
              <a:rPr lang="es-ES_tradnl" sz="2000" dirty="0" smtClean="0"/>
              <a:t>a tiempo </a:t>
            </a:r>
          </a:p>
          <a:p>
            <a:pPr>
              <a:buClr>
                <a:srgbClr val="C00000"/>
              </a:buClr>
              <a:buSzPct val="150000"/>
              <a:defRPr/>
            </a:pPr>
            <a:endParaRPr lang="es-ES_tradnl" sz="1200" dirty="0"/>
          </a:p>
          <a:p>
            <a:pPr marL="261938" indent="-261938">
              <a:buClr>
                <a:srgbClr val="C00000"/>
              </a:buClr>
              <a:buSzPct val="150000"/>
              <a:buFont typeface="Arial" pitchFamily="34" charset="0"/>
              <a:buChar char="•"/>
              <a:defRPr/>
            </a:pPr>
            <a:r>
              <a:rPr lang="es-ES_tradnl" sz="2000" b="1" dirty="0"/>
              <a:t>Dar guía ética</a:t>
            </a:r>
          </a:p>
          <a:p>
            <a:pPr marL="261938" indent="-261938">
              <a:buClr>
                <a:srgbClr val="C00000"/>
              </a:buClr>
              <a:buSzPct val="150000"/>
              <a:buFont typeface="Arial" pitchFamily="34" charset="0"/>
              <a:buChar char="•"/>
              <a:defRPr/>
            </a:pPr>
            <a:endParaRPr lang="es-ES_tradnl" sz="1000" b="1" dirty="0"/>
          </a:p>
        </p:txBody>
      </p:sp>
      <p:sp>
        <p:nvSpPr>
          <p:cNvPr id="3" name="Text Box 10"/>
          <p:cNvSpPr txBox="1">
            <a:spLocks noChangeArrowheads="1"/>
          </p:cNvSpPr>
          <p:nvPr/>
        </p:nvSpPr>
        <p:spPr bwMode="auto">
          <a:xfrm>
            <a:off x="4716016" y="2522885"/>
            <a:ext cx="3891016" cy="2646878"/>
          </a:xfrm>
          <a:prstGeom prst="rect">
            <a:avLst/>
          </a:prstGeom>
          <a:solidFill>
            <a:srgbClr val="FFB7CF"/>
          </a:solidFill>
          <a:ln>
            <a:noFill/>
          </a:ln>
          <a:effectLst>
            <a:outerShdw blurRad="50800" dist="38100" dir="2700000" algn="tl" rotWithShape="0">
              <a:prstClr val="black">
                <a:alpha val="40000"/>
              </a:prstClr>
            </a:outerShdw>
          </a:effectLst>
          <a:extLst/>
        </p:spPr>
        <p:txBody>
          <a:bodyPr wrap="square">
            <a:spAutoFit/>
          </a:bodyPr>
          <a:lstStyle/>
          <a:p>
            <a:pPr>
              <a:buClr>
                <a:srgbClr val="C00000"/>
              </a:buClr>
              <a:defRPr/>
            </a:pPr>
            <a:r>
              <a:rPr lang="es-ES_tradnl" sz="2800" b="1" dirty="0"/>
              <a:t>Estudiante</a:t>
            </a:r>
          </a:p>
          <a:p>
            <a:pPr marL="285750" indent="-285750">
              <a:buClr>
                <a:srgbClr val="C00000"/>
              </a:buClr>
              <a:buFont typeface="Arial" pitchFamily="34" charset="0"/>
              <a:buChar char="•"/>
              <a:defRPr/>
            </a:pPr>
            <a:endParaRPr lang="es-ES_tradnl" sz="1400" b="1" dirty="0"/>
          </a:p>
          <a:p>
            <a:pPr marL="285750" indent="-285750">
              <a:buClr>
                <a:srgbClr val="C00000"/>
              </a:buClr>
              <a:buSzPct val="150000"/>
              <a:buFont typeface="Arial" pitchFamily="34" charset="0"/>
              <a:buChar char="•"/>
              <a:defRPr/>
            </a:pPr>
            <a:r>
              <a:rPr lang="es-ES_tradnl" sz="2000" dirty="0"/>
              <a:t>Identificar sus necesidades, </a:t>
            </a:r>
          </a:p>
          <a:p>
            <a:pPr>
              <a:buClr>
                <a:srgbClr val="C00000"/>
              </a:buClr>
              <a:buSzPct val="150000"/>
              <a:defRPr/>
            </a:pPr>
            <a:r>
              <a:rPr lang="es-ES_tradnl" sz="2000" dirty="0"/>
              <a:t>    talentos e </a:t>
            </a:r>
            <a:r>
              <a:rPr lang="es-ES_tradnl" sz="2000" dirty="0" smtClean="0"/>
              <a:t>intereses</a:t>
            </a:r>
          </a:p>
          <a:p>
            <a:pPr>
              <a:buClr>
                <a:srgbClr val="C00000"/>
              </a:buClr>
              <a:buSzPct val="150000"/>
              <a:defRPr/>
            </a:pPr>
            <a:endParaRPr lang="es-ES_tradnl" sz="1200" dirty="0"/>
          </a:p>
          <a:p>
            <a:pPr marL="285750" indent="-285750">
              <a:buClr>
                <a:srgbClr val="C00000"/>
              </a:buClr>
              <a:buSzPct val="150000"/>
              <a:buFont typeface="Arial" pitchFamily="34" charset="0"/>
              <a:buChar char="•"/>
              <a:defRPr/>
            </a:pPr>
            <a:r>
              <a:rPr lang="es-ES_tradnl" sz="2000" b="1" dirty="0"/>
              <a:t>Encargarse de sus </a:t>
            </a:r>
            <a:r>
              <a:rPr lang="es-ES_tradnl" sz="2000" b="1" dirty="0" smtClean="0"/>
              <a:t>estudios</a:t>
            </a:r>
          </a:p>
          <a:p>
            <a:pPr>
              <a:buClr>
                <a:srgbClr val="C00000"/>
              </a:buClr>
              <a:buSzPct val="150000"/>
              <a:defRPr/>
            </a:pPr>
            <a:endParaRPr lang="es-ES_tradnl" sz="1200" b="1" dirty="0"/>
          </a:p>
          <a:p>
            <a:pPr marL="285750" indent="-285750">
              <a:buClr>
                <a:srgbClr val="C00000"/>
              </a:buClr>
              <a:buSzPct val="150000"/>
              <a:buFont typeface="Arial" pitchFamily="34" charset="0"/>
              <a:buChar char="•"/>
              <a:defRPr/>
            </a:pPr>
            <a:r>
              <a:rPr lang="es-ES_tradnl" sz="2000" b="1" dirty="0"/>
              <a:t>Comportarse honestamente</a:t>
            </a:r>
          </a:p>
          <a:p>
            <a:pPr marL="285750" indent="-285750">
              <a:buClr>
                <a:srgbClr val="C00000"/>
              </a:buClr>
              <a:buSzPct val="150000"/>
              <a:buFont typeface="Arial" pitchFamily="34" charset="0"/>
              <a:buChar char="•"/>
              <a:defRPr/>
            </a:pPr>
            <a:endParaRPr lang="es-ES_tradnl" sz="2000" b="1" dirty="0"/>
          </a:p>
        </p:txBody>
      </p:sp>
      <p:sp>
        <p:nvSpPr>
          <p:cNvPr id="30724" name="Rectangle 11"/>
          <p:cNvSpPr>
            <a:spLocks noChangeArrowheads="1"/>
          </p:cNvSpPr>
          <p:nvPr/>
        </p:nvSpPr>
        <p:spPr bwMode="auto">
          <a:xfrm>
            <a:off x="3171432" y="5313591"/>
            <a:ext cx="54356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r"/>
            <a:r>
              <a:rPr lang="en-GB" sz="1200" i="1" dirty="0">
                <a:solidFill>
                  <a:srgbClr val="000000"/>
                </a:solidFill>
                <a:latin typeface="Arial" charset="0"/>
              </a:rPr>
              <a:t>RCR Mentoring</a:t>
            </a:r>
            <a:r>
              <a:rPr lang="en-GB" sz="1200" dirty="0">
                <a:solidFill>
                  <a:srgbClr val="000000"/>
                </a:solidFill>
                <a:latin typeface="Arial" charset="0"/>
              </a:rPr>
              <a:t>. Columbia University 2009</a:t>
            </a:r>
          </a:p>
          <a:p>
            <a:pPr algn="r"/>
            <a:r>
              <a:rPr lang="en-GB" sz="1200" dirty="0">
                <a:solidFill>
                  <a:srgbClr val="000000"/>
                </a:solidFill>
                <a:latin typeface="Arial" charset="0"/>
              </a:rPr>
              <a:t>http:/7ccnmtl.columbia.edu/project/</a:t>
            </a:r>
            <a:r>
              <a:rPr lang="en-GB" sz="1200" dirty="0" err="1">
                <a:solidFill>
                  <a:srgbClr val="000000"/>
                </a:solidFill>
                <a:latin typeface="Arial" charset="0"/>
              </a:rPr>
              <a:t>rcr</a:t>
            </a:r>
            <a:r>
              <a:rPr lang="en-GB" sz="1200" dirty="0">
                <a:solidFill>
                  <a:srgbClr val="000000"/>
                </a:solidFill>
                <a:latin typeface="Arial" charset="0"/>
              </a:rPr>
              <a:t>/</a:t>
            </a:r>
            <a:r>
              <a:rPr lang="en-GB" sz="1200" dirty="0" err="1">
                <a:solidFill>
                  <a:srgbClr val="000000"/>
                </a:solidFill>
                <a:latin typeface="Arial" charset="0"/>
              </a:rPr>
              <a:t>rcr_mentoring</a:t>
            </a:r>
            <a:r>
              <a:rPr lang="en-GB" sz="1200" dirty="0">
                <a:solidFill>
                  <a:srgbClr val="000000"/>
                </a:solidFill>
                <a:latin typeface="Arial" charset="0"/>
              </a:rPr>
              <a:t>/foundation.index.html</a:t>
            </a:r>
            <a:endParaRPr lang="es-ES_tradnl" sz="1200" dirty="0">
              <a:solidFill>
                <a:srgbClr val="000000"/>
              </a:solidFill>
              <a:latin typeface="Arial" charset="0"/>
            </a:endParaRPr>
          </a:p>
        </p:txBody>
      </p:sp>
      <p:sp>
        <p:nvSpPr>
          <p:cNvPr id="5" name="Text Box 7"/>
          <p:cNvSpPr txBox="1">
            <a:spLocks noChangeArrowheads="1"/>
          </p:cNvSpPr>
          <p:nvPr/>
        </p:nvSpPr>
        <p:spPr bwMode="auto">
          <a:xfrm>
            <a:off x="2694723" y="980728"/>
            <a:ext cx="3754554" cy="1077218"/>
          </a:xfrm>
          <a:prstGeom prst="rect">
            <a:avLst/>
          </a:prstGeom>
          <a:solidFill>
            <a:srgbClr val="9BB3FF"/>
          </a:solidFill>
          <a:ln w="28575">
            <a:solidFill>
              <a:schemeClr val="accent6">
                <a:lumMod val="60000"/>
                <a:lumOff val="40000"/>
              </a:schemeClr>
            </a:solidFill>
            <a:miter lim="800000"/>
            <a:headEnd/>
            <a:tailEnd/>
          </a:ln>
          <a:effectLst>
            <a:outerShdw blurRad="50800" dist="38100" dir="2700000" algn="tl" rotWithShape="0">
              <a:prstClr val="black">
                <a:alpha val="40000"/>
              </a:prstClr>
            </a:outerShdw>
          </a:effectLst>
          <a:extLst/>
        </p:spPr>
        <p:txBody>
          <a:bodyPr wrap="none">
            <a:spAutoFit/>
          </a:bodyPr>
          <a:lstStyle/>
          <a:p>
            <a:pPr algn="ctr">
              <a:defRPr/>
            </a:pPr>
            <a:r>
              <a:rPr lang="es-ES" sz="3200" dirty="0">
                <a:effectLst>
                  <a:outerShdw blurRad="38100" dist="38100" dir="2700000" algn="tl">
                    <a:srgbClr val="000000">
                      <a:alpha val="43137"/>
                    </a:srgbClr>
                  </a:outerShdw>
                </a:effectLst>
              </a:rPr>
              <a:t>Responsabilidades </a:t>
            </a:r>
            <a:endParaRPr lang="es-ES" sz="3200" dirty="0" smtClean="0">
              <a:effectLst>
                <a:outerShdw blurRad="38100" dist="38100" dir="2700000" algn="tl">
                  <a:srgbClr val="000000">
                    <a:alpha val="43137"/>
                  </a:srgbClr>
                </a:outerShdw>
              </a:effectLst>
            </a:endParaRPr>
          </a:p>
          <a:p>
            <a:pPr algn="ctr">
              <a:defRPr/>
            </a:pPr>
            <a:r>
              <a:rPr lang="es-ES" sz="3200" dirty="0" smtClean="0">
                <a:effectLst>
                  <a:outerShdw blurRad="38100" dist="38100" dir="2700000" algn="tl">
                    <a:srgbClr val="000000">
                      <a:alpha val="43137"/>
                    </a:srgbClr>
                  </a:outerShdw>
                </a:effectLst>
              </a:rPr>
              <a:t>Individuales</a:t>
            </a:r>
            <a:endParaRPr lang="es-ES" sz="3200" dirty="0">
              <a:effectLst>
                <a:outerShdw blurRad="38100" dist="38100" dir="2700000" algn="tl">
                  <a:srgbClr val="000000">
                    <a:alpha val="43137"/>
                  </a:srgbClr>
                </a:outerShdw>
              </a:effectLst>
            </a:endParaRPr>
          </a:p>
        </p:txBody>
      </p:sp>
      <p:sp>
        <p:nvSpPr>
          <p:cNvPr id="8" name="Text Box 11"/>
          <p:cNvSpPr txBox="1">
            <a:spLocks noChangeArrowheads="1"/>
          </p:cNvSpPr>
          <p:nvPr/>
        </p:nvSpPr>
        <p:spPr bwMode="auto">
          <a:xfrm>
            <a:off x="6971393" y="262051"/>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
        <p:nvSpPr>
          <p:cNvPr id="9" name="Text Box 4"/>
          <p:cNvSpPr txBox="1">
            <a:spLocks noChangeArrowheads="1"/>
          </p:cNvSpPr>
          <p:nvPr/>
        </p:nvSpPr>
        <p:spPr bwMode="auto">
          <a:xfrm>
            <a:off x="6300192"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dirty="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03425" y="1077913"/>
            <a:ext cx="5154613" cy="831850"/>
          </a:xfrm>
          <a:prstGeom prst="rect">
            <a:avLst/>
          </a:prstGeom>
          <a:noFill/>
        </p:spPr>
        <p:txBody>
          <a:bodyPr wrap="none">
            <a:spAutoFit/>
          </a:bodyPr>
          <a:lstStyle/>
          <a:p>
            <a:pPr>
              <a:defRPr/>
            </a:pPr>
            <a:r>
              <a:rPr lang="es-VE" dirty="0"/>
              <a:t>Para tener una  </a:t>
            </a:r>
            <a:r>
              <a:rPr lang="es-VE" dirty="0">
                <a:effectLst>
                  <a:outerShdw blurRad="38100" dist="38100" dir="2700000" algn="tl">
                    <a:srgbClr val="000000">
                      <a:alpha val="43137"/>
                    </a:srgbClr>
                  </a:outerShdw>
                </a:effectLst>
              </a:rPr>
              <a:t>institución íntegra </a:t>
            </a:r>
          </a:p>
          <a:p>
            <a:pPr>
              <a:defRPr/>
            </a:pPr>
            <a:r>
              <a:rPr lang="es-VE" dirty="0"/>
              <a:t>es indispensable:</a:t>
            </a:r>
          </a:p>
        </p:txBody>
      </p:sp>
      <p:sp>
        <p:nvSpPr>
          <p:cNvPr id="4" name="3 CuadroTexto"/>
          <p:cNvSpPr txBox="1"/>
          <p:nvPr/>
        </p:nvSpPr>
        <p:spPr>
          <a:xfrm>
            <a:off x="1687909" y="2060848"/>
            <a:ext cx="5785644" cy="4093428"/>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square">
            <a:spAutoFit/>
          </a:bodyPr>
          <a:lstStyle/>
          <a:p>
            <a:pPr marL="171450" indent="-171450">
              <a:buClr>
                <a:srgbClr val="C00000"/>
              </a:buClr>
              <a:buSzPct val="160000"/>
              <a:buFont typeface="Arial" pitchFamily="34" charset="0"/>
              <a:buChar char="•"/>
              <a:defRPr/>
            </a:pPr>
            <a:endParaRPr lang="es-VE" sz="1000" dirty="0"/>
          </a:p>
          <a:p>
            <a:pPr marL="342900" indent="-342900">
              <a:buClr>
                <a:srgbClr val="C00000"/>
              </a:buClr>
              <a:buSzPct val="160000"/>
              <a:buFont typeface="Arial" pitchFamily="34" charset="0"/>
              <a:buChar char="•"/>
              <a:defRPr/>
            </a:pPr>
            <a:r>
              <a:rPr lang="es-VE" dirty="0">
                <a:effectLst>
                  <a:outerShdw blurRad="38100" dist="38100" dir="2700000" algn="tl">
                    <a:srgbClr val="000000">
                      <a:alpha val="43137"/>
                    </a:srgbClr>
                  </a:outerShdw>
                </a:effectLst>
              </a:rPr>
              <a:t>Enseñar</a:t>
            </a:r>
            <a:r>
              <a:rPr lang="es-VE" dirty="0"/>
              <a:t> y discutir en la academia </a:t>
            </a:r>
          </a:p>
          <a:p>
            <a:pPr>
              <a:buClr>
                <a:srgbClr val="C00000"/>
              </a:buClr>
              <a:buSzPct val="160000"/>
              <a:defRPr/>
            </a:pPr>
            <a:r>
              <a:rPr lang="es-VE" dirty="0"/>
              <a:t>     conductas esperadas e inaceptables</a:t>
            </a:r>
          </a:p>
          <a:p>
            <a:pPr marL="342900" indent="-342900">
              <a:buClr>
                <a:srgbClr val="C00000"/>
              </a:buClr>
              <a:buSzPct val="160000"/>
              <a:buFont typeface="Arial" pitchFamily="34" charset="0"/>
              <a:buChar char="•"/>
              <a:defRPr/>
            </a:pPr>
            <a:endParaRPr lang="es-VE" dirty="0"/>
          </a:p>
          <a:p>
            <a:pPr marL="342900" indent="-342900">
              <a:buClr>
                <a:srgbClr val="C00000"/>
              </a:buClr>
              <a:buSzPct val="160000"/>
              <a:buFont typeface="Arial" pitchFamily="34" charset="0"/>
              <a:buChar char="•"/>
              <a:defRPr/>
            </a:pPr>
            <a:r>
              <a:rPr lang="es-VE" dirty="0">
                <a:effectLst>
                  <a:outerShdw blurRad="38100" dist="38100" dir="2700000" algn="tl">
                    <a:srgbClr val="000000">
                      <a:alpha val="43137"/>
                    </a:srgbClr>
                  </a:outerShdw>
                </a:effectLst>
              </a:rPr>
              <a:t>Ser modelo</a:t>
            </a:r>
            <a:r>
              <a:rPr lang="es-VE" dirty="0"/>
              <a:t> integral a imitar</a:t>
            </a:r>
          </a:p>
          <a:p>
            <a:pPr marL="342900" indent="-342900">
              <a:buClr>
                <a:srgbClr val="C00000"/>
              </a:buClr>
              <a:buSzPct val="160000"/>
              <a:buFont typeface="Arial" pitchFamily="34" charset="0"/>
              <a:buChar char="•"/>
              <a:defRPr/>
            </a:pPr>
            <a:endParaRPr lang="es-VE" dirty="0"/>
          </a:p>
          <a:p>
            <a:pPr marL="342900" indent="-342900">
              <a:buClr>
                <a:srgbClr val="C00000"/>
              </a:buClr>
              <a:buSzPct val="160000"/>
              <a:buFont typeface="Arial" pitchFamily="34" charset="0"/>
              <a:buChar char="•"/>
              <a:defRPr/>
            </a:pPr>
            <a:r>
              <a:rPr lang="es-VE" dirty="0">
                <a:effectLst>
                  <a:outerShdw blurRad="38100" dist="38100" dir="2700000" algn="tl">
                    <a:srgbClr val="000000">
                      <a:alpha val="43137"/>
                    </a:srgbClr>
                  </a:outerShdw>
                </a:effectLst>
              </a:rPr>
              <a:t>Propiciar ambiente profesional</a:t>
            </a:r>
          </a:p>
          <a:p>
            <a:pPr>
              <a:buClr>
                <a:srgbClr val="C00000"/>
              </a:buClr>
              <a:buSzPct val="160000"/>
              <a:defRPr/>
            </a:pPr>
            <a:r>
              <a:rPr lang="es-VE" dirty="0">
                <a:effectLst>
                  <a:outerShdw blurRad="38100" dist="38100" dir="2700000" algn="tl">
                    <a:srgbClr val="000000">
                      <a:alpha val="43137"/>
                    </a:srgbClr>
                  </a:outerShdw>
                </a:effectLst>
              </a:rPr>
              <a:t>     y recompensar buenas conductas</a:t>
            </a:r>
          </a:p>
          <a:p>
            <a:pPr marL="342900" indent="-342900">
              <a:buClr>
                <a:srgbClr val="C00000"/>
              </a:buClr>
              <a:buSzPct val="160000"/>
              <a:buFont typeface="Arial" pitchFamily="34" charset="0"/>
              <a:buChar char="•"/>
              <a:defRPr/>
            </a:pPr>
            <a:endParaRPr lang="es-VE" dirty="0"/>
          </a:p>
          <a:p>
            <a:pPr marL="342900" indent="-342900">
              <a:buClr>
                <a:srgbClr val="C00000"/>
              </a:buClr>
              <a:buSzPct val="160000"/>
              <a:buFont typeface="Arial" pitchFamily="34" charset="0"/>
              <a:buChar char="•"/>
              <a:defRPr/>
            </a:pPr>
            <a:r>
              <a:rPr lang="es-VE" dirty="0">
                <a:effectLst>
                  <a:outerShdw blurRad="38100" dist="38100" dir="2700000" algn="tl">
                    <a:srgbClr val="000000">
                      <a:alpha val="43137"/>
                    </a:srgbClr>
                  </a:outerShdw>
                </a:effectLst>
              </a:rPr>
              <a:t>Combatir ambiente deshonesto</a:t>
            </a:r>
          </a:p>
          <a:p>
            <a:pPr>
              <a:buClr>
                <a:srgbClr val="C00000"/>
              </a:buClr>
              <a:buSzPct val="160000"/>
              <a:defRPr/>
            </a:pPr>
            <a:r>
              <a:rPr lang="es-VE" dirty="0">
                <a:effectLst>
                  <a:outerShdw blurRad="38100" dist="38100" dir="2700000" algn="tl">
                    <a:srgbClr val="000000">
                      <a:alpha val="43137"/>
                    </a:srgbClr>
                  </a:outerShdw>
                </a:effectLst>
              </a:rPr>
              <a:t>     y castigar conductas reprochables</a:t>
            </a:r>
          </a:p>
          <a:p>
            <a:pPr marL="171450" indent="-171450">
              <a:buClr>
                <a:srgbClr val="C00000"/>
              </a:buClr>
              <a:buSzPct val="160000"/>
              <a:buFont typeface="Arial" pitchFamily="34" charset="0"/>
              <a:buChar char="•"/>
              <a:defRPr/>
            </a:pPr>
            <a:endParaRPr lang="es-VE" sz="1000" dirty="0"/>
          </a:p>
        </p:txBody>
      </p:sp>
      <p:sp>
        <p:nvSpPr>
          <p:cNvPr id="5"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
        <p:nvSpPr>
          <p:cNvPr id="31749"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187450" y="1292101"/>
            <a:ext cx="2827338" cy="1920875"/>
          </a:xfrm>
          <a:prstGeom prst="rect">
            <a:avLst/>
          </a:prstGeom>
          <a:solidFill>
            <a:srgbClr val="00FFCC"/>
          </a:solidFill>
          <a:ln w="9525">
            <a:solidFill>
              <a:srgbClr val="0099CC"/>
            </a:solidFill>
            <a:miter lim="800000"/>
            <a:headEnd/>
            <a:tailEnd/>
          </a:ln>
          <a:effectLst>
            <a:outerShdw blurRad="50800" dist="38100" dir="2700000" algn="tl" rotWithShape="0">
              <a:prstClr val="black">
                <a:alpha val="40000"/>
              </a:prstClr>
            </a:outerShdw>
          </a:effectLs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4000" dirty="0"/>
              <a:t>Fomentar </a:t>
            </a:r>
          </a:p>
          <a:p>
            <a:pPr eaLnBrk="1" hangingPunct="1"/>
            <a:r>
              <a:rPr lang="es-ES" sz="4000" dirty="0"/>
              <a:t>ambiente </a:t>
            </a:r>
          </a:p>
          <a:p>
            <a:pPr eaLnBrk="1" hangingPunct="1"/>
            <a:r>
              <a:rPr lang="es-ES" sz="4000" dirty="0"/>
              <a:t>profesional</a:t>
            </a:r>
          </a:p>
        </p:txBody>
      </p:sp>
      <p:sp>
        <p:nvSpPr>
          <p:cNvPr id="3" name="Text Box 8"/>
          <p:cNvSpPr txBox="1">
            <a:spLocks noChangeArrowheads="1"/>
          </p:cNvSpPr>
          <p:nvPr/>
        </p:nvSpPr>
        <p:spPr bwMode="auto">
          <a:xfrm>
            <a:off x="1187450" y="3645024"/>
            <a:ext cx="2867025" cy="1920875"/>
          </a:xfrm>
          <a:prstGeom prst="rect">
            <a:avLst/>
          </a:prstGeom>
          <a:solidFill>
            <a:srgbClr val="FF6699"/>
          </a:solidFill>
          <a:ln w="9525">
            <a:solidFill>
              <a:srgbClr val="000000"/>
            </a:solidFill>
            <a:miter lim="800000"/>
            <a:headEnd/>
            <a:tailEnd/>
          </a:ln>
          <a:effectLst>
            <a:outerShdw blurRad="50800" dist="38100" dir="2700000" algn="tl" rotWithShape="0">
              <a:prstClr val="black">
                <a:alpha val="40000"/>
              </a:prstClr>
            </a:outerShdw>
          </a:effectLs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4000"/>
              <a:t>Combatir </a:t>
            </a:r>
          </a:p>
          <a:p>
            <a:pPr eaLnBrk="1" hangingPunct="1"/>
            <a:r>
              <a:rPr lang="es-ES" sz="4000"/>
              <a:t>ambiente </a:t>
            </a:r>
          </a:p>
          <a:p>
            <a:pPr eaLnBrk="1" hangingPunct="1"/>
            <a:r>
              <a:rPr lang="es-ES" sz="4000"/>
              <a:t>deshonesto</a:t>
            </a:r>
          </a:p>
        </p:txBody>
      </p:sp>
      <p:sp>
        <p:nvSpPr>
          <p:cNvPr id="4" name="Text Box 9"/>
          <p:cNvSpPr txBox="1">
            <a:spLocks noChangeArrowheads="1"/>
          </p:cNvSpPr>
          <p:nvPr/>
        </p:nvSpPr>
        <p:spPr bwMode="auto">
          <a:xfrm>
            <a:off x="5003800" y="1773113"/>
            <a:ext cx="2408238" cy="852488"/>
          </a:xfrm>
          <a:prstGeom prst="rect">
            <a:avLst/>
          </a:prstGeom>
          <a:solidFill>
            <a:srgbClr val="00FFCC"/>
          </a:solidFill>
          <a:ln w="28575">
            <a:solidFill>
              <a:srgbClr val="0099CC"/>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4800"/>
              <a:t>Premiar</a:t>
            </a:r>
          </a:p>
        </p:txBody>
      </p:sp>
      <p:sp>
        <p:nvSpPr>
          <p:cNvPr id="5" name="Text Box 10"/>
          <p:cNvSpPr txBox="1">
            <a:spLocks noChangeArrowheads="1"/>
          </p:cNvSpPr>
          <p:nvPr/>
        </p:nvSpPr>
        <p:spPr bwMode="auto">
          <a:xfrm>
            <a:off x="4932363" y="4292724"/>
            <a:ext cx="2762250" cy="790575"/>
          </a:xfrm>
          <a:prstGeom prst="rect">
            <a:avLst/>
          </a:prstGeom>
          <a:solidFill>
            <a:srgbClr val="FF6699"/>
          </a:solidFill>
          <a:ln w="28575">
            <a:solidFill>
              <a:srgbClr val="CC0000"/>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4400"/>
              <a:t>Sancionar</a:t>
            </a:r>
          </a:p>
        </p:txBody>
      </p:sp>
      <p:pic>
        <p:nvPicPr>
          <p:cNvPr id="6" name="Picture 11" descr="smiley-face"/>
          <p:cNvPicPr>
            <a:picLocks noChangeAspect="1" noChangeArrowheads="1"/>
          </p:cNvPicPr>
          <p:nvPr/>
        </p:nvPicPr>
        <p:blipFill>
          <a:blip r:embed="rId2" cstate="print">
            <a:lum bright="18000" contrast="6000"/>
            <a:extLst>
              <a:ext uri="{28A0092B-C50C-407E-A947-70E740481C1C}">
                <a14:useLocalDpi xmlns="" xmlns:a14="http://schemas.microsoft.com/office/drawing/2010/main" val="0"/>
              </a:ext>
            </a:extLst>
          </a:blip>
          <a:srcRect/>
          <a:stretch>
            <a:fillRect/>
          </a:stretch>
        </p:blipFill>
        <p:spPr bwMode="auto">
          <a:xfrm>
            <a:off x="7596188" y="1700088"/>
            <a:ext cx="984250" cy="996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12" descr="unhappy face"/>
          <p:cNvPicPr>
            <a:picLocks noChangeAspect="1" noChangeArrowheads="1"/>
          </p:cNvPicPr>
          <p:nvPr/>
        </p:nvPicPr>
        <p:blipFill>
          <a:blip r:embed="rId3" cstate="print">
            <a:lum bright="-6000"/>
            <a:extLst>
              <a:ext uri="{28A0092B-C50C-407E-A947-70E740481C1C}">
                <a14:useLocalDpi xmlns="" xmlns:a14="http://schemas.microsoft.com/office/drawing/2010/main" val="0"/>
              </a:ext>
            </a:extLst>
          </a:blip>
          <a:srcRect/>
          <a:stretch>
            <a:fillRect/>
          </a:stretch>
        </p:blipFill>
        <p:spPr bwMode="auto">
          <a:xfrm>
            <a:off x="7812088" y="4221286"/>
            <a:ext cx="914400" cy="908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
        <p:nvSpPr>
          <p:cNvPr id="27657"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6" presetClass="entr" presetSubtype="32"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out)">
                                      <p:cBhvr>
                                        <p:cTn id="11" dur="20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6" presetClass="entr" presetSubtype="32"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circle(out)">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1274763" y="1773238"/>
            <a:ext cx="6592887" cy="4002087"/>
          </a:xfrm>
          <a:prstGeom prst="rect">
            <a:avLst/>
          </a:prstGeom>
          <a:solidFill>
            <a:schemeClr val="accent1">
              <a:lumMod val="90000"/>
            </a:schemeClr>
          </a:solidFill>
          <a:ln w="9525">
            <a:solidFill>
              <a:srgbClr val="0000CC"/>
            </a:solidFill>
            <a:miter lim="800000"/>
            <a:headEnd/>
            <a:tailEnd/>
          </a:ln>
          <a:effectLst>
            <a:outerShdw dist="35921" dir="2700000" algn="ctr" rotWithShape="0">
              <a:schemeClr val="tx1"/>
            </a:outerShdw>
          </a:effectLst>
        </p:spPr>
        <p:txBody>
          <a:bodyPr wrap="none">
            <a:spAutoFit/>
          </a:bodyPr>
          <a:lstStyle/>
          <a:p>
            <a:pPr algn="ctr">
              <a:defRPr/>
            </a:pPr>
            <a:endParaRPr lang="es-ES" sz="1000" b="1">
              <a:solidFill>
                <a:srgbClr val="0000CC"/>
              </a:solidFill>
              <a:effectLst>
                <a:outerShdw blurRad="38100" dist="38100" dir="2700000" algn="tl">
                  <a:srgbClr val="000000"/>
                </a:outerShdw>
              </a:effectLst>
            </a:endParaRPr>
          </a:p>
          <a:p>
            <a:pPr algn="ctr">
              <a:defRPr/>
            </a:pPr>
            <a:r>
              <a:rPr lang="es-ES" sz="6000" b="1">
                <a:solidFill>
                  <a:srgbClr val="0000CC"/>
                </a:solidFill>
                <a:effectLst>
                  <a:outerShdw blurRad="38100" dist="38100" dir="2700000" algn="tl">
                    <a:srgbClr val="000000"/>
                  </a:outerShdw>
                </a:effectLst>
              </a:rPr>
              <a:t>CREAR CULTURA</a:t>
            </a:r>
          </a:p>
          <a:p>
            <a:pPr algn="ctr">
              <a:defRPr/>
            </a:pPr>
            <a:r>
              <a:rPr lang="es-ES" sz="4400" b="1">
                <a:solidFill>
                  <a:srgbClr val="0000CC"/>
                </a:solidFill>
                <a:effectLst>
                  <a:outerShdw blurRad="38100" dist="38100" dir="2700000" algn="tl">
                    <a:srgbClr val="000000"/>
                  </a:outerShdw>
                </a:effectLst>
              </a:rPr>
              <a:t>DE</a:t>
            </a:r>
          </a:p>
          <a:p>
            <a:pPr algn="ctr">
              <a:defRPr/>
            </a:pPr>
            <a:r>
              <a:rPr lang="es-ES" sz="1200" b="1">
                <a:solidFill>
                  <a:srgbClr val="0000CC"/>
                </a:solidFill>
                <a:effectLst>
                  <a:outerShdw blurRad="38100" dist="38100" dir="2700000" algn="tl">
                    <a:srgbClr val="000000"/>
                  </a:outerShdw>
                </a:effectLst>
              </a:rPr>
              <a:t> </a:t>
            </a:r>
          </a:p>
          <a:p>
            <a:pPr algn="ctr">
              <a:defRPr/>
            </a:pPr>
            <a:r>
              <a:rPr lang="es-ES" sz="6000" b="1">
                <a:solidFill>
                  <a:srgbClr val="0000CC"/>
                </a:solidFill>
                <a:effectLst>
                  <a:outerShdw blurRad="38100" dist="38100" dir="2700000" algn="tl">
                    <a:srgbClr val="000000"/>
                  </a:outerShdw>
                </a:effectLst>
              </a:rPr>
              <a:t>INTEGRIDAD</a:t>
            </a:r>
          </a:p>
          <a:p>
            <a:pPr algn="ctr">
              <a:defRPr/>
            </a:pPr>
            <a:r>
              <a:rPr lang="es-ES" sz="6000" b="1">
                <a:solidFill>
                  <a:srgbClr val="0000CC"/>
                </a:solidFill>
                <a:effectLst>
                  <a:outerShdw blurRad="38100" dist="38100" dir="2700000" algn="tl">
                    <a:srgbClr val="000000"/>
                  </a:outerShdw>
                </a:effectLst>
              </a:rPr>
              <a:t>ACADÉMICA</a:t>
            </a:r>
          </a:p>
          <a:p>
            <a:pPr algn="ctr">
              <a:defRPr/>
            </a:pPr>
            <a:r>
              <a:rPr lang="es-ES" sz="1000" b="1">
                <a:solidFill>
                  <a:srgbClr val="0000CC"/>
                </a:solidFill>
                <a:effectLst>
                  <a:outerShdw blurRad="38100" dist="38100" dir="2700000" algn="tl">
                    <a:srgbClr val="000000"/>
                  </a:outerShdw>
                </a:effectLst>
              </a:rPr>
              <a:t> </a:t>
            </a:r>
          </a:p>
        </p:txBody>
      </p:sp>
      <p:sp>
        <p:nvSpPr>
          <p:cNvPr id="26627"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ULA 2014</a:t>
            </a:r>
          </a:p>
        </p:txBody>
      </p:sp>
      <p:sp>
        <p:nvSpPr>
          <p:cNvPr id="5"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1088539" y="3573016"/>
            <a:ext cx="6983413" cy="1538288"/>
          </a:xfrm>
          <a:prstGeom prst="rect">
            <a:avLst/>
          </a:prstGeom>
          <a:noFill/>
          <a:ln>
            <a:noFill/>
          </a:ln>
          <a:effectLst>
            <a:outerShdw dist="35921" dir="2700000" algn="ctr" rotWithShape="0">
              <a:schemeClr val="tx1">
                <a:lumMod val="65000"/>
                <a:lumOff val="35000"/>
              </a:schemeClr>
            </a:outerShdw>
          </a:effectLst>
          <a:extLst/>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fontAlgn="base">
              <a:spcBef>
                <a:spcPct val="0"/>
              </a:spcBef>
              <a:spcAft>
                <a:spcPct val="0"/>
              </a:spcAft>
              <a:defRPr>
                <a:solidFill>
                  <a:schemeClr val="tx1"/>
                </a:solidFill>
                <a:latin typeface="Comic Sans MS" pitchFamily="66" charset="0"/>
              </a:defRPr>
            </a:lvl6pPr>
            <a:lvl7pPr marL="2971800" indent="-228600" fontAlgn="base">
              <a:spcBef>
                <a:spcPct val="0"/>
              </a:spcBef>
              <a:spcAft>
                <a:spcPct val="0"/>
              </a:spcAft>
              <a:defRPr>
                <a:solidFill>
                  <a:schemeClr val="tx1"/>
                </a:solidFill>
                <a:latin typeface="Comic Sans MS" pitchFamily="66" charset="0"/>
              </a:defRPr>
            </a:lvl7pPr>
            <a:lvl8pPr marL="3429000" indent="-228600" fontAlgn="base">
              <a:spcBef>
                <a:spcPct val="0"/>
              </a:spcBef>
              <a:spcAft>
                <a:spcPct val="0"/>
              </a:spcAft>
              <a:defRPr>
                <a:solidFill>
                  <a:schemeClr val="tx1"/>
                </a:solidFill>
                <a:latin typeface="Comic Sans MS" pitchFamily="66" charset="0"/>
              </a:defRPr>
            </a:lvl8pPr>
            <a:lvl9pPr marL="3886200" indent="-228600" fontAlgn="base">
              <a:spcBef>
                <a:spcPct val="0"/>
              </a:spcBef>
              <a:spcAft>
                <a:spcPct val="0"/>
              </a:spcAft>
              <a:defRPr>
                <a:solidFill>
                  <a:schemeClr val="tx1"/>
                </a:solidFill>
                <a:latin typeface="Comic Sans MS" pitchFamily="66" charset="0"/>
              </a:defRPr>
            </a:lvl9pPr>
          </a:lstStyle>
          <a:p>
            <a:pPr algn="ctr">
              <a:defRPr/>
            </a:pPr>
            <a:r>
              <a:rPr lang="es-ES" sz="5400" b="1" dirty="0">
                <a:solidFill>
                  <a:srgbClr val="CC0000"/>
                </a:solidFill>
              </a:rPr>
              <a:t>“</a:t>
            </a:r>
            <a:r>
              <a:rPr lang="es-ES" sz="5400" b="1" dirty="0" err="1">
                <a:solidFill>
                  <a:srgbClr val="CC0000"/>
                </a:solidFill>
              </a:rPr>
              <a:t>Primum</a:t>
            </a:r>
            <a:r>
              <a:rPr lang="es-ES" sz="5400" b="1" dirty="0">
                <a:solidFill>
                  <a:srgbClr val="CC0000"/>
                </a:solidFill>
              </a:rPr>
              <a:t> non </a:t>
            </a:r>
            <a:r>
              <a:rPr lang="es-ES" sz="5400" b="1" dirty="0" err="1">
                <a:solidFill>
                  <a:srgbClr val="CC0000"/>
                </a:solidFill>
              </a:rPr>
              <a:t>tacere</a:t>
            </a:r>
            <a:r>
              <a:rPr lang="es-ES" sz="5400" b="1" dirty="0">
                <a:solidFill>
                  <a:srgbClr val="CC0000"/>
                </a:solidFill>
              </a:rPr>
              <a:t>”</a:t>
            </a:r>
          </a:p>
          <a:p>
            <a:pPr algn="ctr">
              <a:defRPr/>
            </a:pPr>
            <a:r>
              <a:rPr lang="es-ES" sz="4000" dirty="0">
                <a:effectLst>
                  <a:outerShdw blurRad="38100" dist="38100" dir="2700000" algn="tl">
                    <a:srgbClr val="000000">
                      <a:alpha val="43137"/>
                    </a:srgbClr>
                  </a:outerShdw>
                </a:effectLst>
              </a:rPr>
              <a:t>Primero no callar</a:t>
            </a:r>
          </a:p>
        </p:txBody>
      </p:sp>
      <p:sp>
        <p:nvSpPr>
          <p:cNvPr id="3" name="Text Box 7"/>
          <p:cNvSpPr txBox="1">
            <a:spLocks noChangeArrowheads="1"/>
          </p:cNvSpPr>
          <p:nvPr/>
        </p:nvSpPr>
        <p:spPr bwMode="auto">
          <a:xfrm>
            <a:off x="2062569" y="1342457"/>
            <a:ext cx="5035354" cy="1200329"/>
          </a:xfrm>
          <a:prstGeom prst="rect">
            <a:avLst/>
          </a:prstGeom>
          <a:solidFill>
            <a:schemeClr val="accent6">
              <a:lumMod val="20000"/>
              <a:lumOff val="80000"/>
            </a:schemeClr>
          </a:solidFill>
          <a:ln w="28575">
            <a:solidFill>
              <a:srgbClr val="331BE5"/>
            </a:solidFill>
          </a:ln>
          <a:effectLst>
            <a:outerShdw blurRad="50800" dist="38100" dir="2700000" algn="tl" rotWithShape="0">
              <a:prstClr val="black">
                <a:alpha val="40000"/>
              </a:prstClr>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 sz="3600" dirty="0">
                <a:solidFill>
                  <a:srgbClr val="331BE5"/>
                </a:solidFill>
                <a:effectLst>
                  <a:outerShdw blurRad="38100" dist="38100" dir="2700000" algn="tl">
                    <a:srgbClr val="000000">
                      <a:alpha val="43137"/>
                    </a:srgbClr>
                  </a:outerShdw>
                </a:effectLst>
              </a:rPr>
              <a:t>¿Qué </a:t>
            </a:r>
            <a:r>
              <a:rPr lang="es-ES" sz="3600" dirty="0" smtClean="0">
                <a:solidFill>
                  <a:srgbClr val="331BE5"/>
                </a:solidFill>
                <a:effectLst>
                  <a:outerShdw blurRad="38100" dist="38100" dir="2700000" algn="tl">
                    <a:srgbClr val="000000">
                      <a:alpha val="43137"/>
                    </a:srgbClr>
                  </a:outerShdw>
                </a:effectLst>
              </a:rPr>
              <a:t>hacer cuando </a:t>
            </a:r>
            <a:r>
              <a:rPr lang="es-ES" sz="3600" dirty="0">
                <a:solidFill>
                  <a:srgbClr val="331BE5"/>
                </a:solidFill>
                <a:effectLst>
                  <a:outerShdw blurRad="38100" dist="38100" dir="2700000" algn="tl">
                    <a:srgbClr val="000000">
                      <a:alpha val="43137"/>
                    </a:srgbClr>
                  </a:outerShdw>
                </a:effectLst>
              </a:rPr>
              <a:t>se </a:t>
            </a:r>
            <a:endParaRPr lang="es-ES" sz="3600" dirty="0" smtClean="0">
              <a:solidFill>
                <a:srgbClr val="331BE5"/>
              </a:solidFill>
              <a:effectLst>
                <a:outerShdw blurRad="38100" dist="38100" dir="2700000" algn="tl">
                  <a:srgbClr val="000000">
                    <a:alpha val="43137"/>
                  </a:srgbClr>
                </a:outerShdw>
              </a:effectLst>
            </a:endParaRPr>
          </a:p>
          <a:p>
            <a:pPr algn="ctr" eaLnBrk="1" hangingPunct="1"/>
            <a:r>
              <a:rPr lang="es-ES" sz="3600" dirty="0" smtClean="0">
                <a:solidFill>
                  <a:srgbClr val="331BE5"/>
                </a:solidFill>
                <a:effectLst>
                  <a:outerShdw blurRad="38100" dist="38100" dir="2700000" algn="tl">
                    <a:srgbClr val="000000">
                      <a:alpha val="43137"/>
                    </a:srgbClr>
                  </a:outerShdw>
                </a:effectLst>
              </a:rPr>
              <a:t>detecta </a:t>
            </a:r>
            <a:r>
              <a:rPr lang="es-ES" sz="3600" dirty="0">
                <a:solidFill>
                  <a:srgbClr val="331BE5"/>
                </a:solidFill>
                <a:effectLst>
                  <a:outerShdw blurRad="38100" dist="38100" dir="2700000" algn="tl">
                    <a:srgbClr val="000000">
                      <a:alpha val="43137"/>
                    </a:srgbClr>
                  </a:outerShdw>
                </a:effectLst>
              </a:rPr>
              <a:t>el fraude</a:t>
            </a:r>
            <a:r>
              <a:rPr lang="es-ES" sz="3600" dirty="0" smtClean="0">
                <a:solidFill>
                  <a:srgbClr val="331BE5"/>
                </a:solidFill>
                <a:effectLst>
                  <a:outerShdw blurRad="38100" dist="38100" dir="2700000" algn="tl">
                    <a:srgbClr val="000000">
                      <a:alpha val="43137"/>
                    </a:srgbClr>
                  </a:outerShdw>
                </a:effectLst>
              </a:rPr>
              <a:t>? </a:t>
            </a:r>
            <a:endParaRPr lang="es-ES" sz="3600" dirty="0">
              <a:solidFill>
                <a:srgbClr val="331BE5"/>
              </a:solidFill>
              <a:effectLst>
                <a:outerShdw blurRad="38100" dist="38100" dir="2700000" algn="tl">
                  <a:srgbClr val="000000">
                    <a:alpha val="43137"/>
                  </a:srgbClr>
                </a:outerShdw>
              </a:effectLst>
            </a:endParaRPr>
          </a:p>
        </p:txBody>
      </p:sp>
      <p:sp>
        <p:nvSpPr>
          <p:cNvPr id="4" name="3 Rectángulo"/>
          <p:cNvSpPr>
            <a:spLocks noChangeArrowheads="1"/>
          </p:cNvSpPr>
          <p:nvPr/>
        </p:nvSpPr>
        <p:spPr bwMode="auto">
          <a:xfrm>
            <a:off x="1982788" y="2600325"/>
            <a:ext cx="5109491"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es-ES" sz="2800" b="1">
                <a:solidFill>
                  <a:srgbClr val="000000"/>
                </a:solidFill>
              </a:rPr>
              <a:t>-estudiantes y profesores-</a:t>
            </a:r>
          </a:p>
        </p:txBody>
      </p:sp>
      <p:sp>
        <p:nvSpPr>
          <p:cNvPr id="8"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
        <p:nvSpPr>
          <p:cNvPr id="23559"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80">
                                          <p:stCondLst>
                                            <p:cond delay="0"/>
                                          </p:stCondLst>
                                        </p:cTn>
                                        <p:tgtEl>
                                          <p:spTgt spid="2"/>
                                        </p:tgtEl>
                                      </p:cBhvr>
                                    </p:animEffect>
                                    <p:anim calcmode="lin" valueType="num">
                                      <p:cBhvr>
                                        <p:cTn id="19"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4" dur="26">
                                          <p:stCondLst>
                                            <p:cond delay="650"/>
                                          </p:stCondLst>
                                        </p:cTn>
                                        <p:tgtEl>
                                          <p:spTgt spid="2"/>
                                        </p:tgtEl>
                                      </p:cBhvr>
                                      <p:to x="100000" y="60000"/>
                                    </p:animScale>
                                    <p:animScale>
                                      <p:cBhvr>
                                        <p:cTn id="25" dur="166" decel="50000">
                                          <p:stCondLst>
                                            <p:cond delay="676"/>
                                          </p:stCondLst>
                                        </p:cTn>
                                        <p:tgtEl>
                                          <p:spTgt spid="2"/>
                                        </p:tgtEl>
                                      </p:cBhvr>
                                      <p:to x="100000" y="100000"/>
                                    </p:animScale>
                                    <p:animScale>
                                      <p:cBhvr>
                                        <p:cTn id="26" dur="26">
                                          <p:stCondLst>
                                            <p:cond delay="1312"/>
                                          </p:stCondLst>
                                        </p:cTn>
                                        <p:tgtEl>
                                          <p:spTgt spid="2"/>
                                        </p:tgtEl>
                                      </p:cBhvr>
                                      <p:to x="100000" y="80000"/>
                                    </p:animScale>
                                    <p:animScale>
                                      <p:cBhvr>
                                        <p:cTn id="27" dur="166" decel="50000">
                                          <p:stCondLst>
                                            <p:cond delay="1338"/>
                                          </p:stCondLst>
                                        </p:cTn>
                                        <p:tgtEl>
                                          <p:spTgt spid="2"/>
                                        </p:tgtEl>
                                      </p:cBhvr>
                                      <p:to x="100000" y="100000"/>
                                    </p:animScale>
                                    <p:animScale>
                                      <p:cBhvr>
                                        <p:cTn id="28" dur="26">
                                          <p:stCondLst>
                                            <p:cond delay="1642"/>
                                          </p:stCondLst>
                                        </p:cTn>
                                        <p:tgtEl>
                                          <p:spTgt spid="2"/>
                                        </p:tgtEl>
                                      </p:cBhvr>
                                      <p:to x="100000" y="90000"/>
                                    </p:animScale>
                                    <p:animScale>
                                      <p:cBhvr>
                                        <p:cTn id="29" dur="166" decel="50000">
                                          <p:stCondLst>
                                            <p:cond delay="1668"/>
                                          </p:stCondLst>
                                        </p:cTn>
                                        <p:tgtEl>
                                          <p:spTgt spid="2"/>
                                        </p:tgtEl>
                                      </p:cBhvr>
                                      <p:to x="100000" y="100000"/>
                                    </p:animScale>
                                    <p:animScale>
                                      <p:cBhvr>
                                        <p:cTn id="30" dur="26">
                                          <p:stCondLst>
                                            <p:cond delay="1808"/>
                                          </p:stCondLst>
                                        </p:cTn>
                                        <p:tgtEl>
                                          <p:spTgt spid="2"/>
                                        </p:tgtEl>
                                      </p:cBhvr>
                                      <p:to x="100000" y="95000"/>
                                    </p:animScale>
                                    <p:animScale>
                                      <p:cBhvr>
                                        <p:cTn id="31"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6024" name="Rectangle 8"/>
          <p:cNvSpPr>
            <a:spLocks noChangeArrowheads="1"/>
          </p:cNvSpPr>
          <p:nvPr/>
        </p:nvSpPr>
        <p:spPr bwMode="auto">
          <a:xfrm>
            <a:off x="1631714" y="4005064"/>
            <a:ext cx="5910263" cy="1477962"/>
          </a:xfrm>
          <a:prstGeom prst="rect">
            <a:avLst/>
          </a:prstGeom>
          <a:solidFill>
            <a:schemeClr val="bg1"/>
          </a:solidFill>
          <a:ln w="28575">
            <a:solidFill>
              <a:srgbClr val="331BE5"/>
            </a:solidFill>
            <a:miter lim="800000"/>
            <a:headEnd/>
            <a:tailEnd/>
          </a:ln>
          <a:effectLst>
            <a:outerShdw dist="35921" dir="2700000" algn="ctr" rotWithShape="0">
              <a:schemeClr val="tx1"/>
            </a:outerShdw>
          </a:effectLst>
        </p:spPr>
        <p:txBody>
          <a:bodyPr wrap="none" anchor="ctr">
            <a:spAutoFit/>
          </a:bodyPr>
          <a:lstStyle/>
          <a:p>
            <a:pPr>
              <a:buClr>
                <a:srgbClr val="FF0066"/>
              </a:buClr>
            </a:pPr>
            <a:endParaRPr lang="es-ES_tradnl" sz="1000" dirty="0"/>
          </a:p>
          <a:p>
            <a:pPr>
              <a:buClr>
                <a:srgbClr val="FF0066"/>
              </a:buClr>
              <a:buFontTx/>
              <a:buChar char="•"/>
            </a:pPr>
            <a:r>
              <a:rPr lang="es-ES" b="1" dirty="0"/>
              <a:t> </a:t>
            </a:r>
            <a:r>
              <a:rPr lang="es-ES" sz="3200" b="1" dirty="0"/>
              <a:t>Relación mentor-aprendices</a:t>
            </a:r>
          </a:p>
          <a:p>
            <a:pPr>
              <a:buClr>
                <a:srgbClr val="FF0066"/>
              </a:buClr>
            </a:pPr>
            <a:endParaRPr lang="es-ES_tradnl" sz="1400" dirty="0"/>
          </a:p>
          <a:p>
            <a:pPr>
              <a:buClr>
                <a:srgbClr val="FF0066"/>
              </a:buClr>
              <a:buFontTx/>
              <a:buChar char="•"/>
            </a:pPr>
            <a:r>
              <a:rPr lang="es-ES" dirty="0"/>
              <a:t>  </a:t>
            </a:r>
            <a:r>
              <a:rPr lang="es-ES" dirty="0" smtClean="0"/>
              <a:t>Autores y </a:t>
            </a:r>
            <a:r>
              <a:rPr lang="es-ES" dirty="0"/>
              <a:t>publicaciones</a:t>
            </a:r>
          </a:p>
          <a:p>
            <a:pPr>
              <a:buClr>
                <a:srgbClr val="FF0066"/>
              </a:buClr>
              <a:buFontTx/>
              <a:buChar char="•"/>
            </a:pPr>
            <a:endParaRPr lang="es-ES_tradnl" sz="1000" dirty="0"/>
          </a:p>
        </p:txBody>
      </p:sp>
      <p:sp>
        <p:nvSpPr>
          <p:cNvPr id="4099"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4100" name="1 CuadroTexto"/>
          <p:cNvSpPr txBox="1">
            <a:spLocks noChangeArrowheads="1"/>
          </p:cNvSpPr>
          <p:nvPr/>
        </p:nvSpPr>
        <p:spPr bwMode="auto">
          <a:xfrm>
            <a:off x="1569422" y="1292994"/>
            <a:ext cx="6801862" cy="2246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2800" dirty="0"/>
              <a:t>¿Qué son estudios de cuarto nivel?</a:t>
            </a:r>
          </a:p>
          <a:p>
            <a:pPr eaLnBrk="1" hangingPunct="1"/>
            <a:r>
              <a:rPr lang="es-VE" sz="2800" dirty="0"/>
              <a:t>¿Qué es investigación?</a:t>
            </a:r>
          </a:p>
          <a:p>
            <a:pPr eaLnBrk="1" hangingPunct="1"/>
            <a:r>
              <a:rPr lang="es-VE" sz="2800" dirty="0"/>
              <a:t>¿Qué es la tesis?</a:t>
            </a:r>
          </a:p>
          <a:p>
            <a:pPr eaLnBrk="1" hangingPunct="1"/>
            <a:r>
              <a:rPr lang="es-VE" sz="2800" dirty="0"/>
              <a:t>¿Qué es la ética en la academia?</a:t>
            </a:r>
          </a:p>
          <a:p>
            <a:pPr eaLnBrk="1" hangingPunct="1"/>
            <a:r>
              <a:rPr lang="es-VE" sz="2800" dirty="0"/>
              <a:t>¿Cuáles son las </a:t>
            </a:r>
            <a:r>
              <a:rPr lang="es-VE" sz="2800" dirty="0" smtClean="0"/>
              <a:t>conductas inapropiadas?</a:t>
            </a:r>
            <a:endParaRPr lang="es-VE"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wipe(up)">
                                      <p:cBhvr>
                                        <p:cTn id="7" dur="2000"/>
                                        <p:tgtEl>
                                          <p:spTgt spid="410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60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4" grpId="0" animBg="1"/>
      <p:bldP spid="410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5"/>
          <p:cNvSpPr txBox="1">
            <a:spLocks noChangeArrowheads="1"/>
          </p:cNvSpPr>
          <p:nvPr/>
        </p:nvSpPr>
        <p:spPr bwMode="auto">
          <a:xfrm>
            <a:off x="1233586" y="2633848"/>
            <a:ext cx="6676828" cy="2862322"/>
          </a:xfrm>
          <a:prstGeom prst="rect">
            <a:avLst/>
          </a:prstGeom>
          <a:noFill/>
          <a:ln>
            <a:noFill/>
          </a:ln>
          <a:effectLst>
            <a:outerShdw blurRad="50800" dist="38100" dir="2700000" algn="tl" rotWithShape="0">
              <a:prstClr val="black">
                <a:alpha val="40000"/>
              </a:prstClr>
            </a:outerShdw>
          </a:effectLst>
          <a:extLst/>
        </p:spPr>
        <p:txBody>
          <a:bodyPr wrap="none">
            <a:spAutoFit/>
          </a:bodyPr>
          <a:lstStyle/>
          <a:p>
            <a:pPr algn="ctr">
              <a:defRPr/>
            </a:pPr>
            <a:r>
              <a:rPr lang="es-ES_tradnl" sz="2800" dirty="0">
                <a:effectLst>
                  <a:outerShdw blurRad="38100" dist="38100" dir="2700000" algn="tl">
                    <a:srgbClr val="C0C0C0"/>
                  </a:outerShdw>
                </a:effectLst>
              </a:rPr>
              <a:t>Una vez detectada </a:t>
            </a:r>
          </a:p>
          <a:p>
            <a:pPr algn="ctr">
              <a:defRPr/>
            </a:pPr>
            <a:r>
              <a:rPr lang="es-ES_tradnl" sz="2800" dirty="0">
                <a:effectLst>
                  <a:outerShdw blurRad="38100" dist="38100" dir="2700000" algn="tl">
                    <a:srgbClr val="C0C0C0"/>
                  </a:outerShdw>
                </a:effectLst>
              </a:rPr>
              <a:t>la conducta deshonesta, </a:t>
            </a:r>
          </a:p>
          <a:p>
            <a:pPr algn="ctr">
              <a:defRPr/>
            </a:pPr>
            <a:r>
              <a:rPr lang="es-ES_tradnl" sz="2800" dirty="0">
                <a:effectLst>
                  <a:outerShdw blurRad="38100" dist="38100" dir="2700000" algn="tl">
                    <a:srgbClr val="C0C0C0"/>
                  </a:outerShdw>
                </a:effectLst>
              </a:rPr>
              <a:t>profesores y/o instituciones </a:t>
            </a:r>
          </a:p>
          <a:p>
            <a:pPr algn="ctr">
              <a:defRPr/>
            </a:pPr>
            <a:r>
              <a:rPr lang="es-ES_tradnl" sz="2800" dirty="0">
                <a:effectLst>
                  <a:outerShdw blurRad="38100" dist="38100" dir="2700000" algn="tl">
                    <a:srgbClr val="C0C0C0"/>
                  </a:outerShdw>
                </a:effectLst>
              </a:rPr>
              <a:t>tienen </a:t>
            </a:r>
            <a:r>
              <a:rPr lang="es-ES_tradnl" sz="2800" dirty="0" smtClean="0">
                <a:effectLst>
                  <a:outerShdw blurRad="38100" dist="38100" dir="2700000" algn="tl">
                    <a:srgbClr val="C0C0C0"/>
                  </a:outerShdw>
                </a:effectLst>
              </a:rPr>
              <a:t>la </a:t>
            </a:r>
            <a:r>
              <a:rPr lang="es-ES_tradnl" sz="2800" b="1" dirty="0">
                <a:effectLst>
                  <a:outerShdw blurRad="38100" dist="38100" dir="2700000" algn="tl">
                    <a:srgbClr val="C0C0C0"/>
                  </a:outerShdw>
                </a:effectLst>
              </a:rPr>
              <a:t>obligación</a:t>
            </a:r>
            <a:r>
              <a:rPr lang="es-ES_tradnl" sz="2800" dirty="0">
                <a:effectLst>
                  <a:outerShdw blurRad="38100" dist="38100" dir="2700000" algn="tl">
                    <a:srgbClr val="C0C0C0"/>
                  </a:outerShdw>
                </a:effectLst>
              </a:rPr>
              <a:t> de </a:t>
            </a:r>
            <a:r>
              <a:rPr lang="es-ES_tradnl" sz="2800" b="1" dirty="0">
                <a:effectLst>
                  <a:outerShdw blurRad="38100" dist="38100" dir="2700000" algn="tl">
                    <a:srgbClr val="C0C0C0"/>
                  </a:outerShdw>
                </a:effectLst>
              </a:rPr>
              <a:t>aplicar medidas</a:t>
            </a:r>
          </a:p>
          <a:p>
            <a:pPr algn="ctr">
              <a:defRPr/>
            </a:pPr>
            <a:endParaRPr lang="es-ES_tradnl" sz="1400" b="1" dirty="0">
              <a:solidFill>
                <a:srgbClr val="C00000"/>
              </a:solidFill>
              <a:effectLst>
                <a:outerShdw blurRad="38100" dist="38100" dir="2700000" algn="tl">
                  <a:srgbClr val="C0C0C0"/>
                </a:outerShdw>
              </a:effectLst>
            </a:endParaRPr>
          </a:p>
          <a:p>
            <a:pPr algn="ctr">
              <a:defRPr/>
            </a:pPr>
            <a:r>
              <a:rPr lang="es-ES_tradnl" sz="5400" b="1" dirty="0">
                <a:solidFill>
                  <a:srgbClr val="C00000"/>
                </a:solidFill>
                <a:effectLst>
                  <a:outerShdw blurRad="38100" dist="38100" dir="2700000" algn="tl">
                    <a:srgbClr val="C0C0C0"/>
                  </a:outerShdw>
                </a:effectLst>
              </a:rPr>
              <a:t>SANCIONES</a:t>
            </a:r>
          </a:p>
        </p:txBody>
      </p:sp>
      <p:sp>
        <p:nvSpPr>
          <p:cNvPr id="3" name="Text Box 18"/>
          <p:cNvSpPr txBox="1">
            <a:spLocks noChangeArrowheads="1"/>
          </p:cNvSpPr>
          <p:nvPr/>
        </p:nvSpPr>
        <p:spPr bwMode="auto">
          <a:xfrm>
            <a:off x="2635250" y="1770063"/>
            <a:ext cx="3873500" cy="646112"/>
          </a:xfrm>
          <a:prstGeom prst="rect">
            <a:avLst/>
          </a:prstGeom>
          <a:solidFill>
            <a:schemeClr val="accent6">
              <a:lumMod val="20000"/>
              <a:lumOff val="80000"/>
            </a:schemeClr>
          </a:solidFill>
          <a:ln w="28575">
            <a:solidFill>
              <a:srgbClr val="331BE5"/>
            </a:solidFill>
            <a:miter lim="800000"/>
            <a:headEnd/>
            <a:tailEnd/>
          </a:ln>
          <a:effectLst>
            <a:outerShdw blurRad="50800" dist="38100" dir="2700000" algn="tl" rotWithShape="0">
              <a:prstClr val="black">
                <a:alpha val="40000"/>
              </a:prstClr>
            </a:outerShdw>
          </a:effectLst>
          <a:extLst/>
        </p:spPr>
        <p:txBody>
          <a:bodyPr wrap="none">
            <a:spAutoFit/>
          </a:bodyPr>
          <a:lstStyle/>
          <a:p>
            <a:pPr>
              <a:defRPr/>
            </a:pPr>
            <a:r>
              <a:rPr lang="es-ES_tradnl" sz="3600" dirty="0">
                <a:solidFill>
                  <a:srgbClr val="331BE5"/>
                </a:solidFill>
                <a:effectLst>
                  <a:outerShdw blurRad="38100" dist="38100" dir="2700000" algn="tl">
                    <a:srgbClr val="000000">
                      <a:alpha val="43137"/>
                    </a:srgbClr>
                  </a:outerShdw>
                </a:effectLst>
              </a:rPr>
              <a:t>¿Qué más hacer?</a:t>
            </a:r>
          </a:p>
        </p:txBody>
      </p:sp>
      <p:sp>
        <p:nvSpPr>
          <p:cNvPr id="24580"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ULA 2014</a:t>
            </a:r>
          </a:p>
        </p:txBody>
      </p:sp>
      <p:sp>
        <p:nvSpPr>
          <p:cNvPr id="7"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889125" y="1557338"/>
            <a:ext cx="5365750" cy="4324261"/>
          </a:xfrm>
          <a:prstGeom prst="rect">
            <a:avLst/>
          </a:prstGeom>
          <a:solidFill>
            <a:srgbClr val="FFFFCC"/>
          </a:solidFill>
          <a:ln w="28575">
            <a:solidFill>
              <a:srgbClr val="331BE5"/>
            </a:solidFill>
            <a:miter lim="800000"/>
            <a:headEnd/>
            <a:tailEnd/>
          </a:ln>
          <a:effectLst>
            <a:outerShdw blurRad="50800" dist="38100" dir="2700000" algn="tl" rotWithShape="0">
              <a:prstClr val="black">
                <a:alpha val="40000"/>
              </a:prstClr>
            </a:outerShdw>
          </a:effectLst>
          <a:extLst/>
        </p:spPr>
        <p:txBody>
          <a:bodyPr>
            <a:spAutoFit/>
          </a:bodyPr>
          <a:lstStyle/>
          <a:p>
            <a:pPr algn="ctr">
              <a:defRPr/>
            </a:pPr>
            <a:r>
              <a:rPr lang="es-ES_tradnl" dirty="0"/>
              <a:t>Un </a:t>
            </a:r>
            <a:r>
              <a:rPr lang="es-ES_tradnl" sz="2800" b="1" dirty="0"/>
              <a:t>estudiante o profesor</a:t>
            </a:r>
            <a:r>
              <a:rPr lang="es-ES_tradnl" dirty="0"/>
              <a:t> que exhiba un patrón de conducta deshonesta deberá ser:</a:t>
            </a:r>
          </a:p>
          <a:p>
            <a:pPr algn="ctr">
              <a:defRPr/>
            </a:pPr>
            <a:endParaRPr lang="es-ES_tradnl" sz="1600" dirty="0"/>
          </a:p>
          <a:p>
            <a:pPr algn="ctr">
              <a:defRPr/>
            </a:pPr>
            <a:r>
              <a:rPr lang="es-ES_tradnl" sz="900" dirty="0"/>
              <a:t> </a:t>
            </a:r>
          </a:p>
          <a:p>
            <a:pPr algn="ctr">
              <a:defRPr/>
            </a:pPr>
            <a:r>
              <a:rPr lang="es-ES_tradnl" sz="3200" b="1" dirty="0">
                <a:solidFill>
                  <a:srgbClr val="C00000"/>
                </a:solidFill>
                <a:effectLst>
                  <a:outerShdw blurRad="38100" dist="38100" dir="2700000" algn="tl">
                    <a:srgbClr val="000000">
                      <a:alpha val="43137"/>
                    </a:srgbClr>
                  </a:outerShdw>
                </a:effectLst>
              </a:rPr>
              <a:t>SANCIONADO</a:t>
            </a:r>
          </a:p>
          <a:p>
            <a:pPr algn="ctr">
              <a:defRPr/>
            </a:pPr>
            <a:r>
              <a:rPr lang="es-ES_tradnl" sz="1400" b="1" dirty="0">
                <a:solidFill>
                  <a:srgbClr val="C00000"/>
                </a:solidFill>
                <a:effectLst>
                  <a:outerShdw blurRad="38100" dist="38100" dir="2700000" algn="tl">
                    <a:srgbClr val="000000">
                      <a:alpha val="43137"/>
                    </a:srgbClr>
                  </a:outerShdw>
                </a:effectLst>
              </a:rPr>
              <a:t> </a:t>
            </a:r>
          </a:p>
          <a:p>
            <a:pPr algn="ctr">
              <a:defRPr/>
            </a:pPr>
            <a:r>
              <a:rPr lang="es-ES_tradnl" sz="4400" b="1" dirty="0">
                <a:solidFill>
                  <a:srgbClr val="C00000"/>
                </a:solidFill>
                <a:effectLst>
                  <a:outerShdw blurRad="38100" dist="38100" dir="2700000" algn="tl">
                    <a:srgbClr val="000000">
                      <a:alpha val="43137"/>
                    </a:srgbClr>
                  </a:outerShdw>
                </a:effectLst>
              </a:rPr>
              <a:t>SUSPENDIDO</a:t>
            </a:r>
            <a:r>
              <a:rPr lang="es-ES_tradnl" sz="3200" b="1" dirty="0">
                <a:solidFill>
                  <a:srgbClr val="C00000"/>
                </a:solidFill>
                <a:effectLst>
                  <a:outerShdw blurRad="38100" dist="38100" dir="2700000" algn="tl">
                    <a:srgbClr val="000000">
                      <a:alpha val="43137"/>
                    </a:srgbClr>
                  </a:outerShdw>
                </a:effectLst>
              </a:rPr>
              <a:t> </a:t>
            </a:r>
          </a:p>
          <a:p>
            <a:pPr algn="ctr">
              <a:defRPr/>
            </a:pPr>
            <a:r>
              <a:rPr lang="es-ES_tradnl" b="1" dirty="0">
                <a:solidFill>
                  <a:srgbClr val="C00000"/>
                </a:solidFill>
                <a:effectLst>
                  <a:outerShdw blurRad="38100" dist="38100" dir="2700000" algn="tl">
                    <a:srgbClr val="000000">
                      <a:alpha val="43137"/>
                    </a:srgbClr>
                  </a:outerShdw>
                </a:effectLst>
              </a:rPr>
              <a:t>o</a:t>
            </a:r>
          </a:p>
          <a:p>
            <a:pPr algn="ctr">
              <a:defRPr/>
            </a:pPr>
            <a:r>
              <a:rPr lang="es-ES_tradnl" sz="4400" b="1" dirty="0">
                <a:solidFill>
                  <a:srgbClr val="C00000"/>
                </a:solidFill>
                <a:effectLst>
                  <a:outerShdw blurRad="38100" dist="38100" dir="2700000" algn="tl">
                    <a:srgbClr val="000000">
                      <a:alpha val="43137"/>
                    </a:srgbClr>
                  </a:outerShdw>
                </a:effectLst>
              </a:rPr>
              <a:t> </a:t>
            </a:r>
            <a:r>
              <a:rPr lang="es-ES_tradnl" sz="6000" b="1" dirty="0">
                <a:solidFill>
                  <a:srgbClr val="C00000"/>
                </a:solidFill>
                <a:effectLst>
                  <a:outerShdw blurRad="38100" dist="38100" dir="2700000" algn="tl">
                    <a:srgbClr val="000000">
                      <a:alpha val="43137"/>
                    </a:srgbClr>
                  </a:outerShdw>
                </a:effectLst>
              </a:rPr>
              <a:t>EXPULSADO</a:t>
            </a:r>
          </a:p>
        </p:txBody>
      </p:sp>
      <p:sp>
        <p:nvSpPr>
          <p:cNvPr id="5" name="Text Box 11"/>
          <p:cNvSpPr txBox="1">
            <a:spLocks noChangeArrowheads="1"/>
          </p:cNvSpPr>
          <p:nvPr/>
        </p:nvSpPr>
        <p:spPr bwMode="auto">
          <a:xfrm>
            <a:off x="6877050" y="409575"/>
            <a:ext cx="1838325" cy="395288"/>
          </a:xfrm>
          <a:prstGeom prst="rect">
            <a:avLst/>
          </a:prstGeom>
          <a:solidFill>
            <a:schemeClr val="accent2">
              <a:lumMod val="20000"/>
              <a:lumOff val="80000"/>
            </a:schemeClr>
          </a:solidFill>
          <a:ln w="28575">
            <a:solidFill>
              <a:schemeClr val="accent2"/>
            </a:solidFill>
            <a:miter lim="800000"/>
            <a:headEnd/>
            <a:tailEnd/>
          </a:ln>
          <a:effectLst/>
        </p:spPr>
        <p:txBody>
          <a:bodyPr wrap="none">
            <a:spAutoFit/>
          </a:bodyPr>
          <a:lstStyle/>
          <a:p>
            <a:pPr>
              <a:defRPr/>
            </a:pPr>
            <a:r>
              <a:rPr lang="es-ES_tradnl" sz="1800">
                <a:effectLst>
                  <a:outerShdw blurRad="38100" dist="38100" dir="2700000" algn="tl">
                    <a:srgbClr val="FFFFFF"/>
                  </a:outerShdw>
                </a:effectLst>
              </a:rPr>
              <a:t>I. Introducción</a:t>
            </a:r>
          </a:p>
        </p:txBody>
      </p:sp>
      <p:sp>
        <p:nvSpPr>
          <p:cNvPr id="2560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
                                            <p:txEl>
                                              <p:pRg st="0" end="0"/>
                                            </p:txEl>
                                          </p:spTgt>
                                        </p:tgtEl>
                                        <p:attrNameLst>
                                          <p:attrName>style.visibility</p:attrName>
                                        </p:attrNameLst>
                                      </p:cBhvr>
                                      <p:to>
                                        <p:strVal val="visible"/>
                                      </p:to>
                                    </p:set>
                                    <p:anim calcmode="discrete" valueType="clr">
                                      <p:cBhvr override="childStyle">
                                        <p:cTn id="7" dur="80"/>
                                        <p:tgtEl>
                                          <p:spTgt spid="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pic>
        <p:nvPicPr>
          <p:cNvPr id="150532" name="Picture 4" descr="vsh0181l"/>
          <p:cNvPicPr>
            <a:picLocks noChangeAspect="1" noChangeArrowheads="1"/>
          </p:cNvPicPr>
          <p:nvPr/>
        </p:nvPicPr>
        <p:blipFill>
          <a:blip r:embed="rId2" cstate="print">
            <a:extLst>
              <a:ext uri="{28A0092B-C50C-407E-A947-70E740481C1C}">
                <a14:useLocalDpi xmlns="" xmlns:a14="http://schemas.microsoft.com/office/drawing/2010/main" val="0"/>
              </a:ext>
            </a:extLst>
          </a:blip>
          <a:srcRect b="18564"/>
          <a:stretch>
            <a:fillRect/>
          </a:stretch>
        </p:blipFill>
        <p:spPr bwMode="auto">
          <a:xfrm>
            <a:off x="1565275" y="836613"/>
            <a:ext cx="6013450" cy="4641850"/>
          </a:xfrm>
          <a:prstGeom prst="rect">
            <a:avLst/>
          </a:prstGeom>
          <a:noFill/>
          <a:ln>
            <a:noFill/>
          </a:ln>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0533" name="Rectangle 5"/>
          <p:cNvSpPr>
            <a:spLocks noChangeArrowheads="1"/>
          </p:cNvSpPr>
          <p:nvPr/>
        </p:nvSpPr>
        <p:spPr bwMode="auto">
          <a:xfrm>
            <a:off x="1175428" y="5595031"/>
            <a:ext cx="6772275"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s-ES_tradnl" sz="1600" b="1" dirty="0"/>
              <a:t>“Por favor baja el volumen. Papi está tratando de hacer tu tarea”</a:t>
            </a:r>
            <a:endParaRPr lang="es-ES_tradnl" sz="1600" dirty="0"/>
          </a:p>
        </p:txBody>
      </p:sp>
      <p:sp>
        <p:nvSpPr>
          <p:cNvPr id="34821" name="Text Box 9"/>
          <p:cNvSpPr txBox="1">
            <a:spLocks noChangeArrowheads="1"/>
          </p:cNvSpPr>
          <p:nvPr/>
        </p:nvSpPr>
        <p:spPr bwMode="auto">
          <a:xfrm>
            <a:off x="395536" y="398463"/>
            <a:ext cx="2051050" cy="457200"/>
          </a:xfrm>
          <a:prstGeom prst="rect">
            <a:avLst/>
          </a:prstGeom>
          <a:solidFill>
            <a:srgbClr val="FFDE75"/>
          </a:solidFill>
          <a:ln w="9525">
            <a:solidFill>
              <a:srgbClr val="331BE5"/>
            </a:solidFill>
            <a:miter lim="800000"/>
            <a:headEnd/>
            <a:tailEnd/>
          </a:ln>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a:t>El ambiente…</a:t>
            </a:r>
          </a:p>
        </p:txBody>
      </p:sp>
      <p:sp>
        <p:nvSpPr>
          <p:cNvPr id="34822" name="Rectangle 14"/>
          <p:cNvSpPr>
            <a:spLocks noChangeArrowheads="1"/>
          </p:cNvSpPr>
          <p:nvPr/>
        </p:nvSpPr>
        <p:spPr bwMode="auto">
          <a:xfrm>
            <a:off x="2814638" y="5949950"/>
            <a:ext cx="3513137"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ES" sz="1000"/>
              <a:t>http://www.cartoonstock.com/directory/C/Cheating.asp</a:t>
            </a:r>
          </a:p>
        </p:txBody>
      </p:sp>
      <p:sp>
        <p:nvSpPr>
          <p:cNvPr id="3482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053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150533"/>
                                        </p:tgtEl>
                                        <p:attrNameLst>
                                          <p:attrName>style.visibility</p:attrName>
                                        </p:attrNameLst>
                                      </p:cBhvr>
                                      <p:to>
                                        <p:strVal val="visible"/>
                                      </p:to>
                                    </p:set>
                                    <p:anim calcmode="discrete" valueType="clr">
                                      <p:cBhvr override="childStyle">
                                        <p:cTn id="11" dur="80"/>
                                        <p:tgtEl>
                                          <p:spTgt spid="150533"/>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50533"/>
                                        </p:tgtEl>
                                        <p:attrNameLst>
                                          <p:attrName>fillcolor</p:attrName>
                                        </p:attrNameLst>
                                      </p:cBhvr>
                                      <p:tavLst>
                                        <p:tav tm="0">
                                          <p:val>
                                            <p:clrVal>
                                              <a:schemeClr val="accent2"/>
                                            </p:clrVal>
                                          </p:val>
                                        </p:tav>
                                        <p:tav tm="50000">
                                          <p:val>
                                            <p:clrVal>
                                              <a:schemeClr val="hlink"/>
                                            </p:clrVal>
                                          </p:val>
                                        </p:tav>
                                      </p:tavLst>
                                    </p:anim>
                                    <p:set>
                                      <p:cBhvr>
                                        <p:cTn id="13" dur="80"/>
                                        <p:tgtEl>
                                          <p:spTgt spid="15053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3"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35842" name="Rectangle 7"/>
          <p:cNvSpPr>
            <a:spLocks noChangeArrowheads="1"/>
          </p:cNvSpPr>
          <p:nvPr/>
        </p:nvSpPr>
        <p:spPr bwMode="auto">
          <a:xfrm>
            <a:off x="2540000" y="5876925"/>
            <a:ext cx="4062413"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p>
            <a:r>
              <a:rPr lang="es-ES" sz="1200"/>
              <a:t>http://moodle.stithian.com/file.php/1/Plagiarism_2.gif</a:t>
            </a:r>
          </a:p>
        </p:txBody>
      </p:sp>
      <p:pic>
        <p:nvPicPr>
          <p:cNvPr id="35843" name="Picture 8" descr="Plagiarism_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25525" y="1247775"/>
            <a:ext cx="7092950" cy="4433887"/>
          </a:xfrm>
          <a:prstGeom prst="rect">
            <a:avLst/>
          </a:prstGeom>
          <a:noFill/>
          <a:ln>
            <a:noFill/>
          </a:ln>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844" name="Oval 10"/>
          <p:cNvSpPr>
            <a:spLocks noChangeArrowheads="1"/>
          </p:cNvSpPr>
          <p:nvPr/>
        </p:nvSpPr>
        <p:spPr bwMode="auto">
          <a:xfrm rot="-1237092">
            <a:off x="1254125" y="1601788"/>
            <a:ext cx="2808288" cy="1368425"/>
          </a:xfrm>
          <a:prstGeom prst="ellipse">
            <a:avLst/>
          </a:prstGeom>
          <a:solidFill>
            <a:schemeClr val="bg1"/>
          </a:solidFill>
          <a:ln>
            <a:noFill/>
          </a:ln>
          <a:extLst>
            <a:ext uri="{91240B29-F687-4F45-9708-019B960494DF}">
              <a14:hiddenLine xmlns="" xmlns:a14="http://schemas.microsoft.com/office/drawing/2010/main" w="9525" algn="ctr">
                <a:solidFill>
                  <a:srgbClr val="000000"/>
                </a:solidFill>
                <a:round/>
                <a:headEnd/>
                <a:tailEnd/>
              </a14:hiddenLine>
            </a:ext>
          </a:extLst>
        </p:spPr>
        <p:txBody>
          <a:bodyPr anchor="ctr">
            <a:spAutoFit/>
          </a:bodyPr>
          <a:lstStyle/>
          <a:p>
            <a:endParaRPr lang="en-US" sz="1200"/>
          </a:p>
        </p:txBody>
      </p:sp>
      <p:sp>
        <p:nvSpPr>
          <p:cNvPr id="176137" name="Text Box 9"/>
          <p:cNvSpPr txBox="1">
            <a:spLocks noChangeArrowheads="1"/>
          </p:cNvSpPr>
          <p:nvPr/>
        </p:nvSpPr>
        <p:spPr bwMode="auto">
          <a:xfrm rot="-1054417">
            <a:off x="1482725" y="1658938"/>
            <a:ext cx="2293938" cy="1230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1800"/>
              <a:t>La maestra me </a:t>
            </a:r>
          </a:p>
          <a:p>
            <a:pPr eaLnBrk="1" hangingPunct="1"/>
            <a:r>
              <a:rPr lang="es-ES" sz="1800"/>
              <a:t>puso </a:t>
            </a:r>
            <a:r>
              <a:rPr lang="es-ES" sz="2000" b="1"/>
              <a:t>F</a:t>
            </a:r>
            <a:r>
              <a:rPr lang="es-ES" sz="1800"/>
              <a:t> en mi tarea. </a:t>
            </a:r>
          </a:p>
          <a:p>
            <a:pPr eaLnBrk="1" hangingPunct="1"/>
            <a:r>
              <a:rPr lang="es-ES" sz="1800"/>
              <a:t>Dice que me copié</a:t>
            </a:r>
          </a:p>
          <a:p>
            <a:pPr eaLnBrk="1" hangingPunct="1"/>
            <a:r>
              <a:rPr lang="es-ES" sz="1800"/>
              <a:t>de </a:t>
            </a:r>
            <a:r>
              <a:rPr lang="es-ES" sz="1800" i="1"/>
              <a:t>Internet.</a:t>
            </a:r>
          </a:p>
        </p:txBody>
      </p:sp>
      <p:sp>
        <p:nvSpPr>
          <p:cNvPr id="35846" name="Oval 12"/>
          <p:cNvSpPr>
            <a:spLocks noChangeArrowheads="1"/>
          </p:cNvSpPr>
          <p:nvPr/>
        </p:nvSpPr>
        <p:spPr bwMode="auto">
          <a:xfrm>
            <a:off x="4427538" y="1412875"/>
            <a:ext cx="3240087" cy="1295400"/>
          </a:xfrm>
          <a:prstGeom prst="ellipse">
            <a:avLst/>
          </a:prstGeom>
          <a:solidFill>
            <a:schemeClr val="bg1"/>
          </a:solidFill>
          <a:ln>
            <a:noFill/>
          </a:ln>
          <a:extLst>
            <a:ext uri="{91240B29-F687-4F45-9708-019B960494DF}">
              <a14:hiddenLine xmlns="" xmlns:a14="http://schemas.microsoft.com/office/drawing/2010/main" w="9525" algn="ctr">
                <a:solidFill>
                  <a:srgbClr val="000000"/>
                </a:solidFill>
                <a:round/>
                <a:headEnd/>
                <a:tailEnd/>
              </a14:hiddenLine>
            </a:ext>
          </a:extLst>
        </p:spPr>
        <p:txBody>
          <a:bodyPr anchor="ctr">
            <a:spAutoFit/>
          </a:bodyPr>
          <a:lstStyle/>
          <a:p>
            <a:endParaRPr lang="en-US" sz="1200"/>
          </a:p>
        </p:txBody>
      </p:sp>
      <p:sp>
        <p:nvSpPr>
          <p:cNvPr id="176139" name="Text Box 11"/>
          <p:cNvSpPr txBox="1">
            <a:spLocks noChangeArrowheads="1"/>
          </p:cNvSpPr>
          <p:nvPr/>
        </p:nvSpPr>
        <p:spPr bwMode="auto">
          <a:xfrm>
            <a:off x="4564063" y="1341438"/>
            <a:ext cx="2808287" cy="137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 sz="1600"/>
              <a:t>¡Qué rabia! </a:t>
            </a:r>
          </a:p>
          <a:p>
            <a:pPr algn="ctr" eaLnBrk="1" hangingPunct="1"/>
            <a:r>
              <a:rPr lang="es-ES" sz="1600"/>
              <a:t>¡Haré que la boten! </a:t>
            </a:r>
          </a:p>
          <a:p>
            <a:pPr algn="ctr" eaLnBrk="1" hangingPunct="1"/>
            <a:r>
              <a:rPr lang="es-ES" sz="1600"/>
              <a:t>¡Yo tomé ese trabajo hace </a:t>
            </a:r>
          </a:p>
          <a:p>
            <a:pPr algn="ctr" eaLnBrk="1" hangingPunct="1"/>
            <a:r>
              <a:rPr lang="es-ES" sz="1600"/>
              <a:t>años  de la revista </a:t>
            </a:r>
            <a:r>
              <a:rPr lang="es-ES" sz="1600" i="1"/>
              <a:t>National </a:t>
            </a:r>
          </a:p>
          <a:p>
            <a:pPr algn="ctr" eaLnBrk="1" hangingPunct="1"/>
            <a:r>
              <a:rPr lang="es-ES" sz="1600" i="1"/>
              <a:t>Geographic</a:t>
            </a:r>
            <a:r>
              <a:rPr lang="es-ES" sz="1600"/>
              <a:t> y saqué </a:t>
            </a:r>
            <a:r>
              <a:rPr lang="es-ES" sz="2000" b="1"/>
              <a:t>A</a:t>
            </a:r>
            <a:r>
              <a:rPr lang="es-ES" sz="1600" b="1"/>
              <a:t>!</a:t>
            </a:r>
            <a:r>
              <a:rPr lang="es-ES" sz="1600"/>
              <a:t> </a:t>
            </a:r>
          </a:p>
        </p:txBody>
      </p:sp>
      <p:sp>
        <p:nvSpPr>
          <p:cNvPr id="35849" name="Text Box 15"/>
          <p:cNvSpPr txBox="1">
            <a:spLocks noChangeArrowheads="1"/>
          </p:cNvSpPr>
          <p:nvPr/>
        </p:nvSpPr>
        <p:spPr bwMode="auto">
          <a:xfrm>
            <a:off x="397936" y="1019175"/>
            <a:ext cx="2051050" cy="457200"/>
          </a:xfrm>
          <a:prstGeom prst="rect">
            <a:avLst/>
          </a:prstGeom>
          <a:solidFill>
            <a:srgbClr val="FFDE75"/>
          </a:solidFill>
          <a:ln>
            <a:solidFill>
              <a:srgbClr val="331BE5"/>
            </a:solidFill>
          </a:ln>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a:t>El ambiente…</a:t>
            </a:r>
          </a:p>
        </p:txBody>
      </p:sp>
      <p:sp>
        <p:nvSpPr>
          <p:cNvPr id="3585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76137"/>
                                        </p:tgtEl>
                                        <p:attrNameLst>
                                          <p:attrName>style.visibility</p:attrName>
                                        </p:attrNameLst>
                                      </p:cBhvr>
                                      <p:to>
                                        <p:strVal val="visible"/>
                                      </p:to>
                                    </p:set>
                                    <p:anim calcmode="discrete" valueType="clr">
                                      <p:cBhvr override="childStyle">
                                        <p:cTn id="7" dur="80"/>
                                        <p:tgtEl>
                                          <p:spTgt spid="17613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76137"/>
                                        </p:tgtEl>
                                        <p:attrNameLst>
                                          <p:attrName>fillcolor</p:attrName>
                                        </p:attrNameLst>
                                      </p:cBhvr>
                                      <p:tavLst>
                                        <p:tav tm="0">
                                          <p:val>
                                            <p:clrVal>
                                              <a:schemeClr val="accent2"/>
                                            </p:clrVal>
                                          </p:val>
                                        </p:tav>
                                        <p:tav tm="50000">
                                          <p:val>
                                            <p:clrVal>
                                              <a:schemeClr val="hlink"/>
                                            </p:clrVal>
                                          </p:val>
                                        </p:tav>
                                      </p:tavLst>
                                    </p:anim>
                                    <p:set>
                                      <p:cBhvr>
                                        <p:cTn id="9" dur="80"/>
                                        <p:tgtEl>
                                          <p:spTgt spid="176137"/>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176139"/>
                                        </p:tgtEl>
                                        <p:attrNameLst>
                                          <p:attrName>style.visibility</p:attrName>
                                        </p:attrNameLst>
                                      </p:cBhvr>
                                      <p:to>
                                        <p:strVal val="visible"/>
                                      </p:to>
                                    </p:set>
                                    <p:anim calcmode="discrete" valueType="clr">
                                      <p:cBhvr override="childStyle">
                                        <p:cTn id="14" dur="80"/>
                                        <p:tgtEl>
                                          <p:spTgt spid="176139"/>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76139"/>
                                        </p:tgtEl>
                                        <p:attrNameLst>
                                          <p:attrName>fillcolor</p:attrName>
                                        </p:attrNameLst>
                                      </p:cBhvr>
                                      <p:tavLst>
                                        <p:tav tm="0">
                                          <p:val>
                                            <p:clrVal>
                                              <a:schemeClr val="accent2"/>
                                            </p:clrVal>
                                          </p:val>
                                        </p:tav>
                                        <p:tav tm="50000">
                                          <p:val>
                                            <p:clrVal>
                                              <a:schemeClr val="hlink"/>
                                            </p:clrVal>
                                          </p:val>
                                        </p:tav>
                                      </p:tavLst>
                                    </p:anim>
                                    <p:set>
                                      <p:cBhvr>
                                        <p:cTn id="16" dur="80"/>
                                        <p:tgtEl>
                                          <p:spTgt spid="17613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7" grpId="0"/>
      <p:bldP spid="17613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9"/>
          <p:cNvSpPr>
            <a:spLocks noChangeArrowheads="1"/>
          </p:cNvSpPr>
          <p:nvPr/>
        </p:nvSpPr>
        <p:spPr bwMode="auto">
          <a:xfrm>
            <a:off x="3043238" y="6308725"/>
            <a:ext cx="3055937"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ES" sz="1200"/>
              <a:t>http://rucrespo.wordpress.com/page/6/</a:t>
            </a:r>
          </a:p>
        </p:txBody>
      </p:sp>
      <p:pic>
        <p:nvPicPr>
          <p:cNvPr id="36867" name="Picture 10" descr="20100818-chaunu"/>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8313" y="555625"/>
            <a:ext cx="8207375" cy="5746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6868" name="Text Box 11"/>
          <p:cNvSpPr txBox="1">
            <a:spLocks noChangeArrowheads="1"/>
          </p:cNvSpPr>
          <p:nvPr/>
        </p:nvSpPr>
        <p:spPr bwMode="auto">
          <a:xfrm>
            <a:off x="6932613" y="5876925"/>
            <a:ext cx="1671637"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 sz="1400" b="1"/>
              <a:t>Emmanuel Chaunu</a:t>
            </a:r>
          </a:p>
        </p:txBody>
      </p:sp>
      <p:sp>
        <p:nvSpPr>
          <p:cNvPr id="36869" name="Text Box 12"/>
          <p:cNvSpPr txBox="1">
            <a:spLocks noChangeArrowheads="1"/>
          </p:cNvSpPr>
          <p:nvPr/>
        </p:nvSpPr>
        <p:spPr bwMode="auto">
          <a:xfrm>
            <a:off x="179512" y="327025"/>
            <a:ext cx="4037012" cy="457200"/>
          </a:xfrm>
          <a:prstGeom prst="rect">
            <a:avLst/>
          </a:prstGeom>
          <a:solidFill>
            <a:srgbClr val="FFDE75"/>
          </a:solidFill>
          <a:ln>
            <a:solidFill>
              <a:srgbClr val="331BE5"/>
            </a:solidFill>
          </a:ln>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dirty="0"/>
              <a:t>Los cambios con el tiempo…</a:t>
            </a:r>
          </a:p>
        </p:txBody>
      </p:sp>
      <p:sp>
        <p:nvSpPr>
          <p:cNvPr id="3687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5" name="Text Box 17"/>
          <p:cNvSpPr txBox="1">
            <a:spLocks noChangeArrowheads="1"/>
          </p:cNvSpPr>
          <p:nvPr/>
        </p:nvSpPr>
        <p:spPr bwMode="auto">
          <a:xfrm>
            <a:off x="1220788" y="1628775"/>
            <a:ext cx="6704012" cy="4154488"/>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 sz="8800">
                <a:solidFill>
                  <a:srgbClr val="A50021"/>
                </a:solidFill>
              </a:rPr>
              <a:t>¿Y qué es lo </a:t>
            </a:r>
          </a:p>
          <a:p>
            <a:pPr algn="ctr" eaLnBrk="1" hangingPunct="1"/>
            <a:r>
              <a:rPr lang="es-ES" sz="8800">
                <a:solidFill>
                  <a:srgbClr val="A50021"/>
                </a:solidFill>
              </a:rPr>
              <a:t>tenemos </a:t>
            </a:r>
          </a:p>
          <a:p>
            <a:pPr algn="ctr" eaLnBrk="1" hangingPunct="1"/>
            <a:r>
              <a:rPr lang="es-ES" sz="8800">
                <a:solidFill>
                  <a:srgbClr val="A50021"/>
                </a:solidFill>
              </a:rPr>
              <a:t>aquí?</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5367" name="Picture 7" descr="aviso tutorias fisiopatologia  h"/>
          <p:cNvPicPr>
            <a:picLocks noChangeAspect="1" noChangeArrowheads="1"/>
          </p:cNvPicPr>
          <p:nvPr/>
        </p:nvPicPr>
        <p:blipFill>
          <a:blip r:embed="rId2" cstate="print">
            <a:lum bright="-12000" contrast="30000"/>
            <a:extLst>
              <a:ext uri="{28A0092B-C50C-407E-A947-70E740481C1C}">
                <a14:useLocalDpi xmlns="" xmlns:a14="http://schemas.microsoft.com/office/drawing/2010/main" val="0"/>
              </a:ext>
            </a:extLst>
          </a:blip>
          <a:srcRect/>
          <a:stretch>
            <a:fillRect/>
          </a:stretch>
        </p:blipFill>
        <p:spPr bwMode="auto">
          <a:xfrm>
            <a:off x="1835150" y="1392238"/>
            <a:ext cx="5330825" cy="4073525"/>
          </a:xfrm>
          <a:prstGeom prst="rect">
            <a:avLst/>
          </a:prstGeom>
          <a:noFill/>
          <a:ln w="9525">
            <a:solidFill>
              <a:srgbClr val="331BE5"/>
            </a:solidFill>
            <a:miter lim="800000"/>
            <a:headEnd/>
            <a:tailEnd/>
          </a:ln>
          <a:extLst>
            <a:ext uri="{909E8E84-426E-40DD-AFC4-6F175D3DCCD1}">
              <a14:hiddenFill xmlns="" xmlns:a14="http://schemas.microsoft.com/office/drawing/2010/main">
                <a:solidFill>
                  <a:srgbClr val="FFFFFF"/>
                </a:solidFill>
              </a14:hiddenFill>
            </a:ext>
          </a:extLst>
        </p:spPr>
      </p:pic>
      <p:sp>
        <p:nvSpPr>
          <p:cNvPr id="15368" name="Text Box 8"/>
          <p:cNvSpPr txBox="1">
            <a:spLocks noChangeArrowheads="1"/>
          </p:cNvSpPr>
          <p:nvPr/>
        </p:nvSpPr>
        <p:spPr bwMode="auto">
          <a:xfrm>
            <a:off x="2152650" y="5595938"/>
            <a:ext cx="4840288" cy="730250"/>
          </a:xfrm>
          <a:prstGeom prst="rect">
            <a:avLst/>
          </a:prstGeom>
          <a:solidFill>
            <a:srgbClr val="EEE3FD"/>
          </a:solidFill>
          <a:ln w="28575">
            <a:solidFill>
              <a:srgbClr val="331BE5"/>
            </a:solidFill>
            <a:miter lim="800000"/>
            <a:headEnd/>
            <a:tailEnd/>
          </a:ln>
          <a:effectLst>
            <a:outerShdw dist="35921" dir="2700000" algn="ctr" rotWithShape="0">
              <a:schemeClr val="bg2"/>
            </a:outerShdw>
          </a:effectLst>
        </p:spPr>
        <p:txBody>
          <a:bodyPr wrap="none">
            <a:spAutoFit/>
          </a:bodyPr>
          <a:lstStyle/>
          <a:p>
            <a:pPr algn="ctr">
              <a:defRPr/>
            </a:pPr>
            <a:r>
              <a:rPr lang="es-ES_tradnl" sz="2000">
                <a:effectLst>
                  <a:outerShdw blurRad="38100" dist="38100" dir="2700000" algn="tl">
                    <a:srgbClr val="FFFFFF"/>
                  </a:outerShdw>
                </a:effectLst>
              </a:rPr>
              <a:t>Aviso en la puerta de un departamento </a:t>
            </a:r>
          </a:p>
          <a:p>
            <a:pPr algn="ctr">
              <a:defRPr/>
            </a:pPr>
            <a:r>
              <a:rPr lang="es-ES_tradnl" sz="2000">
                <a:effectLst>
                  <a:outerShdw blurRad="38100" dist="38100" dir="2700000" algn="tl">
                    <a:srgbClr val="FFFFFF"/>
                  </a:outerShdw>
                </a:effectLst>
              </a:rPr>
              <a:t>en la Escuela de Medicina…</a:t>
            </a:r>
          </a:p>
        </p:txBody>
      </p:sp>
      <p:sp>
        <p:nvSpPr>
          <p:cNvPr id="38916" name="Rectangle 9"/>
          <p:cNvSpPr>
            <a:spLocks noChangeArrowheads="1"/>
          </p:cNvSpPr>
          <p:nvPr/>
        </p:nvSpPr>
        <p:spPr bwMode="auto">
          <a:xfrm>
            <a:off x="1835150" y="1376363"/>
            <a:ext cx="5400675" cy="4103687"/>
          </a:xfrm>
          <a:prstGeom prst="rect">
            <a:avLst/>
          </a:prstGeom>
          <a:noFill/>
          <a:ln w="38100">
            <a:solidFill>
              <a:srgbClr val="331BE5"/>
            </a:solidFill>
            <a:miter lim="800000"/>
            <a:headEnd/>
            <a:tailEnd/>
          </a:ln>
          <a:effectLst>
            <a:outerShdw dist="45791" dir="2021404" algn="ctr" rotWithShape="0">
              <a:schemeClr val="tx1"/>
            </a:outerShdw>
          </a:effectLst>
          <a:extLst>
            <a:ext uri="{909E8E84-426E-40DD-AFC4-6F175D3DCCD1}">
              <a14:hiddenFill xmlns="" xmlns:a14="http://schemas.microsoft.com/office/drawing/2010/main">
                <a:solidFill>
                  <a:schemeClr val="accent1"/>
                </a:solidFill>
              </a14:hiddenFill>
            </a:ext>
          </a:extLst>
        </p:spPr>
        <p:txBody>
          <a:bodyPr wrap="none" anchor="ctr"/>
          <a:lstStyle/>
          <a:p>
            <a:endParaRPr lang="es-VE"/>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3891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2" name="1 CuadroTexto"/>
          <p:cNvSpPr txBox="1"/>
          <p:nvPr/>
        </p:nvSpPr>
        <p:spPr>
          <a:xfrm>
            <a:off x="512763" y="522288"/>
            <a:ext cx="1620837" cy="708025"/>
          </a:xfrm>
          <a:prstGeom prst="rect">
            <a:avLst/>
          </a:prstGeom>
          <a:noFill/>
        </p:spPr>
        <p:txBody>
          <a:bodyPr wrap="none">
            <a:spAutoFit/>
          </a:bodyPr>
          <a:lstStyle/>
          <a:p>
            <a:pPr>
              <a:defRPr/>
            </a:pPr>
            <a:r>
              <a:rPr lang="es-VE" sz="4000" dirty="0">
                <a:solidFill>
                  <a:srgbClr val="C00000"/>
                </a:solidFill>
                <a:effectLst>
                  <a:outerShdw blurRad="38100" dist="38100" dir="2700000" algn="tl">
                    <a:srgbClr val="000000">
                      <a:alpha val="43137"/>
                    </a:srgbClr>
                  </a:outerShdw>
                </a:effectLst>
              </a:rPr>
              <a:t>Aquí…</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3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2266950" y="914400"/>
            <a:ext cx="4548188" cy="1077913"/>
          </a:xfrm>
          <a:prstGeom prst="rect">
            <a:avLst/>
          </a:prstGeom>
          <a:solidFill>
            <a:schemeClr val="bg1"/>
          </a:solidFill>
          <a:ln w="28575">
            <a:solidFill>
              <a:srgbClr val="331BE5"/>
            </a:solidFill>
            <a:miter lim="800000"/>
            <a:headEnd/>
            <a:tailEnd/>
          </a:ln>
          <a:effectLst>
            <a:outerShdw dist="35921" dir="2700000" algn="ctr" rotWithShape="0">
              <a:schemeClr val="bg2"/>
            </a:outerShdw>
          </a:effec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_tradnl" sz="3200" dirty="0">
                <a:effectLst>
                  <a:outerShdw blurRad="38100" dist="38100" dir="2700000" algn="tl">
                    <a:srgbClr val="000000">
                      <a:alpha val="43137"/>
                    </a:srgbClr>
                  </a:outerShdw>
                </a:effectLst>
                <a:latin typeface="Comic Sans MS" pitchFamily="66" charset="0"/>
              </a:rPr>
              <a:t>Avisos en </a:t>
            </a:r>
            <a:r>
              <a:rPr lang="es-ES_tradnl" sz="3200" dirty="0" smtClean="0">
                <a:effectLst>
                  <a:outerShdw blurRad="38100" dist="38100" dir="2700000" algn="tl">
                    <a:srgbClr val="000000">
                      <a:alpha val="43137"/>
                    </a:srgbClr>
                  </a:outerShdw>
                </a:effectLst>
                <a:latin typeface="Comic Sans MS" pitchFamily="66" charset="0"/>
              </a:rPr>
              <a:t>el </a:t>
            </a:r>
          </a:p>
          <a:p>
            <a:pPr algn="ctr">
              <a:defRPr/>
            </a:pPr>
            <a:r>
              <a:rPr lang="es-ES_tradnl" sz="3200" dirty="0" smtClean="0">
                <a:effectLst>
                  <a:outerShdw blurRad="38100" dist="38100" dir="2700000" algn="tl">
                    <a:srgbClr val="000000">
                      <a:alpha val="43137"/>
                    </a:srgbClr>
                  </a:outerShdw>
                </a:effectLst>
                <a:latin typeface="Comic Sans MS" pitchFamily="66" charset="0"/>
              </a:rPr>
              <a:t>Foro </a:t>
            </a:r>
            <a:r>
              <a:rPr lang="es-ES_tradnl" sz="3200" dirty="0">
                <a:effectLst>
                  <a:outerShdw blurRad="38100" dist="38100" dir="2700000" algn="tl">
                    <a:srgbClr val="000000">
                      <a:alpha val="43137"/>
                    </a:srgbClr>
                  </a:outerShdw>
                </a:effectLst>
                <a:latin typeface="Comic Sans MS" pitchFamily="66" charset="0"/>
              </a:rPr>
              <a:t>Profesoral ULA…</a:t>
            </a:r>
          </a:p>
        </p:txBody>
      </p:sp>
      <p:sp>
        <p:nvSpPr>
          <p:cNvPr id="3" name="Text Box 10"/>
          <p:cNvSpPr txBox="1">
            <a:spLocks noChangeArrowheads="1"/>
          </p:cNvSpPr>
          <p:nvPr/>
        </p:nvSpPr>
        <p:spPr bwMode="auto">
          <a:xfrm>
            <a:off x="2465388" y="2349500"/>
            <a:ext cx="4213225" cy="3570288"/>
          </a:xfrm>
          <a:prstGeom prst="rect">
            <a:avLst/>
          </a:prstGeom>
          <a:solidFill>
            <a:schemeClr val="bg1"/>
          </a:solidFill>
          <a:ln w="38100">
            <a:solidFill>
              <a:srgbClr val="331BE5"/>
            </a:solidFill>
            <a:miter lim="800000"/>
            <a:headEnd/>
            <a:tailEnd/>
          </a:ln>
          <a:effectLst>
            <a:outerShdw blurRad="50800" dist="38100" dir="2700000" algn="tl" rotWithShape="0">
              <a:prstClr val="black">
                <a:alpha val="40000"/>
              </a:prstClr>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2800" dirty="0"/>
              <a:t>Ofertas de profesores </a:t>
            </a:r>
          </a:p>
          <a:p>
            <a:pPr eaLnBrk="1" hangingPunct="1"/>
            <a:endParaRPr lang="es-ES" sz="1400" dirty="0"/>
          </a:p>
          <a:p>
            <a:pPr eaLnBrk="1" hangingPunct="1"/>
            <a:r>
              <a:rPr lang="es-ES" sz="2800" dirty="0"/>
              <a:t>Ayuda para hacer </a:t>
            </a:r>
          </a:p>
          <a:p>
            <a:pPr eaLnBrk="1" hangingPunct="1"/>
            <a:r>
              <a:rPr lang="es-ES" sz="2800" dirty="0"/>
              <a:t>trabajos: ascensos,</a:t>
            </a:r>
          </a:p>
          <a:p>
            <a:pPr eaLnBrk="1" hangingPunct="1"/>
            <a:r>
              <a:rPr lang="es-ES" sz="2800" dirty="0" smtClean="0"/>
              <a:t>publicaciones</a:t>
            </a:r>
            <a:endParaRPr lang="es-ES" sz="2800" dirty="0"/>
          </a:p>
          <a:p>
            <a:pPr eaLnBrk="1" hangingPunct="1"/>
            <a:r>
              <a:rPr lang="es-ES" sz="1600" dirty="0"/>
              <a:t> </a:t>
            </a:r>
          </a:p>
          <a:p>
            <a:pPr eaLnBrk="1" hangingPunct="1"/>
            <a:r>
              <a:rPr lang="es-ES" sz="2800" dirty="0"/>
              <a:t>a cambio de </a:t>
            </a:r>
          </a:p>
          <a:p>
            <a:pPr eaLnBrk="1" hangingPunct="1"/>
            <a:r>
              <a:rPr lang="es-ES" sz="2800" dirty="0"/>
              <a:t>autoría y/o recompensa </a:t>
            </a:r>
          </a:p>
          <a:p>
            <a:pPr eaLnBrk="1" hangingPunct="1"/>
            <a:r>
              <a:rPr lang="es-ES" sz="2800" dirty="0"/>
              <a:t>monetaria</a:t>
            </a:r>
          </a:p>
        </p:txBody>
      </p:sp>
      <p:sp>
        <p:nvSpPr>
          <p:cNvPr id="4" name="3 CuadroTexto"/>
          <p:cNvSpPr txBox="1">
            <a:spLocks noChangeArrowheads="1"/>
          </p:cNvSpPr>
          <p:nvPr/>
        </p:nvSpPr>
        <p:spPr bwMode="auto">
          <a:xfrm>
            <a:off x="6961755" y="4606132"/>
            <a:ext cx="915987" cy="1322388"/>
          </a:xfrm>
          <a:prstGeom prst="rect">
            <a:avLst/>
          </a:prstGeom>
          <a:noFill/>
          <a:ln>
            <a:noFill/>
          </a:ln>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8000" dirty="0">
                <a:solidFill>
                  <a:srgbClr val="C00000"/>
                </a:solidFill>
              </a:rPr>
              <a:t>!!!</a:t>
            </a:r>
          </a:p>
        </p:txBody>
      </p:sp>
      <p:sp>
        <p:nvSpPr>
          <p:cNvPr id="3994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7" name="6 CuadroTexto"/>
          <p:cNvSpPr txBox="1"/>
          <p:nvPr/>
        </p:nvSpPr>
        <p:spPr>
          <a:xfrm>
            <a:off x="512763" y="522288"/>
            <a:ext cx="1620837" cy="708025"/>
          </a:xfrm>
          <a:prstGeom prst="rect">
            <a:avLst/>
          </a:prstGeom>
          <a:noFill/>
        </p:spPr>
        <p:txBody>
          <a:bodyPr wrap="none">
            <a:spAutoFit/>
          </a:bodyPr>
          <a:lstStyle/>
          <a:p>
            <a:pPr>
              <a:defRPr/>
            </a:pPr>
            <a:r>
              <a:rPr lang="es-VE" sz="4000" dirty="0">
                <a:solidFill>
                  <a:srgbClr val="C00000"/>
                </a:solidFill>
                <a:effectLst>
                  <a:outerShdw blurRad="38100" dist="38100" dir="2700000" algn="tl">
                    <a:srgbClr val="000000">
                      <a:alpha val="43137"/>
                    </a:srgbClr>
                  </a:outerShdw>
                </a:effectLst>
              </a:rPr>
              <a:t>Aquí…</a:t>
            </a:r>
          </a:p>
        </p:txBody>
      </p:sp>
      <p:sp>
        <p:nvSpPr>
          <p:cNvPr id="8" name="7 CuadroTexto"/>
          <p:cNvSpPr txBox="1">
            <a:spLocks noChangeArrowheads="1"/>
          </p:cNvSpPr>
          <p:nvPr/>
        </p:nvSpPr>
        <p:spPr bwMode="auto">
          <a:xfrm>
            <a:off x="1691680" y="2132856"/>
            <a:ext cx="671979" cy="1323439"/>
          </a:xfrm>
          <a:prstGeom prst="rect">
            <a:avLst/>
          </a:prstGeom>
          <a:noFill/>
          <a:ln>
            <a:noFill/>
          </a:ln>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8000" dirty="0" smtClean="0">
                <a:solidFill>
                  <a:srgbClr val="C00000"/>
                </a:solidFill>
              </a:rPr>
              <a:t>!!</a:t>
            </a:r>
            <a:endParaRPr lang="es-ES" sz="8000"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40962" name="Rectangle 1"/>
          <p:cNvSpPr>
            <a:spLocks noChangeArrowheads="1"/>
          </p:cNvSpPr>
          <p:nvPr/>
        </p:nvSpPr>
        <p:spPr bwMode="auto">
          <a:xfrm>
            <a:off x="5446171" y="5903932"/>
            <a:ext cx="2495298"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r>
              <a:rPr lang="es-VE" altLang="es-VE" sz="1200" dirty="0">
                <a:latin typeface="Times New Roman" pitchFamily="18" charset="0"/>
                <a:ea typeface="Calibri" pitchFamily="34" charset="0"/>
                <a:cs typeface="Times New Roman" pitchFamily="18" charset="0"/>
              </a:rPr>
              <a:t>Enviado por YZ   </a:t>
            </a:r>
            <a:r>
              <a:rPr lang="es-VE" altLang="es-VE" sz="1200" dirty="0" smtClean="0">
                <a:latin typeface="Times New Roman" pitchFamily="18" charset="0"/>
                <a:ea typeface="Calibri" pitchFamily="34" charset="0"/>
                <a:cs typeface="Times New Roman" pitchFamily="18" charset="0"/>
              </a:rPr>
              <a:t>mayo y junio  2014</a:t>
            </a:r>
            <a:endParaRPr lang="es-VE" altLang="es-VE" sz="1200" dirty="0">
              <a:latin typeface="Times New Roman" pitchFamily="18" charset="0"/>
              <a:ea typeface="Calibri" pitchFamily="34" charset="0"/>
              <a:cs typeface="Times New Roman" pitchFamily="18" charset="0"/>
            </a:endParaRPr>
          </a:p>
        </p:txBody>
      </p:sp>
      <p:sp>
        <p:nvSpPr>
          <p:cNvPr id="5" name="4 Rectángulo"/>
          <p:cNvSpPr>
            <a:spLocks noChangeArrowheads="1"/>
          </p:cNvSpPr>
          <p:nvPr/>
        </p:nvSpPr>
        <p:spPr bwMode="auto">
          <a:xfrm>
            <a:off x="1187400" y="4491037"/>
            <a:ext cx="6985000" cy="13665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285750" indent="-285750">
              <a:lnSpc>
                <a:spcPct val="115000"/>
              </a:lnSpc>
              <a:buFont typeface="Wingdings" pitchFamily="2" charset="2"/>
              <a:buChar char="§"/>
            </a:pPr>
            <a:r>
              <a:rPr lang="es-VE" sz="1800" dirty="0" err="1">
                <a:latin typeface="Arial" charset="0"/>
              </a:rPr>
              <a:t>AquíVENDO</a:t>
            </a:r>
            <a:r>
              <a:rPr lang="es-VE" sz="1800" dirty="0">
                <a:latin typeface="Arial" charset="0"/>
              </a:rPr>
              <a:t> (</a:t>
            </a:r>
            <a:r>
              <a:rPr lang="es-VE" sz="1800" u="sng" dirty="0">
                <a:latin typeface="Arial" charset="0"/>
                <a:hlinkClick r:id="rId2"/>
              </a:rPr>
              <a:t>@</a:t>
            </a:r>
            <a:r>
              <a:rPr lang="es-VE" sz="1800" u="sng" dirty="0" err="1">
                <a:latin typeface="Arial" charset="0"/>
                <a:hlinkClick r:id="rId2"/>
              </a:rPr>
              <a:t>AquiVENDO</a:t>
            </a:r>
            <a:r>
              <a:rPr lang="es-VE" sz="1800" dirty="0">
                <a:latin typeface="Arial" charset="0"/>
              </a:rPr>
              <a:t>) </a:t>
            </a:r>
            <a:r>
              <a:rPr lang="es-VE" sz="1800" u="sng" dirty="0">
                <a:latin typeface="Arial" charset="0"/>
                <a:hlinkClick r:id="rId3"/>
              </a:rPr>
              <a:t>11/05/14 20:14</a:t>
            </a:r>
            <a:r>
              <a:rPr lang="es-VE" sz="1800" dirty="0">
                <a:latin typeface="Arial" charset="0"/>
              </a:rPr>
              <a:t> </a:t>
            </a:r>
            <a:r>
              <a:rPr lang="es-VE" sz="1800" dirty="0" err="1">
                <a:latin typeface="Arial" charset="0"/>
              </a:rPr>
              <a:t>via</a:t>
            </a:r>
            <a:r>
              <a:rPr lang="es-VE" sz="1800" dirty="0">
                <a:latin typeface="Arial" charset="0"/>
              </a:rPr>
              <a:t> </a:t>
            </a:r>
            <a:r>
              <a:rPr lang="es-VE" sz="1800" u="sng" dirty="0">
                <a:latin typeface="Arial" charset="0"/>
                <a:hlinkClick r:id="rId4"/>
              </a:rPr>
              <a:t>@</a:t>
            </a:r>
            <a:r>
              <a:rPr lang="es-VE" sz="1800" u="sng" dirty="0" err="1">
                <a:latin typeface="Arial" charset="0"/>
                <a:hlinkClick r:id="rId4"/>
              </a:rPr>
              <a:t>juanjrh</a:t>
            </a:r>
            <a:r>
              <a:rPr lang="es-VE" sz="1800" dirty="0">
                <a:latin typeface="Arial" charset="0"/>
              </a:rPr>
              <a:t>: Realizamos tesis de grado a estudiantes del IUTA, IUTAR, IUTEPAL, UNERG, UBA, otros. Contáctanos. 04128701851, 04265319673. </a:t>
            </a:r>
            <a:endParaRPr lang="es-VE" sz="1800" dirty="0">
              <a:latin typeface="Calibri" pitchFamily="34" charset="0"/>
              <a:ea typeface="Calibri" pitchFamily="34" charset="0"/>
              <a:cs typeface="Times New Roman" pitchFamily="18" charset="0"/>
            </a:endParaRPr>
          </a:p>
        </p:txBody>
      </p:sp>
      <p:sp>
        <p:nvSpPr>
          <p:cNvPr id="6" name="5 Rectángulo"/>
          <p:cNvSpPr>
            <a:spLocks noChangeArrowheads="1"/>
          </p:cNvSpPr>
          <p:nvPr/>
        </p:nvSpPr>
        <p:spPr bwMode="auto">
          <a:xfrm>
            <a:off x="1133651" y="3191166"/>
            <a:ext cx="6985000"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342900" indent="-342900" eaLnBrk="0" hangingPunct="0">
              <a:buFont typeface="Wingdings" pitchFamily="2" charset="2"/>
              <a:buChar char="§"/>
            </a:pPr>
            <a:r>
              <a:rPr lang="es-VE" altLang="es-VE" sz="2000" dirty="0" err="1">
                <a:solidFill>
                  <a:srgbClr val="292F33"/>
                </a:solidFill>
                <a:latin typeface="Arial" charset="0"/>
                <a:ea typeface="Calibri" pitchFamily="34" charset="0"/>
                <a:cs typeface="Arial" charset="0"/>
              </a:rPr>
              <a:t>via</a:t>
            </a:r>
            <a:r>
              <a:rPr lang="es-VE" altLang="es-VE" sz="2000" dirty="0">
                <a:solidFill>
                  <a:srgbClr val="292F33"/>
                </a:solidFill>
                <a:latin typeface="Arial" charset="0"/>
                <a:ea typeface="Calibri" pitchFamily="34" charset="0"/>
                <a:cs typeface="Arial" charset="0"/>
              </a:rPr>
              <a:t> </a:t>
            </a:r>
            <a:r>
              <a:rPr lang="es-VE" altLang="es-VE" sz="2000" dirty="0">
                <a:solidFill>
                  <a:srgbClr val="E1AE85"/>
                </a:solidFill>
                <a:latin typeface="Arial" charset="0"/>
                <a:ea typeface="Calibri" pitchFamily="34" charset="0"/>
                <a:cs typeface="Arial" charset="0"/>
                <a:hlinkClick r:id="rId5"/>
              </a:rPr>
              <a:t>@</a:t>
            </a:r>
            <a:r>
              <a:rPr lang="es-VE" altLang="es-VE" sz="2000" dirty="0" err="1">
                <a:solidFill>
                  <a:srgbClr val="CE7834"/>
                </a:solidFill>
                <a:latin typeface="Arial" charset="0"/>
                <a:ea typeface="Calibri" pitchFamily="34" charset="0"/>
                <a:cs typeface="Arial" charset="0"/>
                <a:hlinkClick r:id="rId5"/>
              </a:rPr>
              <a:t>juanjrh</a:t>
            </a:r>
            <a:r>
              <a:rPr lang="es-VE" altLang="es-VE" sz="2000" dirty="0">
                <a:solidFill>
                  <a:srgbClr val="292F33"/>
                </a:solidFill>
                <a:latin typeface="Arial" charset="0"/>
                <a:ea typeface="Calibri" pitchFamily="34" charset="0"/>
                <a:cs typeface="Arial" charset="0"/>
              </a:rPr>
              <a:t>: Realizamos tesis de grado a estudiantes del IUTA, IUTAR, IUTEPAL, UNERG, UBA, otros. 04128701851, 04265319673.  </a:t>
            </a:r>
            <a:r>
              <a:rPr lang="es-VE" altLang="es-VE" sz="2000" dirty="0" smtClean="0">
                <a:solidFill>
                  <a:srgbClr val="E1AE85"/>
                </a:solidFill>
                <a:latin typeface="Arial" charset="0"/>
                <a:ea typeface="Calibri" pitchFamily="34" charset="0"/>
                <a:cs typeface="Arial" charset="0"/>
                <a:hlinkClick r:id="rId6"/>
              </a:rPr>
              <a:t>@</a:t>
            </a:r>
            <a:r>
              <a:rPr lang="es-VE" altLang="es-VE" sz="2000" dirty="0" err="1">
                <a:solidFill>
                  <a:srgbClr val="CE7834"/>
                </a:solidFill>
                <a:latin typeface="Arial" charset="0"/>
                <a:ea typeface="Calibri" pitchFamily="34" charset="0"/>
                <a:cs typeface="Arial" charset="0"/>
                <a:hlinkClick r:id="rId6"/>
              </a:rPr>
              <a:t>Tesisolucion</a:t>
            </a:r>
            <a:endParaRPr lang="es-VE" altLang="es-VE" sz="2000" dirty="0">
              <a:solidFill>
                <a:srgbClr val="000000"/>
              </a:solidFill>
              <a:latin typeface="Arial" charset="0"/>
              <a:cs typeface="Arial" charset="0"/>
            </a:endParaRPr>
          </a:p>
        </p:txBody>
      </p:sp>
      <p:sp>
        <p:nvSpPr>
          <p:cNvPr id="7" name="6 Rectángulo"/>
          <p:cNvSpPr>
            <a:spLocks noChangeArrowheads="1"/>
          </p:cNvSpPr>
          <p:nvPr/>
        </p:nvSpPr>
        <p:spPr bwMode="auto">
          <a:xfrm>
            <a:off x="1196032" y="1916832"/>
            <a:ext cx="7264400"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342900" indent="-342900" eaLnBrk="0" hangingPunct="0">
              <a:buFont typeface="Wingdings" pitchFamily="2" charset="2"/>
              <a:buChar char="§"/>
            </a:pPr>
            <a:r>
              <a:rPr lang="es-VE" altLang="es-VE" sz="2000" dirty="0">
                <a:solidFill>
                  <a:srgbClr val="000000"/>
                </a:solidFill>
                <a:latin typeface="Calibri" pitchFamily="34" charset="0"/>
                <a:ea typeface="Calibri" pitchFamily="34" charset="0"/>
                <a:cs typeface="Times New Roman" pitchFamily="18" charset="0"/>
              </a:rPr>
              <a:t>@</a:t>
            </a:r>
            <a:r>
              <a:rPr lang="es-VE" altLang="es-VE" sz="2000" dirty="0" err="1">
                <a:solidFill>
                  <a:srgbClr val="000000"/>
                </a:solidFill>
                <a:latin typeface="Calibri" pitchFamily="34" charset="0"/>
                <a:ea typeface="Calibri" pitchFamily="34" charset="0"/>
                <a:cs typeface="Times New Roman" pitchFamily="18" charset="0"/>
              </a:rPr>
              <a:t>AquiVENDO</a:t>
            </a:r>
            <a:r>
              <a:rPr lang="es-VE" altLang="es-VE" sz="2000" dirty="0">
                <a:solidFill>
                  <a:srgbClr val="000000"/>
                </a:solidFill>
                <a:latin typeface="Calibri" pitchFamily="34" charset="0"/>
                <a:ea typeface="Calibri" pitchFamily="34" charset="0"/>
                <a:cs typeface="Times New Roman" pitchFamily="18" charset="0"/>
              </a:rPr>
              <a:t>: </a:t>
            </a:r>
            <a:r>
              <a:rPr lang="es-VE" altLang="es-VE" sz="2000" dirty="0" err="1">
                <a:solidFill>
                  <a:srgbClr val="000000"/>
                </a:solidFill>
                <a:latin typeface="Calibri" pitchFamily="34" charset="0"/>
                <a:ea typeface="Calibri" pitchFamily="34" charset="0"/>
                <a:cs typeface="Times New Roman" pitchFamily="18" charset="0"/>
              </a:rPr>
              <a:t>via</a:t>
            </a:r>
            <a:r>
              <a:rPr lang="es-VE" altLang="es-VE" sz="2000" dirty="0">
                <a:solidFill>
                  <a:srgbClr val="000000"/>
                </a:solidFill>
                <a:latin typeface="Calibri" pitchFamily="34" charset="0"/>
                <a:ea typeface="Calibri" pitchFamily="34" charset="0"/>
                <a:cs typeface="Times New Roman" pitchFamily="18" charset="0"/>
              </a:rPr>
              <a:t> @</a:t>
            </a:r>
            <a:r>
              <a:rPr lang="es-VE" altLang="es-VE" sz="2000" dirty="0" err="1">
                <a:solidFill>
                  <a:srgbClr val="000000"/>
                </a:solidFill>
                <a:latin typeface="Calibri" pitchFamily="34" charset="0"/>
                <a:ea typeface="Calibri" pitchFamily="34" charset="0"/>
                <a:cs typeface="Times New Roman" pitchFamily="18" charset="0"/>
              </a:rPr>
              <a:t>juanjrh</a:t>
            </a:r>
            <a:r>
              <a:rPr lang="es-VE" altLang="es-VE" sz="2000" dirty="0">
                <a:solidFill>
                  <a:srgbClr val="000000"/>
                </a:solidFill>
                <a:latin typeface="Calibri" pitchFamily="34" charset="0"/>
                <a:ea typeface="Calibri" pitchFamily="34" charset="0"/>
                <a:cs typeface="Times New Roman" pitchFamily="18" charset="0"/>
              </a:rPr>
              <a:t>: Realizamos tesis de grado, asesorías, monografías, diapositivas. Contáctanos, 04128701851, 04265319673. @</a:t>
            </a:r>
            <a:r>
              <a:rPr lang="es-VE" altLang="es-VE" sz="2000" dirty="0" err="1">
                <a:solidFill>
                  <a:srgbClr val="000000"/>
                </a:solidFill>
                <a:latin typeface="Calibri" pitchFamily="34" charset="0"/>
                <a:ea typeface="Calibri" pitchFamily="34" charset="0"/>
                <a:cs typeface="Times New Roman" pitchFamily="18" charset="0"/>
              </a:rPr>
              <a:t>Tesisolucion</a:t>
            </a:r>
            <a:endParaRPr lang="es-VE" altLang="es-VE" sz="2000" dirty="0">
              <a:solidFill>
                <a:srgbClr val="000000"/>
              </a:solidFill>
              <a:latin typeface="Arial" charset="0"/>
              <a:cs typeface="Arial" charset="0"/>
            </a:endParaRPr>
          </a:p>
        </p:txBody>
      </p:sp>
      <p:sp>
        <p:nvSpPr>
          <p:cNvPr id="8" name="Text Box 8"/>
          <p:cNvSpPr txBox="1">
            <a:spLocks noChangeArrowheads="1"/>
          </p:cNvSpPr>
          <p:nvPr/>
        </p:nvSpPr>
        <p:spPr bwMode="auto">
          <a:xfrm>
            <a:off x="1957388" y="954088"/>
            <a:ext cx="5229225" cy="584200"/>
          </a:xfrm>
          <a:prstGeom prst="rect">
            <a:avLst/>
          </a:prstGeom>
          <a:solidFill>
            <a:schemeClr val="bg1"/>
          </a:solidFill>
          <a:ln w="28575">
            <a:solidFill>
              <a:srgbClr val="331BE5"/>
            </a:solidFill>
            <a:miter lim="800000"/>
            <a:headEnd/>
            <a:tailEnd/>
          </a:ln>
          <a:effectLst>
            <a:outerShdw dist="35921" dir="2700000" algn="ctr" rotWithShape="0">
              <a:schemeClr val="bg2"/>
            </a:outerShdw>
          </a:effec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defRPr/>
            </a:pPr>
            <a:r>
              <a:rPr lang="es-ES_tradnl" sz="3200" dirty="0">
                <a:effectLst>
                  <a:outerShdw blurRad="38100" dist="38100" dir="2700000" algn="tl">
                    <a:srgbClr val="000000">
                      <a:alpha val="43137"/>
                    </a:srgbClr>
                  </a:outerShdw>
                </a:effectLst>
                <a:latin typeface="Comic Sans MS" pitchFamily="66" charset="0"/>
              </a:rPr>
              <a:t>Avisos en </a:t>
            </a:r>
            <a:r>
              <a:rPr lang="es-ES_tradnl" sz="3200" dirty="0" smtClean="0">
                <a:effectLst>
                  <a:outerShdw blurRad="38100" dist="38100" dir="2700000" algn="tl">
                    <a:srgbClr val="000000">
                      <a:alpha val="43137"/>
                    </a:srgbClr>
                  </a:outerShdw>
                </a:effectLst>
                <a:latin typeface="Comic Sans MS" pitchFamily="66" charset="0"/>
              </a:rPr>
              <a:t>Redes Sociales…</a:t>
            </a:r>
            <a:endParaRPr lang="es-ES_tradnl" sz="3200" dirty="0">
              <a:effectLst>
                <a:outerShdw blurRad="38100" dist="38100" dir="2700000" algn="tl">
                  <a:srgbClr val="000000">
                    <a:alpha val="43137"/>
                  </a:srgbClr>
                </a:outerShdw>
              </a:effectLst>
              <a:latin typeface="Comic Sans MS" pitchFamily="66" charset="0"/>
            </a:endParaRPr>
          </a:p>
        </p:txBody>
      </p:sp>
      <p:sp>
        <p:nvSpPr>
          <p:cNvPr id="9" name="8 CuadroTexto"/>
          <p:cNvSpPr txBox="1">
            <a:spLocks noChangeArrowheads="1"/>
          </p:cNvSpPr>
          <p:nvPr/>
        </p:nvSpPr>
        <p:spPr bwMode="auto">
          <a:xfrm>
            <a:off x="7483475" y="393700"/>
            <a:ext cx="915988" cy="1322388"/>
          </a:xfrm>
          <a:prstGeom prst="rect">
            <a:avLst/>
          </a:prstGeom>
          <a:noFill/>
          <a:ln>
            <a:noFill/>
          </a:ln>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8000" dirty="0">
                <a:solidFill>
                  <a:srgbClr val="C00000"/>
                </a:solidFill>
              </a:rPr>
              <a:t>!!!</a:t>
            </a:r>
          </a:p>
        </p:txBody>
      </p:sp>
      <p:sp>
        <p:nvSpPr>
          <p:cNvPr id="40968" name="Text Box 4"/>
          <p:cNvSpPr txBox="1">
            <a:spLocks noChangeArrowheads="1"/>
          </p:cNvSpPr>
          <p:nvPr/>
        </p:nvSpPr>
        <p:spPr bwMode="auto">
          <a:xfrm>
            <a:off x="6395106" y="6532789"/>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11" name="10 CuadroTexto"/>
          <p:cNvSpPr txBox="1"/>
          <p:nvPr/>
        </p:nvSpPr>
        <p:spPr>
          <a:xfrm>
            <a:off x="300831" y="357982"/>
            <a:ext cx="1620837" cy="708025"/>
          </a:xfrm>
          <a:prstGeom prst="rect">
            <a:avLst/>
          </a:prstGeom>
          <a:noFill/>
        </p:spPr>
        <p:txBody>
          <a:bodyPr wrap="none">
            <a:spAutoFit/>
          </a:bodyPr>
          <a:lstStyle/>
          <a:p>
            <a:pPr>
              <a:defRPr/>
            </a:pPr>
            <a:r>
              <a:rPr lang="es-VE" sz="4000" dirty="0">
                <a:solidFill>
                  <a:srgbClr val="C00000"/>
                </a:solidFill>
                <a:effectLst>
                  <a:outerShdw blurRad="38100" dist="38100" dir="2700000" algn="tl">
                    <a:srgbClr val="000000">
                      <a:alpha val="43137"/>
                    </a:srgbClr>
                  </a:outerShdw>
                </a:effectLst>
              </a:rPr>
              <a:t>Aquí…</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3 Marcador de contenido"/>
          <p:cNvPicPr>
            <a:picLocks noChangeAspect="1"/>
          </p:cNvPicPr>
          <p:nvPr/>
        </p:nvPicPr>
        <p:blipFill>
          <a:blip r:embed="rId2" cstate="print">
            <a:extLst>
              <a:ext uri="{28A0092B-C50C-407E-A947-70E740481C1C}">
                <a14:useLocalDpi xmlns="" xmlns:a14="http://schemas.microsoft.com/office/drawing/2010/main" val="0"/>
              </a:ext>
            </a:extLst>
          </a:blip>
          <a:srcRect l="22209" t="17155" r="16347" b="16371"/>
          <a:stretch>
            <a:fillRect/>
          </a:stretch>
        </p:blipFill>
        <p:spPr bwMode="auto">
          <a:xfrm>
            <a:off x="2293938" y="433388"/>
            <a:ext cx="4152900" cy="5991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1987" name="2 CuadroTexto"/>
          <p:cNvSpPr txBox="1">
            <a:spLocks noChangeArrowheads="1"/>
          </p:cNvSpPr>
          <p:nvPr/>
        </p:nvSpPr>
        <p:spPr bwMode="auto">
          <a:xfrm>
            <a:off x="6434138" y="4581525"/>
            <a:ext cx="2709862"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a:t>… sin comentarios</a:t>
            </a:r>
          </a:p>
        </p:txBody>
      </p:sp>
      <p:sp>
        <p:nvSpPr>
          <p:cNvPr id="41988" name="3 CuadroTexto"/>
          <p:cNvSpPr txBox="1">
            <a:spLocks noChangeArrowheads="1"/>
          </p:cNvSpPr>
          <p:nvPr/>
        </p:nvSpPr>
        <p:spPr bwMode="auto">
          <a:xfrm>
            <a:off x="6708775" y="1484313"/>
            <a:ext cx="2114550" cy="1754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3600"/>
              <a:t>Arbolito </a:t>
            </a:r>
          </a:p>
          <a:p>
            <a:pPr eaLnBrk="1" hangingPunct="1"/>
            <a:r>
              <a:rPr lang="es-VE" sz="3600"/>
              <a:t>de</a:t>
            </a:r>
          </a:p>
          <a:p>
            <a:pPr eaLnBrk="1" hangingPunct="1"/>
            <a:r>
              <a:rPr lang="es-VE" sz="3600"/>
              <a:t>Tesis</a:t>
            </a:r>
          </a:p>
        </p:txBody>
      </p:sp>
      <p:sp>
        <p:nvSpPr>
          <p:cNvPr id="41989" name="1 CuadroTexto"/>
          <p:cNvSpPr txBox="1">
            <a:spLocks noChangeArrowheads="1"/>
          </p:cNvSpPr>
          <p:nvPr/>
        </p:nvSpPr>
        <p:spPr bwMode="auto">
          <a:xfrm>
            <a:off x="155575" y="5686425"/>
            <a:ext cx="2114550"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1400"/>
              <a:t>Aporte de un profesor </a:t>
            </a:r>
          </a:p>
          <a:p>
            <a:pPr eaLnBrk="1" hangingPunct="1"/>
            <a:r>
              <a:rPr lang="es-VE" sz="1400"/>
              <a:t>que asistió a talleres </a:t>
            </a:r>
          </a:p>
          <a:p>
            <a:pPr eaLnBrk="1" hangingPunct="1"/>
            <a:r>
              <a:rPr lang="es-VE" sz="1400"/>
              <a:t>sobre este tema</a:t>
            </a:r>
          </a:p>
        </p:txBody>
      </p:sp>
      <p:sp>
        <p:nvSpPr>
          <p:cNvPr id="41990" name="Text Box 4"/>
          <p:cNvSpPr txBox="1">
            <a:spLocks noChangeArrowheads="1"/>
          </p:cNvSpPr>
          <p:nvPr/>
        </p:nvSpPr>
        <p:spPr bwMode="auto">
          <a:xfrm>
            <a:off x="6402388" y="65817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a:t>
            </a:r>
            <a:r>
              <a:rPr lang="es-ES_tradnl" sz="1000">
                <a:solidFill>
                  <a:schemeClr val="bg2"/>
                </a:solidFill>
                <a:latin typeface="Arial" charset="0"/>
              </a:rPr>
              <a:t>Medicina</a:t>
            </a:r>
            <a:r>
              <a:rPr lang="es-ES_tradnl" sz="1200">
                <a:solidFill>
                  <a:schemeClr val="bg2"/>
                </a:solidFill>
                <a:latin typeface="Arial" charset="0"/>
              </a:rPr>
              <a:t> ULA 2015</a:t>
            </a:r>
          </a:p>
        </p:txBody>
      </p:sp>
      <p:sp>
        <p:nvSpPr>
          <p:cNvPr id="8" name="7 CuadroTexto"/>
          <p:cNvSpPr txBox="1"/>
          <p:nvPr/>
        </p:nvSpPr>
        <p:spPr>
          <a:xfrm>
            <a:off x="403225" y="785813"/>
            <a:ext cx="1864613" cy="830997"/>
          </a:xfrm>
          <a:prstGeom prst="rect">
            <a:avLst/>
          </a:prstGeom>
          <a:noFill/>
        </p:spPr>
        <p:txBody>
          <a:bodyPr wrap="none">
            <a:spAutoFit/>
          </a:bodyPr>
          <a:lstStyle/>
          <a:p>
            <a:pPr>
              <a:defRPr/>
            </a:pPr>
            <a:r>
              <a:rPr lang="es-VE" sz="4800" dirty="0">
                <a:solidFill>
                  <a:srgbClr val="C00000"/>
                </a:solidFill>
                <a:effectLst>
                  <a:outerShdw blurRad="38100" dist="38100" dir="2700000" algn="tl">
                    <a:srgbClr val="000000">
                      <a:alpha val="43137"/>
                    </a:srgbClr>
                  </a:outerShdw>
                </a:effectLst>
              </a:rPr>
              <a:t>Aquí…</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9"/>
          <p:cNvPicPr>
            <a:picLocks noChangeAspect="1" noChangeArrowheads="1"/>
          </p:cNvPicPr>
          <p:nvPr/>
        </p:nvPicPr>
        <p:blipFill>
          <a:blip r:embed="rId2" cstate="print">
            <a:lum bright="-12000" contrast="18000"/>
            <a:extLst>
              <a:ext uri="{28A0092B-C50C-407E-A947-70E740481C1C}">
                <a14:useLocalDpi xmlns="" xmlns:a14="http://schemas.microsoft.com/office/drawing/2010/main" val="0"/>
              </a:ext>
            </a:extLst>
          </a:blip>
          <a:srcRect/>
          <a:stretch>
            <a:fillRect/>
          </a:stretch>
        </p:blipFill>
        <p:spPr bwMode="auto">
          <a:xfrm>
            <a:off x="917575" y="998538"/>
            <a:ext cx="7308850" cy="4654550"/>
          </a:xfrm>
          <a:prstGeom prst="rect">
            <a:avLst/>
          </a:prstGeom>
          <a:noFill/>
          <a:ln w="28575">
            <a:solidFill>
              <a:srgbClr val="CC0000"/>
            </a:solidFill>
            <a:miter lim="800000"/>
            <a:headEnd/>
            <a:tailEnd/>
          </a:ln>
          <a:extLst>
            <a:ext uri="{909E8E84-426E-40DD-AFC4-6F175D3DCCD1}">
              <a14:hiddenFill xmlns="" xmlns:a14="http://schemas.microsoft.com/office/drawing/2010/main">
                <a:solidFill>
                  <a:srgbClr val="FFFFFF"/>
                </a:solidFill>
              </a14:hiddenFill>
            </a:ext>
          </a:extLst>
        </p:spPr>
      </p:pic>
      <p:sp>
        <p:nvSpPr>
          <p:cNvPr id="86026" name="Text Box 10"/>
          <p:cNvSpPr txBox="1">
            <a:spLocks noChangeArrowheads="1"/>
          </p:cNvSpPr>
          <p:nvPr/>
        </p:nvSpPr>
        <p:spPr bwMode="auto">
          <a:xfrm>
            <a:off x="2220913" y="5805488"/>
            <a:ext cx="4700587" cy="487362"/>
          </a:xfrm>
          <a:prstGeom prst="rect">
            <a:avLst/>
          </a:prstGeom>
          <a:noFill/>
          <a:ln w="9525">
            <a:noFill/>
            <a:miter lim="800000"/>
            <a:headEnd/>
            <a:tailEnd/>
          </a:ln>
          <a:effectLst/>
        </p:spPr>
        <p:txBody>
          <a:bodyPr wrap="none">
            <a:spAutoFit/>
          </a:bodyPr>
          <a:lstStyle/>
          <a:p>
            <a:pPr algn="ctr">
              <a:defRPr/>
            </a:pPr>
            <a:r>
              <a:rPr lang="es-ES_tradnl" sz="1400" i="1">
                <a:effectLst>
                  <a:outerShdw blurRad="38100" dist="38100" dir="2700000" algn="tl">
                    <a:srgbClr val="C0C0C0"/>
                  </a:outerShdw>
                </a:effectLst>
              </a:rPr>
              <a:t>Collegium de Sapientiae,</a:t>
            </a:r>
            <a:r>
              <a:rPr lang="es-ES_tradnl" sz="1400">
                <a:effectLst>
                  <a:outerShdw blurRad="38100" dist="38100" dir="2700000" algn="tl">
                    <a:srgbClr val="C0C0C0"/>
                  </a:outerShdw>
                </a:effectLst>
              </a:rPr>
              <a:t> Universidad Freiburg siglo XV</a:t>
            </a:r>
          </a:p>
          <a:p>
            <a:pPr algn="ctr">
              <a:defRPr/>
            </a:pPr>
            <a:r>
              <a:rPr lang="en-US" sz="1200">
                <a:effectLst>
                  <a:outerShdw blurRad="38100" dist="38100" dir="2700000" algn="tl">
                    <a:srgbClr val="C0C0C0"/>
                  </a:outerShdw>
                </a:effectLst>
              </a:rPr>
              <a:t>Tex. Heart Inst. J. 35: 6-15, 2008.</a:t>
            </a:r>
            <a:endParaRPr lang="es-ES_tradnl" sz="1200">
              <a:effectLst>
                <a:outerShdw blurRad="38100" dist="38100" dir="2700000" algn="tl">
                  <a:srgbClr val="C0C0C0"/>
                </a:outerShdw>
              </a:effectLst>
            </a:endParaRPr>
          </a:p>
        </p:txBody>
      </p:sp>
      <p:sp>
        <p:nvSpPr>
          <p:cNvPr id="5124" name="Rectangle 7"/>
          <p:cNvSpPr>
            <a:spLocks noChangeArrowheads="1"/>
          </p:cNvSpPr>
          <p:nvPr/>
        </p:nvSpPr>
        <p:spPr bwMode="auto">
          <a:xfrm>
            <a:off x="2086383" y="275259"/>
            <a:ext cx="4971233" cy="523220"/>
          </a:xfrm>
          <a:prstGeom prst="rect">
            <a:avLst/>
          </a:prstGeom>
          <a:solidFill>
            <a:schemeClr val="accent6">
              <a:lumMod val="20000"/>
              <a:lumOff val="80000"/>
            </a:schemeClr>
          </a:solidFill>
          <a:ln w="28575">
            <a:solidFill>
              <a:srgbClr val="331BE5"/>
            </a:solidFill>
          </a:ln>
          <a:effectLst>
            <a:outerShdw blurRad="50800" dist="38100" dir="2700000" algn="tl" rotWithShape="0">
              <a:prstClr val="black">
                <a:alpha val="40000"/>
              </a:prstClr>
            </a:outerShdw>
          </a:effectLst>
        </p:spPr>
        <p:txBody>
          <a:bodyPr wrap="none">
            <a:spAutoFit/>
          </a:bodyPr>
          <a:lstStyle/>
          <a:p>
            <a:r>
              <a:rPr lang="es-ES" sz="2800" b="1" dirty="0"/>
              <a:t>Relación mentor-aprendices</a:t>
            </a:r>
          </a:p>
        </p:txBody>
      </p:sp>
      <p:sp>
        <p:nvSpPr>
          <p:cNvPr id="5125"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6396" name="Text Box 12"/>
          <p:cNvSpPr txBox="1">
            <a:spLocks noChangeArrowheads="1"/>
          </p:cNvSpPr>
          <p:nvPr/>
        </p:nvSpPr>
        <p:spPr bwMode="auto">
          <a:xfrm>
            <a:off x="2646363" y="3154363"/>
            <a:ext cx="3797300" cy="547687"/>
          </a:xfrm>
          <a:prstGeom prst="rect">
            <a:avLst/>
          </a:prstGeom>
          <a:solidFill>
            <a:schemeClr val="accent6">
              <a:lumMod val="20000"/>
              <a:lumOff val="80000"/>
            </a:schemeClr>
          </a:solidFill>
          <a:ln w="28575">
            <a:solidFill>
              <a:srgbClr val="331BE5"/>
            </a:solidFill>
            <a:miter lim="800000"/>
            <a:headEnd/>
            <a:tailEnd/>
          </a:ln>
          <a:effectLst>
            <a:outerShdw blurRad="50800" dist="38100" dir="2700000" algn="tl" rotWithShape="0">
              <a:prstClr val="black">
                <a:alpha val="40000"/>
              </a:prstClr>
            </a:outerShdw>
          </a:effectLst>
        </p:spPr>
        <p:txBody>
          <a:bodyPr wrap="none">
            <a:spAutoFit/>
          </a:bodyPr>
          <a:lstStyle/>
          <a:p>
            <a:pPr algn="ctr">
              <a:defRPr/>
            </a:pPr>
            <a:r>
              <a:rPr lang="es-ES_tradnl" sz="2800">
                <a:effectLst>
                  <a:outerShdw blurRad="38100" dist="38100" dir="2700000" algn="tl">
                    <a:srgbClr val="FFFFFF"/>
                  </a:outerShdw>
                </a:effectLst>
              </a:rPr>
              <a:t>II Discusión de Casos</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7680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60776" name="Text Box 8"/>
          <p:cNvSpPr txBox="1">
            <a:spLocks noChangeArrowheads="1"/>
          </p:cNvSpPr>
          <p:nvPr/>
        </p:nvSpPr>
        <p:spPr bwMode="auto">
          <a:xfrm>
            <a:off x="3348038" y="1225550"/>
            <a:ext cx="2363787" cy="547688"/>
          </a:xfrm>
          <a:prstGeom prst="rect">
            <a:avLst/>
          </a:prstGeom>
          <a:solidFill>
            <a:schemeClr val="bg1"/>
          </a:solidFill>
          <a:ln w="28575">
            <a:solidFill>
              <a:srgbClr val="331BE5"/>
            </a:solidFill>
            <a:miter lim="800000"/>
            <a:headEnd/>
            <a:tailEnd/>
          </a:ln>
          <a:effectLst>
            <a:outerShdw dist="35921" dir="2700000" algn="ctr" rotWithShape="0">
              <a:schemeClr val="tx1"/>
            </a:outerShdw>
          </a:effectLst>
        </p:spPr>
        <p:txBody>
          <a:bodyPr wrap="none">
            <a:spAutoFit/>
          </a:bodyPr>
          <a:lstStyle/>
          <a:p>
            <a:pPr>
              <a:defRPr/>
            </a:pPr>
            <a:r>
              <a:rPr lang="es-ES_tradnl" sz="2800">
                <a:effectLst>
                  <a:outerShdw blurRad="38100" dist="38100" dir="2700000" algn="tl">
                    <a:srgbClr val="C0C0C0"/>
                  </a:outerShdw>
                </a:effectLst>
              </a:rPr>
              <a:t>Casos locales</a:t>
            </a:r>
          </a:p>
        </p:txBody>
      </p:sp>
      <p:sp>
        <p:nvSpPr>
          <p:cNvPr id="160777" name="Text Box 9"/>
          <p:cNvSpPr txBox="1">
            <a:spLocks noChangeArrowheads="1"/>
          </p:cNvSpPr>
          <p:nvPr/>
        </p:nvSpPr>
        <p:spPr bwMode="auto">
          <a:xfrm>
            <a:off x="2355850" y="1916113"/>
            <a:ext cx="44323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a:t>Ejemplos de lo que se oye aquí</a:t>
            </a:r>
          </a:p>
        </p:txBody>
      </p:sp>
      <p:sp>
        <p:nvSpPr>
          <p:cNvPr id="160778" name="Text Box 10"/>
          <p:cNvSpPr txBox="1">
            <a:spLocks noChangeArrowheads="1"/>
          </p:cNvSpPr>
          <p:nvPr/>
        </p:nvSpPr>
        <p:spPr bwMode="auto">
          <a:xfrm>
            <a:off x="1479550" y="2565400"/>
            <a:ext cx="6183313" cy="3384550"/>
          </a:xfrm>
          <a:prstGeom prst="rect">
            <a:avLst/>
          </a:prstGeom>
          <a:solidFill>
            <a:schemeClr val="bg1"/>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buClr>
                <a:srgbClr val="CC0000"/>
              </a:buClr>
              <a:buFontTx/>
              <a:buChar char="•"/>
            </a:pPr>
            <a:endParaRPr lang="es-ES" sz="800" dirty="0"/>
          </a:p>
          <a:p>
            <a:pPr eaLnBrk="1" hangingPunct="1">
              <a:buClr>
                <a:srgbClr val="CC0000"/>
              </a:buClr>
              <a:buFontTx/>
              <a:buChar char="•"/>
            </a:pPr>
            <a:r>
              <a:rPr lang="es-ES" sz="2000" dirty="0"/>
              <a:t> El profesor que envía al estudiante de postgrado </a:t>
            </a:r>
          </a:p>
          <a:p>
            <a:pPr eaLnBrk="1" hangingPunct="1">
              <a:buClr>
                <a:srgbClr val="CC0000"/>
              </a:buClr>
            </a:pPr>
            <a:r>
              <a:rPr lang="es-ES" sz="2000" dirty="0"/>
              <a:t>  a ocuparse de sus alumnos de pregrado</a:t>
            </a:r>
          </a:p>
          <a:p>
            <a:pPr eaLnBrk="1" hangingPunct="1">
              <a:buClr>
                <a:srgbClr val="CC0000"/>
              </a:buClr>
              <a:buFontTx/>
              <a:buChar char="•"/>
            </a:pPr>
            <a:endParaRPr lang="es-ES" sz="1000" dirty="0"/>
          </a:p>
          <a:p>
            <a:pPr eaLnBrk="1" hangingPunct="1">
              <a:buClr>
                <a:srgbClr val="CC0000"/>
              </a:buClr>
              <a:buFontTx/>
              <a:buChar char="•"/>
            </a:pPr>
            <a:r>
              <a:rPr lang="es-ES" sz="2000" dirty="0"/>
              <a:t> Los estudiantes de pregrado no preguntan por  </a:t>
            </a:r>
          </a:p>
          <a:p>
            <a:pPr eaLnBrk="1" hangingPunct="1">
              <a:buClr>
                <a:srgbClr val="CC0000"/>
              </a:buClr>
            </a:pPr>
            <a:r>
              <a:rPr lang="es-ES" sz="2000" dirty="0"/>
              <a:t>  miedo de los de postgrado</a:t>
            </a:r>
          </a:p>
          <a:p>
            <a:pPr eaLnBrk="1" hangingPunct="1">
              <a:buClr>
                <a:srgbClr val="CC0000"/>
              </a:buClr>
              <a:buFontTx/>
              <a:buChar char="•"/>
            </a:pPr>
            <a:endParaRPr lang="es-ES" sz="1000" dirty="0"/>
          </a:p>
          <a:p>
            <a:pPr eaLnBrk="1" hangingPunct="1">
              <a:buClr>
                <a:srgbClr val="CC0000"/>
              </a:buClr>
              <a:buFontTx/>
              <a:buChar char="•"/>
            </a:pPr>
            <a:r>
              <a:rPr lang="es-ES" sz="2000" dirty="0"/>
              <a:t> El profesor insulta a los estudiantes</a:t>
            </a:r>
          </a:p>
          <a:p>
            <a:pPr eaLnBrk="1" hangingPunct="1">
              <a:buClr>
                <a:srgbClr val="CC0000"/>
              </a:buClr>
              <a:buFontTx/>
              <a:buChar char="•"/>
            </a:pPr>
            <a:endParaRPr lang="es-ES" sz="1000" dirty="0"/>
          </a:p>
          <a:p>
            <a:pPr eaLnBrk="1" hangingPunct="1">
              <a:buClr>
                <a:srgbClr val="CC0000"/>
              </a:buClr>
              <a:buFontTx/>
              <a:buChar char="•"/>
            </a:pPr>
            <a:r>
              <a:rPr lang="es-ES" sz="2000" dirty="0"/>
              <a:t> El profesor intenta avances con los estudiantes</a:t>
            </a:r>
          </a:p>
          <a:p>
            <a:pPr eaLnBrk="1" hangingPunct="1">
              <a:buClr>
                <a:srgbClr val="CC0000"/>
              </a:buClr>
              <a:buFontTx/>
              <a:buChar char="•"/>
            </a:pPr>
            <a:endParaRPr lang="es-ES" sz="1000" dirty="0"/>
          </a:p>
          <a:p>
            <a:pPr eaLnBrk="1" hangingPunct="1">
              <a:buClr>
                <a:srgbClr val="CC0000"/>
              </a:buClr>
              <a:buFontTx/>
              <a:buChar char="•"/>
            </a:pPr>
            <a:r>
              <a:rPr lang="es-ES" sz="2000" dirty="0"/>
              <a:t> El profesor no es imparcial con el alumno  </a:t>
            </a:r>
          </a:p>
          <a:p>
            <a:pPr eaLnBrk="1" hangingPunct="1">
              <a:buClr>
                <a:srgbClr val="CC0000"/>
              </a:buClr>
            </a:pPr>
            <a:r>
              <a:rPr lang="es-ES" sz="2000" dirty="0"/>
              <a:t>  preferido, por ejemplo, en los concursos</a:t>
            </a:r>
          </a:p>
          <a:p>
            <a:pPr eaLnBrk="1" hangingPunct="1">
              <a:buClr>
                <a:srgbClr val="CC0000"/>
              </a:buClr>
            </a:pPr>
            <a:endParaRPr lang="es-ES" sz="800" dirty="0"/>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7783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2" name="1 CuadroTexto"/>
          <p:cNvSpPr txBox="1"/>
          <p:nvPr/>
        </p:nvSpPr>
        <p:spPr>
          <a:xfrm>
            <a:off x="2571286" y="1237784"/>
            <a:ext cx="537327" cy="523220"/>
          </a:xfrm>
          <a:prstGeom prst="rect">
            <a:avLst/>
          </a:prstGeom>
          <a:solidFill>
            <a:schemeClr val="accent1">
              <a:lumMod val="75000"/>
            </a:schemeClr>
          </a:solidFill>
        </p:spPr>
        <p:txBody>
          <a:bodyPr wrap="none" rtlCol="0">
            <a:spAutoFit/>
          </a:bodyPr>
          <a:lstStyle/>
          <a:p>
            <a:r>
              <a:rPr lang="es-VE" sz="2800" dirty="0" smtClean="0"/>
              <a:t>A.</a:t>
            </a:r>
            <a:endParaRPr lang="es-VE"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077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160777"/>
                                        </p:tgtEl>
                                        <p:attrNameLst>
                                          <p:attrName>style.visibility</p:attrName>
                                        </p:attrNameLst>
                                      </p:cBhvr>
                                      <p:to>
                                        <p:strVal val="visible"/>
                                      </p:to>
                                    </p:set>
                                    <p:anim calcmode="discrete" valueType="clr">
                                      <p:cBhvr override="childStyle">
                                        <p:cTn id="11" dur="80"/>
                                        <p:tgtEl>
                                          <p:spTgt spid="160777"/>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60777"/>
                                        </p:tgtEl>
                                        <p:attrNameLst>
                                          <p:attrName>fillcolor</p:attrName>
                                        </p:attrNameLst>
                                      </p:cBhvr>
                                      <p:tavLst>
                                        <p:tav tm="0">
                                          <p:val>
                                            <p:clrVal>
                                              <a:schemeClr val="accent2"/>
                                            </p:clrVal>
                                          </p:val>
                                        </p:tav>
                                        <p:tav tm="50000">
                                          <p:val>
                                            <p:clrVal>
                                              <a:schemeClr val="hlink"/>
                                            </p:clrVal>
                                          </p:val>
                                        </p:tav>
                                      </p:tavLst>
                                    </p:anim>
                                    <p:set>
                                      <p:cBhvr>
                                        <p:cTn id="13" dur="80"/>
                                        <p:tgtEl>
                                          <p:spTgt spid="160777"/>
                                        </p:tgtEl>
                                        <p:attrNameLst>
                                          <p:attrName>fill.type</p:attrName>
                                        </p:attrNameLst>
                                      </p:cBhvr>
                                      <p:to>
                                        <p:strVal val="solid"/>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160778">
                                            <p:txEl>
                                              <p:pRg st="1" end="1"/>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60778">
                                            <p:txEl>
                                              <p:pRg st="2" end="2"/>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160778">
                                            <p:txEl>
                                              <p:pRg st="4" end="4"/>
                                            </p:txEl>
                                          </p:spTgt>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160778">
                                            <p:txEl>
                                              <p:pRg st="5" end="5"/>
                                            </p:txEl>
                                          </p:spTgt>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160778">
                                            <p:txEl>
                                              <p:pRg st="7" end="7"/>
                                            </p:txEl>
                                          </p:spTgt>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nodeType="clickEffect">
                                  <p:stCondLst>
                                    <p:cond delay="0"/>
                                  </p:stCondLst>
                                  <p:childTnLst>
                                    <p:set>
                                      <p:cBhvr>
                                        <p:cTn id="35" dur="1" fill="hold">
                                          <p:stCondLst>
                                            <p:cond delay="0"/>
                                          </p:stCondLst>
                                        </p:cTn>
                                        <p:tgtEl>
                                          <p:spTgt spid="160778">
                                            <p:txEl>
                                              <p:pRg st="9" end="9"/>
                                            </p:txEl>
                                          </p:spTgt>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nodeType="clickEffect">
                                  <p:stCondLst>
                                    <p:cond delay="0"/>
                                  </p:stCondLst>
                                  <p:childTnLst>
                                    <p:set>
                                      <p:cBhvr>
                                        <p:cTn id="39" dur="1" fill="hold">
                                          <p:stCondLst>
                                            <p:cond delay="0"/>
                                          </p:stCondLst>
                                        </p:cTn>
                                        <p:tgtEl>
                                          <p:spTgt spid="160778">
                                            <p:txEl>
                                              <p:pRg st="11" end="11"/>
                                            </p:txEl>
                                          </p:spTgt>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nodeType="clickEffect">
                                  <p:stCondLst>
                                    <p:cond delay="0"/>
                                  </p:stCondLst>
                                  <p:childTnLst>
                                    <p:set>
                                      <p:cBhvr>
                                        <p:cTn id="43" dur="1" fill="hold">
                                          <p:stCondLst>
                                            <p:cond delay="0"/>
                                          </p:stCondLst>
                                        </p:cTn>
                                        <p:tgtEl>
                                          <p:spTgt spid="16077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6" grpId="0" animBg="1"/>
      <p:bldP spid="16077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Text Box 3"/>
          <p:cNvSpPr txBox="1">
            <a:spLocks noChangeArrowheads="1"/>
          </p:cNvSpPr>
          <p:nvPr/>
        </p:nvSpPr>
        <p:spPr bwMode="auto">
          <a:xfrm>
            <a:off x="2374900" y="692150"/>
            <a:ext cx="4394200" cy="4248150"/>
          </a:xfrm>
          <a:prstGeom prst="rect">
            <a:avLst/>
          </a:prstGeom>
          <a:solidFill>
            <a:srgbClr val="FFFF99"/>
          </a:solidFill>
          <a:ln w="9525">
            <a:solidFill>
              <a:srgbClr val="CC0000"/>
            </a:solidFill>
            <a:miter lim="800000"/>
            <a:headEnd/>
            <a:tailEnd/>
          </a:ln>
          <a:effectLst>
            <a:outerShdw blurRad="50800" dist="38100" dir="2700000" algn="tl" rotWithShape="0">
              <a:prstClr val="black">
                <a:alpha val="40000"/>
              </a:prstClr>
            </a:outerShdw>
          </a:effectLst>
          <a:extLst/>
        </p:spPr>
        <p:txBody>
          <a:bodyPr wrap="none">
            <a:spAutoFit/>
          </a:bodyPr>
          <a:lstStyle/>
          <a:p>
            <a:pPr algn="ctr">
              <a:defRPr/>
            </a:pPr>
            <a:endParaRPr lang="es-ES" sz="1400" dirty="0">
              <a:effectLst>
                <a:outerShdw blurRad="38100" dist="38100" dir="2700000" algn="tl">
                  <a:srgbClr val="FFFFFF"/>
                </a:outerShdw>
              </a:effectLst>
            </a:endParaRPr>
          </a:p>
          <a:p>
            <a:pPr algn="ctr">
              <a:defRPr/>
            </a:pPr>
            <a:r>
              <a:rPr lang="es-ES" sz="3200" dirty="0">
                <a:effectLst>
                  <a:outerShdw blurRad="38100" dist="38100" dir="2700000" algn="tl">
                    <a:srgbClr val="FFFFFF"/>
                  </a:outerShdw>
                </a:effectLst>
              </a:rPr>
              <a:t>Encuesta</a:t>
            </a:r>
            <a:r>
              <a:rPr lang="es-ES" dirty="0">
                <a:effectLst>
                  <a:outerShdw blurRad="38100" dist="38100" dir="2700000" algn="tl">
                    <a:srgbClr val="FFFFFF"/>
                  </a:outerShdw>
                </a:effectLst>
              </a:rPr>
              <a:t>*</a:t>
            </a:r>
            <a:r>
              <a:rPr lang="es-ES" sz="2000" dirty="0">
                <a:effectLst>
                  <a:outerShdw blurRad="38100" dist="38100" dir="2700000" algn="tl">
                    <a:srgbClr val="FFFFFF"/>
                  </a:outerShdw>
                </a:effectLst>
              </a:rPr>
              <a:t> </a:t>
            </a:r>
            <a:r>
              <a:rPr lang="es-ES" sz="3200" dirty="0">
                <a:effectLst>
                  <a:outerShdw blurRad="38100" dist="38100" dir="2700000" algn="tl">
                    <a:srgbClr val="FFFFFF"/>
                  </a:outerShdw>
                </a:effectLst>
              </a:rPr>
              <a:t>anónima</a:t>
            </a:r>
            <a:r>
              <a:rPr lang="es-ES" dirty="0">
                <a:effectLst>
                  <a:outerShdw blurRad="38100" dist="38100" dir="2700000" algn="tl">
                    <a:srgbClr val="FFFFFF"/>
                  </a:outerShdw>
                </a:effectLst>
              </a:rPr>
              <a:t> </a:t>
            </a:r>
          </a:p>
          <a:p>
            <a:pPr algn="ctr">
              <a:defRPr/>
            </a:pPr>
            <a:r>
              <a:rPr lang="es-ES" sz="2800" dirty="0">
                <a:effectLst>
                  <a:outerShdw blurRad="38100" dist="38100" dir="2700000" algn="tl">
                    <a:srgbClr val="FFFFFF"/>
                  </a:outerShdw>
                </a:effectLst>
              </a:rPr>
              <a:t>DESHONESTIDAD </a:t>
            </a:r>
          </a:p>
          <a:p>
            <a:pPr algn="ctr">
              <a:defRPr/>
            </a:pPr>
            <a:r>
              <a:rPr lang="es-ES" sz="2800" dirty="0">
                <a:effectLst>
                  <a:outerShdw blurRad="38100" dist="38100" dir="2700000" algn="tl">
                    <a:srgbClr val="FFFFFF"/>
                  </a:outerShdw>
                </a:effectLst>
              </a:rPr>
              <a:t>ACADÉMICA</a:t>
            </a:r>
          </a:p>
          <a:p>
            <a:pPr algn="ctr">
              <a:defRPr/>
            </a:pPr>
            <a:r>
              <a:rPr lang="es-ES" dirty="0">
                <a:effectLst>
                  <a:outerShdw blurRad="38100" dist="38100" dir="2700000" algn="tl">
                    <a:srgbClr val="FFFFFF"/>
                  </a:outerShdw>
                </a:effectLst>
              </a:rPr>
              <a:t>Mayo 2012</a:t>
            </a:r>
          </a:p>
          <a:p>
            <a:pPr algn="ctr">
              <a:defRPr/>
            </a:pPr>
            <a:r>
              <a:rPr lang="es-ES" dirty="0">
                <a:effectLst>
                  <a:outerShdw blurRad="38100" dist="38100" dir="2700000" algn="tl">
                    <a:srgbClr val="FFFFFF"/>
                  </a:outerShdw>
                </a:effectLst>
              </a:rPr>
              <a:t>Estudiantes de Medicina ULA</a:t>
            </a:r>
          </a:p>
          <a:p>
            <a:pPr algn="ctr">
              <a:defRPr/>
            </a:pPr>
            <a:r>
              <a:rPr lang="es-ES" dirty="0">
                <a:effectLst>
                  <a:outerShdw blurRad="38100" dist="38100" dir="2700000" algn="tl">
                    <a:srgbClr val="FFFFFF"/>
                  </a:outerShdw>
                </a:effectLst>
              </a:rPr>
              <a:t>1ero. a 4to. año</a:t>
            </a:r>
            <a:r>
              <a:rPr lang="es-ES" sz="2800" dirty="0">
                <a:effectLst>
                  <a:outerShdw blurRad="38100" dist="38100" dir="2700000" algn="tl">
                    <a:srgbClr val="FFFFFF"/>
                  </a:outerShdw>
                </a:effectLst>
              </a:rPr>
              <a:t> </a:t>
            </a:r>
          </a:p>
          <a:p>
            <a:pPr algn="ctr">
              <a:defRPr/>
            </a:pPr>
            <a:endParaRPr lang="es-ES" sz="2000" dirty="0">
              <a:solidFill>
                <a:srgbClr val="CC0000"/>
              </a:solidFill>
              <a:effectLst>
                <a:outerShdw blurRad="38100" dist="38100" dir="2700000" algn="tl">
                  <a:srgbClr val="000000"/>
                </a:outerShdw>
              </a:effectLst>
            </a:endParaRPr>
          </a:p>
          <a:p>
            <a:pPr algn="ctr">
              <a:defRPr/>
            </a:pPr>
            <a:r>
              <a:rPr lang="es-ES" sz="6000" b="1" dirty="0">
                <a:solidFill>
                  <a:srgbClr val="CC0000"/>
                </a:solidFill>
                <a:effectLst>
                  <a:outerShdw blurRad="38100" dist="38100" dir="2700000" algn="tl">
                    <a:srgbClr val="000000"/>
                  </a:outerShdw>
                </a:effectLst>
              </a:rPr>
              <a:t>Resultados</a:t>
            </a:r>
          </a:p>
          <a:p>
            <a:pPr algn="ctr">
              <a:defRPr/>
            </a:pPr>
            <a:endParaRPr lang="es-ES" sz="1200" dirty="0">
              <a:effectLst>
                <a:outerShdw blurRad="38100" dist="38100" dir="2700000" algn="tl">
                  <a:srgbClr val="FFFFFF"/>
                </a:outerShdw>
              </a:effectLst>
            </a:endParaRPr>
          </a:p>
        </p:txBody>
      </p:sp>
      <p:sp>
        <p:nvSpPr>
          <p:cNvPr id="43012" name="Rectangle 5"/>
          <p:cNvSpPr>
            <a:spLocks noChangeArrowheads="1"/>
          </p:cNvSpPr>
          <p:nvPr/>
        </p:nvSpPr>
        <p:spPr bwMode="auto">
          <a:xfrm>
            <a:off x="1584325" y="5162550"/>
            <a:ext cx="5961063" cy="639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spcBef>
                <a:spcPct val="50000"/>
              </a:spcBef>
            </a:pPr>
            <a:r>
              <a:rPr lang="es-ES" sz="1200"/>
              <a:t>*Adaptada de:  Comas R. y Sureda J. </a:t>
            </a:r>
            <a:r>
              <a:rPr lang="es-ES" sz="1200" i="1"/>
              <a:t>El plagio y otras formas de deshonestidad académica entre el  alumnado universitario</a:t>
            </a:r>
            <a:r>
              <a:rPr lang="es-ES" sz="1200"/>
              <a:t>. 21 de abril 2008. Disponible en: http://www.ciberplagio.com/universidad/attachment.php?key=41. </a:t>
            </a:r>
          </a:p>
        </p:txBody>
      </p:sp>
      <p:sp>
        <p:nvSpPr>
          <p:cNvPr id="5"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2" name="1 CuadroTexto"/>
          <p:cNvSpPr txBox="1"/>
          <p:nvPr/>
        </p:nvSpPr>
        <p:spPr>
          <a:xfrm>
            <a:off x="2513584" y="5876399"/>
            <a:ext cx="4116833" cy="461665"/>
          </a:xfrm>
          <a:prstGeom prst="rect">
            <a:avLst/>
          </a:prstGeom>
          <a:noFill/>
        </p:spPr>
        <p:txBody>
          <a:bodyPr wrap="none" rtlCol="0">
            <a:spAutoFit/>
          </a:bodyPr>
          <a:lstStyle/>
          <a:p>
            <a:pPr algn="ctr"/>
            <a:r>
              <a:rPr lang="es-VE" sz="1200" dirty="0" smtClean="0"/>
              <a:t>Presentado «Día Ética en Medicina,» septiembre 2013, </a:t>
            </a:r>
          </a:p>
          <a:p>
            <a:pPr algn="ctr"/>
            <a:r>
              <a:rPr lang="es-VE" sz="1200" dirty="0" smtClean="0"/>
              <a:t>Facultad Medicina, ULA</a:t>
            </a:r>
            <a:endParaRPr lang="es-VE" sz="1200" dirty="0"/>
          </a:p>
        </p:txBody>
      </p:sp>
      <p:sp>
        <p:nvSpPr>
          <p:cNvPr id="6" name="5 CuadroTexto"/>
          <p:cNvSpPr txBox="1"/>
          <p:nvPr/>
        </p:nvSpPr>
        <p:spPr>
          <a:xfrm>
            <a:off x="1842514" y="667897"/>
            <a:ext cx="500458" cy="523220"/>
          </a:xfrm>
          <a:prstGeom prst="rect">
            <a:avLst/>
          </a:prstGeom>
          <a:solidFill>
            <a:schemeClr val="accent1">
              <a:lumMod val="90000"/>
            </a:schemeClr>
          </a:solidFill>
        </p:spPr>
        <p:txBody>
          <a:bodyPr wrap="none" rtlCol="0">
            <a:spAutoFit/>
          </a:bodyPr>
          <a:lstStyle/>
          <a:p>
            <a:r>
              <a:rPr lang="es-VE" sz="2800" dirty="0" smtClean="0"/>
              <a:t>B.</a:t>
            </a:r>
            <a:endParaRPr lang="es-VE"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294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294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294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2947">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2947">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8294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Text Box 7"/>
          <p:cNvSpPr txBox="1">
            <a:spLocks noChangeArrowheads="1"/>
          </p:cNvSpPr>
          <p:nvPr/>
        </p:nvSpPr>
        <p:spPr bwMode="auto">
          <a:xfrm>
            <a:off x="3330575" y="1851025"/>
            <a:ext cx="2516188" cy="1552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
              <a:t>La encuesta fue </a:t>
            </a:r>
          </a:p>
          <a:p>
            <a:pPr algn="ctr" eaLnBrk="1" hangingPunct="1"/>
            <a:r>
              <a:rPr lang="es-ES"/>
              <a:t>respondida </a:t>
            </a:r>
          </a:p>
          <a:p>
            <a:pPr algn="ctr" eaLnBrk="1" hangingPunct="1"/>
            <a:r>
              <a:rPr lang="es-ES"/>
              <a:t>por el 75% de </a:t>
            </a:r>
          </a:p>
          <a:p>
            <a:pPr algn="ctr" eaLnBrk="1" hangingPunct="1"/>
            <a:r>
              <a:rPr lang="es-ES"/>
              <a:t>los estudiantes </a:t>
            </a:r>
          </a:p>
        </p:txBody>
      </p:sp>
      <p:sp>
        <p:nvSpPr>
          <p:cNvPr id="10" name="Text Box 8"/>
          <p:cNvSpPr txBox="1">
            <a:spLocks noChangeArrowheads="1"/>
          </p:cNvSpPr>
          <p:nvPr/>
        </p:nvSpPr>
        <p:spPr bwMode="auto">
          <a:xfrm>
            <a:off x="6372225" y="1390575"/>
            <a:ext cx="2427288" cy="2830513"/>
          </a:xfrm>
          <a:prstGeom prst="rect">
            <a:avLst/>
          </a:prstGeom>
          <a:solidFill>
            <a:srgbClr val="C9E7A7"/>
          </a:solidFill>
          <a:ln w="9525">
            <a:solidFill>
              <a:srgbClr val="0000CC"/>
            </a:solidFill>
            <a:miter lim="800000"/>
            <a:headEnd/>
            <a:tailEnd/>
          </a:ln>
          <a:effectLst>
            <a:outerShdw dist="35921" dir="2700000" algn="ctr" rotWithShape="0">
              <a:schemeClr val="tx1"/>
            </a:outerShdw>
          </a:effectLst>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fontAlgn="base">
              <a:spcBef>
                <a:spcPct val="0"/>
              </a:spcBef>
              <a:spcAft>
                <a:spcPct val="0"/>
              </a:spcAft>
              <a:defRPr>
                <a:solidFill>
                  <a:schemeClr val="tx1"/>
                </a:solidFill>
                <a:latin typeface="Comic Sans MS" pitchFamily="66" charset="0"/>
              </a:defRPr>
            </a:lvl6pPr>
            <a:lvl7pPr marL="2971800" indent="-228600" fontAlgn="base">
              <a:spcBef>
                <a:spcPct val="0"/>
              </a:spcBef>
              <a:spcAft>
                <a:spcPct val="0"/>
              </a:spcAft>
              <a:defRPr>
                <a:solidFill>
                  <a:schemeClr val="tx1"/>
                </a:solidFill>
                <a:latin typeface="Comic Sans MS" pitchFamily="66" charset="0"/>
              </a:defRPr>
            </a:lvl7pPr>
            <a:lvl8pPr marL="3429000" indent="-228600" fontAlgn="base">
              <a:spcBef>
                <a:spcPct val="0"/>
              </a:spcBef>
              <a:spcAft>
                <a:spcPct val="0"/>
              </a:spcAft>
              <a:defRPr>
                <a:solidFill>
                  <a:schemeClr val="tx1"/>
                </a:solidFill>
                <a:latin typeface="Comic Sans MS" pitchFamily="66" charset="0"/>
              </a:defRPr>
            </a:lvl8pPr>
            <a:lvl9pPr marL="3886200" indent="-228600" fontAlgn="base">
              <a:spcBef>
                <a:spcPct val="0"/>
              </a:spcBef>
              <a:spcAft>
                <a:spcPct val="0"/>
              </a:spcAft>
              <a:defRPr>
                <a:solidFill>
                  <a:schemeClr val="tx1"/>
                </a:solidFill>
                <a:latin typeface="Comic Sans MS" pitchFamily="66" charset="0"/>
              </a:defRPr>
            </a:lvl9pPr>
          </a:lstStyle>
          <a:p>
            <a:pPr algn="ctr">
              <a:defRPr/>
            </a:pPr>
            <a:r>
              <a:rPr lang="es-ES" b="1" dirty="0" smtClean="0"/>
              <a:t>Edad</a:t>
            </a:r>
            <a:endParaRPr lang="es-ES" b="1" dirty="0"/>
          </a:p>
          <a:p>
            <a:pPr>
              <a:defRPr/>
            </a:pPr>
            <a:r>
              <a:rPr lang="es-ES" sz="1800" dirty="0"/>
              <a:t> </a:t>
            </a:r>
          </a:p>
          <a:p>
            <a:pPr>
              <a:defRPr/>
            </a:pPr>
            <a:r>
              <a:rPr lang="es-ES" sz="1800" dirty="0"/>
              <a:t>Años          %    </a:t>
            </a:r>
            <a:r>
              <a:rPr lang="es-ES" sz="1800" dirty="0" smtClean="0"/>
              <a:t>   N</a:t>
            </a:r>
            <a:endParaRPr lang="es-ES" sz="1800" dirty="0"/>
          </a:p>
          <a:p>
            <a:pPr>
              <a:defRPr/>
            </a:pPr>
            <a:r>
              <a:rPr lang="es-ES" sz="1800" dirty="0"/>
              <a:t>&lt;20           36,0  (27)</a:t>
            </a:r>
          </a:p>
          <a:p>
            <a:pPr>
              <a:defRPr/>
            </a:pPr>
            <a:r>
              <a:rPr lang="es-ES" sz="2000" b="1" dirty="0">
                <a:solidFill>
                  <a:srgbClr val="0000CC"/>
                </a:solidFill>
                <a:effectLst>
                  <a:outerShdw blurRad="38100" dist="38100" dir="2700000" algn="tl">
                    <a:srgbClr val="000000"/>
                  </a:outerShdw>
                </a:effectLst>
              </a:rPr>
              <a:t>20-25   56,0</a:t>
            </a:r>
            <a:r>
              <a:rPr lang="es-ES" dirty="0"/>
              <a:t> </a:t>
            </a:r>
            <a:r>
              <a:rPr lang="es-ES" sz="1800" dirty="0"/>
              <a:t>(42)</a:t>
            </a:r>
          </a:p>
          <a:p>
            <a:pPr>
              <a:defRPr/>
            </a:pPr>
            <a:r>
              <a:rPr lang="es-ES" sz="1800" dirty="0"/>
              <a:t>&gt;25             4,0   (3)</a:t>
            </a:r>
          </a:p>
          <a:p>
            <a:pPr>
              <a:defRPr/>
            </a:pPr>
            <a:r>
              <a:rPr lang="es-ES" sz="1800" dirty="0"/>
              <a:t>NC              4,0  </a:t>
            </a:r>
            <a:r>
              <a:rPr lang="es-ES" sz="1800" dirty="0" smtClean="0"/>
              <a:t> (</a:t>
            </a:r>
            <a:r>
              <a:rPr lang="es-ES" sz="1800" dirty="0"/>
              <a:t>3)</a:t>
            </a:r>
          </a:p>
          <a:p>
            <a:pPr>
              <a:defRPr/>
            </a:pPr>
            <a:endParaRPr lang="es-ES" sz="1800" dirty="0"/>
          </a:p>
          <a:p>
            <a:pPr>
              <a:defRPr/>
            </a:pPr>
            <a:r>
              <a:rPr lang="es-ES" sz="1800" dirty="0"/>
              <a:t>Total       100,0  (75)</a:t>
            </a:r>
          </a:p>
        </p:txBody>
      </p:sp>
      <p:sp>
        <p:nvSpPr>
          <p:cNvPr id="11" name="Text Box 9"/>
          <p:cNvSpPr txBox="1">
            <a:spLocks noChangeArrowheads="1"/>
          </p:cNvSpPr>
          <p:nvPr/>
        </p:nvSpPr>
        <p:spPr bwMode="auto">
          <a:xfrm>
            <a:off x="3260725" y="3854450"/>
            <a:ext cx="2943225" cy="2492375"/>
          </a:xfrm>
          <a:prstGeom prst="rect">
            <a:avLst/>
          </a:prstGeom>
          <a:solidFill>
            <a:srgbClr val="FFCCCC"/>
          </a:solidFill>
          <a:ln w="9525">
            <a:solidFill>
              <a:srgbClr val="FF6699"/>
            </a:solidFill>
            <a:miter lim="800000"/>
            <a:headEnd/>
            <a:tailEnd/>
          </a:ln>
          <a:effectLst>
            <a:outerShdw dist="35921" dir="2700000" algn="ctr" rotWithShape="0">
              <a:schemeClr val="tx1"/>
            </a:outerShdw>
          </a:effec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fontAlgn="base">
              <a:spcBef>
                <a:spcPct val="0"/>
              </a:spcBef>
              <a:spcAft>
                <a:spcPct val="0"/>
              </a:spcAft>
              <a:defRPr>
                <a:solidFill>
                  <a:schemeClr val="tx1"/>
                </a:solidFill>
                <a:latin typeface="Comic Sans MS" pitchFamily="66" charset="0"/>
              </a:defRPr>
            </a:lvl6pPr>
            <a:lvl7pPr marL="2971800" indent="-228600" fontAlgn="base">
              <a:spcBef>
                <a:spcPct val="0"/>
              </a:spcBef>
              <a:spcAft>
                <a:spcPct val="0"/>
              </a:spcAft>
              <a:defRPr>
                <a:solidFill>
                  <a:schemeClr val="tx1"/>
                </a:solidFill>
                <a:latin typeface="Comic Sans MS" pitchFamily="66" charset="0"/>
              </a:defRPr>
            </a:lvl7pPr>
            <a:lvl8pPr marL="3429000" indent="-228600" fontAlgn="base">
              <a:spcBef>
                <a:spcPct val="0"/>
              </a:spcBef>
              <a:spcAft>
                <a:spcPct val="0"/>
              </a:spcAft>
              <a:defRPr>
                <a:solidFill>
                  <a:schemeClr val="tx1"/>
                </a:solidFill>
                <a:latin typeface="Comic Sans MS" pitchFamily="66" charset="0"/>
              </a:defRPr>
            </a:lvl8pPr>
            <a:lvl9pPr marL="3886200" indent="-228600" fontAlgn="base">
              <a:spcBef>
                <a:spcPct val="0"/>
              </a:spcBef>
              <a:spcAft>
                <a:spcPct val="0"/>
              </a:spcAft>
              <a:defRPr>
                <a:solidFill>
                  <a:schemeClr val="tx1"/>
                </a:solidFill>
                <a:latin typeface="Comic Sans MS" pitchFamily="66" charset="0"/>
              </a:defRPr>
            </a:lvl9pPr>
          </a:lstStyle>
          <a:p>
            <a:pPr>
              <a:defRPr/>
            </a:pPr>
            <a:r>
              <a:rPr lang="es-ES" dirty="0"/>
              <a:t>         </a:t>
            </a:r>
            <a:r>
              <a:rPr lang="es-ES" b="1" dirty="0"/>
              <a:t>Sexo</a:t>
            </a:r>
          </a:p>
          <a:p>
            <a:pPr>
              <a:defRPr/>
            </a:pPr>
            <a:endParaRPr lang="es-ES" sz="1800" dirty="0"/>
          </a:p>
          <a:p>
            <a:pPr>
              <a:defRPr/>
            </a:pPr>
            <a:r>
              <a:rPr lang="es-ES" dirty="0"/>
              <a:t>                 </a:t>
            </a:r>
            <a:r>
              <a:rPr lang="es-ES" sz="1800" dirty="0" smtClean="0"/>
              <a:t>%        N</a:t>
            </a:r>
            <a:endParaRPr lang="es-ES" sz="1800" dirty="0"/>
          </a:p>
          <a:p>
            <a:pPr>
              <a:defRPr/>
            </a:pPr>
            <a:r>
              <a:rPr lang="es-ES" sz="2000" dirty="0"/>
              <a:t>Hombres    37,3   (28)</a:t>
            </a:r>
          </a:p>
          <a:p>
            <a:pPr>
              <a:defRPr/>
            </a:pPr>
            <a:r>
              <a:rPr lang="es-ES" sz="2000" b="1" dirty="0">
                <a:solidFill>
                  <a:srgbClr val="0000CC"/>
                </a:solidFill>
                <a:effectLst>
                  <a:outerShdw blurRad="38100" dist="38100" dir="2700000" algn="tl">
                    <a:srgbClr val="000000"/>
                  </a:outerShdw>
                </a:effectLst>
              </a:rPr>
              <a:t>Mujeres  </a:t>
            </a:r>
            <a:r>
              <a:rPr lang="es-ES" sz="2000" b="1" dirty="0" smtClean="0">
                <a:solidFill>
                  <a:srgbClr val="0000CC"/>
                </a:solidFill>
                <a:effectLst>
                  <a:outerShdw blurRad="38100" dist="38100" dir="2700000" algn="tl">
                    <a:srgbClr val="000000"/>
                  </a:outerShdw>
                </a:effectLst>
              </a:rPr>
              <a:t> 62,7</a:t>
            </a:r>
            <a:r>
              <a:rPr lang="es-ES" sz="2000" dirty="0" smtClean="0"/>
              <a:t>   </a:t>
            </a:r>
            <a:r>
              <a:rPr lang="es-ES" sz="1800" dirty="0" smtClean="0"/>
              <a:t>(</a:t>
            </a:r>
            <a:r>
              <a:rPr lang="es-ES" sz="1800" dirty="0"/>
              <a:t>47) </a:t>
            </a:r>
            <a:r>
              <a:rPr lang="es-ES" dirty="0"/>
              <a:t>   </a:t>
            </a:r>
          </a:p>
          <a:p>
            <a:pPr>
              <a:defRPr/>
            </a:pPr>
            <a:endParaRPr lang="es-ES" sz="1800" dirty="0"/>
          </a:p>
          <a:p>
            <a:pPr>
              <a:defRPr/>
            </a:pPr>
            <a:r>
              <a:rPr lang="es-ES" dirty="0"/>
              <a:t> </a:t>
            </a:r>
            <a:r>
              <a:rPr lang="es-ES" sz="1800" dirty="0"/>
              <a:t>Total       </a:t>
            </a:r>
            <a:r>
              <a:rPr lang="es-ES" sz="1800" dirty="0" smtClean="0"/>
              <a:t>  100,0   </a:t>
            </a:r>
            <a:r>
              <a:rPr lang="es-ES" sz="1800" dirty="0"/>
              <a:t>(75)</a:t>
            </a:r>
          </a:p>
        </p:txBody>
      </p:sp>
      <p:sp>
        <p:nvSpPr>
          <p:cNvPr id="12" name="Text Box 10"/>
          <p:cNvSpPr txBox="1">
            <a:spLocks noChangeArrowheads="1"/>
          </p:cNvSpPr>
          <p:nvPr/>
        </p:nvSpPr>
        <p:spPr bwMode="auto">
          <a:xfrm>
            <a:off x="307975" y="1406525"/>
            <a:ext cx="2841625" cy="2430463"/>
          </a:xfrm>
          <a:prstGeom prst="rect">
            <a:avLst/>
          </a:prstGeom>
          <a:solidFill>
            <a:srgbClr val="CCCCFF"/>
          </a:solidFill>
          <a:ln w="9525">
            <a:solidFill>
              <a:srgbClr val="9900FF"/>
            </a:solidFill>
            <a:miter lim="800000"/>
            <a:headEnd/>
            <a:tailEnd/>
          </a:ln>
          <a:effectLst>
            <a:outerShdw dist="35921" dir="2700000" algn="ctr" rotWithShape="0">
              <a:schemeClr val="tx1"/>
            </a:outerShdw>
          </a:effectLst>
        </p:spPr>
        <p:txBody>
          <a:bodyPr>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fontAlgn="base">
              <a:spcBef>
                <a:spcPct val="0"/>
              </a:spcBef>
              <a:spcAft>
                <a:spcPct val="0"/>
              </a:spcAft>
              <a:defRPr>
                <a:solidFill>
                  <a:schemeClr val="tx1"/>
                </a:solidFill>
                <a:latin typeface="Comic Sans MS" pitchFamily="66" charset="0"/>
              </a:defRPr>
            </a:lvl6pPr>
            <a:lvl7pPr marL="2971800" indent="-228600" fontAlgn="base">
              <a:spcBef>
                <a:spcPct val="0"/>
              </a:spcBef>
              <a:spcAft>
                <a:spcPct val="0"/>
              </a:spcAft>
              <a:defRPr>
                <a:solidFill>
                  <a:schemeClr val="tx1"/>
                </a:solidFill>
                <a:latin typeface="Comic Sans MS" pitchFamily="66" charset="0"/>
              </a:defRPr>
            </a:lvl7pPr>
            <a:lvl8pPr marL="3429000" indent="-228600" fontAlgn="base">
              <a:spcBef>
                <a:spcPct val="0"/>
              </a:spcBef>
              <a:spcAft>
                <a:spcPct val="0"/>
              </a:spcAft>
              <a:defRPr>
                <a:solidFill>
                  <a:schemeClr val="tx1"/>
                </a:solidFill>
                <a:latin typeface="Comic Sans MS" pitchFamily="66" charset="0"/>
              </a:defRPr>
            </a:lvl8pPr>
            <a:lvl9pPr marL="3886200" indent="-228600" fontAlgn="base">
              <a:spcBef>
                <a:spcPct val="0"/>
              </a:spcBef>
              <a:spcAft>
                <a:spcPct val="0"/>
              </a:spcAft>
              <a:defRPr>
                <a:solidFill>
                  <a:schemeClr val="tx1"/>
                </a:solidFill>
                <a:latin typeface="Comic Sans MS" pitchFamily="66" charset="0"/>
              </a:defRPr>
            </a:lvl9pPr>
          </a:lstStyle>
          <a:p>
            <a:pPr>
              <a:defRPr/>
            </a:pPr>
            <a:r>
              <a:rPr lang="es-ES" b="1" dirty="0"/>
              <a:t>Año </a:t>
            </a:r>
            <a:r>
              <a:rPr lang="es-ES" b="1" dirty="0" smtClean="0"/>
              <a:t>carrera</a:t>
            </a:r>
          </a:p>
          <a:p>
            <a:pPr>
              <a:defRPr/>
            </a:pPr>
            <a:r>
              <a:rPr lang="es-ES" sz="1400" dirty="0" smtClean="0"/>
              <a:t> </a:t>
            </a:r>
            <a:endParaRPr lang="es-ES" sz="1400" dirty="0"/>
          </a:p>
          <a:p>
            <a:pPr>
              <a:defRPr/>
            </a:pPr>
            <a:r>
              <a:rPr lang="es-ES" sz="1800" dirty="0"/>
              <a:t>                 </a:t>
            </a:r>
            <a:r>
              <a:rPr lang="es-ES" sz="1800" dirty="0" smtClean="0"/>
              <a:t>      %      N</a:t>
            </a:r>
            <a:endParaRPr lang="es-ES" sz="1800" dirty="0"/>
          </a:p>
          <a:p>
            <a:pPr>
              <a:defRPr/>
            </a:pPr>
            <a:r>
              <a:rPr lang="es-ES" sz="2000" b="1" dirty="0">
                <a:solidFill>
                  <a:srgbClr val="0000CC"/>
                </a:solidFill>
                <a:effectLst>
                  <a:outerShdw blurRad="38100" dist="38100" dir="2700000" algn="tl">
                    <a:srgbClr val="000000"/>
                  </a:outerShdw>
                </a:effectLst>
              </a:rPr>
              <a:t>1ero 2do  </a:t>
            </a:r>
            <a:r>
              <a:rPr lang="es-ES" sz="2000" b="1" dirty="0" smtClean="0">
                <a:solidFill>
                  <a:srgbClr val="0000CC"/>
                </a:solidFill>
                <a:effectLst>
                  <a:outerShdw blurRad="38100" dist="38100" dir="2700000" algn="tl">
                    <a:srgbClr val="000000"/>
                  </a:outerShdw>
                </a:effectLst>
              </a:rPr>
              <a:t> 54,7</a:t>
            </a:r>
            <a:r>
              <a:rPr lang="es-ES" sz="2000" dirty="0" smtClean="0"/>
              <a:t> </a:t>
            </a:r>
            <a:r>
              <a:rPr lang="es-ES" sz="1800" dirty="0" smtClean="0"/>
              <a:t> </a:t>
            </a:r>
            <a:r>
              <a:rPr lang="es-ES" sz="1800" dirty="0"/>
              <a:t>(41)</a:t>
            </a:r>
          </a:p>
          <a:p>
            <a:pPr>
              <a:defRPr/>
            </a:pPr>
            <a:r>
              <a:rPr lang="es-ES" sz="1800" dirty="0"/>
              <a:t>3ero 4to </a:t>
            </a:r>
            <a:r>
              <a:rPr lang="es-ES" sz="1800" dirty="0" smtClean="0"/>
              <a:t>       42,7  (</a:t>
            </a:r>
            <a:r>
              <a:rPr lang="es-ES" sz="1800" dirty="0"/>
              <a:t>32)</a:t>
            </a:r>
          </a:p>
          <a:p>
            <a:pPr>
              <a:defRPr/>
            </a:pPr>
            <a:r>
              <a:rPr lang="es-ES" sz="1800" dirty="0"/>
              <a:t>NC            </a:t>
            </a:r>
            <a:r>
              <a:rPr lang="es-ES" sz="1800" dirty="0" smtClean="0"/>
              <a:t>      2,6   (</a:t>
            </a:r>
            <a:r>
              <a:rPr lang="es-ES" sz="1800" dirty="0"/>
              <a:t>2)</a:t>
            </a:r>
          </a:p>
          <a:p>
            <a:pPr>
              <a:defRPr/>
            </a:pPr>
            <a:endParaRPr lang="es-ES" sz="1800" dirty="0"/>
          </a:p>
          <a:p>
            <a:pPr>
              <a:defRPr/>
            </a:pPr>
            <a:r>
              <a:rPr lang="es-ES" sz="1800" dirty="0"/>
              <a:t>Total     </a:t>
            </a:r>
            <a:r>
              <a:rPr lang="es-ES" sz="1800" dirty="0" smtClean="0"/>
              <a:t>      100,0  </a:t>
            </a:r>
            <a:r>
              <a:rPr lang="es-ES" sz="1800" dirty="0"/>
              <a:t>(75)</a:t>
            </a:r>
          </a:p>
        </p:txBody>
      </p:sp>
      <p:sp>
        <p:nvSpPr>
          <p:cNvPr id="13" name="12 Rectángulo"/>
          <p:cNvSpPr/>
          <p:nvPr/>
        </p:nvSpPr>
        <p:spPr>
          <a:xfrm>
            <a:off x="2682081" y="342445"/>
            <a:ext cx="3690144" cy="830997"/>
          </a:xfrm>
          <a:prstGeom prst="rect">
            <a:avLst/>
          </a:prstGeom>
          <a:solidFill>
            <a:srgbClr val="FFFF99"/>
          </a:solidFill>
          <a:ln>
            <a:solidFill>
              <a:srgbClr val="C00000"/>
            </a:solidFill>
          </a:ln>
          <a:effectLst>
            <a:outerShdw blurRad="50800" dist="38100" dir="2700000" algn="tl" rotWithShape="0">
              <a:prstClr val="black">
                <a:alpha val="40000"/>
              </a:prstClr>
            </a:outerShdw>
          </a:effectLst>
        </p:spPr>
        <p:txBody>
          <a:bodyPr wrap="square">
            <a:spAutoFit/>
          </a:bodyPr>
          <a:lstStyle/>
          <a:p>
            <a:pPr algn="ctr">
              <a:defRPr/>
            </a:pPr>
            <a:r>
              <a:rPr lang="es-ES" dirty="0">
                <a:effectLst>
                  <a:outerShdw blurRad="38100" dist="38100" dir="2700000" algn="tl">
                    <a:srgbClr val="FFFFFF"/>
                  </a:outerShdw>
                </a:effectLst>
              </a:rPr>
              <a:t>DESHONESTIDAD ACADÉMICA</a:t>
            </a:r>
          </a:p>
        </p:txBody>
      </p:sp>
      <p:sp>
        <p:nvSpPr>
          <p:cNvPr id="7"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animBg="1"/>
      <p:bldP spid="1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45059" name="Rectangle 5"/>
          <p:cNvSpPr>
            <a:spLocks noChangeArrowheads="1"/>
          </p:cNvSpPr>
          <p:nvPr/>
        </p:nvSpPr>
        <p:spPr bwMode="auto">
          <a:xfrm>
            <a:off x="1908175" y="6200775"/>
            <a:ext cx="7056438"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r">
              <a:spcBef>
                <a:spcPct val="50000"/>
              </a:spcBef>
            </a:pPr>
            <a:r>
              <a:rPr lang="es-ES" sz="1000">
                <a:latin typeface="Times New Roman" pitchFamily="18" charset="0"/>
              </a:rPr>
              <a:t>* Comas R. y Sureda J. </a:t>
            </a:r>
            <a:r>
              <a:rPr lang="es-ES" sz="1000" i="1">
                <a:latin typeface="Times New Roman" pitchFamily="18" charset="0"/>
              </a:rPr>
              <a:t>El plagio y otras formas de deshonestidad académica entre el alumnado universitario</a:t>
            </a:r>
            <a:r>
              <a:rPr lang="es-ES" sz="1000">
                <a:latin typeface="Times New Roman" pitchFamily="18" charset="0"/>
              </a:rPr>
              <a:t>. 21 de abril 2008. Disponible en: http://www.ciberplagio.com/universidad/attachment.php?key=41. Acceso: 8/01/2012.</a:t>
            </a:r>
          </a:p>
        </p:txBody>
      </p:sp>
      <p:sp>
        <p:nvSpPr>
          <p:cNvPr id="68957" name="Text Box 349"/>
          <p:cNvSpPr txBox="1">
            <a:spLocks noChangeArrowheads="1"/>
          </p:cNvSpPr>
          <p:nvPr/>
        </p:nvSpPr>
        <p:spPr bwMode="auto">
          <a:xfrm>
            <a:off x="1508769" y="1216025"/>
            <a:ext cx="6365875" cy="523875"/>
          </a:xfrm>
          <a:prstGeom prst="rect">
            <a:avLst/>
          </a:prstGeom>
          <a:solidFill>
            <a:srgbClr val="FFFFB3"/>
          </a:solidFill>
          <a:ln w="28575">
            <a:solidFill>
              <a:srgbClr val="A50021"/>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 sz="2800"/>
              <a:t>Conductas Deshonestas Investigadas</a:t>
            </a:r>
          </a:p>
        </p:txBody>
      </p:sp>
      <p:sp>
        <p:nvSpPr>
          <p:cNvPr id="68960" name="Rectangle 352"/>
          <p:cNvSpPr>
            <a:spLocks noChangeArrowheads="1"/>
          </p:cNvSpPr>
          <p:nvPr/>
        </p:nvSpPr>
        <p:spPr bwMode="auto">
          <a:xfrm>
            <a:off x="1576239" y="1916832"/>
            <a:ext cx="5175250" cy="400050"/>
          </a:xfrm>
          <a:prstGeom prst="rect">
            <a:avLst/>
          </a:prstGeom>
          <a:solidFill>
            <a:srgbClr val="FFFFCC"/>
          </a:solidFill>
          <a:ln>
            <a:noFill/>
          </a:ln>
          <a:extLst/>
        </p:spPr>
        <p:txBody>
          <a:bodyPr wrap="none">
            <a:spAutoFit/>
          </a:bodyPr>
          <a:lstStyle/>
          <a:p>
            <a:pPr>
              <a:buClr>
                <a:srgbClr val="A50021"/>
              </a:buClr>
              <a:buFontTx/>
              <a:buChar char="•"/>
            </a:pPr>
            <a:r>
              <a:rPr lang="es-ES" sz="2000" dirty="0"/>
              <a:t> 1. Presentar un examen por otra persona</a:t>
            </a:r>
          </a:p>
        </p:txBody>
      </p:sp>
      <p:sp>
        <p:nvSpPr>
          <p:cNvPr id="68961" name="Rectangle 353"/>
          <p:cNvSpPr>
            <a:spLocks noChangeArrowheads="1"/>
          </p:cNvSpPr>
          <p:nvPr/>
        </p:nvSpPr>
        <p:spPr bwMode="auto">
          <a:xfrm>
            <a:off x="1576239" y="2420888"/>
            <a:ext cx="4903788" cy="400050"/>
          </a:xfrm>
          <a:prstGeom prst="rect">
            <a:avLst/>
          </a:prstGeom>
          <a:solidFill>
            <a:srgbClr val="FFFFCC"/>
          </a:solidFill>
          <a:ln>
            <a:noFill/>
          </a:ln>
          <a:extLst/>
        </p:spPr>
        <p:txBody>
          <a:bodyPr wrap="none">
            <a:spAutoFit/>
          </a:bodyPr>
          <a:lstStyle/>
          <a:p>
            <a:pPr>
              <a:buClr>
                <a:srgbClr val="A50021"/>
              </a:buClr>
              <a:buFontTx/>
              <a:buChar char="•"/>
            </a:pPr>
            <a:r>
              <a:rPr lang="es-ES" sz="2000"/>
              <a:t> 2. </a:t>
            </a:r>
            <a:r>
              <a:rPr lang="es-ES" sz="2000" u="sng"/>
              <a:t>Falsear datos</a:t>
            </a:r>
            <a:r>
              <a:rPr lang="es-ES" sz="2000"/>
              <a:t> en trabajo académico</a:t>
            </a:r>
          </a:p>
        </p:txBody>
      </p:sp>
      <p:sp>
        <p:nvSpPr>
          <p:cNvPr id="68962" name="Rectangle 354"/>
          <p:cNvSpPr>
            <a:spLocks noChangeArrowheads="1"/>
          </p:cNvSpPr>
          <p:nvPr/>
        </p:nvSpPr>
        <p:spPr bwMode="auto">
          <a:xfrm>
            <a:off x="1576239" y="2924944"/>
            <a:ext cx="6505575" cy="400050"/>
          </a:xfrm>
          <a:prstGeom prst="rect">
            <a:avLst/>
          </a:prstGeom>
          <a:solidFill>
            <a:srgbClr val="FFFFCC"/>
          </a:solidFill>
          <a:ln>
            <a:noFill/>
          </a:ln>
          <a:extLst/>
        </p:spPr>
        <p:txBody>
          <a:bodyPr wrap="none">
            <a:spAutoFit/>
          </a:bodyPr>
          <a:lstStyle/>
          <a:p>
            <a:pPr>
              <a:buClr>
                <a:srgbClr val="A50021"/>
              </a:buClr>
              <a:buFontTx/>
              <a:buChar char="•"/>
            </a:pPr>
            <a:r>
              <a:rPr lang="es-ES" sz="2000"/>
              <a:t> 3.Uso de celulares u otros artefactos en exámenes </a:t>
            </a:r>
          </a:p>
        </p:txBody>
      </p:sp>
      <p:sp>
        <p:nvSpPr>
          <p:cNvPr id="68965" name="Rectangle 357"/>
          <p:cNvSpPr>
            <a:spLocks noChangeArrowheads="1"/>
          </p:cNvSpPr>
          <p:nvPr/>
        </p:nvSpPr>
        <p:spPr bwMode="auto">
          <a:xfrm>
            <a:off x="1557189" y="3460750"/>
            <a:ext cx="2553904" cy="400110"/>
          </a:xfrm>
          <a:prstGeom prst="rect">
            <a:avLst/>
          </a:prstGeom>
          <a:solidFill>
            <a:srgbClr val="FFFFCC"/>
          </a:solidFill>
          <a:ln>
            <a:noFill/>
          </a:ln>
          <a:extLst/>
        </p:spPr>
        <p:txBody>
          <a:bodyPr wrap="none">
            <a:spAutoFit/>
          </a:bodyPr>
          <a:lstStyle/>
          <a:p>
            <a:pPr>
              <a:buClr>
                <a:srgbClr val="A50021"/>
              </a:buClr>
              <a:buFontTx/>
              <a:buChar char="•"/>
            </a:pPr>
            <a:r>
              <a:rPr lang="es-ES" sz="2000" dirty="0"/>
              <a:t> 4. Uso de </a:t>
            </a:r>
            <a:r>
              <a:rPr lang="es-ES" sz="2000" dirty="0" smtClean="0"/>
              <a:t>chuletas</a:t>
            </a:r>
            <a:endParaRPr lang="es-ES" sz="2000" dirty="0"/>
          </a:p>
        </p:txBody>
      </p:sp>
      <p:sp>
        <p:nvSpPr>
          <p:cNvPr id="68966" name="Rectangle 358"/>
          <p:cNvSpPr>
            <a:spLocks noChangeArrowheads="1"/>
          </p:cNvSpPr>
          <p:nvPr/>
        </p:nvSpPr>
        <p:spPr bwMode="auto">
          <a:xfrm>
            <a:off x="1581002" y="3965575"/>
            <a:ext cx="4964112" cy="400050"/>
          </a:xfrm>
          <a:prstGeom prst="rect">
            <a:avLst/>
          </a:prstGeom>
          <a:solidFill>
            <a:srgbClr val="FFFFCC"/>
          </a:solidFill>
          <a:ln>
            <a:noFill/>
          </a:ln>
          <a:extLst/>
        </p:spPr>
        <p:txBody>
          <a:bodyPr wrap="none">
            <a:spAutoFit/>
          </a:bodyPr>
          <a:lstStyle/>
          <a:p>
            <a:pPr>
              <a:buClr>
                <a:srgbClr val="A50021"/>
              </a:buClr>
              <a:buFontTx/>
              <a:buChar char="•"/>
            </a:pPr>
            <a:r>
              <a:rPr lang="es-ES" sz="2000" dirty="0"/>
              <a:t> 5. </a:t>
            </a:r>
            <a:r>
              <a:rPr lang="es-ES" sz="2000" u="sng" dirty="0"/>
              <a:t>Pagar </a:t>
            </a:r>
            <a:r>
              <a:rPr lang="es-ES" sz="2000" dirty="0"/>
              <a:t>a alguien por hacer un trabajo</a:t>
            </a:r>
          </a:p>
        </p:txBody>
      </p:sp>
      <p:sp>
        <p:nvSpPr>
          <p:cNvPr id="68967" name="Rectangle 359"/>
          <p:cNvSpPr>
            <a:spLocks noChangeArrowheads="1"/>
          </p:cNvSpPr>
          <p:nvPr/>
        </p:nvSpPr>
        <p:spPr bwMode="auto">
          <a:xfrm>
            <a:off x="1547664" y="4468813"/>
            <a:ext cx="4924425" cy="400050"/>
          </a:xfrm>
          <a:prstGeom prst="rect">
            <a:avLst/>
          </a:prstGeom>
          <a:solidFill>
            <a:srgbClr val="FFFFCC"/>
          </a:solidFill>
          <a:ln>
            <a:noFill/>
          </a:ln>
          <a:extLst/>
        </p:spPr>
        <p:txBody>
          <a:bodyPr wrap="none">
            <a:spAutoFit/>
          </a:bodyPr>
          <a:lstStyle/>
          <a:p>
            <a:pPr>
              <a:buClr>
                <a:srgbClr val="A50021"/>
              </a:buClr>
              <a:buFontTx/>
              <a:buChar char="•"/>
            </a:pPr>
            <a:r>
              <a:rPr lang="es-ES" sz="2000"/>
              <a:t> 6. Entregar un trabajo propio anterior</a:t>
            </a:r>
          </a:p>
        </p:txBody>
      </p:sp>
      <p:sp>
        <p:nvSpPr>
          <p:cNvPr id="68968" name="Rectangle 360"/>
          <p:cNvSpPr>
            <a:spLocks noChangeArrowheads="1"/>
          </p:cNvSpPr>
          <p:nvPr/>
        </p:nvSpPr>
        <p:spPr bwMode="auto">
          <a:xfrm>
            <a:off x="1547664" y="4973638"/>
            <a:ext cx="5500688" cy="400050"/>
          </a:xfrm>
          <a:prstGeom prst="rect">
            <a:avLst/>
          </a:prstGeom>
          <a:solidFill>
            <a:srgbClr val="FFFFCC"/>
          </a:solidFill>
          <a:ln>
            <a:noFill/>
          </a:ln>
          <a:extLst/>
        </p:spPr>
        <p:txBody>
          <a:bodyPr wrap="none">
            <a:spAutoFit/>
          </a:bodyPr>
          <a:lstStyle/>
          <a:p>
            <a:pPr>
              <a:buClr>
                <a:srgbClr val="A50021"/>
              </a:buClr>
              <a:buFontTx/>
              <a:buChar char="•"/>
            </a:pPr>
            <a:r>
              <a:rPr lang="es-ES" sz="2000"/>
              <a:t> 7. Dar a compañero trabajo propio anterior</a:t>
            </a:r>
          </a:p>
        </p:txBody>
      </p:sp>
      <p:sp>
        <p:nvSpPr>
          <p:cNvPr id="12" name="Text Box 4"/>
          <p:cNvSpPr txBox="1">
            <a:spLocks noChangeArrowheads="1"/>
          </p:cNvSpPr>
          <p:nvPr/>
        </p:nvSpPr>
        <p:spPr bwMode="auto">
          <a:xfrm>
            <a:off x="116483"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8957"/>
                                        </p:tgtEl>
                                        <p:attrNameLst>
                                          <p:attrName>style.visibility</p:attrName>
                                        </p:attrNameLst>
                                      </p:cBhvr>
                                      <p:to>
                                        <p:strVal val="visible"/>
                                      </p:to>
                                    </p:set>
                                    <p:anim calcmode="lin" valueType="num">
                                      <p:cBhvr>
                                        <p:cTn id="7" dur="500" fill="hold"/>
                                        <p:tgtEl>
                                          <p:spTgt spid="68957"/>
                                        </p:tgtEl>
                                        <p:attrNameLst>
                                          <p:attrName>ppt_w</p:attrName>
                                        </p:attrNameLst>
                                      </p:cBhvr>
                                      <p:tavLst>
                                        <p:tav tm="0">
                                          <p:val>
                                            <p:fltVal val="0"/>
                                          </p:val>
                                        </p:tav>
                                        <p:tav tm="100000">
                                          <p:val>
                                            <p:strVal val="#ppt_w"/>
                                          </p:val>
                                        </p:tav>
                                      </p:tavLst>
                                    </p:anim>
                                    <p:anim calcmode="lin" valueType="num">
                                      <p:cBhvr>
                                        <p:cTn id="8" dur="500" fill="hold"/>
                                        <p:tgtEl>
                                          <p:spTgt spid="68957"/>
                                        </p:tgtEl>
                                        <p:attrNameLst>
                                          <p:attrName>ppt_h</p:attrName>
                                        </p:attrNameLst>
                                      </p:cBhvr>
                                      <p:tavLst>
                                        <p:tav tm="0">
                                          <p:val>
                                            <p:fltVal val="0"/>
                                          </p:val>
                                        </p:tav>
                                        <p:tav tm="100000">
                                          <p:val>
                                            <p:strVal val="#ppt_h"/>
                                          </p:val>
                                        </p:tav>
                                      </p:tavLst>
                                    </p:anim>
                                    <p:animEffect transition="in" filter="fade">
                                      <p:cBhvr>
                                        <p:cTn id="9" dur="500"/>
                                        <p:tgtEl>
                                          <p:spTgt spid="6895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8960"/>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8961"/>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8962"/>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68965"/>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68966"/>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68967"/>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689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957" grpId="0" animBg="1"/>
      <p:bldP spid="68960" grpId="0" animBg="1"/>
      <p:bldP spid="68961" grpId="0" animBg="1"/>
      <p:bldP spid="68962" grpId="0" animBg="1"/>
      <p:bldP spid="68965" grpId="0" animBg="1"/>
      <p:bldP spid="68966" grpId="0" animBg="1"/>
      <p:bldP spid="68967" grpId="0" animBg="1"/>
      <p:bldP spid="6896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46083" name="Rectangle 5"/>
          <p:cNvSpPr>
            <a:spLocks noChangeArrowheads="1"/>
          </p:cNvSpPr>
          <p:nvPr/>
        </p:nvSpPr>
        <p:spPr bwMode="auto">
          <a:xfrm>
            <a:off x="1908175" y="5803900"/>
            <a:ext cx="7056438"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r">
              <a:spcBef>
                <a:spcPct val="50000"/>
              </a:spcBef>
            </a:pPr>
            <a:r>
              <a:rPr lang="es-ES" sz="1000">
                <a:latin typeface="Times New Roman" pitchFamily="18" charset="0"/>
              </a:rPr>
              <a:t>* Comas R. y Sureda J. </a:t>
            </a:r>
            <a:r>
              <a:rPr lang="es-ES" sz="1000" i="1">
                <a:latin typeface="Times New Roman" pitchFamily="18" charset="0"/>
              </a:rPr>
              <a:t>El plagio y otras formas de deshonestidad académica entre el alumnado universitario</a:t>
            </a:r>
            <a:r>
              <a:rPr lang="es-ES" sz="1000">
                <a:latin typeface="Times New Roman" pitchFamily="18" charset="0"/>
              </a:rPr>
              <a:t>. 21 de abril 2008. Disponible en: http://www.ciberplagio.com/universidad/attachment.php?key=41. Acceso: 8/01/2012.</a:t>
            </a:r>
          </a:p>
        </p:txBody>
      </p:sp>
      <p:sp>
        <p:nvSpPr>
          <p:cNvPr id="68970" name="Rectangle 362"/>
          <p:cNvSpPr>
            <a:spLocks noChangeArrowheads="1"/>
          </p:cNvSpPr>
          <p:nvPr/>
        </p:nvSpPr>
        <p:spPr bwMode="auto">
          <a:xfrm>
            <a:off x="1212155" y="1589088"/>
            <a:ext cx="5241925" cy="400050"/>
          </a:xfrm>
          <a:prstGeom prst="rect">
            <a:avLst/>
          </a:prstGeom>
          <a:solidFill>
            <a:srgbClr val="FFFFCC"/>
          </a:solidFill>
          <a:ln>
            <a:noFill/>
          </a:ln>
          <a:extLst/>
        </p:spPr>
        <p:txBody>
          <a:bodyPr wrap="none">
            <a:spAutoFit/>
          </a:bodyPr>
          <a:lstStyle/>
          <a:p>
            <a:pPr>
              <a:buClr>
                <a:srgbClr val="A50021"/>
              </a:buClr>
              <a:buFontTx/>
              <a:buChar char="•"/>
            </a:pPr>
            <a:r>
              <a:rPr lang="es-ES" sz="2000"/>
              <a:t> 8. Hacer un trabajo para otro estudiante</a:t>
            </a:r>
          </a:p>
        </p:txBody>
      </p:sp>
      <p:sp>
        <p:nvSpPr>
          <p:cNvPr id="68972" name="Rectangle 364"/>
          <p:cNvSpPr>
            <a:spLocks noChangeArrowheads="1"/>
          </p:cNvSpPr>
          <p:nvPr/>
        </p:nvSpPr>
        <p:spPr bwMode="auto">
          <a:xfrm>
            <a:off x="1212155" y="2092325"/>
            <a:ext cx="6092825" cy="400050"/>
          </a:xfrm>
          <a:prstGeom prst="rect">
            <a:avLst/>
          </a:prstGeom>
          <a:solidFill>
            <a:srgbClr val="FFFFCC"/>
          </a:solidFill>
          <a:ln>
            <a:noFill/>
          </a:ln>
          <a:extLst/>
        </p:spPr>
        <p:txBody>
          <a:bodyPr wrap="none">
            <a:spAutoFit/>
          </a:bodyPr>
          <a:lstStyle/>
          <a:p>
            <a:pPr>
              <a:buClr>
                <a:srgbClr val="A50021"/>
              </a:buClr>
              <a:buFontTx/>
              <a:buChar char="•"/>
            </a:pPr>
            <a:r>
              <a:rPr lang="es-ES" sz="2000"/>
              <a:t> 9. Insertar en bibliografía referencias no leídas</a:t>
            </a:r>
          </a:p>
        </p:txBody>
      </p:sp>
      <p:sp>
        <p:nvSpPr>
          <p:cNvPr id="68974" name="Rectangle 366"/>
          <p:cNvSpPr>
            <a:spLocks noChangeArrowheads="1"/>
          </p:cNvSpPr>
          <p:nvPr/>
        </p:nvSpPr>
        <p:spPr bwMode="auto">
          <a:xfrm>
            <a:off x="1212155" y="2597150"/>
            <a:ext cx="5180013" cy="400050"/>
          </a:xfrm>
          <a:prstGeom prst="rect">
            <a:avLst/>
          </a:prstGeom>
          <a:solidFill>
            <a:srgbClr val="FFFFCC"/>
          </a:solidFill>
          <a:ln>
            <a:noFill/>
          </a:ln>
          <a:extLst/>
        </p:spPr>
        <p:txBody>
          <a:bodyPr wrap="none">
            <a:spAutoFit/>
          </a:bodyPr>
          <a:lstStyle/>
          <a:p>
            <a:pPr>
              <a:buClr>
                <a:srgbClr val="A50021"/>
              </a:buClr>
              <a:buFontTx/>
              <a:buChar char="•"/>
            </a:pPr>
            <a:r>
              <a:rPr lang="es-ES" sz="2000"/>
              <a:t>10. Copiarse de un compañero en examen</a:t>
            </a:r>
          </a:p>
        </p:txBody>
      </p:sp>
      <p:sp>
        <p:nvSpPr>
          <p:cNvPr id="68975" name="Rectangle 367"/>
          <p:cNvSpPr>
            <a:spLocks noChangeArrowheads="1"/>
          </p:cNvSpPr>
          <p:nvPr/>
        </p:nvSpPr>
        <p:spPr bwMode="auto">
          <a:xfrm>
            <a:off x="1201043" y="3081338"/>
            <a:ext cx="6323285" cy="707886"/>
          </a:xfrm>
          <a:prstGeom prst="rect">
            <a:avLst/>
          </a:prstGeom>
          <a:solidFill>
            <a:srgbClr val="FFFFCC"/>
          </a:solidFill>
          <a:ln>
            <a:noFill/>
          </a:ln>
          <a:extLst/>
        </p:spPr>
        <p:txBody>
          <a:bodyPr wrap="square">
            <a:spAutoFit/>
          </a:bodyPr>
          <a:lstStyle/>
          <a:p>
            <a:pPr>
              <a:buClr>
                <a:srgbClr val="A50021"/>
              </a:buClr>
              <a:buFontTx/>
              <a:buChar char="•"/>
            </a:pPr>
            <a:r>
              <a:rPr lang="es-ES" sz="2000" dirty="0"/>
              <a:t>11. Entregar trabajo con fragmentos copiados de </a:t>
            </a:r>
            <a:endParaRPr lang="es-ES" sz="2000" dirty="0" smtClean="0"/>
          </a:p>
          <a:p>
            <a:pPr>
              <a:buClr>
                <a:srgbClr val="A50021"/>
              </a:buClr>
            </a:pPr>
            <a:r>
              <a:rPr lang="es-ES" sz="2000" dirty="0" smtClean="0"/>
              <a:t>      fuentes </a:t>
            </a:r>
            <a:r>
              <a:rPr lang="es-ES" sz="2000" dirty="0"/>
              <a:t>impresas no citadas</a:t>
            </a:r>
          </a:p>
        </p:txBody>
      </p:sp>
      <p:sp>
        <p:nvSpPr>
          <p:cNvPr id="68977" name="Rectangle 369"/>
          <p:cNvSpPr>
            <a:spLocks noChangeArrowheads="1"/>
          </p:cNvSpPr>
          <p:nvPr/>
        </p:nvSpPr>
        <p:spPr bwMode="auto">
          <a:xfrm>
            <a:off x="1212155" y="3873500"/>
            <a:ext cx="6456189" cy="708025"/>
          </a:xfrm>
          <a:prstGeom prst="rect">
            <a:avLst/>
          </a:prstGeom>
          <a:solidFill>
            <a:srgbClr val="FFFFCC"/>
          </a:solidFill>
          <a:ln>
            <a:noFill/>
          </a:ln>
          <a:extLst/>
        </p:spPr>
        <p:txBody>
          <a:bodyPr wrap="square">
            <a:spAutoFit/>
          </a:bodyPr>
          <a:lstStyle/>
          <a:p>
            <a:pPr>
              <a:buClr>
                <a:srgbClr val="A50021"/>
              </a:buClr>
              <a:buFontTx/>
              <a:buChar char="•"/>
            </a:pPr>
            <a:r>
              <a:rPr lang="es-ES" sz="2000" dirty="0"/>
              <a:t>12. Entregar trabajo </a:t>
            </a:r>
            <a:r>
              <a:rPr lang="es-ES" sz="2000" u="sng" dirty="0"/>
              <a:t>copia íntegra</a:t>
            </a:r>
            <a:r>
              <a:rPr lang="es-ES" sz="2000" dirty="0"/>
              <a:t> de páginas web o </a:t>
            </a:r>
          </a:p>
          <a:p>
            <a:pPr>
              <a:buClr>
                <a:srgbClr val="A50021"/>
              </a:buClr>
            </a:pPr>
            <a:r>
              <a:rPr lang="es-ES" sz="2000" dirty="0"/>
              <a:t>       artículos de Internet</a:t>
            </a:r>
          </a:p>
        </p:txBody>
      </p:sp>
      <p:sp>
        <p:nvSpPr>
          <p:cNvPr id="68980" name="Rectangle 372"/>
          <p:cNvSpPr>
            <a:spLocks noChangeArrowheads="1"/>
          </p:cNvSpPr>
          <p:nvPr/>
        </p:nvSpPr>
        <p:spPr bwMode="auto">
          <a:xfrm>
            <a:off x="1188343" y="5157788"/>
            <a:ext cx="4868862" cy="396875"/>
          </a:xfrm>
          <a:prstGeom prst="rect">
            <a:avLst/>
          </a:prstGeom>
          <a:solidFill>
            <a:srgbClr val="FFFFCC"/>
          </a:solidFill>
          <a:ln>
            <a:noFill/>
          </a:ln>
          <a:extLst/>
        </p:spPr>
        <p:txBody>
          <a:bodyPr wrap="none">
            <a:spAutoFit/>
          </a:bodyPr>
          <a:lstStyle/>
          <a:p>
            <a:pPr>
              <a:buClr>
                <a:srgbClr val="A50021"/>
              </a:buClr>
              <a:buFontTx/>
              <a:buChar char="•"/>
            </a:pPr>
            <a:r>
              <a:rPr lang="es-ES" sz="2000"/>
              <a:t>14. Dejarse copiar  de otro estudiante </a:t>
            </a:r>
          </a:p>
        </p:txBody>
      </p:sp>
      <p:sp>
        <p:nvSpPr>
          <p:cNvPr id="68981" name="Rectangle 373"/>
          <p:cNvSpPr>
            <a:spLocks noChangeArrowheads="1"/>
          </p:cNvSpPr>
          <p:nvPr/>
        </p:nvSpPr>
        <p:spPr bwMode="auto">
          <a:xfrm>
            <a:off x="1188343" y="4684713"/>
            <a:ext cx="7704137" cy="400050"/>
          </a:xfrm>
          <a:prstGeom prst="rect">
            <a:avLst/>
          </a:prstGeom>
          <a:solidFill>
            <a:srgbClr val="FFFFCC"/>
          </a:solidFill>
          <a:ln>
            <a:noFill/>
          </a:ln>
          <a:extLst/>
        </p:spPr>
        <p:txBody>
          <a:bodyPr wrap="none">
            <a:spAutoFit/>
          </a:bodyPr>
          <a:lstStyle/>
          <a:p>
            <a:pPr>
              <a:buClr>
                <a:srgbClr val="A50021"/>
              </a:buClr>
              <a:buFontTx/>
              <a:buChar char="•"/>
            </a:pPr>
            <a:r>
              <a:rPr lang="es-ES" sz="2000" dirty="0"/>
              <a:t>13. Entregar trabajo con fragmentos copiados de páginas web</a:t>
            </a:r>
          </a:p>
        </p:txBody>
      </p:sp>
      <p:sp>
        <p:nvSpPr>
          <p:cNvPr id="15" name="Text Box 349"/>
          <p:cNvSpPr txBox="1">
            <a:spLocks noChangeArrowheads="1"/>
          </p:cNvSpPr>
          <p:nvPr/>
        </p:nvSpPr>
        <p:spPr bwMode="auto">
          <a:xfrm>
            <a:off x="1381125" y="692150"/>
            <a:ext cx="6365875" cy="523875"/>
          </a:xfrm>
          <a:prstGeom prst="rect">
            <a:avLst/>
          </a:prstGeom>
          <a:solidFill>
            <a:srgbClr val="FFFFB3"/>
          </a:solidFill>
          <a:ln w="28575">
            <a:solidFill>
              <a:srgbClr val="A50021"/>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 sz="2800"/>
              <a:t>Conductas Deshonestas Investigadas</a:t>
            </a:r>
          </a:p>
        </p:txBody>
      </p:sp>
      <p:sp>
        <p:nvSpPr>
          <p:cNvPr id="12" name="Text Box 4"/>
          <p:cNvSpPr txBox="1">
            <a:spLocks noChangeArrowheads="1"/>
          </p:cNvSpPr>
          <p:nvPr/>
        </p:nvSpPr>
        <p:spPr bwMode="auto">
          <a:xfrm>
            <a:off x="116483"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97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97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97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897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897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898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89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970" grpId="0" animBg="1"/>
      <p:bldP spid="68972" grpId="0" animBg="1"/>
      <p:bldP spid="68974" grpId="0" animBg="1"/>
      <p:bldP spid="68975" grpId="0" animBg="1"/>
      <p:bldP spid="68977" grpId="0" animBg="1"/>
      <p:bldP spid="68980" grpId="0" animBg="1"/>
      <p:bldP spid="6898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73" name="Rectangle 1885"/>
          <p:cNvSpPr>
            <a:spLocks noChangeArrowheads="1"/>
          </p:cNvSpPr>
          <p:nvPr/>
        </p:nvSpPr>
        <p:spPr bwMode="auto">
          <a:xfrm>
            <a:off x="2946400" y="1054100"/>
            <a:ext cx="3257550" cy="768350"/>
          </a:xfrm>
          <a:prstGeom prst="rect">
            <a:avLst/>
          </a:prstGeom>
          <a:noFill/>
          <a:ln>
            <a:noFill/>
          </a:ln>
          <a:effectLst/>
          <a:extLst/>
        </p:spPr>
        <p:txBody>
          <a:bodyPr wrap="none" anchor="ctr">
            <a:spAutoFit/>
          </a:bodyPr>
          <a:lstStyle/>
          <a:p>
            <a:pPr algn="ctr">
              <a:defRPr/>
            </a:pPr>
            <a:r>
              <a:rPr lang="es-ES" sz="2000" b="1" dirty="0">
                <a:cs typeface="Times New Roman" pitchFamily="18" charset="0"/>
              </a:rPr>
              <a:t>Tabla 1</a:t>
            </a:r>
            <a:endParaRPr lang="es-ES" sz="2000" b="1" dirty="0"/>
          </a:p>
          <a:p>
            <a:pPr algn="ctr" eaLnBrk="0" hangingPunct="0">
              <a:defRPr/>
            </a:pPr>
            <a:r>
              <a:rPr lang="es-ES" b="1" dirty="0">
                <a:effectLst>
                  <a:outerShdw blurRad="38100" dist="38100" dir="2700000" algn="tl">
                    <a:srgbClr val="C0C0C0"/>
                  </a:outerShdw>
                </a:effectLst>
                <a:cs typeface="Times New Roman" pitchFamily="18" charset="0"/>
              </a:rPr>
              <a:t>Frecuencia</a:t>
            </a:r>
            <a:r>
              <a:rPr lang="es-ES" dirty="0">
                <a:effectLst>
                  <a:outerShdw blurRad="38100" dist="38100" dir="2700000" algn="tl">
                    <a:srgbClr val="C0C0C0"/>
                  </a:outerShdw>
                </a:effectLst>
                <a:cs typeface="Times New Roman" pitchFamily="18" charset="0"/>
              </a:rPr>
              <a:t> de Conductas</a:t>
            </a:r>
            <a:endParaRPr lang="es-ES" dirty="0">
              <a:effectLst>
                <a:outerShdw blurRad="38100" dist="38100" dir="2700000" algn="tl">
                  <a:srgbClr val="C0C0C0"/>
                </a:outerShdw>
              </a:effectLst>
            </a:endParaRPr>
          </a:p>
        </p:txBody>
      </p:sp>
      <p:sp>
        <p:nvSpPr>
          <p:cNvPr id="65382" name="Rectangle 1894"/>
          <p:cNvSpPr>
            <a:spLocks noChangeArrowheads="1"/>
          </p:cNvSpPr>
          <p:nvPr/>
        </p:nvSpPr>
        <p:spPr bwMode="auto">
          <a:xfrm>
            <a:off x="755650" y="1965325"/>
            <a:ext cx="7859713"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a:t>   </a:t>
            </a:r>
            <a:r>
              <a:rPr lang="es-ES" sz="2000"/>
              <a:t>Conductas </a:t>
            </a:r>
            <a:r>
              <a:rPr lang="es-ES"/>
              <a:t>                                </a:t>
            </a:r>
            <a:r>
              <a:rPr lang="es-ES" b="1">
                <a:solidFill>
                  <a:srgbClr val="0000CC"/>
                </a:solidFill>
              </a:rPr>
              <a:t>Propias</a:t>
            </a:r>
            <a:r>
              <a:rPr lang="es-ES" sz="1600" b="1"/>
              <a:t>  </a:t>
            </a:r>
            <a:r>
              <a:rPr lang="es-ES"/>
              <a:t>    </a:t>
            </a:r>
            <a:r>
              <a:rPr lang="es-ES" b="1">
                <a:solidFill>
                  <a:srgbClr val="A50021"/>
                </a:solidFill>
              </a:rPr>
              <a:t>En Otros</a:t>
            </a:r>
          </a:p>
          <a:p>
            <a:r>
              <a:rPr lang="es-ES"/>
              <a:t>                                                   % (n)           % (n)</a:t>
            </a:r>
          </a:p>
        </p:txBody>
      </p:sp>
      <p:sp>
        <p:nvSpPr>
          <p:cNvPr id="65384" name="Rectangle 1896"/>
          <p:cNvSpPr>
            <a:spLocks noChangeArrowheads="1"/>
          </p:cNvSpPr>
          <p:nvPr/>
        </p:nvSpPr>
        <p:spPr bwMode="auto">
          <a:xfrm>
            <a:off x="755650" y="2968625"/>
            <a:ext cx="2727325"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 typeface="Wingdings" pitchFamily="2" charset="2"/>
              <a:buChar char="§"/>
            </a:pPr>
            <a:r>
              <a:rPr lang="es-ES"/>
              <a:t> </a:t>
            </a:r>
            <a:r>
              <a:rPr lang="es-ES" sz="1800"/>
              <a:t>Presentar un examen </a:t>
            </a:r>
          </a:p>
          <a:p>
            <a:pPr>
              <a:buClr>
                <a:srgbClr val="A50021"/>
              </a:buClr>
              <a:buFont typeface="Wingdings" pitchFamily="2" charset="2"/>
              <a:buNone/>
            </a:pPr>
            <a:r>
              <a:rPr lang="es-ES" sz="1800"/>
              <a:t>  por otra persona</a:t>
            </a:r>
            <a:endParaRPr lang="es-ES" sz="1800">
              <a:latin typeface="Arial" charset="0"/>
            </a:endParaRPr>
          </a:p>
        </p:txBody>
      </p:sp>
      <p:sp>
        <p:nvSpPr>
          <p:cNvPr id="65506" name="Rectangle 2018"/>
          <p:cNvSpPr>
            <a:spLocks noChangeArrowheads="1"/>
          </p:cNvSpPr>
          <p:nvPr/>
        </p:nvSpPr>
        <p:spPr bwMode="auto">
          <a:xfrm>
            <a:off x="3635375" y="2876550"/>
            <a:ext cx="467995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2000" b="1"/>
              <a:t>Nunca</a:t>
            </a:r>
            <a:r>
              <a:rPr lang="es-ES" sz="2000"/>
              <a:t>            </a:t>
            </a:r>
            <a:r>
              <a:rPr lang="es-ES" sz="2000" b="1"/>
              <a:t>89,3</a:t>
            </a:r>
            <a:r>
              <a:rPr lang="es-ES" sz="2000"/>
              <a:t>  (67)     </a:t>
            </a:r>
            <a:r>
              <a:rPr lang="es-ES" sz="2000" b="1"/>
              <a:t>54,7</a:t>
            </a:r>
            <a:r>
              <a:rPr lang="es-ES" sz="2000"/>
              <a:t>  (41)</a:t>
            </a:r>
          </a:p>
        </p:txBody>
      </p:sp>
      <p:sp>
        <p:nvSpPr>
          <p:cNvPr id="65507" name="Rectangle 2019"/>
          <p:cNvSpPr>
            <a:spLocks noChangeArrowheads="1"/>
          </p:cNvSpPr>
          <p:nvPr/>
        </p:nvSpPr>
        <p:spPr bwMode="auto">
          <a:xfrm>
            <a:off x="3619500" y="3163888"/>
            <a:ext cx="4716463"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1-5 veces               10,7   (8)             36,0   (27) </a:t>
            </a:r>
          </a:p>
        </p:txBody>
      </p:sp>
      <p:sp>
        <p:nvSpPr>
          <p:cNvPr id="65508" name="Rectangle 2020"/>
          <p:cNvSpPr>
            <a:spLocks noChangeArrowheads="1"/>
          </p:cNvSpPr>
          <p:nvPr/>
        </p:nvSpPr>
        <p:spPr bwMode="auto">
          <a:xfrm>
            <a:off x="3614738" y="3452813"/>
            <a:ext cx="4618037"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 de 5 veces            0,0   (0)               </a:t>
            </a:r>
            <a:r>
              <a:rPr lang="es-ES" sz="1600" b="1"/>
              <a:t>9,3 </a:t>
            </a:r>
            <a:r>
              <a:rPr lang="es-ES" sz="1600"/>
              <a:t> (7)</a:t>
            </a:r>
          </a:p>
        </p:txBody>
      </p:sp>
      <p:sp>
        <p:nvSpPr>
          <p:cNvPr id="65509" name="Rectangle 2021"/>
          <p:cNvSpPr>
            <a:spLocks noChangeArrowheads="1"/>
          </p:cNvSpPr>
          <p:nvPr/>
        </p:nvSpPr>
        <p:spPr bwMode="auto">
          <a:xfrm>
            <a:off x="3590925" y="3740150"/>
            <a:ext cx="4559300"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NC                           0,0   (0)               0,0   (0)</a:t>
            </a:r>
          </a:p>
        </p:txBody>
      </p:sp>
      <p:sp>
        <p:nvSpPr>
          <p:cNvPr id="65510" name="Rectangle 2022"/>
          <p:cNvSpPr>
            <a:spLocks noChangeArrowheads="1"/>
          </p:cNvSpPr>
          <p:nvPr/>
        </p:nvSpPr>
        <p:spPr bwMode="auto">
          <a:xfrm>
            <a:off x="3605213" y="4003675"/>
            <a:ext cx="4664075"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s-ES" sz="1600"/>
              <a:t>Total                    100,0   (75)          100,0  (75)</a:t>
            </a:r>
          </a:p>
        </p:txBody>
      </p:sp>
      <p:sp>
        <p:nvSpPr>
          <p:cNvPr id="65530" name="Rectangle 2042"/>
          <p:cNvSpPr>
            <a:spLocks noChangeArrowheads="1"/>
          </p:cNvSpPr>
          <p:nvPr/>
        </p:nvSpPr>
        <p:spPr bwMode="auto">
          <a:xfrm>
            <a:off x="755650" y="4695825"/>
            <a:ext cx="2371725"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 typeface="Wingdings" pitchFamily="2" charset="2"/>
              <a:buChar char="§"/>
            </a:pPr>
            <a:r>
              <a:rPr lang="es-ES"/>
              <a:t> </a:t>
            </a:r>
            <a:r>
              <a:rPr lang="es-ES" sz="1800"/>
              <a:t>Falsear datos en </a:t>
            </a:r>
          </a:p>
          <a:p>
            <a:pPr>
              <a:buClr>
                <a:srgbClr val="A50021"/>
              </a:buClr>
              <a:buFont typeface="Wingdings" pitchFamily="2" charset="2"/>
              <a:buNone/>
            </a:pPr>
            <a:r>
              <a:rPr lang="es-ES" sz="1800"/>
              <a:t>  trabajo académico </a:t>
            </a:r>
          </a:p>
        </p:txBody>
      </p:sp>
      <p:sp>
        <p:nvSpPr>
          <p:cNvPr id="65531" name="Rectangle 2043"/>
          <p:cNvSpPr>
            <a:spLocks noChangeArrowheads="1"/>
          </p:cNvSpPr>
          <p:nvPr/>
        </p:nvSpPr>
        <p:spPr bwMode="auto">
          <a:xfrm>
            <a:off x="3632200" y="4629150"/>
            <a:ext cx="479742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2000" b="1"/>
              <a:t>Nunca</a:t>
            </a:r>
            <a:r>
              <a:rPr lang="es-ES" sz="2000"/>
              <a:t>            </a:t>
            </a:r>
            <a:r>
              <a:rPr lang="es-ES" sz="2000" b="1"/>
              <a:t>88,0</a:t>
            </a:r>
            <a:r>
              <a:rPr lang="es-ES" sz="2000"/>
              <a:t> (66)      </a:t>
            </a:r>
            <a:r>
              <a:rPr lang="es-ES" sz="2000" b="1"/>
              <a:t>38,7</a:t>
            </a:r>
            <a:r>
              <a:rPr lang="es-ES" sz="2000"/>
              <a:t>  (29)</a:t>
            </a:r>
          </a:p>
        </p:txBody>
      </p:sp>
      <p:sp>
        <p:nvSpPr>
          <p:cNvPr id="65532" name="Rectangle 2044"/>
          <p:cNvSpPr>
            <a:spLocks noChangeArrowheads="1"/>
          </p:cNvSpPr>
          <p:nvPr/>
        </p:nvSpPr>
        <p:spPr bwMode="auto">
          <a:xfrm>
            <a:off x="3621088" y="4916488"/>
            <a:ext cx="4716462"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1-5 veces               12,0  (9)             45,3    (34) </a:t>
            </a:r>
          </a:p>
        </p:txBody>
      </p:sp>
      <p:sp>
        <p:nvSpPr>
          <p:cNvPr id="65533" name="Rectangle 2045"/>
          <p:cNvSpPr>
            <a:spLocks noChangeArrowheads="1"/>
          </p:cNvSpPr>
          <p:nvPr/>
        </p:nvSpPr>
        <p:spPr bwMode="auto">
          <a:xfrm>
            <a:off x="3611563" y="5205413"/>
            <a:ext cx="4657725"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 de 5 veces            0,0  (0)             </a:t>
            </a:r>
            <a:r>
              <a:rPr lang="es-ES" sz="1600" b="1"/>
              <a:t>16,0</a:t>
            </a:r>
            <a:r>
              <a:rPr lang="es-ES" sz="1600"/>
              <a:t>    (12)</a:t>
            </a:r>
          </a:p>
        </p:txBody>
      </p:sp>
      <p:sp>
        <p:nvSpPr>
          <p:cNvPr id="65534" name="Rectangle 2046"/>
          <p:cNvSpPr>
            <a:spLocks noChangeArrowheads="1"/>
          </p:cNvSpPr>
          <p:nvPr/>
        </p:nvSpPr>
        <p:spPr bwMode="auto">
          <a:xfrm>
            <a:off x="3632200" y="5492750"/>
            <a:ext cx="4559300"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NC                          0,0  (0)               0,0     (0)</a:t>
            </a:r>
          </a:p>
        </p:txBody>
      </p:sp>
      <p:sp>
        <p:nvSpPr>
          <p:cNvPr id="65535" name="Rectangle 2047"/>
          <p:cNvSpPr>
            <a:spLocks noChangeArrowheads="1"/>
          </p:cNvSpPr>
          <p:nvPr/>
        </p:nvSpPr>
        <p:spPr bwMode="auto">
          <a:xfrm>
            <a:off x="3605213" y="5756275"/>
            <a:ext cx="4732337"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Total                   100,0  (75)          100,0     (75)</a:t>
            </a:r>
          </a:p>
        </p:txBody>
      </p:sp>
      <p:sp>
        <p:nvSpPr>
          <p:cNvPr id="47120" name="Line 2049"/>
          <p:cNvSpPr>
            <a:spLocks noChangeShapeType="1"/>
          </p:cNvSpPr>
          <p:nvPr/>
        </p:nvSpPr>
        <p:spPr bwMode="auto">
          <a:xfrm>
            <a:off x="827088" y="2708275"/>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47121" name="Line 2050"/>
          <p:cNvSpPr>
            <a:spLocks noChangeShapeType="1"/>
          </p:cNvSpPr>
          <p:nvPr/>
        </p:nvSpPr>
        <p:spPr bwMode="auto">
          <a:xfrm>
            <a:off x="827088" y="6237288"/>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47122" name="Line 2051"/>
          <p:cNvSpPr>
            <a:spLocks noChangeShapeType="1"/>
          </p:cNvSpPr>
          <p:nvPr/>
        </p:nvSpPr>
        <p:spPr bwMode="auto">
          <a:xfrm>
            <a:off x="827088" y="1917700"/>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47123" name="1 CuadroTexto"/>
          <p:cNvSpPr txBox="1">
            <a:spLocks noChangeArrowheads="1"/>
          </p:cNvSpPr>
          <p:nvPr/>
        </p:nvSpPr>
        <p:spPr bwMode="auto">
          <a:xfrm>
            <a:off x="827088" y="6237288"/>
            <a:ext cx="95885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1200"/>
              <a:t>Mayo 2012</a:t>
            </a:r>
          </a:p>
        </p:txBody>
      </p:sp>
      <p:sp>
        <p:nvSpPr>
          <p:cNvPr id="22" name="21 Rectángulo"/>
          <p:cNvSpPr/>
          <p:nvPr/>
        </p:nvSpPr>
        <p:spPr>
          <a:xfrm>
            <a:off x="2304256" y="548680"/>
            <a:ext cx="4535488" cy="400050"/>
          </a:xfrm>
          <a:prstGeom prst="rect">
            <a:avLst/>
          </a:prstGeom>
          <a:solidFill>
            <a:srgbClr val="FFFF99"/>
          </a:solidFill>
          <a:ln>
            <a:solidFill>
              <a:srgbClr val="C00000"/>
            </a:solidFill>
          </a:ln>
          <a:effectLst>
            <a:outerShdw blurRad="50800" dist="38100" dir="2700000" algn="tl" rotWithShape="0">
              <a:prstClr val="black">
                <a:alpha val="40000"/>
              </a:prstClr>
            </a:outerShdw>
          </a:effectLst>
        </p:spPr>
        <p:txBody>
          <a:bodyPr>
            <a:spAutoFit/>
          </a:bodyPr>
          <a:lstStyle/>
          <a:p>
            <a:pPr algn="ctr">
              <a:defRPr/>
            </a:pPr>
            <a:r>
              <a:rPr lang="es-ES" sz="2000" dirty="0">
                <a:effectLst>
                  <a:outerShdw blurRad="38100" dist="38100" dir="2700000" algn="tl">
                    <a:srgbClr val="FFFFFF"/>
                  </a:outerShdw>
                </a:effectLst>
              </a:rPr>
              <a:t>DESHONESTIDAD ACADÉMICA</a:t>
            </a:r>
          </a:p>
        </p:txBody>
      </p:sp>
      <p:sp>
        <p:nvSpPr>
          <p:cNvPr id="21" name="Text Box 4"/>
          <p:cNvSpPr txBox="1">
            <a:spLocks noChangeArrowheads="1"/>
          </p:cNvSpPr>
          <p:nvPr/>
        </p:nvSpPr>
        <p:spPr bwMode="auto">
          <a:xfrm>
            <a:off x="6416675" y="6513513"/>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37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38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38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550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550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550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550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5510"/>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55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55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553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553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553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55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373" grpId="0"/>
      <p:bldP spid="65382" grpId="0"/>
      <p:bldP spid="65384" grpId="0"/>
      <p:bldP spid="65506" grpId="0"/>
      <p:bldP spid="65507" grpId="0"/>
      <p:bldP spid="65508" grpId="0"/>
      <p:bldP spid="65509" grpId="0"/>
      <p:bldP spid="65510" grpId="0"/>
      <p:bldP spid="65530" grpId="0"/>
      <p:bldP spid="65531" grpId="0"/>
      <p:bldP spid="65532" grpId="0"/>
      <p:bldP spid="65533" grpId="0"/>
      <p:bldP spid="65534" grpId="0"/>
      <p:bldP spid="6553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ChangeArrowheads="1"/>
          </p:cNvSpPr>
          <p:nvPr/>
        </p:nvSpPr>
        <p:spPr bwMode="auto">
          <a:xfrm>
            <a:off x="3071813" y="1108075"/>
            <a:ext cx="2990850" cy="708025"/>
          </a:xfrm>
          <a:prstGeom prst="rect">
            <a:avLst/>
          </a:prstGeom>
          <a:noFill/>
          <a:ln>
            <a:noFill/>
          </a:ln>
          <a:effectLst/>
          <a:extLst/>
        </p:spPr>
        <p:txBody>
          <a:bodyPr wrap="none" anchor="ctr">
            <a:spAutoFit/>
          </a:bodyPr>
          <a:lstStyle/>
          <a:p>
            <a:pPr algn="ctr">
              <a:defRPr/>
            </a:pPr>
            <a:r>
              <a:rPr lang="es-ES" sz="2000" b="1" dirty="0">
                <a:cs typeface="Times New Roman" pitchFamily="18" charset="0"/>
              </a:rPr>
              <a:t>Tabla 1</a:t>
            </a:r>
            <a:endParaRPr lang="es-ES" sz="2000" b="1" dirty="0"/>
          </a:p>
          <a:p>
            <a:pPr algn="ctr" eaLnBrk="0" hangingPunct="0">
              <a:defRPr/>
            </a:pPr>
            <a:r>
              <a:rPr lang="es-ES" sz="2000" b="1" dirty="0">
                <a:effectLst>
                  <a:outerShdw blurRad="38100" dist="38100" dir="2700000" algn="tl">
                    <a:srgbClr val="C0C0C0"/>
                  </a:outerShdw>
                </a:effectLst>
                <a:cs typeface="Times New Roman" pitchFamily="18" charset="0"/>
              </a:rPr>
              <a:t>Frecuencia</a:t>
            </a:r>
            <a:r>
              <a:rPr lang="es-ES" dirty="0">
                <a:effectLst>
                  <a:outerShdw blurRad="38100" dist="38100" dir="2700000" algn="tl">
                    <a:srgbClr val="C0C0C0"/>
                  </a:outerShdw>
                </a:effectLst>
                <a:cs typeface="Times New Roman" pitchFamily="18" charset="0"/>
              </a:rPr>
              <a:t> de Conductas</a:t>
            </a:r>
            <a:endParaRPr lang="es-ES" dirty="0">
              <a:effectLst>
                <a:outerShdw blurRad="38100" dist="38100" dir="2700000" algn="tl">
                  <a:srgbClr val="C0C0C0"/>
                </a:outerShdw>
              </a:effectLst>
            </a:endParaRPr>
          </a:p>
        </p:txBody>
      </p:sp>
      <p:sp>
        <p:nvSpPr>
          <p:cNvPr id="71686" name="Rectangle 6"/>
          <p:cNvSpPr>
            <a:spLocks noChangeArrowheads="1"/>
          </p:cNvSpPr>
          <p:nvPr/>
        </p:nvSpPr>
        <p:spPr bwMode="auto">
          <a:xfrm>
            <a:off x="3635375" y="2876550"/>
            <a:ext cx="477202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2000" b="1"/>
              <a:t>Nunca </a:t>
            </a:r>
            <a:r>
              <a:rPr lang="es-ES" sz="2000"/>
              <a:t>           </a:t>
            </a:r>
            <a:r>
              <a:rPr lang="es-ES" sz="2000" b="1"/>
              <a:t>81,3</a:t>
            </a:r>
            <a:r>
              <a:rPr lang="es-ES" sz="2000"/>
              <a:t>  </a:t>
            </a:r>
            <a:r>
              <a:rPr lang="es-ES" sz="1600"/>
              <a:t>(61)           </a:t>
            </a:r>
            <a:r>
              <a:rPr lang="es-ES" sz="2000" b="1"/>
              <a:t>21,3 </a:t>
            </a:r>
            <a:r>
              <a:rPr lang="es-ES" sz="1600"/>
              <a:t>(16)</a:t>
            </a:r>
          </a:p>
        </p:txBody>
      </p:sp>
      <p:sp>
        <p:nvSpPr>
          <p:cNvPr id="71687" name="Rectangle 7"/>
          <p:cNvSpPr>
            <a:spLocks noChangeArrowheads="1"/>
          </p:cNvSpPr>
          <p:nvPr/>
        </p:nvSpPr>
        <p:spPr bwMode="auto">
          <a:xfrm>
            <a:off x="3619500" y="3163888"/>
            <a:ext cx="4824413"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1-5 veces               17,3    (13)             52,0   (39) </a:t>
            </a:r>
          </a:p>
        </p:txBody>
      </p:sp>
      <p:sp>
        <p:nvSpPr>
          <p:cNvPr id="71688" name="Rectangle 8"/>
          <p:cNvSpPr>
            <a:spLocks noChangeArrowheads="1"/>
          </p:cNvSpPr>
          <p:nvPr/>
        </p:nvSpPr>
        <p:spPr bwMode="auto">
          <a:xfrm>
            <a:off x="3614738" y="3452813"/>
            <a:ext cx="4772025"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 de 5 veces            1,3     (1)            </a:t>
            </a:r>
            <a:r>
              <a:rPr lang="es-ES" sz="1600" b="1"/>
              <a:t>  26,6 </a:t>
            </a:r>
            <a:r>
              <a:rPr lang="es-ES" sz="1600"/>
              <a:t>(20)</a:t>
            </a:r>
          </a:p>
        </p:txBody>
      </p:sp>
      <p:sp>
        <p:nvSpPr>
          <p:cNvPr id="71689" name="Rectangle 9"/>
          <p:cNvSpPr>
            <a:spLocks noChangeArrowheads="1"/>
          </p:cNvSpPr>
          <p:nvPr/>
        </p:nvSpPr>
        <p:spPr bwMode="auto">
          <a:xfrm>
            <a:off x="3590925" y="3740150"/>
            <a:ext cx="4681538"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NC                           0,0    (0)                 0,0  (0)</a:t>
            </a:r>
          </a:p>
        </p:txBody>
      </p:sp>
      <p:sp>
        <p:nvSpPr>
          <p:cNvPr id="71690" name="Rectangle 10"/>
          <p:cNvSpPr>
            <a:spLocks noChangeArrowheads="1"/>
          </p:cNvSpPr>
          <p:nvPr/>
        </p:nvSpPr>
        <p:spPr bwMode="auto">
          <a:xfrm>
            <a:off x="3605213" y="4003675"/>
            <a:ext cx="4732337"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Total                    100,0   (75)            100,0 (75)</a:t>
            </a:r>
          </a:p>
        </p:txBody>
      </p:sp>
      <p:sp>
        <p:nvSpPr>
          <p:cNvPr id="71692" name="Rectangle 12"/>
          <p:cNvSpPr>
            <a:spLocks noChangeArrowheads="1"/>
          </p:cNvSpPr>
          <p:nvPr/>
        </p:nvSpPr>
        <p:spPr bwMode="auto">
          <a:xfrm>
            <a:off x="3632200" y="4629150"/>
            <a:ext cx="470852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2000" b="1"/>
              <a:t>Nunca</a:t>
            </a:r>
            <a:r>
              <a:rPr lang="es-ES" sz="2000"/>
              <a:t>             </a:t>
            </a:r>
            <a:r>
              <a:rPr lang="es-ES" sz="2000" b="1"/>
              <a:t>70,7</a:t>
            </a:r>
            <a:r>
              <a:rPr lang="es-ES" sz="2000"/>
              <a:t> </a:t>
            </a:r>
            <a:r>
              <a:rPr lang="es-ES" sz="1600"/>
              <a:t>(53)          </a:t>
            </a:r>
            <a:r>
              <a:rPr lang="es-ES" sz="2000" b="1"/>
              <a:t>38,7</a:t>
            </a:r>
            <a:r>
              <a:rPr lang="es-ES" sz="2000"/>
              <a:t> </a:t>
            </a:r>
            <a:r>
              <a:rPr lang="es-ES" sz="1600"/>
              <a:t>(29)</a:t>
            </a:r>
          </a:p>
        </p:txBody>
      </p:sp>
      <p:sp>
        <p:nvSpPr>
          <p:cNvPr id="71693" name="Rectangle 13"/>
          <p:cNvSpPr>
            <a:spLocks noChangeArrowheads="1"/>
          </p:cNvSpPr>
          <p:nvPr/>
        </p:nvSpPr>
        <p:spPr bwMode="auto">
          <a:xfrm>
            <a:off x="3621088" y="4916488"/>
            <a:ext cx="4779962"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1-5 veces               22,7   (17)            48,0  (36) </a:t>
            </a:r>
          </a:p>
        </p:txBody>
      </p:sp>
      <p:sp>
        <p:nvSpPr>
          <p:cNvPr id="71694" name="Rectangle 14"/>
          <p:cNvSpPr>
            <a:spLocks noChangeArrowheads="1"/>
          </p:cNvSpPr>
          <p:nvPr/>
        </p:nvSpPr>
        <p:spPr bwMode="auto">
          <a:xfrm>
            <a:off x="3611563" y="5205413"/>
            <a:ext cx="4518025"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 de 5 veces             1,3    (1)             </a:t>
            </a:r>
            <a:r>
              <a:rPr lang="es-ES" sz="1600" b="1"/>
              <a:t>10,7</a:t>
            </a:r>
            <a:r>
              <a:rPr lang="es-ES" sz="1600"/>
              <a:t>  (8)</a:t>
            </a:r>
          </a:p>
        </p:txBody>
      </p:sp>
      <p:sp>
        <p:nvSpPr>
          <p:cNvPr id="71695" name="Rectangle 15"/>
          <p:cNvSpPr>
            <a:spLocks noChangeArrowheads="1"/>
          </p:cNvSpPr>
          <p:nvPr/>
        </p:nvSpPr>
        <p:spPr bwMode="auto">
          <a:xfrm>
            <a:off x="3632200" y="5492750"/>
            <a:ext cx="4576763"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NC                           5,3   (4)                 2,7 (2) </a:t>
            </a:r>
          </a:p>
        </p:txBody>
      </p:sp>
      <p:sp>
        <p:nvSpPr>
          <p:cNvPr id="71696" name="Rectangle 16"/>
          <p:cNvSpPr>
            <a:spLocks noChangeArrowheads="1"/>
          </p:cNvSpPr>
          <p:nvPr/>
        </p:nvSpPr>
        <p:spPr bwMode="auto">
          <a:xfrm>
            <a:off x="3605213" y="5756275"/>
            <a:ext cx="4687887"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1600"/>
              <a:t>Total                    100,0   (75)           100,0  (75)</a:t>
            </a:r>
          </a:p>
        </p:txBody>
      </p:sp>
      <p:sp>
        <p:nvSpPr>
          <p:cNvPr id="49165" name="Line 17"/>
          <p:cNvSpPr>
            <a:spLocks noChangeShapeType="1"/>
          </p:cNvSpPr>
          <p:nvPr/>
        </p:nvSpPr>
        <p:spPr bwMode="auto">
          <a:xfrm>
            <a:off x="827088" y="2708275"/>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49166" name="Line 18"/>
          <p:cNvSpPr>
            <a:spLocks noChangeShapeType="1"/>
          </p:cNvSpPr>
          <p:nvPr/>
        </p:nvSpPr>
        <p:spPr bwMode="auto">
          <a:xfrm>
            <a:off x="827088" y="6237288"/>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49167" name="Line 19"/>
          <p:cNvSpPr>
            <a:spLocks noChangeShapeType="1"/>
          </p:cNvSpPr>
          <p:nvPr/>
        </p:nvSpPr>
        <p:spPr bwMode="auto">
          <a:xfrm>
            <a:off x="827088" y="1917700"/>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71701" name="Rectangle 21"/>
          <p:cNvSpPr>
            <a:spLocks noChangeArrowheads="1"/>
          </p:cNvSpPr>
          <p:nvPr/>
        </p:nvSpPr>
        <p:spPr bwMode="auto">
          <a:xfrm>
            <a:off x="900113" y="2895600"/>
            <a:ext cx="2433680"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 typeface="Wingdings" pitchFamily="2" charset="2"/>
              <a:buChar char="§"/>
            </a:pPr>
            <a:r>
              <a:rPr lang="es-ES" sz="1800" dirty="0"/>
              <a:t> </a:t>
            </a:r>
            <a:r>
              <a:rPr lang="es-ES" sz="1800" u="sng" dirty="0"/>
              <a:t>Pagar</a:t>
            </a:r>
            <a:r>
              <a:rPr lang="es-ES" sz="1800" dirty="0"/>
              <a:t> a alguien por </a:t>
            </a:r>
          </a:p>
          <a:p>
            <a:r>
              <a:rPr lang="es-ES" sz="1800" dirty="0"/>
              <a:t>  hacer un trabajo</a:t>
            </a:r>
          </a:p>
        </p:txBody>
      </p:sp>
      <p:sp>
        <p:nvSpPr>
          <p:cNvPr id="71852" name="Rectangle 172"/>
          <p:cNvSpPr>
            <a:spLocks noChangeArrowheads="1"/>
          </p:cNvSpPr>
          <p:nvPr/>
        </p:nvSpPr>
        <p:spPr bwMode="auto">
          <a:xfrm>
            <a:off x="827088" y="4700588"/>
            <a:ext cx="2484437"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 typeface="Wingdings" pitchFamily="2" charset="2"/>
              <a:buChar char="§"/>
            </a:pPr>
            <a:r>
              <a:rPr lang="es-ES" sz="1800" dirty="0"/>
              <a:t> Entregar un trabajo</a:t>
            </a:r>
          </a:p>
          <a:p>
            <a:pPr>
              <a:buClr>
                <a:srgbClr val="A50021"/>
              </a:buClr>
              <a:buFont typeface="Wingdings" pitchFamily="2" charset="2"/>
              <a:buNone/>
            </a:pPr>
            <a:r>
              <a:rPr lang="es-ES" sz="1800" dirty="0"/>
              <a:t>   propio anterior</a:t>
            </a:r>
          </a:p>
        </p:txBody>
      </p:sp>
      <p:sp>
        <p:nvSpPr>
          <p:cNvPr id="2" name="1 CuadroTexto"/>
          <p:cNvSpPr txBox="1"/>
          <p:nvPr/>
        </p:nvSpPr>
        <p:spPr>
          <a:xfrm>
            <a:off x="8235950" y="3068638"/>
            <a:ext cx="374650" cy="523875"/>
          </a:xfrm>
          <a:prstGeom prst="rect">
            <a:avLst/>
          </a:prstGeom>
          <a:noFill/>
        </p:spPr>
        <p:txBody>
          <a:bodyPr wrap="none">
            <a:spAutoFit/>
          </a:bodyPr>
          <a:lstStyle/>
          <a:p>
            <a:pPr>
              <a:defRPr/>
            </a:pPr>
            <a:r>
              <a:rPr lang="es-ES" sz="2800" b="1" dirty="0">
                <a:solidFill>
                  <a:srgbClr val="C00000"/>
                </a:solidFill>
                <a:effectLst>
                  <a:outerShdw blurRad="38100" dist="38100" dir="2700000" algn="tl">
                    <a:srgbClr val="000000">
                      <a:alpha val="43137"/>
                    </a:srgbClr>
                  </a:outerShdw>
                </a:effectLst>
              </a:rPr>
              <a:t>*</a:t>
            </a:r>
          </a:p>
        </p:txBody>
      </p:sp>
      <p:sp>
        <p:nvSpPr>
          <p:cNvPr id="49171" name="Rectangle 4"/>
          <p:cNvSpPr>
            <a:spLocks noChangeArrowheads="1"/>
          </p:cNvSpPr>
          <p:nvPr/>
        </p:nvSpPr>
        <p:spPr bwMode="auto">
          <a:xfrm>
            <a:off x="971550" y="1965325"/>
            <a:ext cx="7488238"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s-ES" sz="2000" dirty="0"/>
              <a:t>Conductas </a:t>
            </a:r>
            <a:r>
              <a:rPr lang="es-ES" dirty="0"/>
              <a:t>               </a:t>
            </a:r>
            <a:r>
              <a:rPr lang="es-ES" dirty="0" smtClean="0"/>
              <a:t>                 </a:t>
            </a:r>
            <a:r>
              <a:rPr lang="es-ES" b="1" dirty="0" smtClean="0">
                <a:solidFill>
                  <a:srgbClr val="0000CC"/>
                </a:solidFill>
              </a:rPr>
              <a:t>Propias</a:t>
            </a:r>
            <a:r>
              <a:rPr lang="es-ES" sz="2000" dirty="0" smtClean="0"/>
              <a:t> </a:t>
            </a:r>
            <a:r>
              <a:rPr lang="es-ES" dirty="0" smtClean="0"/>
              <a:t>      </a:t>
            </a:r>
            <a:r>
              <a:rPr lang="es-ES" b="1" dirty="0">
                <a:solidFill>
                  <a:srgbClr val="A50021"/>
                </a:solidFill>
              </a:rPr>
              <a:t>En Otros</a:t>
            </a:r>
          </a:p>
          <a:p>
            <a:r>
              <a:rPr lang="es-ES" dirty="0" smtClean="0"/>
              <a:t>                                                % </a:t>
            </a:r>
            <a:r>
              <a:rPr lang="es-ES" dirty="0"/>
              <a:t>(n)            </a:t>
            </a:r>
            <a:r>
              <a:rPr lang="es-ES" dirty="0" smtClean="0"/>
              <a:t> % </a:t>
            </a:r>
            <a:r>
              <a:rPr lang="es-ES" dirty="0"/>
              <a:t>(n)</a:t>
            </a:r>
          </a:p>
        </p:txBody>
      </p:sp>
      <p:sp>
        <p:nvSpPr>
          <p:cNvPr id="49172" name="23 CuadroTexto"/>
          <p:cNvSpPr txBox="1">
            <a:spLocks noChangeArrowheads="1"/>
          </p:cNvSpPr>
          <p:nvPr/>
        </p:nvSpPr>
        <p:spPr bwMode="auto">
          <a:xfrm>
            <a:off x="827088" y="6237288"/>
            <a:ext cx="95885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1200"/>
              <a:t>Mayo 2012</a:t>
            </a:r>
          </a:p>
        </p:txBody>
      </p:sp>
      <p:sp>
        <p:nvSpPr>
          <p:cNvPr id="24" name="23 Rectángulo"/>
          <p:cNvSpPr/>
          <p:nvPr/>
        </p:nvSpPr>
        <p:spPr>
          <a:xfrm>
            <a:off x="2303463" y="483961"/>
            <a:ext cx="4537075" cy="400050"/>
          </a:xfrm>
          <a:prstGeom prst="rect">
            <a:avLst/>
          </a:prstGeom>
          <a:solidFill>
            <a:srgbClr val="FFFF99"/>
          </a:solidFill>
          <a:ln>
            <a:solidFill>
              <a:srgbClr val="C00000"/>
            </a:solidFill>
          </a:ln>
          <a:effectLst>
            <a:outerShdw blurRad="50800" dist="38100" dir="2700000" algn="tl" rotWithShape="0">
              <a:prstClr val="black">
                <a:alpha val="40000"/>
              </a:prstClr>
            </a:outerShdw>
          </a:effectLst>
        </p:spPr>
        <p:txBody>
          <a:bodyPr>
            <a:spAutoFit/>
          </a:bodyPr>
          <a:lstStyle/>
          <a:p>
            <a:pPr algn="ctr">
              <a:defRPr/>
            </a:pPr>
            <a:r>
              <a:rPr lang="es-ES" sz="2000" dirty="0">
                <a:effectLst>
                  <a:outerShdw blurRad="38100" dist="38100" dir="2700000" algn="tl">
                    <a:srgbClr val="FFFFFF"/>
                  </a:outerShdw>
                </a:effectLst>
              </a:rPr>
              <a:t>DESHONESTIDAD ACADÉMICA</a:t>
            </a:r>
          </a:p>
        </p:txBody>
      </p:sp>
      <p:sp>
        <p:nvSpPr>
          <p:cNvPr id="22" name="Text Box 4"/>
          <p:cNvSpPr txBox="1">
            <a:spLocks noChangeArrowheads="1"/>
          </p:cNvSpPr>
          <p:nvPr/>
        </p:nvSpPr>
        <p:spPr bwMode="auto">
          <a:xfrm>
            <a:off x="6414691" y="6513513"/>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68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68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68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69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701"/>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169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169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169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169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169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18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6" grpId="0"/>
      <p:bldP spid="71687" grpId="0"/>
      <p:bldP spid="71688" grpId="0"/>
      <p:bldP spid="71689" grpId="0"/>
      <p:bldP spid="71690" grpId="0"/>
      <p:bldP spid="71692" grpId="0"/>
      <p:bldP spid="71693" grpId="0"/>
      <p:bldP spid="71694" grpId="0"/>
      <p:bldP spid="71695" grpId="0"/>
      <p:bldP spid="71696" grpId="0"/>
      <p:bldP spid="71701" grpId="0"/>
      <p:bldP spid="71852" grpId="0"/>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ChangeArrowheads="1"/>
          </p:cNvSpPr>
          <p:nvPr/>
        </p:nvSpPr>
        <p:spPr bwMode="auto">
          <a:xfrm>
            <a:off x="2695575" y="1371600"/>
            <a:ext cx="3752850" cy="892175"/>
          </a:xfrm>
          <a:prstGeom prst="rect">
            <a:avLst/>
          </a:prstGeom>
          <a:noFill/>
          <a:ln>
            <a:noFill/>
          </a:ln>
          <a:effectLst/>
          <a:extLst/>
        </p:spPr>
        <p:txBody>
          <a:bodyPr wrap="none" anchor="ctr">
            <a:spAutoFit/>
          </a:bodyPr>
          <a:lstStyle/>
          <a:p>
            <a:pPr algn="ctr">
              <a:defRPr/>
            </a:pPr>
            <a:r>
              <a:rPr lang="es-ES" sz="2000" b="1" dirty="0">
                <a:cs typeface="Times New Roman" pitchFamily="18" charset="0"/>
              </a:rPr>
              <a:t>Tabla 1a</a:t>
            </a:r>
            <a:endParaRPr lang="es-ES" sz="900" b="1" dirty="0"/>
          </a:p>
          <a:p>
            <a:pPr algn="ctr" eaLnBrk="0" hangingPunct="0">
              <a:defRPr/>
            </a:pPr>
            <a:endParaRPr lang="es-ES" sz="800" b="1" dirty="0">
              <a:effectLst>
                <a:outerShdw blurRad="38100" dist="38100" dir="2700000" algn="tl">
                  <a:srgbClr val="C0C0C0"/>
                </a:outerShdw>
              </a:effectLst>
              <a:cs typeface="Times New Roman" pitchFamily="18" charset="0"/>
            </a:endParaRPr>
          </a:p>
          <a:p>
            <a:pPr algn="ctr" eaLnBrk="0" hangingPunct="0">
              <a:defRPr/>
            </a:pPr>
            <a:r>
              <a:rPr lang="es-ES" b="1" dirty="0">
                <a:effectLst>
                  <a:outerShdw blurRad="38100" dist="38100" dir="2700000" algn="tl">
                    <a:srgbClr val="C0C0C0"/>
                  </a:outerShdw>
                </a:effectLst>
                <a:cs typeface="Times New Roman" pitchFamily="18" charset="0"/>
              </a:rPr>
              <a:t>Frecuencia</a:t>
            </a:r>
            <a:r>
              <a:rPr lang="es-ES" dirty="0">
                <a:effectLst>
                  <a:outerShdw blurRad="38100" dist="38100" dir="2700000" algn="tl">
                    <a:srgbClr val="C0C0C0"/>
                  </a:outerShdw>
                </a:effectLst>
                <a:cs typeface="Times New Roman" pitchFamily="18" charset="0"/>
              </a:rPr>
              <a:t> de Conductas</a:t>
            </a:r>
            <a:endParaRPr lang="es-ES" dirty="0">
              <a:effectLst>
                <a:outerShdw blurRad="38100" dist="38100" dir="2700000" algn="tl">
                  <a:srgbClr val="C0C0C0"/>
                </a:outerShdw>
              </a:effectLst>
            </a:endParaRPr>
          </a:p>
        </p:txBody>
      </p:sp>
      <p:sp>
        <p:nvSpPr>
          <p:cNvPr id="54275" name="Rectangle 4"/>
          <p:cNvSpPr>
            <a:spLocks noChangeArrowheads="1"/>
          </p:cNvSpPr>
          <p:nvPr/>
        </p:nvSpPr>
        <p:spPr bwMode="auto">
          <a:xfrm>
            <a:off x="1211263" y="2511425"/>
            <a:ext cx="6992937"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a:t>Todas                             </a:t>
            </a:r>
            <a:r>
              <a:rPr lang="es-ES" b="1">
                <a:solidFill>
                  <a:srgbClr val="0000CC"/>
                </a:solidFill>
              </a:rPr>
              <a:t>Propias</a:t>
            </a:r>
            <a:r>
              <a:rPr lang="es-ES" sz="2000" b="1"/>
              <a:t>       </a:t>
            </a:r>
            <a:r>
              <a:rPr lang="es-ES" b="1">
                <a:solidFill>
                  <a:srgbClr val="A50021"/>
                </a:solidFill>
              </a:rPr>
              <a:t>En Otros</a:t>
            </a:r>
          </a:p>
          <a:p>
            <a:r>
              <a:rPr lang="es-ES"/>
              <a:t>las conductas                     %                   % </a:t>
            </a:r>
          </a:p>
        </p:txBody>
      </p:sp>
      <p:sp>
        <p:nvSpPr>
          <p:cNvPr id="102406" name="Rectangle 6"/>
          <p:cNvSpPr>
            <a:spLocks noChangeArrowheads="1"/>
          </p:cNvSpPr>
          <p:nvPr/>
        </p:nvSpPr>
        <p:spPr bwMode="auto">
          <a:xfrm>
            <a:off x="1639888" y="3494088"/>
            <a:ext cx="6072187"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a:t>1-5 veces                  </a:t>
            </a:r>
            <a:r>
              <a:rPr lang="es-ES" b="1"/>
              <a:t>28,9          46,0</a:t>
            </a:r>
            <a:r>
              <a:rPr lang="es-ES"/>
              <a:t>  </a:t>
            </a:r>
          </a:p>
        </p:txBody>
      </p:sp>
      <p:sp>
        <p:nvSpPr>
          <p:cNvPr id="102407" name="Rectangle 7"/>
          <p:cNvSpPr>
            <a:spLocks noChangeArrowheads="1"/>
          </p:cNvSpPr>
          <p:nvPr/>
        </p:nvSpPr>
        <p:spPr bwMode="auto">
          <a:xfrm>
            <a:off x="1425575" y="4167188"/>
            <a:ext cx="6170613"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a:t>Más de 5 veces             </a:t>
            </a:r>
            <a:r>
              <a:rPr lang="es-ES" b="1"/>
              <a:t>5,6 </a:t>
            </a:r>
            <a:r>
              <a:rPr lang="es-ES"/>
              <a:t>             </a:t>
            </a:r>
            <a:r>
              <a:rPr lang="es-ES" b="1"/>
              <a:t>24,4</a:t>
            </a:r>
            <a:r>
              <a:rPr lang="es-ES"/>
              <a:t> </a:t>
            </a:r>
          </a:p>
        </p:txBody>
      </p:sp>
      <p:sp>
        <p:nvSpPr>
          <p:cNvPr id="54278" name="Line 15"/>
          <p:cNvSpPr>
            <a:spLocks noChangeShapeType="1"/>
          </p:cNvSpPr>
          <p:nvPr/>
        </p:nvSpPr>
        <p:spPr bwMode="auto">
          <a:xfrm>
            <a:off x="1081088" y="3409950"/>
            <a:ext cx="7123112" cy="1905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54279" name="Line 16"/>
          <p:cNvSpPr>
            <a:spLocks noChangeShapeType="1"/>
          </p:cNvSpPr>
          <p:nvPr/>
        </p:nvSpPr>
        <p:spPr bwMode="auto">
          <a:xfrm>
            <a:off x="1044575" y="5632450"/>
            <a:ext cx="7159625"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54280" name="Line 17"/>
          <p:cNvSpPr>
            <a:spLocks noChangeShapeType="1"/>
          </p:cNvSpPr>
          <p:nvPr/>
        </p:nvSpPr>
        <p:spPr bwMode="auto">
          <a:xfrm>
            <a:off x="1081088" y="2438400"/>
            <a:ext cx="7123112" cy="1588"/>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102421" name="Rectangle 21"/>
          <p:cNvSpPr>
            <a:spLocks noChangeArrowheads="1"/>
          </p:cNvSpPr>
          <p:nvPr/>
        </p:nvSpPr>
        <p:spPr bwMode="auto">
          <a:xfrm>
            <a:off x="1536700" y="4672013"/>
            <a:ext cx="6615113" cy="914400"/>
          </a:xfrm>
          <a:prstGeom prst="rect">
            <a:avLst/>
          </a:prstGeom>
          <a:noFill/>
          <a:ln>
            <a:noFill/>
          </a:ln>
          <a:effectLst/>
          <a:extLst/>
        </p:spPr>
        <p:txBody>
          <a:bodyPr wrap="none">
            <a:spAutoFit/>
          </a:bodyPr>
          <a:lstStyle/>
          <a:p>
            <a:pPr>
              <a:defRPr/>
            </a:pPr>
            <a:r>
              <a:rPr lang="es-ES" sz="2800" dirty="0"/>
              <a:t>1 o más veces</a:t>
            </a:r>
            <a:r>
              <a:rPr lang="es-ES" dirty="0"/>
              <a:t>      </a:t>
            </a:r>
            <a:r>
              <a:rPr lang="es-ES" sz="5400" b="1" dirty="0">
                <a:solidFill>
                  <a:srgbClr val="CC0000"/>
                </a:solidFill>
                <a:effectLst>
                  <a:outerShdw blurRad="38100" dist="38100" dir="2700000" algn="tl">
                    <a:srgbClr val="C0C0C0"/>
                  </a:outerShdw>
                </a:effectLst>
              </a:rPr>
              <a:t>34,5</a:t>
            </a:r>
            <a:r>
              <a:rPr lang="es-ES" sz="3200" b="1" dirty="0">
                <a:effectLst>
                  <a:outerShdw blurRad="38100" dist="38100" dir="2700000" algn="tl">
                    <a:srgbClr val="C0C0C0"/>
                  </a:outerShdw>
                </a:effectLst>
              </a:rPr>
              <a:t> </a:t>
            </a:r>
            <a:r>
              <a:rPr lang="es-ES" dirty="0">
                <a:effectLst>
                  <a:outerShdw blurRad="38100" dist="38100" dir="2700000" algn="tl">
                    <a:srgbClr val="C0C0C0"/>
                  </a:outerShdw>
                </a:effectLst>
              </a:rPr>
              <a:t>  </a:t>
            </a:r>
            <a:r>
              <a:rPr lang="es-ES" sz="5400" b="1" dirty="0">
                <a:solidFill>
                  <a:srgbClr val="CC0000"/>
                </a:solidFill>
                <a:effectLst>
                  <a:outerShdw blurRad="38100" dist="38100" dir="2700000" algn="tl">
                    <a:srgbClr val="C0C0C0"/>
                  </a:outerShdw>
                </a:effectLst>
              </a:rPr>
              <a:t>70,4</a:t>
            </a:r>
            <a:r>
              <a:rPr lang="es-ES" sz="5400" dirty="0">
                <a:solidFill>
                  <a:srgbClr val="CC0000"/>
                </a:solidFill>
                <a:effectLst>
                  <a:outerShdw blurRad="38100" dist="38100" dir="2700000" algn="tl">
                    <a:srgbClr val="C0C0C0"/>
                  </a:outerShdw>
                </a:effectLst>
              </a:rPr>
              <a:t> </a:t>
            </a:r>
          </a:p>
        </p:txBody>
      </p:sp>
      <p:sp>
        <p:nvSpPr>
          <p:cNvPr id="54282" name="12 CuadroTexto"/>
          <p:cNvSpPr txBox="1">
            <a:spLocks noChangeArrowheads="1"/>
          </p:cNvSpPr>
          <p:nvPr/>
        </p:nvSpPr>
        <p:spPr bwMode="auto">
          <a:xfrm>
            <a:off x="1044575" y="5632450"/>
            <a:ext cx="958850" cy="277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1200"/>
              <a:t>Mayo 2012</a:t>
            </a:r>
          </a:p>
        </p:txBody>
      </p:sp>
      <p:sp>
        <p:nvSpPr>
          <p:cNvPr id="13" name="12 Rectángulo"/>
          <p:cNvSpPr/>
          <p:nvPr/>
        </p:nvSpPr>
        <p:spPr>
          <a:xfrm>
            <a:off x="2267173" y="654050"/>
            <a:ext cx="4537075" cy="400050"/>
          </a:xfrm>
          <a:prstGeom prst="rect">
            <a:avLst/>
          </a:prstGeom>
          <a:solidFill>
            <a:srgbClr val="FFFF99"/>
          </a:solidFill>
          <a:ln>
            <a:solidFill>
              <a:srgbClr val="C00000"/>
            </a:solidFill>
          </a:ln>
          <a:effectLst>
            <a:outerShdw blurRad="50800" dist="38100" dir="2700000" algn="tl" rotWithShape="0">
              <a:prstClr val="black">
                <a:alpha val="40000"/>
              </a:prstClr>
            </a:outerShdw>
          </a:effectLst>
        </p:spPr>
        <p:txBody>
          <a:bodyPr>
            <a:spAutoFit/>
          </a:bodyPr>
          <a:lstStyle/>
          <a:p>
            <a:pPr algn="ctr">
              <a:defRPr/>
            </a:pPr>
            <a:r>
              <a:rPr lang="es-ES" sz="2000" dirty="0">
                <a:effectLst>
                  <a:outerShdw blurRad="38100" dist="38100" dir="2700000" algn="tl">
                    <a:srgbClr val="FFFFFF"/>
                  </a:outerShdw>
                </a:effectLst>
              </a:rPr>
              <a:t>DESHONESTIDAD ACADÉMICA</a:t>
            </a:r>
          </a:p>
        </p:txBody>
      </p:sp>
      <p:sp>
        <p:nvSpPr>
          <p:cNvPr id="12" name="Text Box 4"/>
          <p:cNvSpPr txBox="1">
            <a:spLocks noChangeArrowheads="1"/>
          </p:cNvSpPr>
          <p:nvPr/>
        </p:nvSpPr>
        <p:spPr bwMode="auto">
          <a:xfrm>
            <a:off x="6309171"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0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0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6" grpId="0"/>
      <p:bldP spid="102407" grpId="0"/>
      <p:bldP spid="102421"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84995" name="Rectangle 3"/>
          <p:cNvSpPr>
            <a:spLocks noChangeArrowheads="1"/>
          </p:cNvSpPr>
          <p:nvPr/>
        </p:nvSpPr>
        <p:spPr bwMode="auto">
          <a:xfrm>
            <a:off x="1624013" y="2184400"/>
            <a:ext cx="5951537" cy="523875"/>
          </a:xfrm>
          <a:prstGeom prst="rect">
            <a:avLst/>
          </a:prstGeom>
          <a:solidFill>
            <a:srgbClr val="FFFF99"/>
          </a:solidFill>
          <a:ln w="9525">
            <a:solidFill>
              <a:srgbClr val="A50021"/>
            </a:solidFill>
            <a:miter lim="800000"/>
            <a:headEnd/>
            <a:tailEnd/>
          </a:ln>
          <a:effectLst>
            <a:outerShdw dist="35921" dir="2700000" algn="ctr" rotWithShape="0">
              <a:schemeClr val="tx1"/>
            </a:outerShdw>
          </a:effectLst>
        </p:spPr>
        <p:txBody>
          <a:bodyPr wrap="none" anchor="ctr">
            <a:spAutoFit/>
          </a:bodyPr>
          <a:lstStyle/>
          <a:p>
            <a:pPr algn="ctr" eaLnBrk="0" hangingPunct="0">
              <a:defRPr/>
            </a:pPr>
            <a:r>
              <a:rPr lang="es-ES" sz="2800" dirty="0">
                <a:effectLst>
                  <a:outerShdw blurRad="38100" dist="38100" dir="2700000" algn="tl">
                    <a:srgbClr val="FFFFFF"/>
                  </a:outerShdw>
                </a:effectLst>
                <a:cs typeface="Times New Roman" pitchFamily="18" charset="0"/>
              </a:rPr>
              <a:t>Frecuencia conductas deshonestas</a:t>
            </a:r>
            <a:endParaRPr lang="es-ES" sz="2800" dirty="0">
              <a:effectLst>
                <a:outerShdw blurRad="38100" dist="38100" dir="2700000" algn="tl">
                  <a:srgbClr val="FFFFFF"/>
                </a:outerShdw>
              </a:effectLst>
            </a:endParaRPr>
          </a:p>
        </p:txBody>
      </p:sp>
      <p:sp>
        <p:nvSpPr>
          <p:cNvPr id="85013" name="Text Box 21"/>
          <p:cNvSpPr txBox="1">
            <a:spLocks noChangeArrowheads="1"/>
          </p:cNvSpPr>
          <p:nvPr/>
        </p:nvSpPr>
        <p:spPr bwMode="auto">
          <a:xfrm>
            <a:off x="1158081" y="3048000"/>
            <a:ext cx="6827837" cy="1570038"/>
          </a:xfrm>
          <a:prstGeom prst="rect">
            <a:avLst/>
          </a:prstGeom>
          <a:solidFill>
            <a:srgbClr val="FFFFCC"/>
          </a:solidFill>
          <a:ln>
            <a:noFill/>
          </a:ln>
          <a:effectLst/>
          <a:extLst/>
        </p:spPr>
        <p:txBody>
          <a:bodyPr wrap="none">
            <a:spAutoFit/>
          </a:bodyPr>
          <a:lstStyle/>
          <a:p>
            <a:pPr marL="342900" indent="-342900">
              <a:buClr>
                <a:srgbClr val="A50021"/>
              </a:buClr>
              <a:buSzPct val="200000"/>
              <a:buFont typeface="Arial" pitchFamily="34" charset="0"/>
              <a:buChar char="•"/>
              <a:defRPr/>
            </a:pPr>
            <a:r>
              <a:rPr lang="es-ES" dirty="0"/>
              <a:t>Ninguna conducta quedó sin ser admitida </a:t>
            </a:r>
          </a:p>
          <a:p>
            <a:pPr>
              <a:buClr>
                <a:srgbClr val="A50021"/>
              </a:buClr>
              <a:buSzPct val="200000"/>
              <a:defRPr/>
            </a:pPr>
            <a:r>
              <a:rPr lang="es-ES" dirty="0"/>
              <a:t>     por el estudiante o atribuida a los otros</a:t>
            </a:r>
          </a:p>
          <a:p>
            <a:pPr marL="342900" indent="-342900">
              <a:buClr>
                <a:srgbClr val="A50021"/>
              </a:buClr>
              <a:buSzPct val="200000"/>
              <a:buFont typeface="Arial" pitchFamily="34" charset="0"/>
              <a:buChar char="•"/>
              <a:defRPr/>
            </a:pPr>
            <a:endParaRPr lang="es-ES" dirty="0"/>
          </a:p>
          <a:p>
            <a:pPr marL="342900" indent="-342900">
              <a:buClr>
                <a:srgbClr val="A50021"/>
              </a:buClr>
              <a:buSzPct val="200000"/>
              <a:buFont typeface="Arial" pitchFamily="34" charset="0"/>
              <a:buChar char="•"/>
              <a:defRPr/>
            </a:pPr>
            <a:r>
              <a:rPr lang="es-ES" dirty="0"/>
              <a:t>La atribución a los otros siempre fue mayor</a:t>
            </a:r>
          </a:p>
        </p:txBody>
      </p:sp>
      <p:sp>
        <p:nvSpPr>
          <p:cNvPr id="6" name="5 Rectángulo"/>
          <p:cNvSpPr/>
          <p:nvPr/>
        </p:nvSpPr>
        <p:spPr>
          <a:xfrm>
            <a:off x="2332037" y="1052736"/>
            <a:ext cx="4535487" cy="400050"/>
          </a:xfrm>
          <a:prstGeom prst="rect">
            <a:avLst/>
          </a:prstGeom>
          <a:solidFill>
            <a:srgbClr val="FFFF99"/>
          </a:solidFill>
          <a:ln>
            <a:solidFill>
              <a:srgbClr val="C00000"/>
            </a:solidFill>
          </a:ln>
          <a:effectLst>
            <a:outerShdw blurRad="50800" dist="38100" dir="2700000" algn="tl" rotWithShape="0">
              <a:prstClr val="black">
                <a:alpha val="40000"/>
              </a:prstClr>
            </a:outerShdw>
          </a:effectLst>
        </p:spPr>
        <p:txBody>
          <a:bodyPr>
            <a:spAutoFit/>
          </a:bodyPr>
          <a:lstStyle/>
          <a:p>
            <a:pPr algn="ctr">
              <a:defRPr/>
            </a:pPr>
            <a:r>
              <a:rPr lang="es-ES" sz="2000" dirty="0">
                <a:effectLst>
                  <a:outerShdw blurRad="38100" dist="38100" dir="2700000" algn="tl">
                    <a:srgbClr val="FFFFFF"/>
                  </a:outerShdw>
                </a:effectLst>
              </a:rPr>
              <a:t>DESHONESTIDAD ACADÉMICA</a:t>
            </a:r>
          </a:p>
        </p:txBody>
      </p:sp>
      <p:sp>
        <p:nvSpPr>
          <p:cNvPr id="5" name="Text Box 4"/>
          <p:cNvSpPr txBox="1">
            <a:spLocks noChangeArrowheads="1"/>
          </p:cNvSpPr>
          <p:nvPr/>
        </p:nvSpPr>
        <p:spPr bwMode="auto">
          <a:xfrm>
            <a:off x="6237163"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7" name="23 CuadroTexto"/>
          <p:cNvSpPr txBox="1">
            <a:spLocks noChangeArrowheads="1"/>
          </p:cNvSpPr>
          <p:nvPr/>
        </p:nvSpPr>
        <p:spPr bwMode="auto">
          <a:xfrm>
            <a:off x="4120355" y="1484784"/>
            <a:ext cx="95885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1200" dirty="0"/>
              <a:t>Mayo 2012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50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501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850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84313" y="668338"/>
            <a:ext cx="6173787" cy="5381625"/>
          </a:xfrm>
          <a:prstGeom prst="rect">
            <a:avLst/>
          </a:prstGeom>
          <a:noFill/>
          <a:ln w="2857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16399" name="Text Box 15"/>
          <p:cNvSpPr txBox="1">
            <a:spLocks noChangeArrowheads="1"/>
          </p:cNvSpPr>
          <p:nvPr/>
        </p:nvSpPr>
        <p:spPr bwMode="auto">
          <a:xfrm>
            <a:off x="2014538" y="6140450"/>
            <a:ext cx="5113337" cy="457200"/>
          </a:xfrm>
          <a:prstGeom prst="rect">
            <a:avLst/>
          </a:prstGeom>
          <a:noFill/>
          <a:ln w="9525">
            <a:noFill/>
            <a:miter lim="800000"/>
            <a:headEnd/>
            <a:tailEnd/>
          </a:ln>
          <a:effectLst/>
        </p:spPr>
        <p:txBody>
          <a:bodyPr>
            <a:spAutoFit/>
          </a:bodyPr>
          <a:lstStyle/>
          <a:p>
            <a:pPr algn="ctr">
              <a:defRPr/>
            </a:pPr>
            <a:r>
              <a:rPr lang="es-ES" sz="1200">
                <a:effectLst>
                  <a:outerShdw blurRad="38100" dist="38100" dir="2700000" algn="tl">
                    <a:srgbClr val="C0C0C0"/>
                  </a:outerShdw>
                </a:effectLst>
              </a:rPr>
              <a:t>Antonio de Budria enseñando a estudiantes de Medicina,</a:t>
            </a:r>
          </a:p>
          <a:p>
            <a:pPr algn="ctr">
              <a:defRPr/>
            </a:pPr>
            <a:r>
              <a:rPr lang="es-ES" sz="1200">
                <a:effectLst>
                  <a:outerShdw blurRad="38100" dist="38100" dir="2700000" algn="tl">
                    <a:srgbClr val="C0C0C0"/>
                  </a:outerShdw>
                </a:effectLst>
              </a:rPr>
              <a:t>Universidad de Boloña, siglo XV. </a:t>
            </a:r>
            <a:r>
              <a:rPr lang="en-US" sz="1200">
                <a:effectLst>
                  <a:outerShdw blurRad="38100" dist="38100" dir="2700000" algn="tl">
                    <a:srgbClr val="C0C0C0"/>
                  </a:outerShdw>
                </a:effectLst>
              </a:rPr>
              <a:t>Tex. Heart Inst. J. 35: 6-15, 2008.</a:t>
            </a:r>
            <a:endParaRPr lang="es-ES" sz="1200">
              <a:effectLst>
                <a:outerShdw blurRad="38100" dist="38100" dir="2700000" algn="tl">
                  <a:srgbClr val="C0C0C0"/>
                </a:outerShdw>
              </a:effectLst>
            </a:endParaRPr>
          </a:p>
        </p:txBody>
      </p:sp>
      <p:sp>
        <p:nvSpPr>
          <p:cNvPr id="7172" name="Text Box 4"/>
          <p:cNvSpPr txBox="1">
            <a:spLocks noChangeArrowheads="1"/>
          </p:cNvSpPr>
          <p:nvPr/>
        </p:nvSpPr>
        <p:spPr bwMode="auto">
          <a:xfrm>
            <a:off x="6372225" y="6608763"/>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7174" name="Rectangle 5"/>
          <p:cNvSpPr>
            <a:spLocks noChangeArrowheads="1"/>
          </p:cNvSpPr>
          <p:nvPr/>
        </p:nvSpPr>
        <p:spPr bwMode="auto">
          <a:xfrm>
            <a:off x="2195736" y="251532"/>
            <a:ext cx="4652236" cy="523220"/>
          </a:xfrm>
          <a:prstGeom prst="rect">
            <a:avLst/>
          </a:prstGeom>
          <a:solidFill>
            <a:schemeClr val="accent1">
              <a:lumMod val="90000"/>
            </a:schemeClr>
          </a:solidFill>
          <a:ln w="28575">
            <a:solidFill>
              <a:srgbClr val="331BE5"/>
            </a:solidFill>
            <a:miter lim="800000"/>
            <a:headEnd/>
            <a:tailEnd/>
          </a:ln>
          <a:effectLst>
            <a:outerShdw dist="53882" dir="2700000" algn="ctr" rotWithShape="0">
              <a:schemeClr val="bg2"/>
            </a:outerShdw>
          </a:effectLst>
        </p:spPr>
        <p:txBody>
          <a:bodyPr wrap="none">
            <a:spAutoFit/>
          </a:bodyPr>
          <a:lstStyle/>
          <a:p>
            <a:pPr>
              <a:buClr>
                <a:srgbClr val="FF0066"/>
              </a:buClr>
              <a:buSzPct val="170000"/>
            </a:pPr>
            <a:r>
              <a:rPr lang="es-ES" sz="2800" dirty="0">
                <a:solidFill>
                  <a:srgbClr val="331BE5"/>
                </a:solidFill>
                <a:effectLst>
                  <a:outerShdw blurRad="38100" dist="38100" dir="2700000" algn="tl">
                    <a:srgbClr val="000000">
                      <a:alpha val="43137"/>
                    </a:srgbClr>
                  </a:outerShdw>
                </a:effectLst>
              </a:rPr>
              <a:t>Relación Tutor-Aprendices</a:t>
            </a:r>
            <a:endParaRPr lang="es-ES_tradnl" sz="2800" dirty="0">
              <a:solidFill>
                <a:srgbClr val="331BE5"/>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ChangeArrowheads="1"/>
          </p:cNvSpPr>
          <p:nvPr/>
        </p:nvSpPr>
        <p:spPr bwMode="auto">
          <a:xfrm>
            <a:off x="2540000" y="909638"/>
            <a:ext cx="4064000" cy="954087"/>
          </a:xfrm>
          <a:prstGeom prst="rect">
            <a:avLst/>
          </a:prstGeom>
          <a:solidFill>
            <a:srgbClr val="FFFF99"/>
          </a:solidFill>
          <a:ln w="9525">
            <a:solidFill>
              <a:srgbClr val="A50021"/>
            </a:solidFill>
            <a:miter lim="800000"/>
            <a:headEnd/>
            <a:tailEnd/>
          </a:ln>
          <a:effectLst>
            <a:outerShdw dist="35921" dir="2700000" algn="ctr" rotWithShape="0">
              <a:schemeClr val="tx1"/>
            </a:outerShdw>
          </a:effectLst>
        </p:spPr>
        <p:txBody>
          <a:bodyPr wrap="none" anchor="ctr">
            <a:spAutoFit/>
          </a:bodyPr>
          <a:lstStyle/>
          <a:p>
            <a:pPr algn="ctr" eaLnBrk="0" hangingPunct="0">
              <a:defRPr/>
            </a:pPr>
            <a:r>
              <a:rPr lang="es-ES" sz="2800" dirty="0">
                <a:effectLst>
                  <a:outerShdw blurRad="38100" dist="38100" dir="2700000" algn="tl">
                    <a:srgbClr val="FFFFFF"/>
                  </a:outerShdw>
                </a:effectLst>
                <a:cs typeface="Times New Roman" pitchFamily="18" charset="0"/>
              </a:rPr>
              <a:t>Conductas deshonestas</a:t>
            </a:r>
          </a:p>
          <a:p>
            <a:pPr algn="ctr" eaLnBrk="0" hangingPunct="0">
              <a:defRPr/>
            </a:pPr>
            <a:r>
              <a:rPr lang="es-ES_tradnl" sz="2800" dirty="0">
                <a:effectLst>
                  <a:outerShdw blurRad="38100" dist="38100" dir="2700000" algn="tl">
                    <a:srgbClr val="FFFFFF"/>
                  </a:outerShdw>
                </a:effectLst>
              </a:rPr>
              <a:t>Opinión de científicos</a:t>
            </a:r>
          </a:p>
        </p:txBody>
      </p:sp>
      <p:sp>
        <p:nvSpPr>
          <p:cNvPr id="8" name="Text Box 4"/>
          <p:cNvSpPr txBox="1">
            <a:spLocks noChangeArrowheads="1"/>
          </p:cNvSpPr>
          <p:nvPr/>
        </p:nvSpPr>
        <p:spPr bwMode="auto">
          <a:xfrm>
            <a:off x="2692400" y="2879725"/>
            <a:ext cx="3890963" cy="400050"/>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000" dirty="0" smtClean="0">
                <a:solidFill>
                  <a:schemeClr val="accent2"/>
                </a:solidFill>
                <a:effectLst>
                  <a:outerShdw blurRad="38100" dist="38100" dir="2700000" algn="tl">
                    <a:srgbClr val="C0C0C0"/>
                  </a:outerShdw>
                </a:effectLst>
              </a:rPr>
              <a:t>2,0</a:t>
            </a:r>
            <a:r>
              <a:rPr lang="es-ES_tradnl" sz="2000" dirty="0">
                <a:solidFill>
                  <a:schemeClr val="accent2"/>
                </a:solidFill>
                <a:effectLst>
                  <a:outerShdw blurRad="38100" dist="38100" dir="2700000" algn="tl">
                    <a:srgbClr val="C0C0C0"/>
                  </a:outerShdw>
                </a:effectLst>
              </a:rPr>
              <a:t>%</a:t>
            </a:r>
            <a:r>
              <a:rPr lang="es-ES_tradnl" sz="2000" dirty="0">
                <a:effectLst>
                  <a:outerShdw blurRad="38100" dist="38100" dir="2700000" algn="tl">
                    <a:srgbClr val="C0C0C0"/>
                  </a:outerShdw>
                </a:effectLst>
              </a:rPr>
              <a:t>  falsificación, fabricación</a:t>
            </a:r>
          </a:p>
        </p:txBody>
      </p:sp>
      <p:sp>
        <p:nvSpPr>
          <p:cNvPr id="9" name="Text Box 5"/>
          <p:cNvSpPr txBox="1">
            <a:spLocks noChangeArrowheads="1"/>
          </p:cNvSpPr>
          <p:nvPr/>
        </p:nvSpPr>
        <p:spPr bwMode="auto">
          <a:xfrm>
            <a:off x="2678113" y="3284538"/>
            <a:ext cx="4271962" cy="400050"/>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000" dirty="0" smtClean="0">
                <a:solidFill>
                  <a:schemeClr val="accent2"/>
                </a:solidFill>
                <a:effectLst>
                  <a:outerShdw blurRad="38100" dist="38100" dir="2700000" algn="tl">
                    <a:srgbClr val="C0C0C0"/>
                  </a:outerShdw>
                </a:effectLst>
              </a:rPr>
              <a:t>33,7 </a:t>
            </a:r>
            <a:r>
              <a:rPr lang="es-ES_tradnl" sz="2000" dirty="0">
                <a:solidFill>
                  <a:schemeClr val="accent2"/>
                </a:solidFill>
                <a:effectLst>
                  <a:outerShdw blurRad="38100" dist="38100" dir="2700000" algn="tl">
                    <a:srgbClr val="C0C0C0"/>
                  </a:outerShdw>
                </a:effectLst>
              </a:rPr>
              <a:t>%</a:t>
            </a:r>
            <a:r>
              <a:rPr lang="es-ES_tradnl" sz="2000" dirty="0">
                <a:effectLst>
                  <a:outerShdw blurRad="38100" dist="38100" dir="2700000" algn="tl">
                    <a:srgbClr val="C0C0C0"/>
                  </a:outerShdw>
                </a:effectLst>
              </a:rPr>
              <a:t>  otras prácticas impropias </a:t>
            </a:r>
          </a:p>
        </p:txBody>
      </p:sp>
      <p:sp>
        <p:nvSpPr>
          <p:cNvPr id="11" name="Text Box 7"/>
          <p:cNvSpPr txBox="1">
            <a:spLocks noChangeArrowheads="1"/>
          </p:cNvSpPr>
          <p:nvPr/>
        </p:nvSpPr>
        <p:spPr bwMode="auto">
          <a:xfrm>
            <a:off x="2484438" y="2354263"/>
            <a:ext cx="3138487" cy="457200"/>
          </a:xfrm>
          <a:prstGeom prst="rect">
            <a:avLst/>
          </a:prstGeom>
          <a:noFill/>
          <a:ln>
            <a:noFill/>
          </a:ln>
          <a:ex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400" dirty="0">
                <a:effectLst>
                  <a:outerShdw blurRad="38100" dist="38100" dir="2700000" algn="tl">
                    <a:srgbClr val="C0C0C0"/>
                  </a:outerShdw>
                </a:effectLst>
              </a:rPr>
              <a:t>*</a:t>
            </a:r>
            <a:r>
              <a:rPr lang="es-ES_tradnl" sz="2400" b="1" u="sng" dirty="0">
                <a:solidFill>
                  <a:schemeClr val="accent2"/>
                </a:solidFill>
                <a:effectLst>
                  <a:outerShdw blurRad="38100" dist="38100" dir="2700000" algn="tl">
                    <a:srgbClr val="C0C0C0"/>
                  </a:outerShdw>
                </a:effectLst>
              </a:rPr>
              <a:t>Sobre ellos mismos</a:t>
            </a:r>
          </a:p>
        </p:txBody>
      </p:sp>
      <p:sp>
        <p:nvSpPr>
          <p:cNvPr id="12" name="Text Box 8"/>
          <p:cNvSpPr txBox="1">
            <a:spLocks noChangeArrowheads="1"/>
          </p:cNvSpPr>
          <p:nvPr/>
        </p:nvSpPr>
        <p:spPr bwMode="auto">
          <a:xfrm>
            <a:off x="2508250" y="3906838"/>
            <a:ext cx="3084513" cy="579437"/>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400">
                <a:effectLst>
                  <a:outerShdw blurRad="38100" dist="38100" dir="2700000" algn="tl">
                    <a:srgbClr val="C0C0C0"/>
                  </a:outerShdw>
                </a:effectLst>
              </a:rPr>
              <a:t>*</a:t>
            </a:r>
            <a:r>
              <a:rPr lang="es-ES_tradnl" sz="3200" b="1" u="sng">
                <a:solidFill>
                  <a:srgbClr val="CC0000"/>
                </a:solidFill>
                <a:effectLst>
                  <a:outerShdw blurRad="38100" dist="38100" dir="2700000" algn="tl">
                    <a:srgbClr val="C0C0C0"/>
                  </a:outerShdw>
                </a:effectLst>
              </a:rPr>
              <a:t>Sobre colegas</a:t>
            </a:r>
          </a:p>
        </p:txBody>
      </p:sp>
      <p:sp>
        <p:nvSpPr>
          <p:cNvPr id="13" name="Text Box 9"/>
          <p:cNvSpPr txBox="1">
            <a:spLocks noChangeArrowheads="1"/>
          </p:cNvSpPr>
          <p:nvPr/>
        </p:nvSpPr>
        <p:spPr bwMode="auto">
          <a:xfrm>
            <a:off x="2646363" y="4486275"/>
            <a:ext cx="4149725" cy="461963"/>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400" dirty="0" smtClean="0">
                <a:solidFill>
                  <a:srgbClr val="CC0000"/>
                </a:solidFill>
                <a:effectLst>
                  <a:outerShdw blurRad="38100" dist="38100" dir="2700000" algn="tl">
                    <a:srgbClr val="C0C0C0"/>
                  </a:outerShdw>
                </a:effectLst>
              </a:rPr>
              <a:t>14,2</a:t>
            </a:r>
            <a:r>
              <a:rPr lang="es-ES_tradnl" sz="2400" dirty="0">
                <a:solidFill>
                  <a:srgbClr val="CC0000"/>
                </a:solidFill>
                <a:effectLst>
                  <a:outerShdw blurRad="38100" dist="38100" dir="2700000" algn="tl">
                    <a:srgbClr val="C0C0C0"/>
                  </a:outerShdw>
                </a:effectLst>
              </a:rPr>
              <a:t>%</a:t>
            </a:r>
            <a:r>
              <a:rPr lang="es-ES_tradnl" sz="2000" dirty="0">
                <a:effectLst>
                  <a:outerShdw blurRad="38100" dist="38100" dir="2700000" algn="tl">
                    <a:srgbClr val="C0C0C0"/>
                  </a:outerShdw>
                </a:effectLst>
              </a:rPr>
              <a:t>  falsificación, fabricación</a:t>
            </a:r>
          </a:p>
        </p:txBody>
      </p:sp>
      <p:sp>
        <p:nvSpPr>
          <p:cNvPr id="14" name="Text Box 10"/>
          <p:cNvSpPr txBox="1">
            <a:spLocks noChangeArrowheads="1"/>
          </p:cNvSpPr>
          <p:nvPr/>
        </p:nvSpPr>
        <p:spPr bwMode="auto">
          <a:xfrm>
            <a:off x="2646363" y="4916488"/>
            <a:ext cx="4267200" cy="461962"/>
          </a:xfrm>
          <a:prstGeom prst="rect">
            <a:avLst/>
          </a:prstGeom>
          <a:noFill/>
          <a:ln w="9525">
            <a:noFill/>
            <a:miter lim="800000"/>
            <a:headEnd/>
            <a:tailEnd/>
          </a:ln>
          <a:effectLst/>
        </p:spPr>
        <p:txBody>
          <a:bodyPr wrap="non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2400" dirty="0" smtClean="0">
                <a:solidFill>
                  <a:srgbClr val="CC0000"/>
                </a:solidFill>
                <a:effectLst>
                  <a:outerShdw blurRad="38100" dist="38100" dir="2700000" algn="tl">
                    <a:srgbClr val="C0C0C0"/>
                  </a:outerShdw>
                </a:effectLst>
              </a:rPr>
              <a:t>72,0</a:t>
            </a:r>
            <a:r>
              <a:rPr lang="es-ES_tradnl" sz="2400" dirty="0">
                <a:solidFill>
                  <a:srgbClr val="CC0000"/>
                </a:solidFill>
                <a:effectLst>
                  <a:outerShdw blurRad="38100" dist="38100" dir="2700000" algn="tl">
                    <a:srgbClr val="C0C0C0"/>
                  </a:outerShdw>
                </a:effectLst>
              </a:rPr>
              <a:t>%</a:t>
            </a:r>
            <a:r>
              <a:rPr lang="es-ES_tradnl" sz="2000" dirty="0">
                <a:effectLst>
                  <a:outerShdw blurRad="38100" dist="38100" dir="2700000" algn="tl">
                    <a:srgbClr val="C0C0C0"/>
                  </a:outerShdw>
                </a:effectLst>
              </a:rPr>
              <a:t>  otras prácticas impropias</a:t>
            </a:r>
          </a:p>
        </p:txBody>
      </p:sp>
      <p:sp>
        <p:nvSpPr>
          <p:cNvPr id="56329" name="Rectangle 11"/>
          <p:cNvSpPr>
            <a:spLocks noChangeArrowheads="1"/>
          </p:cNvSpPr>
          <p:nvPr/>
        </p:nvSpPr>
        <p:spPr bwMode="auto">
          <a:xfrm>
            <a:off x="3890963" y="5589588"/>
            <a:ext cx="4427537" cy="549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r"/>
            <a:r>
              <a:rPr lang="es-ES_tradnl" sz="1000"/>
              <a:t>Fanelli D. 2009 </a:t>
            </a:r>
            <a:r>
              <a:rPr lang="es-ES_tradnl" sz="1000" i="1"/>
              <a:t>How Many Scientists Fabricate and Falsify </a:t>
            </a:r>
            <a:r>
              <a:rPr lang="es-ES_tradnl" sz="1000"/>
              <a:t>Research? A Systematic Review and Meta-Analysis of Survey Data. PLoS ONE 4(5): e5738. doi:10.1371/journal.pone.0005738 </a:t>
            </a:r>
          </a:p>
        </p:txBody>
      </p:sp>
      <p:sp>
        <p:nvSpPr>
          <p:cNvPr id="16" name="Text Box 12"/>
          <p:cNvSpPr txBox="1">
            <a:spLocks noChangeArrowheads="1"/>
          </p:cNvSpPr>
          <p:nvPr/>
        </p:nvSpPr>
        <p:spPr bwMode="auto">
          <a:xfrm>
            <a:off x="684213" y="5378450"/>
            <a:ext cx="2792412" cy="946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2800" b="1">
                <a:solidFill>
                  <a:srgbClr val="CC0000"/>
                </a:solidFill>
              </a:rPr>
              <a:t>¿Cifras </a:t>
            </a:r>
          </a:p>
          <a:p>
            <a:pPr eaLnBrk="1" hangingPunct="1"/>
            <a:r>
              <a:rPr lang="es-ES" sz="2800" b="1">
                <a:solidFill>
                  <a:srgbClr val="CC0000"/>
                </a:solidFill>
              </a:rPr>
              <a:t>conservadoras?</a:t>
            </a:r>
          </a:p>
        </p:txBody>
      </p:sp>
      <p:sp>
        <p:nvSpPr>
          <p:cNvPr id="15" name="Text Box 4"/>
          <p:cNvSpPr txBox="1">
            <a:spLocks noChangeArrowheads="1"/>
          </p:cNvSpPr>
          <p:nvPr/>
        </p:nvSpPr>
        <p:spPr bwMode="auto">
          <a:xfrm>
            <a:off x="6309171"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9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animBg="1"/>
      <p:bldP spid="8" grpId="0"/>
      <p:bldP spid="9" grpId="0"/>
      <p:bldP spid="11" grpId="0"/>
      <p:bldP spid="12" grpId="0"/>
      <p:bldP spid="13" grpId="0"/>
      <p:bldP spid="14" grpId="0"/>
      <p:bldP spid="1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9" name="Text Box 13"/>
          <p:cNvSpPr txBox="1">
            <a:spLocks noChangeArrowheads="1"/>
          </p:cNvSpPr>
          <p:nvPr/>
        </p:nvSpPr>
        <p:spPr bwMode="auto">
          <a:xfrm>
            <a:off x="250825" y="3429000"/>
            <a:ext cx="3384550" cy="830263"/>
          </a:xfrm>
          <a:prstGeom prst="rect">
            <a:avLst/>
          </a:prstGeom>
          <a:solidFill>
            <a:srgbClr val="EBB3D3"/>
          </a:solidFill>
          <a:ln>
            <a:noFill/>
          </a:ln>
          <a:effectLst/>
          <a:extLst/>
        </p:spPr>
        <p:txBody>
          <a:bodyPr>
            <a:spAutoFit/>
          </a:bodyPr>
          <a:lstStyle/>
          <a:p>
            <a:pPr>
              <a:defRPr/>
            </a:pPr>
            <a:r>
              <a:rPr lang="es-ES" dirty="0">
                <a:solidFill>
                  <a:srgbClr val="0000CC"/>
                </a:solidFill>
                <a:effectLst>
                  <a:outerShdw blurRad="38100" dist="38100" dir="2700000" algn="tl">
                    <a:srgbClr val="000000">
                      <a:alpha val="43137"/>
                    </a:srgbClr>
                  </a:outerShdw>
                </a:effectLst>
              </a:rPr>
              <a:t>Propias</a:t>
            </a:r>
            <a:r>
              <a:rPr lang="es-ES" dirty="0"/>
              <a:t>     </a:t>
            </a:r>
            <a:r>
              <a:rPr lang="es-ES" b="1" dirty="0"/>
              <a:t>57</a:t>
            </a:r>
            <a:r>
              <a:rPr lang="es-ES" sz="2000" b="1" dirty="0"/>
              <a:t>%</a:t>
            </a:r>
            <a:r>
              <a:rPr lang="es-ES" dirty="0"/>
              <a:t> </a:t>
            </a:r>
            <a:r>
              <a:rPr lang="es-ES" sz="1600" dirty="0"/>
              <a:t>(38-75%) </a:t>
            </a:r>
          </a:p>
          <a:p>
            <a:pPr>
              <a:defRPr/>
            </a:pPr>
            <a:r>
              <a:rPr lang="es-ES" dirty="0">
                <a:solidFill>
                  <a:srgbClr val="C00000"/>
                </a:solidFill>
                <a:effectLst>
                  <a:outerShdw blurRad="38100" dist="38100" dir="2700000" algn="tl">
                    <a:srgbClr val="000000">
                      <a:alpha val="43137"/>
                    </a:srgbClr>
                  </a:outerShdw>
                </a:effectLst>
              </a:rPr>
              <a:t>En otros  </a:t>
            </a:r>
            <a:r>
              <a:rPr lang="es-ES" b="1" dirty="0"/>
              <a:t>81</a:t>
            </a:r>
            <a:r>
              <a:rPr lang="es-ES" sz="2000" b="1" dirty="0"/>
              <a:t>%</a:t>
            </a:r>
            <a:r>
              <a:rPr lang="es-ES" dirty="0"/>
              <a:t> </a:t>
            </a:r>
            <a:r>
              <a:rPr lang="es-ES" sz="1600" dirty="0"/>
              <a:t>(70-92%)</a:t>
            </a:r>
            <a:r>
              <a:rPr lang="es-ES" dirty="0"/>
              <a:t> </a:t>
            </a:r>
          </a:p>
        </p:txBody>
      </p:sp>
      <p:sp>
        <p:nvSpPr>
          <p:cNvPr id="86030" name="Rectangle 14"/>
          <p:cNvSpPr>
            <a:spLocks noChangeArrowheads="1"/>
          </p:cNvSpPr>
          <p:nvPr/>
        </p:nvSpPr>
        <p:spPr bwMode="auto">
          <a:xfrm>
            <a:off x="3851275" y="2814638"/>
            <a:ext cx="4781550"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Tx/>
              <a:buChar char="•"/>
            </a:pPr>
            <a:r>
              <a:rPr lang="es-ES" sz="1600"/>
              <a:t> Insertar en bibliografía referencias NO leídas</a:t>
            </a:r>
          </a:p>
        </p:txBody>
      </p:sp>
      <p:sp>
        <p:nvSpPr>
          <p:cNvPr id="86031" name="Rectangle 15"/>
          <p:cNvSpPr>
            <a:spLocks noChangeArrowheads="1"/>
          </p:cNvSpPr>
          <p:nvPr/>
        </p:nvSpPr>
        <p:spPr bwMode="auto">
          <a:xfrm>
            <a:off x="3851275" y="4811713"/>
            <a:ext cx="386715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Tx/>
              <a:buChar char="•"/>
            </a:pPr>
            <a:r>
              <a:rPr lang="es-ES" sz="1600"/>
              <a:t> Copiarse de un compañero en examen</a:t>
            </a:r>
          </a:p>
        </p:txBody>
      </p:sp>
      <p:sp>
        <p:nvSpPr>
          <p:cNvPr id="86032" name="Rectangle 16"/>
          <p:cNvSpPr>
            <a:spLocks noChangeArrowheads="1"/>
          </p:cNvSpPr>
          <p:nvPr/>
        </p:nvSpPr>
        <p:spPr bwMode="auto">
          <a:xfrm>
            <a:off x="3851275" y="3152775"/>
            <a:ext cx="4176713"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buClr>
                <a:srgbClr val="A50021"/>
              </a:buClr>
              <a:buFontTx/>
              <a:buChar char="•"/>
            </a:pPr>
            <a:r>
              <a:rPr lang="es-ES" sz="1600"/>
              <a:t> Entregar trabajo con copias de fuentes   </a:t>
            </a:r>
          </a:p>
          <a:p>
            <a:pPr>
              <a:buClr>
                <a:srgbClr val="A50021"/>
              </a:buClr>
            </a:pPr>
            <a:r>
              <a:rPr lang="es-ES" sz="1600"/>
              <a:t>   impresas NO citadas</a:t>
            </a:r>
          </a:p>
        </p:txBody>
      </p:sp>
      <p:sp>
        <p:nvSpPr>
          <p:cNvPr id="86033" name="Rectangle 17"/>
          <p:cNvSpPr>
            <a:spLocks noChangeArrowheads="1"/>
          </p:cNvSpPr>
          <p:nvPr/>
        </p:nvSpPr>
        <p:spPr bwMode="auto">
          <a:xfrm>
            <a:off x="3824288" y="4149725"/>
            <a:ext cx="4308475"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buClr>
                <a:srgbClr val="A50021"/>
              </a:buClr>
              <a:buFontTx/>
              <a:buChar char="•"/>
            </a:pPr>
            <a:r>
              <a:rPr lang="es-ES" sz="1600" dirty="0"/>
              <a:t> Entregar trabajo </a:t>
            </a:r>
            <a:r>
              <a:rPr lang="es-ES" sz="1600" u="sng" dirty="0"/>
              <a:t>copia íntegra</a:t>
            </a:r>
            <a:r>
              <a:rPr lang="es-ES" sz="1600" dirty="0"/>
              <a:t> de páginas   </a:t>
            </a:r>
          </a:p>
          <a:p>
            <a:pPr>
              <a:buClr>
                <a:srgbClr val="A50021"/>
              </a:buClr>
            </a:pPr>
            <a:r>
              <a:rPr lang="es-ES" sz="1600" i="1" dirty="0"/>
              <a:t>  </a:t>
            </a:r>
            <a:r>
              <a:rPr lang="es-ES" sz="1600" dirty="0"/>
              <a:t>web o artículos de Internet</a:t>
            </a:r>
          </a:p>
        </p:txBody>
      </p:sp>
      <p:sp>
        <p:nvSpPr>
          <p:cNvPr id="86034" name="Rectangle 18"/>
          <p:cNvSpPr>
            <a:spLocks noChangeArrowheads="1"/>
          </p:cNvSpPr>
          <p:nvPr/>
        </p:nvSpPr>
        <p:spPr bwMode="auto">
          <a:xfrm>
            <a:off x="3851275" y="5172075"/>
            <a:ext cx="3659188"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Tx/>
              <a:buChar char="•"/>
            </a:pPr>
            <a:r>
              <a:rPr lang="es-ES" sz="1600"/>
              <a:t> Dejarse copiar  de otro estudiante </a:t>
            </a:r>
          </a:p>
        </p:txBody>
      </p:sp>
      <p:sp>
        <p:nvSpPr>
          <p:cNvPr id="86035" name="Rectangle 19"/>
          <p:cNvSpPr>
            <a:spLocks noChangeArrowheads="1"/>
          </p:cNvSpPr>
          <p:nvPr/>
        </p:nvSpPr>
        <p:spPr bwMode="auto">
          <a:xfrm>
            <a:off x="3851275" y="3733800"/>
            <a:ext cx="4465638" cy="339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buClr>
                <a:srgbClr val="A50021"/>
              </a:buClr>
              <a:buFontTx/>
              <a:buChar char="•"/>
            </a:pPr>
            <a:r>
              <a:rPr lang="es-ES" sz="1600" dirty="0"/>
              <a:t> Entregar trabajo con copias de páginas web</a:t>
            </a:r>
          </a:p>
        </p:txBody>
      </p:sp>
      <p:sp>
        <p:nvSpPr>
          <p:cNvPr id="57355" name="Line 21"/>
          <p:cNvSpPr>
            <a:spLocks noChangeShapeType="1"/>
          </p:cNvSpPr>
          <p:nvPr/>
        </p:nvSpPr>
        <p:spPr bwMode="auto">
          <a:xfrm>
            <a:off x="3779838" y="2709863"/>
            <a:ext cx="0" cy="2879725"/>
          </a:xfrm>
          <a:prstGeom prst="line">
            <a:avLst/>
          </a:prstGeom>
          <a:noFill/>
          <a:ln w="38100">
            <a:solidFill>
              <a:srgbClr val="FF0066"/>
            </a:solidFill>
            <a:round/>
            <a:headEnd/>
            <a:tailEnd/>
          </a:ln>
          <a:effectLst>
            <a:outerShdw dist="35921" dir="2700000" algn="ctr" rotWithShape="0">
              <a:schemeClr val="tx1"/>
            </a:outerShdw>
          </a:effectLst>
          <a:extLst>
            <a:ext uri="{909E8E84-426E-40DD-AFC4-6F175D3DCCD1}">
              <a14:hiddenFill xmlns="" xmlns:a14="http://schemas.microsoft.com/office/drawing/2010/main">
                <a:noFill/>
              </a14:hiddenFill>
            </a:ext>
          </a:extLst>
        </p:spPr>
        <p:txBody>
          <a:bodyPr/>
          <a:lstStyle/>
          <a:p>
            <a:endParaRPr lang="es-VE"/>
          </a:p>
        </p:txBody>
      </p:sp>
      <p:sp>
        <p:nvSpPr>
          <p:cNvPr id="2" name="1 Rectángulo"/>
          <p:cNvSpPr>
            <a:spLocks noChangeArrowheads="1"/>
          </p:cNvSpPr>
          <p:nvPr/>
        </p:nvSpPr>
        <p:spPr bwMode="auto">
          <a:xfrm>
            <a:off x="1922075" y="1930400"/>
            <a:ext cx="5299849" cy="584775"/>
          </a:xfrm>
          <a:prstGeom prst="rect">
            <a:avLst/>
          </a:prstGeom>
          <a:solidFill>
            <a:srgbClr val="FFFF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3200" dirty="0" smtClean="0">
                <a:solidFill>
                  <a:srgbClr val="000000"/>
                </a:solidFill>
              </a:rPr>
              <a:t>Conductas MÁS </a:t>
            </a:r>
            <a:r>
              <a:rPr lang="es-ES" sz="2800" dirty="0">
                <a:solidFill>
                  <a:srgbClr val="000000"/>
                </a:solidFill>
              </a:rPr>
              <a:t>frecuentes</a:t>
            </a:r>
            <a:r>
              <a:rPr lang="es-ES" sz="3200" dirty="0">
                <a:solidFill>
                  <a:srgbClr val="000000"/>
                </a:solidFill>
              </a:rPr>
              <a:t> </a:t>
            </a:r>
          </a:p>
        </p:txBody>
      </p:sp>
      <p:sp>
        <p:nvSpPr>
          <p:cNvPr id="16" name="15 CuadroTexto"/>
          <p:cNvSpPr txBox="1"/>
          <p:nvPr/>
        </p:nvSpPr>
        <p:spPr>
          <a:xfrm>
            <a:off x="8121650" y="4108450"/>
            <a:ext cx="401638" cy="584200"/>
          </a:xfrm>
          <a:prstGeom prst="rect">
            <a:avLst/>
          </a:prstGeom>
          <a:noFill/>
        </p:spPr>
        <p:txBody>
          <a:bodyPr wrap="none">
            <a:spAutoFit/>
          </a:bodyPr>
          <a:lstStyle/>
          <a:p>
            <a:pPr>
              <a:defRPr/>
            </a:pPr>
            <a:r>
              <a:rPr lang="es-ES" sz="3200" b="1" dirty="0">
                <a:solidFill>
                  <a:srgbClr val="C00000"/>
                </a:solidFill>
                <a:effectLst>
                  <a:outerShdw blurRad="38100" dist="38100" dir="2700000" algn="tl">
                    <a:srgbClr val="000000">
                      <a:alpha val="43137"/>
                    </a:srgbClr>
                  </a:outerShdw>
                </a:effectLst>
              </a:rPr>
              <a:t>*</a:t>
            </a:r>
          </a:p>
        </p:txBody>
      </p:sp>
      <p:sp>
        <p:nvSpPr>
          <p:cNvPr id="14" name="Text Box 4"/>
          <p:cNvSpPr txBox="1">
            <a:spLocks noChangeArrowheads="1"/>
          </p:cNvSpPr>
          <p:nvPr/>
        </p:nvSpPr>
        <p:spPr bwMode="auto">
          <a:xfrm>
            <a:off x="6309171"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15" name="23 CuadroTexto"/>
          <p:cNvSpPr txBox="1">
            <a:spLocks noChangeArrowheads="1"/>
          </p:cNvSpPr>
          <p:nvPr/>
        </p:nvSpPr>
        <p:spPr bwMode="auto">
          <a:xfrm>
            <a:off x="4092575" y="1424583"/>
            <a:ext cx="95885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1200"/>
              <a:t>Mayo 2012</a:t>
            </a:r>
          </a:p>
        </p:txBody>
      </p:sp>
      <p:sp>
        <p:nvSpPr>
          <p:cNvPr id="17" name="16 Rectángulo"/>
          <p:cNvSpPr/>
          <p:nvPr/>
        </p:nvSpPr>
        <p:spPr>
          <a:xfrm>
            <a:off x="2332037" y="908720"/>
            <a:ext cx="4535487" cy="400050"/>
          </a:xfrm>
          <a:prstGeom prst="rect">
            <a:avLst/>
          </a:prstGeom>
          <a:solidFill>
            <a:srgbClr val="FFFF99"/>
          </a:solidFill>
          <a:ln>
            <a:solidFill>
              <a:srgbClr val="C00000"/>
            </a:solidFill>
          </a:ln>
        </p:spPr>
        <p:txBody>
          <a:bodyPr>
            <a:spAutoFit/>
          </a:bodyPr>
          <a:lstStyle/>
          <a:p>
            <a:pPr algn="ctr">
              <a:defRPr/>
            </a:pPr>
            <a:r>
              <a:rPr lang="es-ES" sz="2000" dirty="0">
                <a:effectLst>
                  <a:outerShdw blurRad="38100" dist="38100" dir="2700000" algn="tl">
                    <a:srgbClr val="FFFFFF"/>
                  </a:outerShdw>
                </a:effectLst>
              </a:rPr>
              <a:t>DESHONESTIDAD ACADÉMICA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86030"/>
                                        </p:tgtEl>
                                        <p:attrNameLst>
                                          <p:attrName>style.visibility</p:attrName>
                                        </p:attrNameLst>
                                      </p:cBhvr>
                                      <p:to>
                                        <p:strVal val="visible"/>
                                      </p:to>
                                    </p:set>
                                    <p:animEffect transition="in" filter="wipe(up)">
                                      <p:cBhvr>
                                        <p:cTn id="11" dur="2000"/>
                                        <p:tgtEl>
                                          <p:spTgt spid="86030"/>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86031"/>
                                        </p:tgtEl>
                                        <p:attrNameLst>
                                          <p:attrName>style.visibility</p:attrName>
                                        </p:attrNameLst>
                                      </p:cBhvr>
                                      <p:to>
                                        <p:strVal val="visible"/>
                                      </p:to>
                                    </p:set>
                                    <p:animEffect transition="in" filter="wipe(up)">
                                      <p:cBhvr>
                                        <p:cTn id="14" dur="2000"/>
                                        <p:tgtEl>
                                          <p:spTgt spid="86031"/>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86032"/>
                                        </p:tgtEl>
                                        <p:attrNameLst>
                                          <p:attrName>style.visibility</p:attrName>
                                        </p:attrNameLst>
                                      </p:cBhvr>
                                      <p:to>
                                        <p:strVal val="visible"/>
                                      </p:to>
                                    </p:set>
                                    <p:animEffect transition="in" filter="wipe(up)">
                                      <p:cBhvr>
                                        <p:cTn id="17" dur="2000"/>
                                        <p:tgtEl>
                                          <p:spTgt spid="86032"/>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86033"/>
                                        </p:tgtEl>
                                        <p:attrNameLst>
                                          <p:attrName>style.visibility</p:attrName>
                                        </p:attrNameLst>
                                      </p:cBhvr>
                                      <p:to>
                                        <p:strVal val="visible"/>
                                      </p:to>
                                    </p:set>
                                    <p:animEffect transition="in" filter="wipe(up)">
                                      <p:cBhvr>
                                        <p:cTn id="20" dur="2000"/>
                                        <p:tgtEl>
                                          <p:spTgt spid="86033"/>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86034"/>
                                        </p:tgtEl>
                                        <p:attrNameLst>
                                          <p:attrName>style.visibility</p:attrName>
                                        </p:attrNameLst>
                                      </p:cBhvr>
                                      <p:to>
                                        <p:strVal val="visible"/>
                                      </p:to>
                                    </p:set>
                                    <p:animEffect transition="in" filter="wipe(up)">
                                      <p:cBhvr>
                                        <p:cTn id="23" dur="2000"/>
                                        <p:tgtEl>
                                          <p:spTgt spid="8603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86035"/>
                                        </p:tgtEl>
                                        <p:attrNameLst>
                                          <p:attrName>style.visibility</p:attrName>
                                        </p:attrNameLst>
                                      </p:cBhvr>
                                      <p:to>
                                        <p:strVal val="visible"/>
                                      </p:to>
                                    </p:set>
                                    <p:animEffect transition="in" filter="wipe(up)">
                                      <p:cBhvr>
                                        <p:cTn id="26" dur="2000"/>
                                        <p:tgtEl>
                                          <p:spTgt spid="8603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602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9" grpId="0" animBg="1"/>
      <p:bldP spid="86030" grpId="0"/>
      <p:bldP spid="86031" grpId="0"/>
      <p:bldP spid="86032" grpId="0"/>
      <p:bldP spid="86033" grpId="0"/>
      <p:bldP spid="86034" grpId="0"/>
      <p:bldP spid="86035" grpId="0"/>
      <p:bldP spid="2" grpId="0" animBg="1"/>
      <p:bldP spid="1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14" name="Rectangle 22"/>
          <p:cNvSpPr>
            <a:spLocks noChangeArrowheads="1"/>
          </p:cNvSpPr>
          <p:nvPr/>
        </p:nvSpPr>
        <p:spPr bwMode="auto">
          <a:xfrm>
            <a:off x="4384675" y="2924175"/>
            <a:ext cx="393065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Tx/>
              <a:buChar char="•"/>
            </a:pPr>
            <a:r>
              <a:rPr lang="es-ES" sz="1600"/>
              <a:t> Presentar un examen por otra persona</a:t>
            </a:r>
          </a:p>
        </p:txBody>
      </p:sp>
      <p:sp>
        <p:nvSpPr>
          <p:cNvPr id="85015" name="Rectangle 23"/>
          <p:cNvSpPr>
            <a:spLocks noChangeArrowheads="1"/>
          </p:cNvSpPr>
          <p:nvPr/>
        </p:nvSpPr>
        <p:spPr bwMode="auto">
          <a:xfrm>
            <a:off x="4384675" y="3308350"/>
            <a:ext cx="3686175"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Tx/>
              <a:buChar char="•"/>
            </a:pPr>
            <a:r>
              <a:rPr lang="es-ES" sz="1600" u="sng"/>
              <a:t> Falsear datos</a:t>
            </a:r>
            <a:r>
              <a:rPr lang="es-ES" sz="1600"/>
              <a:t> en trabajo académico</a:t>
            </a:r>
          </a:p>
        </p:txBody>
      </p:sp>
      <p:sp>
        <p:nvSpPr>
          <p:cNvPr id="85016" name="Rectangle 24"/>
          <p:cNvSpPr>
            <a:spLocks noChangeArrowheads="1"/>
          </p:cNvSpPr>
          <p:nvPr/>
        </p:nvSpPr>
        <p:spPr bwMode="auto">
          <a:xfrm>
            <a:off x="4384675" y="3740150"/>
            <a:ext cx="198120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Tx/>
              <a:buChar char="•"/>
            </a:pPr>
            <a:r>
              <a:rPr lang="es-ES" sz="1600"/>
              <a:t> Uso de “chuletas”</a:t>
            </a:r>
          </a:p>
        </p:txBody>
      </p:sp>
      <p:sp>
        <p:nvSpPr>
          <p:cNvPr id="85017" name="Rectangle 25"/>
          <p:cNvSpPr>
            <a:spLocks noChangeArrowheads="1"/>
          </p:cNvSpPr>
          <p:nvPr/>
        </p:nvSpPr>
        <p:spPr bwMode="auto">
          <a:xfrm>
            <a:off x="4384675" y="4100513"/>
            <a:ext cx="3736975"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Tx/>
              <a:buChar char="•"/>
            </a:pPr>
            <a:r>
              <a:rPr lang="es-ES" sz="1600"/>
              <a:t> </a:t>
            </a:r>
            <a:r>
              <a:rPr lang="es-ES" sz="1600" u="sng"/>
              <a:t>Pagar</a:t>
            </a:r>
            <a:r>
              <a:rPr lang="es-ES" sz="1600"/>
              <a:t> a alguien por hacer un trabajo</a:t>
            </a:r>
          </a:p>
        </p:txBody>
      </p:sp>
      <p:sp>
        <p:nvSpPr>
          <p:cNvPr id="85018" name="Rectangle 26"/>
          <p:cNvSpPr>
            <a:spLocks noChangeArrowheads="1"/>
          </p:cNvSpPr>
          <p:nvPr/>
        </p:nvSpPr>
        <p:spPr bwMode="auto">
          <a:xfrm>
            <a:off x="4384675" y="4532313"/>
            <a:ext cx="3702050"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Tx/>
              <a:buChar char="•"/>
            </a:pPr>
            <a:r>
              <a:rPr lang="es-ES" sz="1600"/>
              <a:t> Entregar un trabajo propio anterior</a:t>
            </a:r>
          </a:p>
        </p:txBody>
      </p:sp>
      <p:sp>
        <p:nvSpPr>
          <p:cNvPr id="85019" name="Rectangle 27"/>
          <p:cNvSpPr>
            <a:spLocks noChangeArrowheads="1"/>
          </p:cNvSpPr>
          <p:nvPr/>
        </p:nvSpPr>
        <p:spPr bwMode="auto">
          <a:xfrm>
            <a:off x="4376738" y="4892675"/>
            <a:ext cx="4157662"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Tx/>
              <a:buChar char="•"/>
            </a:pPr>
            <a:r>
              <a:rPr lang="es-ES" sz="1600"/>
              <a:t> Dar a compañero trabajo propio anterior</a:t>
            </a:r>
          </a:p>
        </p:txBody>
      </p:sp>
      <p:sp>
        <p:nvSpPr>
          <p:cNvPr id="85020" name="Rectangle 28"/>
          <p:cNvSpPr>
            <a:spLocks noChangeArrowheads="1"/>
          </p:cNvSpPr>
          <p:nvPr/>
        </p:nvSpPr>
        <p:spPr bwMode="auto">
          <a:xfrm>
            <a:off x="4384675" y="5253038"/>
            <a:ext cx="3952875"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Tx/>
              <a:buChar char="•"/>
            </a:pPr>
            <a:r>
              <a:rPr lang="es-ES" sz="1600"/>
              <a:t> Hacer un trabajo para otro estudiante</a:t>
            </a:r>
          </a:p>
        </p:txBody>
      </p:sp>
      <p:sp>
        <p:nvSpPr>
          <p:cNvPr id="85023" name="Rectangle 31"/>
          <p:cNvSpPr>
            <a:spLocks noChangeArrowheads="1"/>
          </p:cNvSpPr>
          <p:nvPr/>
        </p:nvSpPr>
        <p:spPr bwMode="auto">
          <a:xfrm>
            <a:off x="501650" y="3741738"/>
            <a:ext cx="3457575" cy="830262"/>
          </a:xfrm>
          <a:prstGeom prst="rect">
            <a:avLst/>
          </a:prstGeom>
          <a:solidFill>
            <a:srgbClr val="CCCCFF"/>
          </a:solidFill>
          <a:ln>
            <a:noFill/>
          </a:ln>
          <a:effectLst/>
          <a:extLst/>
        </p:spPr>
        <p:txBody>
          <a:bodyPr>
            <a:spAutoFit/>
          </a:bodyPr>
          <a:lstStyle/>
          <a:p>
            <a:pPr>
              <a:defRPr/>
            </a:pPr>
            <a:r>
              <a:rPr lang="es-ES" dirty="0">
                <a:solidFill>
                  <a:srgbClr val="0000CC"/>
                </a:solidFill>
                <a:effectLst>
                  <a:outerShdw blurRad="38100" dist="38100" dir="2700000" algn="tl">
                    <a:srgbClr val="000000">
                      <a:alpha val="43137"/>
                    </a:srgbClr>
                  </a:outerShdw>
                </a:effectLst>
              </a:rPr>
              <a:t>Propias</a:t>
            </a:r>
            <a:r>
              <a:rPr lang="es-ES" b="1" dirty="0"/>
              <a:t>    20%</a:t>
            </a:r>
            <a:r>
              <a:rPr lang="es-ES" dirty="0"/>
              <a:t> </a:t>
            </a:r>
            <a:r>
              <a:rPr lang="es-ES" sz="1600" dirty="0"/>
              <a:t>(11-35%) </a:t>
            </a:r>
          </a:p>
          <a:p>
            <a:pPr>
              <a:defRPr/>
            </a:pPr>
            <a:r>
              <a:rPr lang="es-ES" dirty="0">
                <a:solidFill>
                  <a:srgbClr val="C00000"/>
                </a:solidFill>
                <a:effectLst>
                  <a:outerShdw blurRad="38100" dist="38100" dir="2700000" algn="tl">
                    <a:srgbClr val="000000">
                      <a:alpha val="43137"/>
                    </a:srgbClr>
                  </a:outerShdw>
                </a:effectLst>
              </a:rPr>
              <a:t>En otros </a:t>
            </a:r>
            <a:r>
              <a:rPr lang="es-ES" b="1" dirty="0">
                <a:solidFill>
                  <a:srgbClr val="C00000"/>
                </a:solidFill>
                <a:effectLst>
                  <a:outerShdw blurRad="38100" dist="38100" dir="2700000" algn="tl">
                    <a:srgbClr val="000000">
                      <a:alpha val="43137"/>
                    </a:srgbClr>
                  </a:outerShdw>
                </a:effectLst>
              </a:rPr>
              <a:t> </a:t>
            </a:r>
            <a:r>
              <a:rPr lang="es-ES" b="1" dirty="0"/>
              <a:t>57%</a:t>
            </a:r>
            <a:r>
              <a:rPr lang="es-ES" dirty="0"/>
              <a:t> </a:t>
            </a:r>
            <a:r>
              <a:rPr lang="es-ES" sz="1600" dirty="0"/>
              <a:t>(45-70%)</a:t>
            </a:r>
          </a:p>
        </p:txBody>
      </p:sp>
      <p:sp>
        <p:nvSpPr>
          <p:cNvPr id="58380" name="Line 32"/>
          <p:cNvSpPr>
            <a:spLocks noChangeShapeType="1"/>
          </p:cNvSpPr>
          <p:nvPr/>
        </p:nvSpPr>
        <p:spPr bwMode="auto">
          <a:xfrm flipH="1">
            <a:off x="4303713" y="2852738"/>
            <a:ext cx="7937" cy="2808287"/>
          </a:xfrm>
          <a:prstGeom prst="line">
            <a:avLst/>
          </a:prstGeom>
          <a:noFill/>
          <a:ln w="38100">
            <a:solidFill>
              <a:srgbClr val="0000CC"/>
            </a:solidFill>
            <a:round/>
            <a:headEnd/>
            <a:tailEnd/>
          </a:ln>
          <a:effectLst>
            <a:outerShdw dist="35921" dir="2700000" algn="ctr" rotWithShape="0">
              <a:schemeClr val="tx1"/>
            </a:outerShdw>
          </a:effectLst>
          <a:extLst>
            <a:ext uri="{909E8E84-426E-40DD-AFC4-6F175D3DCCD1}">
              <a14:hiddenFill xmlns="" xmlns:a14="http://schemas.microsoft.com/office/drawing/2010/main">
                <a:noFill/>
              </a14:hiddenFill>
            </a:ext>
          </a:extLst>
        </p:spPr>
        <p:txBody>
          <a:bodyPr/>
          <a:lstStyle/>
          <a:p>
            <a:endParaRPr lang="es-VE"/>
          </a:p>
        </p:txBody>
      </p:sp>
      <p:sp>
        <p:nvSpPr>
          <p:cNvPr id="2" name="1 Rectángulo"/>
          <p:cNvSpPr>
            <a:spLocks noChangeArrowheads="1"/>
          </p:cNvSpPr>
          <p:nvPr/>
        </p:nvSpPr>
        <p:spPr bwMode="auto">
          <a:xfrm>
            <a:off x="1660922" y="2060848"/>
            <a:ext cx="5822156" cy="584775"/>
          </a:xfrm>
          <a:prstGeom prst="rect">
            <a:avLst/>
          </a:prstGeom>
          <a:solidFill>
            <a:srgbClr val="FFFF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s-ES" sz="3200" dirty="0" smtClean="0">
                <a:solidFill>
                  <a:srgbClr val="000000"/>
                </a:solidFill>
              </a:rPr>
              <a:t>Conductas MENOS </a:t>
            </a:r>
            <a:r>
              <a:rPr lang="es-ES" sz="2800" dirty="0">
                <a:solidFill>
                  <a:srgbClr val="000000"/>
                </a:solidFill>
              </a:rPr>
              <a:t>frecuentes</a:t>
            </a:r>
            <a:r>
              <a:rPr lang="es-ES" dirty="0">
                <a:solidFill>
                  <a:srgbClr val="000000"/>
                </a:solidFill>
              </a:rPr>
              <a:t> </a:t>
            </a:r>
          </a:p>
        </p:txBody>
      </p:sp>
      <p:sp>
        <p:nvSpPr>
          <p:cNvPr id="14" name="Text Box 4"/>
          <p:cNvSpPr txBox="1">
            <a:spLocks noChangeArrowheads="1"/>
          </p:cNvSpPr>
          <p:nvPr/>
        </p:nvSpPr>
        <p:spPr bwMode="auto">
          <a:xfrm>
            <a:off x="6309171"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15" name="23 CuadroTexto"/>
          <p:cNvSpPr txBox="1">
            <a:spLocks noChangeArrowheads="1"/>
          </p:cNvSpPr>
          <p:nvPr/>
        </p:nvSpPr>
        <p:spPr bwMode="auto">
          <a:xfrm>
            <a:off x="4104481" y="1628800"/>
            <a:ext cx="95885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1200"/>
              <a:t>Mayo 2012</a:t>
            </a:r>
          </a:p>
        </p:txBody>
      </p:sp>
      <p:sp>
        <p:nvSpPr>
          <p:cNvPr id="16" name="15 Rectángulo"/>
          <p:cNvSpPr/>
          <p:nvPr/>
        </p:nvSpPr>
        <p:spPr>
          <a:xfrm>
            <a:off x="2332037" y="1146627"/>
            <a:ext cx="4535487" cy="400050"/>
          </a:xfrm>
          <a:prstGeom prst="rect">
            <a:avLst/>
          </a:prstGeom>
          <a:solidFill>
            <a:srgbClr val="FFFF99"/>
          </a:solidFill>
          <a:ln>
            <a:solidFill>
              <a:srgbClr val="C00000"/>
            </a:solidFill>
          </a:ln>
        </p:spPr>
        <p:txBody>
          <a:bodyPr>
            <a:spAutoFit/>
          </a:bodyPr>
          <a:lstStyle/>
          <a:p>
            <a:pPr algn="ctr">
              <a:defRPr/>
            </a:pPr>
            <a:r>
              <a:rPr lang="es-ES" sz="2000" dirty="0">
                <a:effectLst>
                  <a:outerShdw blurRad="38100" dist="38100" dir="2700000" algn="tl">
                    <a:srgbClr val="FFFFFF"/>
                  </a:outerShdw>
                </a:effectLst>
              </a:rPr>
              <a:t>DESHONESTIDAD ACADÉMICA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85014"/>
                                        </p:tgtEl>
                                        <p:attrNameLst>
                                          <p:attrName>style.visibility</p:attrName>
                                        </p:attrNameLst>
                                      </p:cBhvr>
                                      <p:to>
                                        <p:strVal val="visible"/>
                                      </p:to>
                                    </p:set>
                                    <p:animEffect transition="in" filter="wipe(up)">
                                      <p:cBhvr>
                                        <p:cTn id="11" dur="2000"/>
                                        <p:tgtEl>
                                          <p:spTgt spid="85014"/>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85015"/>
                                        </p:tgtEl>
                                        <p:attrNameLst>
                                          <p:attrName>style.visibility</p:attrName>
                                        </p:attrNameLst>
                                      </p:cBhvr>
                                      <p:to>
                                        <p:strVal val="visible"/>
                                      </p:to>
                                    </p:set>
                                    <p:animEffect transition="in" filter="wipe(up)">
                                      <p:cBhvr>
                                        <p:cTn id="14" dur="2000"/>
                                        <p:tgtEl>
                                          <p:spTgt spid="85015"/>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85016"/>
                                        </p:tgtEl>
                                        <p:attrNameLst>
                                          <p:attrName>style.visibility</p:attrName>
                                        </p:attrNameLst>
                                      </p:cBhvr>
                                      <p:to>
                                        <p:strVal val="visible"/>
                                      </p:to>
                                    </p:set>
                                    <p:animEffect transition="in" filter="wipe(up)">
                                      <p:cBhvr>
                                        <p:cTn id="17" dur="2000"/>
                                        <p:tgtEl>
                                          <p:spTgt spid="85016"/>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85017"/>
                                        </p:tgtEl>
                                        <p:attrNameLst>
                                          <p:attrName>style.visibility</p:attrName>
                                        </p:attrNameLst>
                                      </p:cBhvr>
                                      <p:to>
                                        <p:strVal val="visible"/>
                                      </p:to>
                                    </p:set>
                                    <p:animEffect transition="in" filter="wipe(up)">
                                      <p:cBhvr>
                                        <p:cTn id="20" dur="2000"/>
                                        <p:tgtEl>
                                          <p:spTgt spid="8501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85018"/>
                                        </p:tgtEl>
                                        <p:attrNameLst>
                                          <p:attrName>style.visibility</p:attrName>
                                        </p:attrNameLst>
                                      </p:cBhvr>
                                      <p:to>
                                        <p:strVal val="visible"/>
                                      </p:to>
                                    </p:set>
                                    <p:animEffect transition="in" filter="wipe(up)">
                                      <p:cBhvr>
                                        <p:cTn id="23" dur="2000"/>
                                        <p:tgtEl>
                                          <p:spTgt spid="85018"/>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85019"/>
                                        </p:tgtEl>
                                        <p:attrNameLst>
                                          <p:attrName>style.visibility</p:attrName>
                                        </p:attrNameLst>
                                      </p:cBhvr>
                                      <p:to>
                                        <p:strVal val="visible"/>
                                      </p:to>
                                    </p:set>
                                    <p:animEffect transition="in" filter="wipe(up)">
                                      <p:cBhvr>
                                        <p:cTn id="26" dur="2000"/>
                                        <p:tgtEl>
                                          <p:spTgt spid="85019"/>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85020"/>
                                        </p:tgtEl>
                                        <p:attrNameLst>
                                          <p:attrName>style.visibility</p:attrName>
                                        </p:attrNameLst>
                                      </p:cBhvr>
                                      <p:to>
                                        <p:strVal val="visible"/>
                                      </p:to>
                                    </p:set>
                                    <p:animEffect transition="in" filter="wipe(up)">
                                      <p:cBhvr>
                                        <p:cTn id="29" dur="2000"/>
                                        <p:tgtEl>
                                          <p:spTgt spid="85020"/>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850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14" grpId="0"/>
      <p:bldP spid="85015" grpId="0"/>
      <p:bldP spid="85016" grpId="0"/>
      <p:bldP spid="85017" grpId="0"/>
      <p:bldP spid="85018" grpId="0"/>
      <p:bldP spid="85019" grpId="0"/>
      <p:bldP spid="85020" grpId="0"/>
      <p:bldP spid="85023" grpId="0" animBg="1"/>
      <p:bldP spid="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ChangeArrowheads="1"/>
          </p:cNvSpPr>
          <p:nvPr/>
        </p:nvSpPr>
        <p:spPr bwMode="auto">
          <a:xfrm>
            <a:off x="2755900" y="1658888"/>
            <a:ext cx="3617913" cy="762000"/>
          </a:xfrm>
          <a:prstGeom prst="rect">
            <a:avLst/>
          </a:prstGeom>
          <a:noFill/>
          <a:ln>
            <a:noFill/>
          </a:ln>
          <a:effectLst/>
          <a:extLst/>
        </p:spPr>
        <p:txBody>
          <a:bodyPr wrap="none" anchor="ctr">
            <a:spAutoFit/>
          </a:bodyPr>
          <a:lstStyle/>
          <a:p>
            <a:pPr algn="ctr">
              <a:defRPr/>
            </a:pPr>
            <a:r>
              <a:rPr lang="es-ES" sz="2000" b="1">
                <a:cs typeface="Times New Roman" pitchFamily="18" charset="0"/>
              </a:rPr>
              <a:t>Tabla 2</a:t>
            </a:r>
            <a:endParaRPr lang="es-ES" sz="2000" b="1"/>
          </a:p>
          <a:p>
            <a:pPr algn="ctr" eaLnBrk="0" hangingPunct="0">
              <a:defRPr/>
            </a:pPr>
            <a:r>
              <a:rPr lang="es-ES" b="1">
                <a:effectLst>
                  <a:outerShdw blurRad="38100" dist="38100" dir="2700000" algn="tl">
                    <a:srgbClr val="C0C0C0"/>
                  </a:outerShdw>
                </a:effectLst>
                <a:cs typeface="Times New Roman" pitchFamily="18" charset="0"/>
              </a:rPr>
              <a:t>Causas</a:t>
            </a:r>
            <a:r>
              <a:rPr lang="es-ES">
                <a:effectLst>
                  <a:outerShdw blurRad="38100" dist="38100" dir="2700000" algn="tl">
                    <a:srgbClr val="C0C0C0"/>
                  </a:outerShdw>
                </a:effectLst>
                <a:cs typeface="Times New Roman" pitchFamily="18" charset="0"/>
              </a:rPr>
              <a:t> de las Conductas</a:t>
            </a:r>
            <a:endParaRPr lang="es-ES">
              <a:effectLst>
                <a:outerShdw blurRad="38100" dist="38100" dir="2700000" algn="tl">
                  <a:srgbClr val="C0C0C0"/>
                </a:outerShdw>
              </a:effectLst>
            </a:endParaRPr>
          </a:p>
        </p:txBody>
      </p:sp>
      <p:sp>
        <p:nvSpPr>
          <p:cNvPr id="75780" name="Rectangle 4"/>
          <p:cNvSpPr>
            <a:spLocks noChangeArrowheads="1"/>
          </p:cNvSpPr>
          <p:nvPr/>
        </p:nvSpPr>
        <p:spPr bwMode="auto">
          <a:xfrm>
            <a:off x="4413250" y="2535907"/>
            <a:ext cx="4262438" cy="677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s-ES" sz="2000" b="1">
                <a:solidFill>
                  <a:srgbClr val="C00000"/>
                </a:solidFill>
              </a:rPr>
              <a:t> Relevante</a:t>
            </a:r>
            <a:r>
              <a:rPr lang="es-ES" b="1"/>
              <a:t>    </a:t>
            </a:r>
            <a:r>
              <a:rPr lang="es-ES" sz="1800" b="1"/>
              <a:t>Muy poco relevante</a:t>
            </a:r>
            <a:r>
              <a:rPr lang="es-ES" sz="1800"/>
              <a:t> </a:t>
            </a:r>
          </a:p>
          <a:p>
            <a:r>
              <a:rPr lang="es-ES" sz="1400" b="1"/>
              <a:t>       % (n)                  % (n)</a:t>
            </a:r>
          </a:p>
        </p:txBody>
      </p:sp>
      <p:sp>
        <p:nvSpPr>
          <p:cNvPr id="75788" name="Rectangle 12"/>
          <p:cNvSpPr>
            <a:spLocks noChangeArrowheads="1"/>
          </p:cNvSpPr>
          <p:nvPr/>
        </p:nvSpPr>
        <p:spPr bwMode="auto">
          <a:xfrm>
            <a:off x="4767263" y="4337719"/>
            <a:ext cx="2963862"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2000" b="1"/>
              <a:t>74,7</a:t>
            </a:r>
            <a:r>
              <a:rPr lang="es-ES" sz="2000"/>
              <a:t> (56)        12,0 (9)</a:t>
            </a:r>
          </a:p>
        </p:txBody>
      </p:sp>
      <p:sp>
        <p:nvSpPr>
          <p:cNvPr id="75789" name="Rectangle 13"/>
          <p:cNvSpPr>
            <a:spLocks noChangeArrowheads="1"/>
          </p:cNvSpPr>
          <p:nvPr/>
        </p:nvSpPr>
        <p:spPr bwMode="auto">
          <a:xfrm>
            <a:off x="4767263" y="5117182"/>
            <a:ext cx="31623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2000" b="1"/>
              <a:t>46,7</a:t>
            </a:r>
            <a:r>
              <a:rPr lang="es-ES" sz="2000"/>
              <a:t> (35)        29,3 (22) </a:t>
            </a:r>
          </a:p>
        </p:txBody>
      </p:sp>
      <p:sp>
        <p:nvSpPr>
          <p:cNvPr id="59399" name="Line 19"/>
          <p:cNvSpPr>
            <a:spLocks noChangeShapeType="1"/>
          </p:cNvSpPr>
          <p:nvPr/>
        </p:nvSpPr>
        <p:spPr bwMode="auto">
          <a:xfrm>
            <a:off x="749300" y="2505744"/>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75797" name="Rectangle 21"/>
          <p:cNvSpPr>
            <a:spLocks noChangeArrowheads="1"/>
          </p:cNvSpPr>
          <p:nvPr/>
        </p:nvSpPr>
        <p:spPr bwMode="auto">
          <a:xfrm>
            <a:off x="954088" y="3269332"/>
            <a:ext cx="3813175" cy="2247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buClr>
                <a:srgbClr val="A50021"/>
              </a:buClr>
              <a:buFont typeface="Wingdings" pitchFamily="2" charset="2"/>
              <a:buChar char="§"/>
            </a:pPr>
            <a:r>
              <a:rPr lang="es-ES" sz="2000" dirty="0"/>
              <a:t> </a:t>
            </a:r>
            <a:r>
              <a:rPr lang="es-ES" sz="2000" b="1" dirty="0"/>
              <a:t>Facilidad de encontrar </a:t>
            </a:r>
          </a:p>
          <a:p>
            <a:pPr>
              <a:buClr>
                <a:srgbClr val="A50021"/>
              </a:buClr>
              <a:buFont typeface="Wingdings" pitchFamily="2" charset="2"/>
              <a:buNone/>
            </a:pPr>
            <a:r>
              <a:rPr lang="es-ES" sz="2000" b="1" dirty="0"/>
              <a:t>  información en </a:t>
            </a:r>
            <a:r>
              <a:rPr lang="es-ES" sz="2000" b="1" i="1" dirty="0"/>
              <a:t>Internet</a:t>
            </a:r>
          </a:p>
          <a:p>
            <a:pPr>
              <a:buClr>
                <a:srgbClr val="A50021"/>
              </a:buClr>
              <a:buFont typeface="Wingdings" pitchFamily="2" charset="2"/>
              <a:buNone/>
            </a:pPr>
            <a:endParaRPr lang="es-ES" sz="1000" b="1" dirty="0"/>
          </a:p>
          <a:p>
            <a:pPr>
              <a:buClr>
                <a:srgbClr val="A50021"/>
              </a:buClr>
              <a:buFont typeface="Wingdings" pitchFamily="2" charset="2"/>
              <a:buChar char="§"/>
            </a:pPr>
            <a:r>
              <a:rPr lang="es-ES" sz="1600" b="1" dirty="0"/>
              <a:t> </a:t>
            </a:r>
            <a:r>
              <a:rPr lang="es-ES" sz="2000" b="1" dirty="0">
                <a:effectLst>
                  <a:outerShdw blurRad="38100" dist="38100" dir="2700000" algn="tl">
                    <a:srgbClr val="000000">
                      <a:alpha val="43137"/>
                    </a:srgbClr>
                  </a:outerShdw>
                </a:effectLst>
              </a:rPr>
              <a:t>Por </a:t>
            </a:r>
            <a:r>
              <a:rPr lang="es-ES" sz="2000" b="1" u="sng" dirty="0">
                <a:effectLst>
                  <a:outerShdw blurRad="38100" dist="38100" dir="2700000" algn="tl">
                    <a:srgbClr val="000000">
                      <a:alpha val="43137"/>
                    </a:srgbClr>
                  </a:outerShdw>
                </a:effectLst>
              </a:rPr>
              <a:t>no saber</a:t>
            </a:r>
            <a:r>
              <a:rPr lang="es-ES" sz="2000" b="1" dirty="0">
                <a:effectLst>
                  <a:outerShdw blurRad="38100" dist="38100" dir="2700000" algn="tl">
                    <a:srgbClr val="000000">
                      <a:alpha val="43137"/>
                    </a:srgbClr>
                  </a:outerShdw>
                </a:effectLst>
              </a:rPr>
              <a:t> cómo hacer </a:t>
            </a:r>
          </a:p>
          <a:p>
            <a:pPr>
              <a:buClr>
                <a:srgbClr val="A50021"/>
              </a:buClr>
              <a:buFont typeface="Wingdings" pitchFamily="2" charset="2"/>
              <a:buNone/>
            </a:pPr>
            <a:r>
              <a:rPr lang="es-ES" sz="2000" b="1" dirty="0">
                <a:effectLst>
                  <a:outerShdw blurRad="38100" dist="38100" dir="2700000" algn="tl">
                    <a:srgbClr val="000000">
                      <a:alpha val="43137"/>
                    </a:srgbClr>
                  </a:outerShdw>
                </a:effectLst>
              </a:rPr>
              <a:t>  los trabajos académicos</a:t>
            </a:r>
          </a:p>
          <a:p>
            <a:pPr>
              <a:buClr>
                <a:srgbClr val="A50021"/>
              </a:buClr>
              <a:buFont typeface="Wingdings" pitchFamily="2" charset="2"/>
              <a:buChar char="§"/>
            </a:pPr>
            <a:endParaRPr lang="es-ES" sz="1000" b="1" dirty="0"/>
          </a:p>
          <a:p>
            <a:pPr>
              <a:buClr>
                <a:srgbClr val="A50021"/>
              </a:buClr>
              <a:buFont typeface="Wingdings" pitchFamily="2" charset="2"/>
              <a:buChar char="§"/>
            </a:pPr>
            <a:r>
              <a:rPr lang="es-ES" sz="1600" b="1" dirty="0"/>
              <a:t> </a:t>
            </a:r>
            <a:r>
              <a:rPr lang="es-ES" sz="2000" b="1" dirty="0"/>
              <a:t>La creencia que lo que </a:t>
            </a:r>
          </a:p>
          <a:p>
            <a:pPr>
              <a:buClr>
                <a:srgbClr val="A50021"/>
              </a:buClr>
              <a:buFont typeface="Wingdings" pitchFamily="2" charset="2"/>
              <a:buNone/>
            </a:pPr>
            <a:r>
              <a:rPr lang="es-ES" sz="2000" b="1" dirty="0"/>
              <a:t>  está en </a:t>
            </a:r>
            <a:r>
              <a:rPr lang="es-ES" sz="2000" b="1" i="1" dirty="0"/>
              <a:t>Internet </a:t>
            </a:r>
            <a:r>
              <a:rPr lang="es-ES" sz="2000" b="1" dirty="0"/>
              <a:t>es público</a:t>
            </a:r>
          </a:p>
        </p:txBody>
      </p:sp>
      <p:sp>
        <p:nvSpPr>
          <p:cNvPr id="75799" name="Rectangle 23"/>
          <p:cNvSpPr>
            <a:spLocks noChangeArrowheads="1"/>
          </p:cNvSpPr>
          <p:nvPr/>
        </p:nvSpPr>
        <p:spPr bwMode="auto">
          <a:xfrm>
            <a:off x="4767263" y="3499519"/>
            <a:ext cx="3078162"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sz="2000" b="1"/>
              <a:t>80,0</a:t>
            </a:r>
            <a:r>
              <a:rPr lang="es-ES" sz="2000"/>
              <a:t> (60)        16,0 (12)</a:t>
            </a:r>
          </a:p>
        </p:txBody>
      </p:sp>
      <p:sp>
        <p:nvSpPr>
          <p:cNvPr id="59402" name="Line 26"/>
          <p:cNvSpPr>
            <a:spLocks noChangeShapeType="1"/>
          </p:cNvSpPr>
          <p:nvPr/>
        </p:nvSpPr>
        <p:spPr bwMode="auto">
          <a:xfrm>
            <a:off x="749300" y="3196307"/>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59403" name="Text Box 27"/>
          <p:cNvSpPr txBox="1">
            <a:spLocks noChangeArrowheads="1"/>
          </p:cNvSpPr>
          <p:nvPr/>
        </p:nvSpPr>
        <p:spPr bwMode="auto">
          <a:xfrm>
            <a:off x="522288" y="3997994"/>
            <a:ext cx="454025" cy="701675"/>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4000">
                <a:solidFill>
                  <a:srgbClr val="A50021"/>
                </a:solidFill>
              </a:rPr>
              <a:t>*</a:t>
            </a:r>
          </a:p>
        </p:txBody>
      </p:sp>
      <p:sp>
        <p:nvSpPr>
          <p:cNvPr id="59404" name="Line 28"/>
          <p:cNvSpPr>
            <a:spLocks noChangeShapeType="1"/>
          </p:cNvSpPr>
          <p:nvPr/>
        </p:nvSpPr>
        <p:spPr bwMode="auto">
          <a:xfrm>
            <a:off x="954088" y="3269332"/>
            <a:ext cx="22225" cy="2247900"/>
          </a:xfrm>
          <a:prstGeom prst="line">
            <a:avLst/>
          </a:prstGeom>
          <a:noFill/>
          <a:ln w="28575">
            <a:solidFill>
              <a:srgbClr val="CC0000"/>
            </a:solidFill>
            <a:round/>
            <a:headEnd/>
            <a:tailEnd/>
          </a:ln>
          <a:effectLst>
            <a:outerShdw dist="35921" dir="2700000" algn="ctr" rotWithShape="0">
              <a:schemeClr val="tx1"/>
            </a:outerShdw>
          </a:effectLst>
          <a:extLst>
            <a:ext uri="{909E8E84-426E-40DD-AFC4-6F175D3DCCD1}">
              <a14:hiddenFill xmlns="" xmlns:a14="http://schemas.microsoft.com/office/drawing/2010/main">
                <a:noFill/>
              </a14:hiddenFill>
            </a:ext>
          </a:extLst>
        </p:spPr>
        <p:txBody>
          <a:bodyPr/>
          <a:lstStyle/>
          <a:p>
            <a:endParaRPr lang="es-VE"/>
          </a:p>
        </p:txBody>
      </p:sp>
      <p:sp>
        <p:nvSpPr>
          <p:cNvPr id="13" name="Text Box 4"/>
          <p:cNvSpPr txBox="1">
            <a:spLocks noChangeArrowheads="1"/>
          </p:cNvSpPr>
          <p:nvPr/>
        </p:nvSpPr>
        <p:spPr bwMode="auto">
          <a:xfrm>
            <a:off x="6309171"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15" name="23 CuadroTexto"/>
          <p:cNvSpPr txBox="1">
            <a:spLocks noChangeArrowheads="1"/>
          </p:cNvSpPr>
          <p:nvPr/>
        </p:nvSpPr>
        <p:spPr bwMode="auto">
          <a:xfrm>
            <a:off x="4104481" y="1064543"/>
            <a:ext cx="95885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1200"/>
              <a:t>Mayo 2012</a:t>
            </a:r>
          </a:p>
        </p:txBody>
      </p:sp>
      <p:sp>
        <p:nvSpPr>
          <p:cNvPr id="16" name="15 Rectángulo"/>
          <p:cNvSpPr/>
          <p:nvPr/>
        </p:nvSpPr>
        <p:spPr>
          <a:xfrm>
            <a:off x="2332037" y="615064"/>
            <a:ext cx="4535487" cy="400050"/>
          </a:xfrm>
          <a:prstGeom prst="rect">
            <a:avLst/>
          </a:prstGeom>
          <a:solidFill>
            <a:srgbClr val="FFFF99"/>
          </a:solidFill>
          <a:ln>
            <a:solidFill>
              <a:srgbClr val="C00000"/>
            </a:solidFill>
          </a:ln>
        </p:spPr>
        <p:txBody>
          <a:bodyPr>
            <a:spAutoFit/>
          </a:bodyPr>
          <a:lstStyle/>
          <a:p>
            <a:pPr algn="ctr">
              <a:defRPr/>
            </a:pPr>
            <a:r>
              <a:rPr lang="es-ES" sz="2000" dirty="0">
                <a:effectLst>
                  <a:outerShdw blurRad="38100" dist="38100" dir="2700000" algn="tl">
                    <a:srgbClr val="FFFFFF"/>
                  </a:outerShdw>
                </a:effectLst>
              </a:rPr>
              <a:t>DESHONESTIDAD ACADÉMICA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8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79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5797">
                                            <p:txEl>
                                              <p:pRg st="1" end="1"/>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579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75797">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579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578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75797">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5797">
                                            <p:txEl>
                                              <p:pRg st="7" end="7"/>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57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0" grpId="0"/>
      <p:bldP spid="75788" grpId="0"/>
      <p:bldP spid="75789" grpId="0"/>
      <p:bldP spid="7579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1026"/>
          <p:cNvSpPr>
            <a:spLocks noChangeArrowheads="1"/>
          </p:cNvSpPr>
          <p:nvPr/>
        </p:nvSpPr>
        <p:spPr bwMode="auto">
          <a:xfrm>
            <a:off x="2484438" y="2909888"/>
            <a:ext cx="5275803"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dirty="0"/>
              <a:t>Sí, en secundaria            </a:t>
            </a:r>
            <a:r>
              <a:rPr lang="es-ES" b="1" dirty="0" smtClean="0"/>
              <a:t>34,7</a:t>
            </a:r>
            <a:r>
              <a:rPr lang="es-ES" dirty="0" smtClean="0"/>
              <a:t>   </a:t>
            </a:r>
            <a:r>
              <a:rPr lang="es-ES" dirty="0"/>
              <a:t>(26)</a:t>
            </a:r>
          </a:p>
        </p:txBody>
      </p:sp>
      <p:sp>
        <p:nvSpPr>
          <p:cNvPr id="80899" name="Rectangle 1027"/>
          <p:cNvSpPr>
            <a:spLocks noChangeArrowheads="1"/>
          </p:cNvSpPr>
          <p:nvPr/>
        </p:nvSpPr>
        <p:spPr bwMode="auto">
          <a:xfrm>
            <a:off x="2484438" y="3276600"/>
            <a:ext cx="5153975"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dirty="0"/>
              <a:t>Sí, en la universidad       </a:t>
            </a:r>
            <a:r>
              <a:rPr lang="es-ES" b="1" dirty="0" smtClean="0"/>
              <a:t>14,7</a:t>
            </a:r>
            <a:r>
              <a:rPr lang="es-ES" dirty="0" smtClean="0"/>
              <a:t>   (</a:t>
            </a:r>
            <a:r>
              <a:rPr lang="es-ES" dirty="0"/>
              <a:t>11)</a:t>
            </a:r>
          </a:p>
        </p:txBody>
      </p:sp>
      <p:sp>
        <p:nvSpPr>
          <p:cNvPr id="80900" name="Rectangle 1028"/>
          <p:cNvSpPr>
            <a:spLocks noChangeArrowheads="1"/>
          </p:cNvSpPr>
          <p:nvPr/>
        </p:nvSpPr>
        <p:spPr bwMode="auto">
          <a:xfrm>
            <a:off x="2484438" y="3708400"/>
            <a:ext cx="5399235"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dirty="0"/>
              <a:t>Sí, en ambas                   </a:t>
            </a:r>
            <a:r>
              <a:rPr lang="es-ES" dirty="0" smtClean="0"/>
              <a:t>18,7    (</a:t>
            </a:r>
            <a:r>
              <a:rPr lang="es-ES" dirty="0"/>
              <a:t>14)</a:t>
            </a:r>
          </a:p>
        </p:txBody>
      </p:sp>
      <p:sp>
        <p:nvSpPr>
          <p:cNvPr id="80901" name="Rectangle 1029"/>
          <p:cNvSpPr>
            <a:spLocks noChangeArrowheads="1"/>
          </p:cNvSpPr>
          <p:nvPr/>
        </p:nvSpPr>
        <p:spPr bwMode="auto">
          <a:xfrm>
            <a:off x="2484438" y="4140200"/>
            <a:ext cx="5272597"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b="1" dirty="0"/>
              <a:t>No, creo que nunca   </a:t>
            </a:r>
            <a:r>
              <a:rPr lang="es-ES" b="1" dirty="0" smtClean="0"/>
              <a:t>  </a:t>
            </a:r>
            <a:r>
              <a:rPr lang="es-ES" sz="2000" b="1" dirty="0" smtClean="0"/>
              <a:t>29,3</a:t>
            </a:r>
            <a:r>
              <a:rPr lang="es-ES" sz="2000" dirty="0" smtClean="0"/>
              <a:t> </a:t>
            </a:r>
            <a:r>
              <a:rPr lang="es-ES" dirty="0" smtClean="0"/>
              <a:t>   </a:t>
            </a:r>
            <a:r>
              <a:rPr lang="es-ES" dirty="0"/>
              <a:t>(23)</a:t>
            </a:r>
          </a:p>
        </p:txBody>
      </p:sp>
      <p:sp>
        <p:nvSpPr>
          <p:cNvPr id="80902" name="Rectangle 1030"/>
          <p:cNvSpPr>
            <a:spLocks noChangeArrowheads="1"/>
          </p:cNvSpPr>
          <p:nvPr/>
        </p:nvSpPr>
        <p:spPr bwMode="auto">
          <a:xfrm>
            <a:off x="2555875" y="4572000"/>
            <a:ext cx="5544517"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s-ES" dirty="0"/>
              <a:t>NC                       </a:t>
            </a:r>
            <a:r>
              <a:rPr lang="es-ES" dirty="0" smtClean="0"/>
              <a:t>            2,7    (</a:t>
            </a:r>
            <a:r>
              <a:rPr lang="es-ES" dirty="0"/>
              <a:t>2)</a:t>
            </a:r>
          </a:p>
        </p:txBody>
      </p:sp>
      <p:sp>
        <p:nvSpPr>
          <p:cNvPr id="80903" name="Rectangle 1031"/>
          <p:cNvSpPr>
            <a:spLocks noChangeArrowheads="1"/>
          </p:cNvSpPr>
          <p:nvPr/>
        </p:nvSpPr>
        <p:spPr bwMode="auto">
          <a:xfrm>
            <a:off x="2312988" y="5013325"/>
            <a:ext cx="5517857"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dirty="0"/>
              <a:t>Total 		                   </a:t>
            </a:r>
            <a:r>
              <a:rPr lang="es-ES" dirty="0" smtClean="0"/>
              <a:t>100,0    </a:t>
            </a:r>
            <a:r>
              <a:rPr lang="es-ES" dirty="0"/>
              <a:t>(75)</a:t>
            </a:r>
          </a:p>
        </p:txBody>
      </p:sp>
      <p:sp>
        <p:nvSpPr>
          <p:cNvPr id="80904" name="Rectangle 1032"/>
          <p:cNvSpPr>
            <a:spLocks noChangeArrowheads="1"/>
          </p:cNvSpPr>
          <p:nvPr/>
        </p:nvSpPr>
        <p:spPr bwMode="auto">
          <a:xfrm>
            <a:off x="941388" y="1758950"/>
            <a:ext cx="759142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s-ES"/>
              <a:t>¿Le enseñaron </a:t>
            </a:r>
            <a:r>
              <a:rPr lang="es-ES" b="1" u="sng"/>
              <a:t>cómo</a:t>
            </a:r>
            <a:r>
              <a:rPr lang="es-ES"/>
              <a:t> hacer trabajos académicos? </a:t>
            </a:r>
          </a:p>
        </p:txBody>
      </p:sp>
      <p:sp>
        <p:nvSpPr>
          <p:cNvPr id="61450" name="Line 1033"/>
          <p:cNvSpPr>
            <a:spLocks noChangeShapeType="1"/>
          </p:cNvSpPr>
          <p:nvPr/>
        </p:nvSpPr>
        <p:spPr bwMode="auto">
          <a:xfrm>
            <a:off x="755650" y="5516563"/>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61451" name="Line 1034"/>
          <p:cNvSpPr>
            <a:spLocks noChangeShapeType="1"/>
          </p:cNvSpPr>
          <p:nvPr/>
        </p:nvSpPr>
        <p:spPr bwMode="auto">
          <a:xfrm>
            <a:off x="704850" y="2335213"/>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61452" name="Line 1035"/>
          <p:cNvSpPr>
            <a:spLocks noChangeShapeType="1"/>
          </p:cNvSpPr>
          <p:nvPr/>
        </p:nvSpPr>
        <p:spPr bwMode="auto">
          <a:xfrm>
            <a:off x="704850" y="1685925"/>
            <a:ext cx="7632700" cy="0"/>
          </a:xfrm>
          <a:prstGeom prst="line">
            <a:avLst/>
          </a:prstGeom>
          <a:noFill/>
          <a:ln w="28575">
            <a:solidFill>
              <a:srgbClr val="A50021"/>
            </a:solidFill>
            <a:round/>
            <a:headEnd/>
            <a:tailEnd/>
          </a:ln>
          <a:extLst>
            <a:ext uri="{909E8E84-426E-40DD-AFC4-6F175D3DCCD1}">
              <a14:hiddenFill xmlns="" xmlns:a14="http://schemas.microsoft.com/office/drawing/2010/main">
                <a:noFill/>
              </a14:hiddenFill>
            </a:ext>
          </a:extLst>
        </p:spPr>
        <p:txBody>
          <a:bodyPr/>
          <a:lstStyle/>
          <a:p>
            <a:endParaRPr lang="es-VE"/>
          </a:p>
        </p:txBody>
      </p:sp>
      <p:sp>
        <p:nvSpPr>
          <p:cNvPr id="61453" name="Rectangle 1036"/>
          <p:cNvSpPr>
            <a:spLocks noChangeArrowheads="1"/>
          </p:cNvSpPr>
          <p:nvPr/>
        </p:nvSpPr>
        <p:spPr bwMode="auto">
          <a:xfrm>
            <a:off x="5876925" y="2489200"/>
            <a:ext cx="13589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 b="1" dirty="0"/>
              <a:t>%      (n) </a:t>
            </a:r>
          </a:p>
        </p:txBody>
      </p:sp>
      <p:sp>
        <p:nvSpPr>
          <p:cNvPr id="61454" name="Text Box 1037"/>
          <p:cNvSpPr txBox="1">
            <a:spLocks noChangeArrowheads="1"/>
          </p:cNvSpPr>
          <p:nvPr/>
        </p:nvSpPr>
        <p:spPr bwMode="auto">
          <a:xfrm>
            <a:off x="612775" y="1700213"/>
            <a:ext cx="454025" cy="701675"/>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4000">
                <a:solidFill>
                  <a:srgbClr val="A50021"/>
                </a:solidFill>
              </a:rPr>
              <a:t>*</a:t>
            </a:r>
          </a:p>
        </p:txBody>
      </p:sp>
      <p:sp>
        <p:nvSpPr>
          <p:cNvPr id="80910" name="Text Box 1038"/>
          <p:cNvSpPr txBox="1">
            <a:spLocks noChangeArrowheads="1"/>
          </p:cNvSpPr>
          <p:nvPr/>
        </p:nvSpPr>
        <p:spPr bwMode="auto">
          <a:xfrm>
            <a:off x="2051050" y="4156075"/>
            <a:ext cx="427038" cy="641350"/>
          </a:xfrm>
          <a:prstGeom prst="rect">
            <a:avLst/>
          </a:prstGeom>
          <a:noFill/>
          <a:ln>
            <a:noFill/>
          </a:ln>
          <a:effectLst/>
          <a:extLst/>
        </p:spPr>
        <p:txBody>
          <a:bodyPr wrap="none">
            <a:spAutoFit/>
          </a:bodyPr>
          <a:lstStyle/>
          <a:p>
            <a:pPr>
              <a:defRPr/>
            </a:pPr>
            <a:r>
              <a:rPr lang="es-ES" sz="3600" b="1">
                <a:solidFill>
                  <a:srgbClr val="A50021"/>
                </a:solidFill>
                <a:effectLst>
                  <a:outerShdw blurRad="38100" dist="38100" dir="2700000" algn="tl">
                    <a:srgbClr val="000000">
                      <a:alpha val="43137"/>
                    </a:srgbClr>
                  </a:outerShdw>
                </a:effectLst>
              </a:rPr>
              <a:t>*</a:t>
            </a:r>
          </a:p>
        </p:txBody>
      </p:sp>
      <p:sp>
        <p:nvSpPr>
          <p:cNvPr id="80912" name="Text Box 1040"/>
          <p:cNvSpPr txBox="1">
            <a:spLocks noChangeArrowheads="1"/>
          </p:cNvSpPr>
          <p:nvPr/>
        </p:nvSpPr>
        <p:spPr bwMode="auto">
          <a:xfrm>
            <a:off x="323850" y="5876925"/>
            <a:ext cx="5978525" cy="457200"/>
          </a:xfrm>
          <a:prstGeom prst="rect">
            <a:avLst/>
          </a:prstGeom>
          <a:noFill/>
          <a:ln>
            <a:noFill/>
          </a:ln>
          <a:effectLst>
            <a:outerShdw dist="35921" dir="2700000" algn="ctr" rotWithShape="0">
              <a:schemeClr val="bg2"/>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b="1">
                <a:solidFill>
                  <a:srgbClr val="CC0000"/>
                </a:solidFill>
              </a:rPr>
              <a:t>¿Dónde queda nuestra responsabilidad?</a:t>
            </a:r>
          </a:p>
        </p:txBody>
      </p:sp>
      <p:sp>
        <p:nvSpPr>
          <p:cNvPr id="80913" name="Rectangle 1041"/>
          <p:cNvSpPr>
            <a:spLocks noChangeArrowheads="1"/>
          </p:cNvSpPr>
          <p:nvPr/>
        </p:nvSpPr>
        <p:spPr bwMode="auto">
          <a:xfrm>
            <a:off x="3937000" y="1196975"/>
            <a:ext cx="1270000" cy="396875"/>
          </a:xfrm>
          <a:prstGeom prst="rect">
            <a:avLst/>
          </a:prstGeom>
          <a:noFill/>
          <a:ln>
            <a:noFill/>
          </a:ln>
          <a:effectLst/>
          <a:extLst/>
        </p:spPr>
        <p:txBody>
          <a:bodyPr wrap="none" anchor="ctr">
            <a:spAutoFit/>
          </a:bodyPr>
          <a:lstStyle/>
          <a:p>
            <a:pPr algn="ctr">
              <a:defRPr/>
            </a:pPr>
            <a:r>
              <a:rPr lang="es-ES" sz="2000" b="1">
                <a:cs typeface="Times New Roman" pitchFamily="18" charset="0"/>
              </a:rPr>
              <a:t>Tabla 2a</a:t>
            </a:r>
            <a:endParaRPr lang="es-ES">
              <a:effectLst>
                <a:outerShdw blurRad="38100" dist="38100" dir="2700000" algn="tl">
                  <a:srgbClr val="C0C0C0"/>
                </a:outerShdw>
              </a:effectLst>
            </a:endParaRPr>
          </a:p>
        </p:txBody>
      </p:sp>
      <p:sp>
        <p:nvSpPr>
          <p:cNvPr id="61458" name="13 CuadroTexto"/>
          <p:cNvSpPr txBox="1">
            <a:spLocks noChangeArrowheads="1"/>
          </p:cNvSpPr>
          <p:nvPr/>
        </p:nvSpPr>
        <p:spPr bwMode="auto">
          <a:xfrm>
            <a:off x="827088" y="5562600"/>
            <a:ext cx="95885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1200"/>
              <a:t>Mayo 2012</a:t>
            </a:r>
          </a:p>
        </p:txBody>
      </p:sp>
      <p:sp>
        <p:nvSpPr>
          <p:cNvPr id="19" name="Text Box 4"/>
          <p:cNvSpPr txBox="1">
            <a:spLocks noChangeArrowheads="1"/>
          </p:cNvSpPr>
          <p:nvPr/>
        </p:nvSpPr>
        <p:spPr bwMode="auto">
          <a:xfrm>
            <a:off x="6309171"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20" name="19 Rectángulo"/>
          <p:cNvSpPr/>
          <p:nvPr/>
        </p:nvSpPr>
        <p:spPr>
          <a:xfrm>
            <a:off x="2332037" y="404664"/>
            <a:ext cx="4535487" cy="400050"/>
          </a:xfrm>
          <a:prstGeom prst="rect">
            <a:avLst/>
          </a:prstGeom>
          <a:solidFill>
            <a:srgbClr val="FFFF99"/>
          </a:solidFill>
          <a:ln>
            <a:solidFill>
              <a:srgbClr val="C00000"/>
            </a:solidFill>
          </a:ln>
        </p:spPr>
        <p:txBody>
          <a:bodyPr>
            <a:spAutoFit/>
          </a:bodyPr>
          <a:lstStyle/>
          <a:p>
            <a:pPr algn="ctr">
              <a:defRPr/>
            </a:pPr>
            <a:r>
              <a:rPr lang="es-ES" sz="2000" dirty="0">
                <a:effectLst>
                  <a:outerShdw blurRad="38100" dist="38100" dir="2700000" algn="tl">
                    <a:srgbClr val="FFFFFF"/>
                  </a:outerShdw>
                </a:effectLst>
              </a:rPr>
              <a:t>DESHONESTIDAD ACADÉMICA</a:t>
            </a:r>
          </a:p>
        </p:txBody>
      </p:sp>
      <p:sp>
        <p:nvSpPr>
          <p:cNvPr id="21" name="23 CuadroTexto"/>
          <p:cNvSpPr txBox="1">
            <a:spLocks noChangeArrowheads="1"/>
          </p:cNvSpPr>
          <p:nvPr/>
        </p:nvSpPr>
        <p:spPr bwMode="auto">
          <a:xfrm>
            <a:off x="4104481" y="908720"/>
            <a:ext cx="958850"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1200" dirty="0"/>
              <a:t>Mayo 2012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80904">
                                            <p:txEl>
                                              <p:pRg st="0" end="0"/>
                                            </p:txEl>
                                          </p:spTgt>
                                        </p:tgtEl>
                                        <p:attrNameLst>
                                          <p:attrName>style.visibility</p:attrName>
                                        </p:attrNameLst>
                                      </p:cBhvr>
                                      <p:to>
                                        <p:strVal val="visible"/>
                                      </p:to>
                                    </p:set>
                                    <p:anim calcmode="discrete" valueType="clr">
                                      <p:cBhvr override="childStyle">
                                        <p:cTn id="7" dur="80"/>
                                        <p:tgtEl>
                                          <p:spTgt spid="8090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80904">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80904">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80898"/>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0899"/>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0900"/>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80910"/>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80901"/>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80902"/>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80903"/>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27" presetClass="entr" presetSubtype="0" fill="hold" grpId="0" nodeType="clickEffect">
                                  <p:stCondLst>
                                    <p:cond delay="0"/>
                                  </p:stCondLst>
                                  <p:iterate type="lt">
                                    <p:tmPct val="50000"/>
                                  </p:iterate>
                                  <p:childTnLst>
                                    <p:set>
                                      <p:cBhvr>
                                        <p:cTn id="39" dur="1" fill="hold">
                                          <p:stCondLst>
                                            <p:cond delay="0"/>
                                          </p:stCondLst>
                                        </p:cTn>
                                        <p:tgtEl>
                                          <p:spTgt spid="80912"/>
                                        </p:tgtEl>
                                        <p:attrNameLst>
                                          <p:attrName>style.visibility</p:attrName>
                                        </p:attrNameLst>
                                      </p:cBhvr>
                                      <p:to>
                                        <p:strVal val="visible"/>
                                      </p:to>
                                    </p:set>
                                    <p:anim calcmode="discrete" valueType="clr">
                                      <p:cBhvr override="childStyle">
                                        <p:cTn id="40" dur="80"/>
                                        <p:tgtEl>
                                          <p:spTgt spid="80912"/>
                                        </p:tgtEl>
                                        <p:attrNameLst>
                                          <p:attrName>style.color</p:attrName>
                                        </p:attrNameLst>
                                      </p:cBhvr>
                                      <p:tavLst>
                                        <p:tav tm="0">
                                          <p:val>
                                            <p:clrVal>
                                              <a:schemeClr val="accent2"/>
                                            </p:clrVal>
                                          </p:val>
                                        </p:tav>
                                        <p:tav tm="50000">
                                          <p:val>
                                            <p:clrVal>
                                              <a:schemeClr val="hlink"/>
                                            </p:clrVal>
                                          </p:val>
                                        </p:tav>
                                      </p:tavLst>
                                    </p:anim>
                                    <p:anim calcmode="discrete" valueType="clr">
                                      <p:cBhvr>
                                        <p:cTn id="41" dur="80"/>
                                        <p:tgtEl>
                                          <p:spTgt spid="80912"/>
                                        </p:tgtEl>
                                        <p:attrNameLst>
                                          <p:attrName>fillcolor</p:attrName>
                                        </p:attrNameLst>
                                      </p:cBhvr>
                                      <p:tavLst>
                                        <p:tav tm="0">
                                          <p:val>
                                            <p:clrVal>
                                              <a:schemeClr val="accent2"/>
                                            </p:clrVal>
                                          </p:val>
                                        </p:tav>
                                        <p:tav tm="50000">
                                          <p:val>
                                            <p:clrVal>
                                              <a:schemeClr val="hlink"/>
                                            </p:clrVal>
                                          </p:val>
                                        </p:tav>
                                      </p:tavLst>
                                    </p:anim>
                                    <p:set>
                                      <p:cBhvr>
                                        <p:cTn id="42" dur="80"/>
                                        <p:tgtEl>
                                          <p:spTgt spid="80912"/>
                                        </p:tgtEl>
                                        <p:attrNameLst>
                                          <p:attrName>fill.type</p:attrName>
                                        </p:attrNameLst>
                                      </p:cBhvr>
                                      <p:to>
                                        <p:strVal val="solid"/>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28" presetClass="emph" presetSubtype="0" fill="hold" grpId="1" nodeType="clickEffect">
                                  <p:stCondLst>
                                    <p:cond delay="0"/>
                                  </p:stCondLst>
                                  <p:iterate type="lt">
                                    <p:tmPct val="10000"/>
                                  </p:iterate>
                                  <p:childTnLst>
                                    <p:animClr clrSpc="rgb" dir="cw">
                                      <p:cBhvr override="childStyle">
                                        <p:cTn id="46" dur="1000" fill="hold"/>
                                        <p:tgtEl>
                                          <p:spTgt spid="80912"/>
                                        </p:tgtEl>
                                        <p:attrNameLst>
                                          <p:attrName>style.color</p:attrName>
                                        </p:attrNameLst>
                                      </p:cBhvr>
                                      <p:to>
                                        <a:schemeClr val="accent2"/>
                                      </p:to>
                                    </p:animClr>
                                    <p:animClr clrSpc="rgb" dir="cw">
                                      <p:cBhvr>
                                        <p:cTn id="47" dur="1000" fill="hold"/>
                                        <p:tgtEl>
                                          <p:spTgt spid="80912"/>
                                        </p:tgtEl>
                                        <p:attrNameLst>
                                          <p:attrName>fillcolor</p:attrName>
                                        </p:attrNameLst>
                                      </p:cBhvr>
                                      <p:to>
                                        <a:schemeClr val="accent2"/>
                                      </p:to>
                                    </p:animClr>
                                    <p:set>
                                      <p:cBhvr>
                                        <p:cTn id="48" dur="1000" fill="hold"/>
                                        <p:tgtEl>
                                          <p:spTgt spid="80912"/>
                                        </p:tgtEl>
                                        <p:attrNameLst>
                                          <p:attrName>fill.type</p:attrName>
                                        </p:attrNameLst>
                                      </p:cBhvr>
                                      <p:to>
                                        <p:strVal val="solid"/>
                                      </p:to>
                                    </p:set>
                                    <p:anim to="1.5" calcmode="lin" valueType="num">
                                      <p:cBhvr override="childStyle">
                                        <p:cTn id="49" dur="1000" fill="hold"/>
                                        <p:tgtEl>
                                          <p:spTgt spid="80912"/>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9" grpId="0"/>
      <p:bldP spid="80900" grpId="0"/>
      <p:bldP spid="80901" grpId="0"/>
      <p:bldP spid="80902" grpId="0"/>
      <p:bldP spid="80903" grpId="0"/>
      <p:bldP spid="80910" grpId="0"/>
      <p:bldP spid="80912" grpId="0"/>
      <p:bldP spid="80912" grpId="1"/>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89105" name="Text Box 17"/>
          <p:cNvSpPr txBox="1">
            <a:spLocks noChangeArrowheads="1"/>
          </p:cNvSpPr>
          <p:nvPr/>
        </p:nvSpPr>
        <p:spPr bwMode="auto">
          <a:xfrm>
            <a:off x="1979712" y="2831834"/>
            <a:ext cx="5078323" cy="1785104"/>
          </a:xfrm>
          <a:prstGeom prst="rect">
            <a:avLst/>
          </a:prstGeom>
          <a:solidFill>
            <a:schemeClr val="bg1"/>
          </a:solidFill>
          <a:ln>
            <a:noFill/>
          </a:ln>
          <a:effectLst>
            <a:outerShdw blurRad="50800" dist="38100" dir="2700000" algn="tl" rotWithShape="0">
              <a:prstClr val="black">
                <a:alpha val="40000"/>
              </a:prstClr>
            </a:outerShdw>
          </a:effectLst>
          <a:extLst/>
        </p:spPr>
        <p:txBody>
          <a:bodyPr wrap="squar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buClr>
                <a:srgbClr val="A50021"/>
              </a:buClr>
              <a:buSzPct val="200000"/>
              <a:buFontTx/>
              <a:buChar char="•"/>
            </a:pPr>
            <a:r>
              <a:rPr lang="es-ES" dirty="0"/>
              <a:t>La </a:t>
            </a:r>
            <a:r>
              <a:rPr lang="es-ES" b="1" dirty="0"/>
              <a:t>ignorancia</a:t>
            </a:r>
            <a:r>
              <a:rPr lang="es-ES" dirty="0"/>
              <a:t> en gran parte </a:t>
            </a:r>
            <a:r>
              <a:rPr lang="es-ES" dirty="0" smtClean="0"/>
              <a:t>de </a:t>
            </a:r>
            <a:r>
              <a:rPr lang="es-ES" dirty="0"/>
              <a:t>la </a:t>
            </a:r>
          </a:p>
          <a:p>
            <a:pPr eaLnBrk="1" hangingPunct="1">
              <a:buClr>
                <a:srgbClr val="A50021"/>
              </a:buClr>
              <a:buSzPct val="200000"/>
            </a:pPr>
            <a:r>
              <a:rPr lang="es-ES" dirty="0"/>
              <a:t>   comisión de las faltas </a:t>
            </a:r>
          </a:p>
          <a:p>
            <a:pPr eaLnBrk="1" hangingPunct="1">
              <a:buClr>
                <a:srgbClr val="A50021"/>
              </a:buClr>
              <a:buSzPct val="200000"/>
              <a:buFontTx/>
              <a:buChar char="•"/>
            </a:pPr>
            <a:endParaRPr lang="es-ES" sz="1400" dirty="0"/>
          </a:p>
          <a:p>
            <a:pPr eaLnBrk="1" hangingPunct="1">
              <a:buClr>
                <a:srgbClr val="A50021"/>
              </a:buClr>
              <a:buSzPct val="200000"/>
              <a:buFontTx/>
              <a:buChar char="•"/>
            </a:pPr>
            <a:r>
              <a:rPr lang="es-ES" dirty="0"/>
              <a:t>La </a:t>
            </a:r>
            <a:r>
              <a:rPr lang="es-ES" b="1" dirty="0"/>
              <a:t>ocurrencia</a:t>
            </a:r>
            <a:r>
              <a:rPr lang="es-ES" dirty="0"/>
              <a:t> de estas faltas y </a:t>
            </a:r>
          </a:p>
          <a:p>
            <a:pPr eaLnBrk="1" hangingPunct="1">
              <a:buClr>
                <a:srgbClr val="A50021"/>
              </a:buClr>
              <a:buSzPct val="200000"/>
            </a:pPr>
            <a:r>
              <a:rPr lang="es-ES" dirty="0"/>
              <a:t>   ausencia de su prevención</a:t>
            </a:r>
          </a:p>
        </p:txBody>
      </p:sp>
      <p:sp>
        <p:nvSpPr>
          <p:cNvPr id="2" name="1 Rectángulo"/>
          <p:cNvSpPr>
            <a:spLocks noChangeArrowheads="1"/>
          </p:cNvSpPr>
          <p:nvPr/>
        </p:nvSpPr>
        <p:spPr bwMode="auto">
          <a:xfrm>
            <a:off x="2060586" y="1772816"/>
            <a:ext cx="499745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buClr>
                <a:srgbClr val="A50021"/>
              </a:buClr>
              <a:buSzPct val="200000"/>
            </a:pPr>
            <a:r>
              <a:rPr lang="es-ES" dirty="0">
                <a:solidFill>
                  <a:srgbClr val="000000"/>
                </a:solidFill>
              </a:rPr>
              <a:t>Aquí hay que llamar la atención sobre </a:t>
            </a:r>
            <a:r>
              <a:rPr lang="es-ES" u="sng" dirty="0">
                <a:solidFill>
                  <a:srgbClr val="000000"/>
                </a:solidFill>
              </a:rPr>
              <a:t>nuestra responsabilidad </a:t>
            </a:r>
            <a:r>
              <a:rPr lang="es-ES" dirty="0">
                <a:solidFill>
                  <a:srgbClr val="000000"/>
                </a:solidFill>
              </a:rPr>
              <a:t>en:</a:t>
            </a:r>
            <a:endParaRPr lang="es-ES" dirty="0"/>
          </a:p>
        </p:txBody>
      </p:sp>
      <p:sp>
        <p:nvSpPr>
          <p:cNvPr id="4" name="Text Box 4"/>
          <p:cNvSpPr txBox="1">
            <a:spLocks noChangeArrowheads="1"/>
          </p:cNvSpPr>
          <p:nvPr/>
        </p:nvSpPr>
        <p:spPr bwMode="auto">
          <a:xfrm>
            <a:off x="6309171"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910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9105">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910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910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92167" name="Text Box 7"/>
          <p:cNvSpPr txBox="1">
            <a:spLocks noChangeArrowheads="1"/>
          </p:cNvSpPr>
          <p:nvPr/>
        </p:nvSpPr>
        <p:spPr bwMode="auto">
          <a:xfrm>
            <a:off x="1054100" y="2276475"/>
            <a:ext cx="7035800" cy="3478213"/>
          </a:xfrm>
          <a:prstGeom prst="rect">
            <a:avLst/>
          </a:prstGeom>
          <a:solidFill>
            <a:srgbClr val="FFFFAF"/>
          </a:solidFill>
          <a:ln>
            <a:solidFill>
              <a:srgbClr val="CC2700"/>
            </a:solidFill>
          </a:ln>
          <a:effectLst>
            <a:outerShdw blurRad="266700" dist="38100" dir="2700000" algn="tl" rotWithShape="0">
              <a:prstClr val="black">
                <a:alpha val="40000"/>
              </a:prstClr>
            </a:outerShdw>
          </a:effectLst>
          <a:extLst/>
        </p:spPr>
        <p:txBody>
          <a:bodyPr wrap="none">
            <a:spAutoFit/>
          </a:bodyPr>
          <a:lstStyle>
            <a:lvl1pPr>
              <a:defRPr>
                <a:solidFill>
                  <a:schemeClr val="tx1"/>
                </a:solidFill>
                <a:latin typeface="Comic Sans MS" pitchFamily="66" charset="0"/>
              </a:defRPr>
            </a:lvl1pPr>
            <a:lvl2pPr marL="742950" indent="-285750">
              <a:defRPr>
                <a:solidFill>
                  <a:schemeClr val="tx1"/>
                </a:solidFill>
                <a:latin typeface="Comic Sans MS" pitchFamily="66" charset="0"/>
              </a:defRPr>
            </a:lvl2pPr>
            <a:lvl3pPr marL="1143000" indent="-228600">
              <a:defRPr>
                <a:solidFill>
                  <a:schemeClr val="tx1"/>
                </a:solidFill>
                <a:latin typeface="Comic Sans MS" pitchFamily="66" charset="0"/>
              </a:defRPr>
            </a:lvl3pPr>
            <a:lvl4pPr marL="1600200" indent="-228600">
              <a:defRPr>
                <a:solidFill>
                  <a:schemeClr val="tx1"/>
                </a:solidFill>
                <a:latin typeface="Comic Sans MS" pitchFamily="66" charset="0"/>
              </a:defRPr>
            </a:lvl4pPr>
            <a:lvl5pPr marL="2057400" indent="-228600">
              <a:defRPr>
                <a:solidFill>
                  <a:schemeClr val="tx1"/>
                </a:solidFill>
                <a:latin typeface="Comic Sans MS" pitchFamily="66" charset="0"/>
              </a:defRPr>
            </a:lvl5pPr>
            <a:lvl6pPr marL="2514600" indent="-228600" fontAlgn="base">
              <a:spcBef>
                <a:spcPct val="0"/>
              </a:spcBef>
              <a:spcAft>
                <a:spcPct val="0"/>
              </a:spcAft>
              <a:defRPr>
                <a:solidFill>
                  <a:schemeClr val="tx1"/>
                </a:solidFill>
                <a:latin typeface="Comic Sans MS" pitchFamily="66" charset="0"/>
              </a:defRPr>
            </a:lvl6pPr>
            <a:lvl7pPr marL="2971800" indent="-228600" fontAlgn="base">
              <a:spcBef>
                <a:spcPct val="0"/>
              </a:spcBef>
              <a:spcAft>
                <a:spcPct val="0"/>
              </a:spcAft>
              <a:defRPr>
                <a:solidFill>
                  <a:schemeClr val="tx1"/>
                </a:solidFill>
                <a:latin typeface="Comic Sans MS" pitchFamily="66" charset="0"/>
              </a:defRPr>
            </a:lvl7pPr>
            <a:lvl8pPr marL="3429000" indent="-228600" fontAlgn="base">
              <a:spcBef>
                <a:spcPct val="0"/>
              </a:spcBef>
              <a:spcAft>
                <a:spcPct val="0"/>
              </a:spcAft>
              <a:defRPr>
                <a:solidFill>
                  <a:schemeClr val="tx1"/>
                </a:solidFill>
                <a:latin typeface="Comic Sans MS" pitchFamily="66" charset="0"/>
              </a:defRPr>
            </a:lvl8pPr>
            <a:lvl9pPr marL="3886200" indent="-228600" fontAlgn="base">
              <a:spcBef>
                <a:spcPct val="0"/>
              </a:spcBef>
              <a:spcAft>
                <a:spcPct val="0"/>
              </a:spcAft>
              <a:defRPr>
                <a:solidFill>
                  <a:schemeClr val="tx1"/>
                </a:solidFill>
                <a:latin typeface="Comic Sans MS" pitchFamily="66" charset="0"/>
              </a:defRPr>
            </a:lvl9pPr>
          </a:lstStyle>
          <a:p>
            <a:pPr>
              <a:buClr>
                <a:srgbClr val="A50021"/>
              </a:buClr>
              <a:buSzPct val="200000"/>
              <a:buFontTx/>
              <a:buChar char="•"/>
              <a:defRPr/>
            </a:pPr>
            <a:endParaRPr lang="es-ES" sz="1100" dirty="0" smtClean="0"/>
          </a:p>
          <a:p>
            <a:pPr>
              <a:buClr>
                <a:srgbClr val="A50021"/>
              </a:buClr>
              <a:buSzPct val="200000"/>
              <a:buFontTx/>
              <a:buChar char="•"/>
              <a:defRPr/>
            </a:pPr>
            <a:r>
              <a:rPr lang="es-ES" dirty="0" smtClean="0"/>
              <a:t>¡</a:t>
            </a:r>
            <a:r>
              <a:rPr lang="es-ES" dirty="0"/>
              <a:t>La deshonestidad en la academia </a:t>
            </a:r>
            <a:r>
              <a:rPr lang="es-ES" dirty="0" smtClean="0"/>
              <a:t>es </a:t>
            </a:r>
            <a:r>
              <a:rPr lang="es-ES" dirty="0"/>
              <a:t>rampante</a:t>
            </a:r>
            <a:r>
              <a:rPr lang="es-ES" sz="2000" dirty="0"/>
              <a:t>!</a:t>
            </a:r>
          </a:p>
          <a:p>
            <a:pPr>
              <a:buClr>
                <a:srgbClr val="A50021"/>
              </a:buClr>
              <a:buSzPct val="200000"/>
              <a:buFontTx/>
              <a:buChar char="•"/>
              <a:defRPr/>
            </a:pPr>
            <a:endParaRPr lang="es-ES" sz="1000" dirty="0"/>
          </a:p>
          <a:p>
            <a:pPr>
              <a:buClr>
                <a:srgbClr val="A50021"/>
              </a:buClr>
              <a:buSzPct val="200000"/>
              <a:buFontTx/>
              <a:buChar char="•"/>
              <a:defRPr/>
            </a:pPr>
            <a:r>
              <a:rPr lang="es-ES" dirty="0"/>
              <a:t>Se puede atribuir a que no se enseña </a:t>
            </a:r>
            <a:endParaRPr lang="es-ES" dirty="0" smtClean="0"/>
          </a:p>
          <a:p>
            <a:pPr>
              <a:buClr>
                <a:srgbClr val="A50021"/>
              </a:buClr>
              <a:buSzPct val="200000"/>
              <a:defRPr/>
            </a:pPr>
            <a:r>
              <a:rPr lang="es-ES" dirty="0"/>
              <a:t> </a:t>
            </a:r>
            <a:r>
              <a:rPr lang="es-ES" dirty="0" smtClean="0"/>
              <a:t>  y/o </a:t>
            </a:r>
            <a:r>
              <a:rPr lang="es-ES" dirty="0"/>
              <a:t>no hay sanciones ni correcciones</a:t>
            </a:r>
          </a:p>
          <a:p>
            <a:pPr>
              <a:buClr>
                <a:srgbClr val="A50021"/>
              </a:buClr>
              <a:buSzPct val="200000"/>
              <a:buFontTx/>
              <a:buChar char="•"/>
              <a:defRPr/>
            </a:pPr>
            <a:endParaRPr lang="es-ES" sz="1000" dirty="0"/>
          </a:p>
          <a:p>
            <a:pPr>
              <a:buClr>
                <a:srgbClr val="A50021"/>
              </a:buClr>
              <a:buSzPct val="200000"/>
              <a:buFontTx/>
              <a:buChar char="•"/>
              <a:defRPr/>
            </a:pPr>
            <a:r>
              <a:rPr lang="es-ES" dirty="0"/>
              <a:t>¿Por qué no </a:t>
            </a:r>
            <a:r>
              <a:rPr lang="es-ES" dirty="0" smtClean="0"/>
              <a:t>hacerlo, </a:t>
            </a:r>
            <a:r>
              <a:rPr lang="es-ES" dirty="0"/>
              <a:t>si hay “beneficios” </a:t>
            </a:r>
          </a:p>
          <a:p>
            <a:pPr>
              <a:buClr>
                <a:srgbClr val="A50021"/>
              </a:buClr>
              <a:buSzPct val="200000"/>
              <a:defRPr/>
            </a:pPr>
            <a:r>
              <a:rPr lang="es-ES" dirty="0"/>
              <a:t>   sin ningún riesgo?</a:t>
            </a:r>
          </a:p>
          <a:p>
            <a:pPr>
              <a:buClr>
                <a:srgbClr val="A50021"/>
              </a:buClr>
              <a:buSzPct val="200000"/>
              <a:buFontTx/>
              <a:buChar char="•"/>
              <a:defRPr/>
            </a:pPr>
            <a:endParaRPr lang="es-ES" sz="1000" dirty="0"/>
          </a:p>
          <a:p>
            <a:pPr>
              <a:buClr>
                <a:srgbClr val="A50021"/>
              </a:buClr>
              <a:buSzPct val="200000"/>
              <a:buFontTx/>
              <a:buChar char="•"/>
              <a:defRPr/>
            </a:pPr>
            <a:r>
              <a:rPr lang="es-ES" dirty="0"/>
              <a:t>¡Se necesita cambios de conducta </a:t>
            </a:r>
            <a:r>
              <a:rPr lang="es-ES" u="sng" dirty="0"/>
              <a:t>urgentes</a:t>
            </a:r>
            <a:r>
              <a:rPr lang="es-ES" dirty="0"/>
              <a:t> </a:t>
            </a:r>
          </a:p>
          <a:p>
            <a:pPr>
              <a:buClr>
                <a:srgbClr val="A50021"/>
              </a:buClr>
              <a:buSzPct val="200000"/>
              <a:defRPr/>
            </a:pPr>
            <a:r>
              <a:rPr lang="es-ES" dirty="0"/>
              <a:t>  en profesores y estudiantes</a:t>
            </a:r>
            <a:r>
              <a:rPr lang="es-ES" dirty="0" smtClean="0"/>
              <a:t>!!</a:t>
            </a:r>
          </a:p>
          <a:p>
            <a:pPr>
              <a:buClr>
                <a:srgbClr val="A50021"/>
              </a:buClr>
              <a:buSzPct val="200000"/>
              <a:defRPr/>
            </a:pPr>
            <a:endParaRPr lang="es-ES" sz="1100" dirty="0"/>
          </a:p>
        </p:txBody>
      </p:sp>
      <p:sp>
        <p:nvSpPr>
          <p:cNvPr id="92166" name="Rectangle 6"/>
          <p:cNvSpPr>
            <a:spLocks noChangeArrowheads="1"/>
          </p:cNvSpPr>
          <p:nvPr/>
        </p:nvSpPr>
        <p:spPr bwMode="auto">
          <a:xfrm>
            <a:off x="2644831" y="692696"/>
            <a:ext cx="3916457" cy="1261884"/>
          </a:xfrm>
          <a:prstGeom prst="rect">
            <a:avLst/>
          </a:prstGeom>
          <a:solidFill>
            <a:srgbClr val="FFFF99"/>
          </a:solidFill>
          <a:ln w="28575">
            <a:solidFill>
              <a:srgbClr val="A50021"/>
            </a:solidFill>
            <a:miter lim="800000"/>
            <a:headEnd/>
            <a:tailEnd/>
          </a:ln>
          <a:effectLst>
            <a:outerShdw blurRad="50800" dist="63500" dir="2700000" algn="tl" rotWithShape="0">
              <a:prstClr val="black">
                <a:alpha val="40000"/>
              </a:prstClr>
            </a:outerShdw>
          </a:effectLst>
        </p:spPr>
        <p:txBody>
          <a:bodyPr wrap="none" anchor="ctr">
            <a:spAutoFit/>
          </a:bodyPr>
          <a:lstStyle/>
          <a:p>
            <a:pPr algn="ctr" eaLnBrk="0" hangingPunct="0">
              <a:defRPr/>
            </a:pPr>
            <a:r>
              <a:rPr lang="es-ES" sz="2800" dirty="0">
                <a:effectLst>
                  <a:outerShdw blurRad="38100" dist="38100" dir="2700000" algn="tl">
                    <a:srgbClr val="FFFFFF"/>
                  </a:outerShdw>
                </a:effectLst>
                <a:cs typeface="Times New Roman" pitchFamily="18" charset="0"/>
              </a:rPr>
              <a:t>Conclusiones</a:t>
            </a:r>
          </a:p>
          <a:p>
            <a:pPr algn="ctr" eaLnBrk="0" hangingPunct="0">
              <a:defRPr/>
            </a:pPr>
            <a:r>
              <a:rPr lang="es-ES" dirty="0" smtClean="0">
                <a:effectLst>
                  <a:outerShdw blurRad="38100" dist="38100" dir="2700000" algn="tl">
                    <a:srgbClr val="FFFFFF"/>
                  </a:outerShdw>
                </a:effectLst>
                <a:cs typeface="Times New Roman" pitchFamily="18" charset="0"/>
              </a:rPr>
              <a:t>Deshonestidad Académica</a:t>
            </a:r>
          </a:p>
          <a:p>
            <a:pPr algn="ctr" eaLnBrk="0" hangingPunct="0">
              <a:defRPr/>
            </a:pPr>
            <a:r>
              <a:rPr lang="es-ES" dirty="0" smtClean="0">
                <a:effectLst>
                  <a:outerShdw blurRad="38100" dist="38100" dir="2700000" algn="tl">
                    <a:srgbClr val="FFFFFF"/>
                  </a:outerShdw>
                </a:effectLst>
                <a:cs typeface="Times New Roman" pitchFamily="18" charset="0"/>
              </a:rPr>
              <a:t>Medicina </a:t>
            </a:r>
            <a:r>
              <a:rPr lang="es-ES" dirty="0">
                <a:effectLst>
                  <a:outerShdw blurRad="38100" dist="38100" dir="2700000" algn="tl">
                    <a:srgbClr val="FFFFFF"/>
                  </a:outerShdw>
                </a:effectLst>
                <a:cs typeface="Times New Roman" pitchFamily="18" charset="0"/>
              </a:rPr>
              <a:t>2012</a:t>
            </a:r>
            <a:endParaRPr lang="es-ES" dirty="0">
              <a:effectLst>
                <a:outerShdw blurRad="38100" dist="38100" dir="2700000" algn="tl">
                  <a:srgbClr val="FFFFFF"/>
                </a:outerShdw>
              </a:effectLst>
            </a:endParaRPr>
          </a:p>
        </p:txBody>
      </p:sp>
      <p:sp>
        <p:nvSpPr>
          <p:cNvPr id="92168" name="Text Box 8"/>
          <p:cNvSpPr txBox="1">
            <a:spLocks noChangeArrowheads="1"/>
          </p:cNvSpPr>
          <p:nvPr/>
        </p:nvSpPr>
        <p:spPr bwMode="auto">
          <a:xfrm>
            <a:off x="6003925" y="5951538"/>
            <a:ext cx="2555875" cy="579437"/>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3200" b="1">
                <a:solidFill>
                  <a:srgbClr val="A50021"/>
                </a:solidFill>
              </a:rPr>
              <a:t>¿Por qué???</a:t>
            </a:r>
          </a:p>
        </p:txBody>
      </p:sp>
      <p:sp>
        <p:nvSpPr>
          <p:cNvPr id="6" name="Text Box 4"/>
          <p:cNvSpPr txBox="1">
            <a:spLocks noChangeArrowheads="1"/>
          </p:cNvSpPr>
          <p:nvPr/>
        </p:nvSpPr>
        <p:spPr bwMode="auto">
          <a:xfrm>
            <a:off x="6309171"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6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1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216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216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9216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2167">
                                            <p:txEl>
                                              <p:pRg st="7" end="7"/>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92167">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2167">
                                            <p:txEl>
                                              <p:pRg st="10" end="10"/>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92168"/>
                                        </p:tgtEl>
                                        <p:attrNameLst>
                                          <p:attrName>style.visibility</p:attrName>
                                        </p:attrNameLst>
                                      </p:cBhvr>
                                      <p:to>
                                        <p:strVal val="visible"/>
                                      </p:to>
                                    </p:set>
                                    <p:anim calcmode="lin" valueType="num">
                                      <p:cBhvr>
                                        <p:cTn id="35" dur="1000" fill="hold"/>
                                        <p:tgtEl>
                                          <p:spTgt spid="92168"/>
                                        </p:tgtEl>
                                        <p:attrNameLst>
                                          <p:attrName>ppt_x</p:attrName>
                                        </p:attrNameLst>
                                      </p:cBhvr>
                                      <p:tavLst>
                                        <p:tav tm="0">
                                          <p:val>
                                            <p:strVal val="#ppt_x-.2"/>
                                          </p:val>
                                        </p:tav>
                                        <p:tav tm="100000">
                                          <p:val>
                                            <p:strVal val="#ppt_x"/>
                                          </p:val>
                                        </p:tav>
                                      </p:tavLst>
                                    </p:anim>
                                    <p:anim calcmode="lin" valueType="num">
                                      <p:cBhvr>
                                        <p:cTn id="36" dur="1000" fill="hold"/>
                                        <p:tgtEl>
                                          <p:spTgt spid="9216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92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6" grpId="0" animBg="1"/>
      <p:bldP spid="92168" grpId="0"/>
    </p:bld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89105" name="Text Box 17"/>
          <p:cNvSpPr txBox="1">
            <a:spLocks noChangeArrowheads="1"/>
          </p:cNvSpPr>
          <p:nvPr/>
        </p:nvSpPr>
        <p:spPr bwMode="auto">
          <a:xfrm>
            <a:off x="1620838" y="3454400"/>
            <a:ext cx="5902325" cy="2124075"/>
          </a:xfrm>
          <a:prstGeom prst="rect">
            <a:avLst/>
          </a:prstGeom>
          <a:solidFill>
            <a:schemeClr val="bg1"/>
          </a:solidFill>
          <a:ln>
            <a:noFill/>
          </a:ln>
          <a:effectLst>
            <a:outerShdw blurRad="50800" dist="38100" dir="2700000" algn="tl" rotWithShape="0">
              <a:prstClr val="black">
                <a:alpha val="40000"/>
              </a:prstClr>
            </a:outerShdw>
          </a:effectLs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buClr>
                <a:srgbClr val="A50021"/>
              </a:buClr>
              <a:buSzPct val="200000"/>
              <a:buFontTx/>
              <a:buChar char="•"/>
            </a:pPr>
            <a:r>
              <a:rPr lang="es-ES"/>
              <a:t> Recompensas, prestigio, poder, dinero</a:t>
            </a:r>
          </a:p>
          <a:p>
            <a:pPr eaLnBrk="1" hangingPunct="1">
              <a:buClr>
                <a:srgbClr val="A50021"/>
              </a:buClr>
              <a:buSzPct val="200000"/>
              <a:buFontTx/>
              <a:buChar char="•"/>
            </a:pPr>
            <a:endParaRPr lang="es-ES" sz="1400"/>
          </a:p>
          <a:p>
            <a:pPr eaLnBrk="1" hangingPunct="1">
              <a:buClr>
                <a:srgbClr val="A50021"/>
              </a:buClr>
              <a:buSzPct val="200000"/>
              <a:buFontTx/>
              <a:buChar char="•"/>
            </a:pPr>
            <a:r>
              <a:rPr lang="es-ES"/>
              <a:t> Competencia feroz publicar o perecer</a:t>
            </a:r>
          </a:p>
          <a:p>
            <a:pPr eaLnBrk="1" hangingPunct="1">
              <a:buClr>
                <a:srgbClr val="A50021"/>
              </a:buClr>
              <a:buSzPct val="200000"/>
              <a:buFontTx/>
              <a:buChar char="•"/>
            </a:pPr>
            <a:endParaRPr lang="es-ES" sz="1400"/>
          </a:p>
          <a:p>
            <a:pPr eaLnBrk="1" hangingPunct="1">
              <a:buClr>
                <a:srgbClr val="A50021"/>
              </a:buClr>
              <a:buSzPct val="200000"/>
              <a:buFontTx/>
              <a:buChar char="•"/>
            </a:pPr>
            <a:r>
              <a:rPr lang="es-ES"/>
              <a:t> </a:t>
            </a:r>
            <a:r>
              <a:rPr lang="es-ES" sz="2800" b="1"/>
              <a:t>Porque los demás lo permiten </a:t>
            </a:r>
          </a:p>
          <a:p>
            <a:pPr eaLnBrk="1" hangingPunct="1">
              <a:buClr>
                <a:srgbClr val="A50021"/>
              </a:buClr>
              <a:buSzPct val="200000"/>
            </a:pPr>
            <a:r>
              <a:rPr lang="es-ES" sz="2800" b="1"/>
              <a:t>  no supervisión, no evaluación</a:t>
            </a:r>
          </a:p>
        </p:txBody>
      </p:sp>
      <p:sp>
        <p:nvSpPr>
          <p:cNvPr id="2" name="1 Rectángulo"/>
          <p:cNvSpPr>
            <a:spLocks noChangeArrowheads="1"/>
          </p:cNvSpPr>
          <p:nvPr/>
        </p:nvSpPr>
        <p:spPr bwMode="auto">
          <a:xfrm>
            <a:off x="1905871" y="1196752"/>
            <a:ext cx="5341938" cy="830997"/>
          </a:xfrm>
          <a:prstGeom prst="rect">
            <a:avLst/>
          </a:prstGeom>
          <a:solidFill>
            <a:srgbClr val="FFFF99"/>
          </a:solidFill>
          <a:ln w="9525">
            <a:solidFill>
              <a:srgbClr val="C00000"/>
            </a:solidFill>
            <a:miter lim="800000"/>
            <a:headEnd/>
            <a:tailEnd/>
          </a:ln>
        </p:spPr>
        <p:txBody>
          <a:bodyPr wrap="square">
            <a:spAutoFit/>
          </a:bodyPr>
          <a:lstStyle/>
          <a:p>
            <a:pPr algn="ctr">
              <a:buClr>
                <a:srgbClr val="A50021"/>
              </a:buClr>
              <a:buSzPct val="200000"/>
            </a:pPr>
            <a:r>
              <a:rPr lang="es-ES" dirty="0">
                <a:solidFill>
                  <a:srgbClr val="000000"/>
                </a:solidFill>
              </a:rPr>
              <a:t>Deshonestidad </a:t>
            </a:r>
            <a:r>
              <a:rPr lang="es-ES" dirty="0" smtClean="0">
                <a:solidFill>
                  <a:srgbClr val="000000"/>
                </a:solidFill>
              </a:rPr>
              <a:t>en </a:t>
            </a:r>
            <a:r>
              <a:rPr lang="es-ES" dirty="0">
                <a:solidFill>
                  <a:srgbClr val="000000"/>
                </a:solidFill>
              </a:rPr>
              <a:t>la investigación </a:t>
            </a:r>
          </a:p>
          <a:p>
            <a:pPr algn="ctr">
              <a:buClr>
                <a:srgbClr val="A50021"/>
              </a:buClr>
              <a:buSzPct val="200000"/>
            </a:pPr>
            <a:r>
              <a:rPr lang="es-ES" dirty="0">
                <a:solidFill>
                  <a:srgbClr val="000000"/>
                </a:solidFill>
              </a:rPr>
              <a:t>profesores y estudiantes</a:t>
            </a:r>
            <a:endParaRPr lang="es-ES" dirty="0"/>
          </a:p>
        </p:txBody>
      </p:sp>
      <p:sp>
        <p:nvSpPr>
          <p:cNvPr id="63492" name="2 CuadroTexto"/>
          <p:cNvSpPr txBox="1">
            <a:spLocks noChangeArrowheads="1"/>
          </p:cNvSpPr>
          <p:nvPr/>
        </p:nvSpPr>
        <p:spPr bwMode="auto">
          <a:xfrm>
            <a:off x="2660650" y="2708275"/>
            <a:ext cx="3821113" cy="519113"/>
          </a:xfrm>
          <a:prstGeom prst="rect">
            <a:avLst/>
          </a:prstGeom>
          <a:solidFill>
            <a:srgbClr val="FFFF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2800" i="1"/>
              <a:t>Mientras más mejor….</a:t>
            </a:r>
          </a:p>
        </p:txBody>
      </p:sp>
      <p:sp>
        <p:nvSpPr>
          <p:cNvPr id="63493" name="2 CuadroTexto"/>
          <p:cNvSpPr txBox="1">
            <a:spLocks noChangeArrowheads="1"/>
          </p:cNvSpPr>
          <p:nvPr/>
        </p:nvSpPr>
        <p:spPr bwMode="auto">
          <a:xfrm>
            <a:off x="6723063" y="2738438"/>
            <a:ext cx="120967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dirty="0"/>
              <a:t>Métrica…</a:t>
            </a:r>
          </a:p>
        </p:txBody>
      </p:sp>
      <p:sp>
        <p:nvSpPr>
          <p:cNvPr id="6" name="Text Box 4"/>
          <p:cNvSpPr txBox="1">
            <a:spLocks noChangeArrowheads="1"/>
          </p:cNvSpPr>
          <p:nvPr/>
        </p:nvSpPr>
        <p:spPr bwMode="auto">
          <a:xfrm>
            <a:off x="6309171" y="6537151"/>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910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910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910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910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3492" grpId="0" animBg="1"/>
      <p:bldP spid="6349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7" name="Text Box 7"/>
          <p:cNvSpPr txBox="1">
            <a:spLocks noChangeArrowheads="1"/>
          </p:cNvSpPr>
          <p:nvPr/>
        </p:nvSpPr>
        <p:spPr bwMode="auto">
          <a:xfrm>
            <a:off x="3171825" y="1341438"/>
            <a:ext cx="2800350" cy="762000"/>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defRPr/>
            </a:pPr>
            <a:r>
              <a:rPr lang="es-ES_tradnl" sz="4400" b="1">
                <a:solidFill>
                  <a:srgbClr val="FF7C80"/>
                </a:solidFill>
                <a:effectLst>
                  <a:outerShdw blurRad="38100" dist="38100" dir="2700000" algn="tl">
                    <a:srgbClr val="C0C0C0"/>
                  </a:outerShdw>
                </a:effectLst>
              </a:rPr>
              <a:t>Consejero</a:t>
            </a:r>
          </a:p>
        </p:txBody>
      </p:sp>
      <p:sp>
        <p:nvSpPr>
          <p:cNvPr id="102408" name="Text Box 8"/>
          <p:cNvSpPr txBox="1">
            <a:spLocks noChangeArrowheads="1"/>
          </p:cNvSpPr>
          <p:nvPr/>
        </p:nvSpPr>
        <p:spPr bwMode="auto">
          <a:xfrm>
            <a:off x="4572000" y="2349500"/>
            <a:ext cx="3003550" cy="762000"/>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defRPr/>
            </a:pPr>
            <a:r>
              <a:rPr lang="es-ES_tradnl" sz="4400" b="1">
                <a:solidFill>
                  <a:srgbClr val="800080"/>
                </a:solidFill>
                <a:effectLst>
                  <a:outerShdw blurRad="38100" dist="38100" dir="2700000" algn="tl">
                    <a:srgbClr val="C0C0C0"/>
                  </a:outerShdw>
                </a:effectLst>
              </a:rPr>
              <a:t>Supervisor</a:t>
            </a:r>
          </a:p>
        </p:txBody>
      </p:sp>
      <p:sp>
        <p:nvSpPr>
          <p:cNvPr id="102409" name="Text Box 9"/>
          <p:cNvSpPr txBox="1">
            <a:spLocks noChangeArrowheads="1"/>
          </p:cNvSpPr>
          <p:nvPr/>
        </p:nvSpPr>
        <p:spPr bwMode="auto">
          <a:xfrm>
            <a:off x="3333750" y="4724400"/>
            <a:ext cx="2474913" cy="762000"/>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996633"/>
                </a:solidFill>
                <a:miter lim="800000"/>
                <a:headEnd/>
                <a:tailEnd/>
              </a14:hiddenLine>
            </a:ext>
          </a:extLst>
        </p:spPr>
        <p:txBody>
          <a:bodyPr wrap="none">
            <a:spAutoFit/>
          </a:bodyPr>
          <a:lstStyle/>
          <a:p>
            <a:pPr algn="ctr">
              <a:defRPr/>
            </a:pPr>
            <a:r>
              <a:rPr lang="es-ES_tradnl" sz="4400" b="1">
                <a:solidFill>
                  <a:srgbClr val="996633"/>
                </a:solidFill>
                <a:effectLst>
                  <a:outerShdw blurRad="38100" dist="38100" dir="2700000" algn="tl">
                    <a:srgbClr val="C0C0C0"/>
                  </a:outerShdw>
                </a:effectLst>
              </a:rPr>
              <a:t>Profesor</a:t>
            </a:r>
          </a:p>
        </p:txBody>
      </p:sp>
      <p:sp>
        <p:nvSpPr>
          <p:cNvPr id="102410" name="Text Box 10"/>
          <p:cNvSpPr txBox="1">
            <a:spLocks noChangeArrowheads="1"/>
          </p:cNvSpPr>
          <p:nvPr/>
        </p:nvSpPr>
        <p:spPr bwMode="auto">
          <a:xfrm>
            <a:off x="5076825" y="3644900"/>
            <a:ext cx="1465263" cy="762000"/>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defRPr/>
            </a:pPr>
            <a:r>
              <a:rPr lang="es-ES_tradnl" sz="4400" b="1">
                <a:solidFill>
                  <a:srgbClr val="006600"/>
                </a:solidFill>
                <a:effectLst>
                  <a:outerShdw blurRad="38100" dist="38100" dir="2700000" algn="tl">
                    <a:srgbClr val="C0C0C0"/>
                  </a:outerShdw>
                </a:effectLst>
              </a:rPr>
              <a:t>Jefe</a:t>
            </a:r>
          </a:p>
        </p:txBody>
      </p:sp>
      <p:sp>
        <p:nvSpPr>
          <p:cNvPr id="102411" name="Text Box 11"/>
          <p:cNvSpPr txBox="1">
            <a:spLocks noChangeArrowheads="1"/>
          </p:cNvSpPr>
          <p:nvPr/>
        </p:nvSpPr>
        <p:spPr bwMode="auto">
          <a:xfrm>
            <a:off x="1979613" y="2420938"/>
            <a:ext cx="1689100" cy="762000"/>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defRPr/>
            </a:pPr>
            <a:r>
              <a:rPr lang="es-ES_tradnl" sz="4400" b="1">
                <a:solidFill>
                  <a:srgbClr val="CC3300"/>
                </a:solidFill>
                <a:effectLst>
                  <a:outerShdw blurRad="38100" dist="38100" dir="2700000" algn="tl">
                    <a:srgbClr val="C0C0C0"/>
                  </a:outerShdw>
                </a:effectLst>
              </a:rPr>
              <a:t>Tutor</a:t>
            </a:r>
          </a:p>
        </p:txBody>
      </p:sp>
      <p:sp>
        <p:nvSpPr>
          <p:cNvPr id="102412" name="Text Box 12"/>
          <p:cNvSpPr txBox="1">
            <a:spLocks noChangeArrowheads="1"/>
          </p:cNvSpPr>
          <p:nvPr/>
        </p:nvSpPr>
        <p:spPr bwMode="auto">
          <a:xfrm>
            <a:off x="1760538" y="3594100"/>
            <a:ext cx="2546350" cy="914400"/>
          </a:xfrm>
          <a:prstGeom prst="rect">
            <a:avLst/>
          </a:prstGeom>
          <a:noFill/>
          <a:ln>
            <a:noFill/>
          </a:ln>
          <a:effectLst>
            <a:outerShdw dist="35921" dir="2700000" algn="ctr" rotWithShape="0">
              <a:srgbClr val="CC0000"/>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defRPr/>
            </a:pPr>
            <a:r>
              <a:rPr lang="es-ES_tradnl" sz="5400" b="1">
                <a:solidFill>
                  <a:schemeClr val="accent2"/>
                </a:solidFill>
                <a:effectLst>
                  <a:outerShdw blurRad="38100" dist="38100" dir="2700000" algn="tl">
                    <a:srgbClr val="C0C0C0"/>
                  </a:outerShdw>
                </a:effectLst>
              </a:rPr>
              <a:t>Mentor</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7988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10" name="9 CuadroTexto"/>
          <p:cNvSpPr txBox="1"/>
          <p:nvPr/>
        </p:nvSpPr>
        <p:spPr>
          <a:xfrm>
            <a:off x="1862698" y="1191117"/>
            <a:ext cx="490840" cy="523220"/>
          </a:xfrm>
          <a:prstGeom prst="rect">
            <a:avLst/>
          </a:prstGeom>
          <a:solidFill>
            <a:schemeClr val="accent1">
              <a:lumMod val="90000"/>
            </a:schemeClr>
          </a:solidFill>
        </p:spPr>
        <p:txBody>
          <a:bodyPr wrap="none" rtlCol="0">
            <a:spAutoFit/>
          </a:bodyPr>
          <a:lstStyle/>
          <a:p>
            <a:r>
              <a:rPr lang="es-VE" sz="2800" dirty="0"/>
              <a:t>C</a:t>
            </a:r>
            <a:r>
              <a:rPr lang="es-VE" sz="2800" dirty="0" smtClean="0"/>
              <a:t>.</a:t>
            </a:r>
            <a:endParaRPr lang="es-VE"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407"/>
                                        </p:tgtEl>
                                        <p:attrNameLst>
                                          <p:attrName>style.visibility</p:attrName>
                                        </p:attrNameLst>
                                      </p:cBhvr>
                                      <p:to>
                                        <p:strVal val="visible"/>
                                      </p:to>
                                    </p:set>
                                    <p:animEffect transition="in" filter="fade">
                                      <p:cBhvr>
                                        <p:cTn id="7" dur="1000"/>
                                        <p:tgtEl>
                                          <p:spTgt spid="102407"/>
                                        </p:tgtEl>
                                      </p:cBhvr>
                                    </p:animEffect>
                                    <p:anim calcmode="lin" valueType="num">
                                      <p:cBhvr>
                                        <p:cTn id="8" dur="1000" fill="hold"/>
                                        <p:tgtEl>
                                          <p:spTgt spid="102407"/>
                                        </p:tgtEl>
                                        <p:attrNameLst>
                                          <p:attrName>ppt_x</p:attrName>
                                        </p:attrNameLst>
                                      </p:cBhvr>
                                      <p:tavLst>
                                        <p:tav tm="0">
                                          <p:val>
                                            <p:strVal val="#ppt_x"/>
                                          </p:val>
                                        </p:tav>
                                        <p:tav tm="100000">
                                          <p:val>
                                            <p:strVal val="#ppt_x"/>
                                          </p:val>
                                        </p:tav>
                                      </p:tavLst>
                                    </p:anim>
                                    <p:anim calcmode="lin" valueType="num">
                                      <p:cBhvr>
                                        <p:cTn id="9" dur="1000" fill="hold"/>
                                        <p:tgtEl>
                                          <p:spTgt spid="10240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408"/>
                                        </p:tgtEl>
                                        <p:attrNameLst>
                                          <p:attrName>style.visibility</p:attrName>
                                        </p:attrNameLst>
                                      </p:cBhvr>
                                      <p:to>
                                        <p:strVal val="visible"/>
                                      </p:to>
                                    </p:set>
                                    <p:animEffect transition="in" filter="fade">
                                      <p:cBhvr>
                                        <p:cTn id="12" dur="1000"/>
                                        <p:tgtEl>
                                          <p:spTgt spid="102408"/>
                                        </p:tgtEl>
                                      </p:cBhvr>
                                    </p:animEffect>
                                    <p:anim calcmode="lin" valueType="num">
                                      <p:cBhvr>
                                        <p:cTn id="13" dur="1000" fill="hold"/>
                                        <p:tgtEl>
                                          <p:spTgt spid="102408"/>
                                        </p:tgtEl>
                                        <p:attrNameLst>
                                          <p:attrName>ppt_x</p:attrName>
                                        </p:attrNameLst>
                                      </p:cBhvr>
                                      <p:tavLst>
                                        <p:tav tm="0">
                                          <p:val>
                                            <p:strVal val="#ppt_x"/>
                                          </p:val>
                                        </p:tav>
                                        <p:tav tm="100000">
                                          <p:val>
                                            <p:strVal val="#ppt_x"/>
                                          </p:val>
                                        </p:tav>
                                      </p:tavLst>
                                    </p:anim>
                                    <p:anim calcmode="lin" valueType="num">
                                      <p:cBhvr>
                                        <p:cTn id="14" dur="1000" fill="hold"/>
                                        <p:tgtEl>
                                          <p:spTgt spid="10240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409"/>
                                        </p:tgtEl>
                                        <p:attrNameLst>
                                          <p:attrName>style.visibility</p:attrName>
                                        </p:attrNameLst>
                                      </p:cBhvr>
                                      <p:to>
                                        <p:strVal val="visible"/>
                                      </p:to>
                                    </p:set>
                                    <p:animEffect transition="in" filter="fade">
                                      <p:cBhvr>
                                        <p:cTn id="17" dur="1000"/>
                                        <p:tgtEl>
                                          <p:spTgt spid="102409"/>
                                        </p:tgtEl>
                                      </p:cBhvr>
                                    </p:animEffect>
                                    <p:anim calcmode="lin" valueType="num">
                                      <p:cBhvr>
                                        <p:cTn id="18" dur="1000" fill="hold"/>
                                        <p:tgtEl>
                                          <p:spTgt spid="102409"/>
                                        </p:tgtEl>
                                        <p:attrNameLst>
                                          <p:attrName>ppt_x</p:attrName>
                                        </p:attrNameLst>
                                      </p:cBhvr>
                                      <p:tavLst>
                                        <p:tav tm="0">
                                          <p:val>
                                            <p:strVal val="#ppt_x"/>
                                          </p:val>
                                        </p:tav>
                                        <p:tav tm="100000">
                                          <p:val>
                                            <p:strVal val="#ppt_x"/>
                                          </p:val>
                                        </p:tav>
                                      </p:tavLst>
                                    </p:anim>
                                    <p:anim calcmode="lin" valueType="num">
                                      <p:cBhvr>
                                        <p:cTn id="19" dur="1000" fill="hold"/>
                                        <p:tgtEl>
                                          <p:spTgt spid="10240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410"/>
                                        </p:tgtEl>
                                        <p:attrNameLst>
                                          <p:attrName>style.visibility</p:attrName>
                                        </p:attrNameLst>
                                      </p:cBhvr>
                                      <p:to>
                                        <p:strVal val="visible"/>
                                      </p:to>
                                    </p:set>
                                    <p:animEffect transition="in" filter="fade">
                                      <p:cBhvr>
                                        <p:cTn id="22" dur="1000"/>
                                        <p:tgtEl>
                                          <p:spTgt spid="102410"/>
                                        </p:tgtEl>
                                      </p:cBhvr>
                                    </p:animEffect>
                                    <p:anim calcmode="lin" valueType="num">
                                      <p:cBhvr>
                                        <p:cTn id="23" dur="1000" fill="hold"/>
                                        <p:tgtEl>
                                          <p:spTgt spid="102410"/>
                                        </p:tgtEl>
                                        <p:attrNameLst>
                                          <p:attrName>ppt_x</p:attrName>
                                        </p:attrNameLst>
                                      </p:cBhvr>
                                      <p:tavLst>
                                        <p:tav tm="0">
                                          <p:val>
                                            <p:strVal val="#ppt_x"/>
                                          </p:val>
                                        </p:tav>
                                        <p:tav tm="100000">
                                          <p:val>
                                            <p:strVal val="#ppt_x"/>
                                          </p:val>
                                        </p:tav>
                                      </p:tavLst>
                                    </p:anim>
                                    <p:anim calcmode="lin" valueType="num">
                                      <p:cBhvr>
                                        <p:cTn id="24" dur="1000" fill="hold"/>
                                        <p:tgtEl>
                                          <p:spTgt spid="1024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411"/>
                                        </p:tgtEl>
                                        <p:attrNameLst>
                                          <p:attrName>style.visibility</p:attrName>
                                        </p:attrNameLst>
                                      </p:cBhvr>
                                      <p:to>
                                        <p:strVal val="visible"/>
                                      </p:to>
                                    </p:set>
                                    <p:animEffect transition="in" filter="fade">
                                      <p:cBhvr>
                                        <p:cTn id="27" dur="1000"/>
                                        <p:tgtEl>
                                          <p:spTgt spid="102411"/>
                                        </p:tgtEl>
                                      </p:cBhvr>
                                    </p:animEffect>
                                    <p:anim calcmode="lin" valueType="num">
                                      <p:cBhvr>
                                        <p:cTn id="28" dur="1000" fill="hold"/>
                                        <p:tgtEl>
                                          <p:spTgt spid="102411"/>
                                        </p:tgtEl>
                                        <p:attrNameLst>
                                          <p:attrName>ppt_x</p:attrName>
                                        </p:attrNameLst>
                                      </p:cBhvr>
                                      <p:tavLst>
                                        <p:tav tm="0">
                                          <p:val>
                                            <p:strVal val="#ppt_x"/>
                                          </p:val>
                                        </p:tav>
                                        <p:tav tm="100000">
                                          <p:val>
                                            <p:strVal val="#ppt_x"/>
                                          </p:val>
                                        </p:tav>
                                      </p:tavLst>
                                    </p:anim>
                                    <p:anim calcmode="lin" valueType="num">
                                      <p:cBhvr>
                                        <p:cTn id="29" dur="1000" fill="hold"/>
                                        <p:tgtEl>
                                          <p:spTgt spid="1024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2412"/>
                                        </p:tgtEl>
                                        <p:attrNameLst>
                                          <p:attrName>style.visibility</p:attrName>
                                        </p:attrNameLst>
                                      </p:cBhvr>
                                      <p:to>
                                        <p:strVal val="visible"/>
                                      </p:to>
                                    </p:set>
                                    <p:animEffect transition="in" filter="fade">
                                      <p:cBhvr>
                                        <p:cTn id="32" dur="1000"/>
                                        <p:tgtEl>
                                          <p:spTgt spid="102412"/>
                                        </p:tgtEl>
                                      </p:cBhvr>
                                    </p:animEffect>
                                    <p:anim calcmode="lin" valueType="num">
                                      <p:cBhvr>
                                        <p:cTn id="33" dur="1000" fill="hold"/>
                                        <p:tgtEl>
                                          <p:spTgt spid="102412"/>
                                        </p:tgtEl>
                                        <p:attrNameLst>
                                          <p:attrName>ppt_x</p:attrName>
                                        </p:attrNameLst>
                                      </p:cBhvr>
                                      <p:tavLst>
                                        <p:tav tm="0">
                                          <p:val>
                                            <p:strVal val="#ppt_x"/>
                                          </p:val>
                                        </p:tav>
                                        <p:tav tm="100000">
                                          <p:val>
                                            <p:strVal val="#ppt_x"/>
                                          </p:val>
                                        </p:tav>
                                      </p:tavLst>
                                    </p:anim>
                                    <p:anim calcmode="lin" valueType="num">
                                      <p:cBhvr>
                                        <p:cTn id="34" dur="1000" fill="hold"/>
                                        <p:tgtEl>
                                          <p:spTgt spid="1024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7" grpId="0"/>
      <p:bldP spid="102408" grpId="0"/>
      <p:bldP spid="102409" grpId="0"/>
      <p:bldP spid="102410" grpId="0"/>
      <p:bldP spid="102411" grpId="0"/>
      <p:bldP spid="102412" grpId="0"/>
    </p:bld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6087" name="Text Box 7"/>
          <p:cNvSpPr txBox="1">
            <a:spLocks noChangeArrowheads="1"/>
          </p:cNvSpPr>
          <p:nvPr/>
        </p:nvSpPr>
        <p:spPr bwMode="auto">
          <a:xfrm>
            <a:off x="5507830" y="3068960"/>
            <a:ext cx="3024187" cy="1415772"/>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3200" b="1" u="sng" dirty="0" smtClean="0">
                <a:solidFill>
                  <a:srgbClr val="CC3300"/>
                </a:solidFill>
              </a:rPr>
              <a:t>Tutor:</a:t>
            </a:r>
            <a:r>
              <a:rPr lang="es-ES_tradnl" sz="3200" b="1" dirty="0" smtClean="0"/>
              <a:t> </a:t>
            </a:r>
          </a:p>
          <a:p>
            <a:pPr eaLnBrk="1" hangingPunct="1">
              <a:defRPr/>
            </a:pPr>
            <a:r>
              <a:rPr lang="es-ES_tradnl" sz="1800" dirty="0" smtClean="0">
                <a:effectLst>
                  <a:outerShdw blurRad="38100" dist="38100" dir="2700000" algn="tl">
                    <a:srgbClr val="C0C0C0"/>
                  </a:outerShdw>
                </a:effectLst>
              </a:rPr>
              <a:t>Persona encargada de orientar a los alumnos de </a:t>
            </a:r>
          </a:p>
          <a:p>
            <a:pPr eaLnBrk="1" hangingPunct="1">
              <a:defRPr/>
            </a:pPr>
            <a:r>
              <a:rPr lang="es-ES_tradnl" sz="1800" dirty="0" smtClean="0">
                <a:effectLst>
                  <a:outerShdw blurRad="38100" dist="38100" dir="2700000" algn="tl">
                    <a:srgbClr val="C0C0C0"/>
                  </a:outerShdw>
                </a:effectLst>
              </a:rPr>
              <a:t>un curso o asignatura. RAE</a:t>
            </a:r>
          </a:p>
        </p:txBody>
      </p:sp>
      <p:sp>
        <p:nvSpPr>
          <p:cNvPr id="46088" name="Text Box 8"/>
          <p:cNvSpPr txBox="1">
            <a:spLocks noChangeArrowheads="1"/>
          </p:cNvSpPr>
          <p:nvPr/>
        </p:nvSpPr>
        <p:spPr bwMode="auto">
          <a:xfrm>
            <a:off x="827089" y="1125538"/>
            <a:ext cx="4248968" cy="1785104"/>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wrap="square">
            <a:spAutoFit/>
          </a:bodyPr>
          <a:lstStyle>
            <a:lvl1pPr eaLnBrk="0" hangingPunct="0">
              <a:defRPr sz="3600">
                <a:solidFill>
                  <a:schemeClr val="tx1"/>
                </a:solidFill>
                <a:latin typeface="Comic Sans MS" pitchFamily="66" charset="0"/>
              </a:defRPr>
            </a:lvl1pPr>
            <a:lvl2pPr marL="742950" indent="-285750" eaLnBrk="0" hangingPunct="0">
              <a:defRPr sz="3600">
                <a:solidFill>
                  <a:schemeClr val="tx1"/>
                </a:solidFill>
                <a:latin typeface="Comic Sans MS" pitchFamily="66" charset="0"/>
              </a:defRPr>
            </a:lvl2pPr>
            <a:lvl3pPr marL="1143000" indent="-228600" eaLnBrk="0" hangingPunct="0">
              <a:defRPr sz="3600">
                <a:solidFill>
                  <a:schemeClr val="tx1"/>
                </a:solidFill>
                <a:latin typeface="Comic Sans MS" pitchFamily="66" charset="0"/>
              </a:defRPr>
            </a:lvl3pPr>
            <a:lvl4pPr marL="1600200" indent="-228600" eaLnBrk="0" hangingPunct="0">
              <a:defRPr sz="3600">
                <a:solidFill>
                  <a:schemeClr val="tx1"/>
                </a:solidFill>
                <a:latin typeface="Comic Sans MS" pitchFamily="66" charset="0"/>
              </a:defRPr>
            </a:lvl4pPr>
            <a:lvl5pPr marL="2057400" indent="-228600" eaLnBrk="0" hangingPunct="0">
              <a:defRPr sz="3600">
                <a:solidFill>
                  <a:schemeClr val="tx1"/>
                </a:solidFill>
                <a:latin typeface="Comic Sans MS" pitchFamily="66" charset="0"/>
              </a:defRPr>
            </a:lvl5pPr>
            <a:lvl6pPr marL="2514600" indent="-228600" algn="ctr" eaLnBrk="0" fontAlgn="base" hangingPunct="0">
              <a:spcBef>
                <a:spcPct val="0"/>
              </a:spcBef>
              <a:spcAft>
                <a:spcPct val="0"/>
              </a:spcAft>
              <a:defRPr sz="3600">
                <a:solidFill>
                  <a:schemeClr val="tx1"/>
                </a:solidFill>
                <a:latin typeface="Comic Sans MS" pitchFamily="66" charset="0"/>
              </a:defRPr>
            </a:lvl6pPr>
            <a:lvl7pPr marL="2971800" indent="-228600" algn="ctr" eaLnBrk="0" fontAlgn="base" hangingPunct="0">
              <a:spcBef>
                <a:spcPct val="0"/>
              </a:spcBef>
              <a:spcAft>
                <a:spcPct val="0"/>
              </a:spcAft>
              <a:defRPr sz="3600">
                <a:solidFill>
                  <a:schemeClr val="tx1"/>
                </a:solidFill>
                <a:latin typeface="Comic Sans MS" pitchFamily="66" charset="0"/>
              </a:defRPr>
            </a:lvl7pPr>
            <a:lvl8pPr marL="3429000" indent="-228600" algn="ctr" eaLnBrk="0" fontAlgn="base" hangingPunct="0">
              <a:spcBef>
                <a:spcPct val="0"/>
              </a:spcBef>
              <a:spcAft>
                <a:spcPct val="0"/>
              </a:spcAft>
              <a:defRPr sz="3600">
                <a:solidFill>
                  <a:schemeClr val="tx1"/>
                </a:solidFill>
                <a:latin typeface="Comic Sans MS" pitchFamily="66" charset="0"/>
              </a:defRPr>
            </a:lvl8pPr>
            <a:lvl9pPr marL="3886200" indent="-228600" algn="ctr" eaLnBrk="0" fontAlgn="base" hangingPunct="0">
              <a:spcBef>
                <a:spcPct val="0"/>
              </a:spcBef>
              <a:spcAft>
                <a:spcPct val="0"/>
              </a:spcAft>
              <a:defRPr sz="3600">
                <a:solidFill>
                  <a:schemeClr val="tx1"/>
                </a:solidFill>
                <a:latin typeface="Comic Sans MS" pitchFamily="66" charset="0"/>
              </a:defRPr>
            </a:lvl9pPr>
          </a:lstStyle>
          <a:p>
            <a:pPr eaLnBrk="1" hangingPunct="1">
              <a:defRPr/>
            </a:pPr>
            <a:r>
              <a:rPr lang="es-ES_tradnl" sz="4000" b="1" u="sng" dirty="0" smtClean="0">
                <a:solidFill>
                  <a:srgbClr val="CC3300"/>
                </a:solidFill>
              </a:rPr>
              <a:t>Mentor:</a:t>
            </a:r>
            <a:r>
              <a:rPr lang="es-ES_tradnl" sz="4000" b="1" dirty="0" smtClean="0"/>
              <a:t> </a:t>
            </a:r>
          </a:p>
          <a:p>
            <a:pPr eaLnBrk="1" hangingPunct="1">
              <a:defRPr/>
            </a:pPr>
            <a:r>
              <a:rPr lang="es-ES_tradnl" sz="1600" dirty="0" smtClean="0">
                <a:effectLst>
                  <a:outerShdw blurRad="38100" dist="38100" dir="2700000" algn="tl">
                    <a:srgbClr val="C0C0C0"/>
                  </a:outerShdw>
                </a:effectLst>
              </a:rPr>
              <a:t>Mitología  Gr.</a:t>
            </a:r>
            <a:r>
              <a:rPr lang="es-ES_tradnl" sz="1800" dirty="0" smtClean="0">
                <a:effectLst>
                  <a:outerShdw blurRad="38100" dist="38100" dir="2700000" algn="tl">
                    <a:srgbClr val="C0C0C0"/>
                  </a:outerShdw>
                </a:effectLst>
              </a:rPr>
              <a:t> </a:t>
            </a:r>
            <a:r>
              <a:rPr lang="es-ES_tradnl" sz="1600" dirty="0" smtClean="0">
                <a:effectLst>
                  <a:outerShdw blurRad="38100" dist="38100" dir="2700000" algn="tl">
                    <a:srgbClr val="C0C0C0"/>
                  </a:outerShdw>
                </a:effectLst>
              </a:rPr>
              <a:t>El amigo leal y consejero de Odiseo y maestro de su hijo Telémaco.</a:t>
            </a:r>
          </a:p>
          <a:p>
            <a:pPr eaLnBrk="1" hangingPunct="1">
              <a:defRPr/>
            </a:pPr>
            <a:r>
              <a:rPr lang="es-ES_tradnl" sz="1800" dirty="0" smtClean="0">
                <a:effectLst>
                  <a:outerShdw blurRad="38100" dist="38100" dir="2700000" algn="tl">
                    <a:srgbClr val="C0C0C0"/>
                  </a:outerShdw>
                </a:effectLst>
              </a:rPr>
              <a:t>Consejero sabio y leal</a:t>
            </a:r>
          </a:p>
          <a:p>
            <a:pPr eaLnBrk="1" hangingPunct="1">
              <a:defRPr/>
            </a:pPr>
            <a:r>
              <a:rPr lang="es-ES_tradnl" sz="1800" dirty="0" smtClean="0">
                <a:effectLst>
                  <a:outerShdw blurRad="38100" dist="38100" dir="2700000" algn="tl">
                    <a:srgbClr val="C0C0C0"/>
                  </a:outerShdw>
                </a:effectLst>
              </a:rPr>
              <a:t>Consejero, guía. RAE</a:t>
            </a:r>
            <a:endParaRPr lang="es-ES_tradnl" sz="1200" dirty="0" smtClean="0">
              <a:effectLst>
                <a:outerShdw blurRad="38100" dist="38100" dir="2700000" algn="tl">
                  <a:srgbClr val="C0C0C0"/>
                </a:outerShdw>
              </a:effectLst>
            </a:endParaRPr>
          </a:p>
        </p:txBody>
      </p:sp>
      <p:sp>
        <p:nvSpPr>
          <p:cNvPr id="46089" name="Rectangle 9"/>
          <p:cNvSpPr>
            <a:spLocks noChangeArrowheads="1"/>
          </p:cNvSpPr>
          <p:nvPr/>
        </p:nvSpPr>
        <p:spPr bwMode="auto">
          <a:xfrm>
            <a:off x="7019925" y="474663"/>
            <a:ext cx="1592263" cy="522287"/>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dirty="0">
                <a:effectLst>
                  <a:outerShdw blurRad="38100" dist="38100" dir="2700000" algn="tl">
                    <a:srgbClr val="FFFFFF"/>
                  </a:outerShdw>
                </a:effectLst>
              </a:rPr>
              <a:t> Relación Tutor</a:t>
            </a:r>
          </a:p>
          <a:p>
            <a:pPr>
              <a:buClr>
                <a:srgbClr val="FF0066"/>
              </a:buClr>
              <a:defRPr/>
            </a:pPr>
            <a:r>
              <a:rPr lang="es-ES" sz="1400" b="1" dirty="0">
                <a:effectLst>
                  <a:outerShdw blurRad="38100" dist="38100" dir="2700000" algn="tl">
                    <a:srgbClr val="FFFFFF"/>
                  </a:outerShdw>
                </a:effectLst>
              </a:rPr>
              <a:t>  Aprendices</a:t>
            </a:r>
            <a:endParaRPr lang="es-ES_tradnl" sz="1400" b="1" dirty="0">
              <a:effectLst>
                <a:outerShdw blurRad="38100" dist="38100" dir="2700000" algn="tl">
                  <a:srgbClr val="FFFFFF"/>
                </a:outerShdw>
              </a:effectLst>
            </a:endParaRPr>
          </a:p>
        </p:txBody>
      </p:sp>
      <p:sp>
        <p:nvSpPr>
          <p:cNvPr id="41993" name="Text Box 9"/>
          <p:cNvSpPr txBox="1">
            <a:spLocks noChangeArrowheads="1"/>
          </p:cNvSpPr>
          <p:nvPr/>
        </p:nvSpPr>
        <p:spPr bwMode="auto">
          <a:xfrm>
            <a:off x="847725" y="3068960"/>
            <a:ext cx="2085975" cy="1200150"/>
          </a:xfrm>
          <a:prstGeom prst="rect">
            <a:avLst/>
          </a:prstGeom>
          <a:solidFill>
            <a:srgbClr val="FFB7C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defRPr/>
            </a:pPr>
            <a:r>
              <a:rPr lang="es-ES" sz="2400">
                <a:solidFill>
                  <a:srgbClr val="CC3300"/>
                </a:solidFill>
                <a:effectLst>
                  <a:outerShdw blurRad="38100" dist="38100" dir="2700000" algn="tl">
                    <a:srgbClr val="000000">
                      <a:alpha val="43137"/>
                    </a:srgbClr>
                  </a:outerShdw>
                </a:effectLst>
              </a:rPr>
              <a:t>Relación más </a:t>
            </a:r>
          </a:p>
          <a:p>
            <a:pPr eaLnBrk="1" hangingPunct="1">
              <a:defRPr/>
            </a:pPr>
            <a:r>
              <a:rPr lang="es-ES" sz="2400">
                <a:solidFill>
                  <a:srgbClr val="CC3300"/>
                </a:solidFill>
                <a:effectLst>
                  <a:outerShdw blurRad="38100" dist="38100" dir="2700000" algn="tl">
                    <a:srgbClr val="000000">
                      <a:alpha val="43137"/>
                    </a:srgbClr>
                  </a:outerShdw>
                </a:effectLst>
              </a:rPr>
              <a:t>permanente</a:t>
            </a:r>
          </a:p>
          <a:p>
            <a:pPr eaLnBrk="1" hangingPunct="1">
              <a:defRPr/>
            </a:pPr>
            <a:r>
              <a:rPr lang="es-ES" sz="2400">
                <a:solidFill>
                  <a:srgbClr val="CC3300"/>
                </a:solidFill>
                <a:effectLst>
                  <a:outerShdw blurRad="38100" dist="38100" dir="2700000" algn="tl">
                    <a:srgbClr val="000000">
                      <a:alpha val="43137"/>
                    </a:srgbClr>
                  </a:outerShdw>
                </a:effectLst>
              </a:rPr>
              <a:t>y personal</a:t>
            </a:r>
          </a:p>
        </p:txBody>
      </p:sp>
      <p:sp>
        <p:nvSpPr>
          <p:cNvPr id="41994" name="Text Box 10"/>
          <p:cNvSpPr txBox="1">
            <a:spLocks noChangeArrowheads="1"/>
          </p:cNvSpPr>
          <p:nvPr/>
        </p:nvSpPr>
        <p:spPr bwMode="auto">
          <a:xfrm>
            <a:off x="5523900" y="4725144"/>
            <a:ext cx="1878013" cy="1200150"/>
          </a:xfrm>
          <a:prstGeom prst="rect">
            <a:avLst/>
          </a:prstGeom>
          <a:solidFill>
            <a:srgbClr val="FFCC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a:solidFill>
                  <a:srgbClr val="CC3300"/>
                </a:solidFill>
                <a:effectLst>
                  <a:outerShdw blurRad="38100" dist="38100" dir="2700000" algn="tl">
                    <a:srgbClr val="000000">
                      <a:alpha val="43137"/>
                    </a:srgbClr>
                  </a:outerShdw>
                </a:effectLst>
              </a:rPr>
              <a:t>Relación </a:t>
            </a:r>
          </a:p>
          <a:p>
            <a:pPr eaLnBrk="1" hangingPunct="1"/>
            <a:r>
              <a:rPr lang="es-ES">
                <a:solidFill>
                  <a:srgbClr val="CC3300"/>
                </a:solidFill>
                <a:effectLst>
                  <a:outerShdw blurRad="38100" dist="38100" dir="2700000" algn="tl">
                    <a:srgbClr val="000000">
                      <a:alpha val="43137"/>
                    </a:srgbClr>
                  </a:outerShdw>
                </a:effectLst>
              </a:rPr>
              <a:t>profesional </a:t>
            </a:r>
          </a:p>
          <a:p>
            <a:pPr eaLnBrk="1" hangingPunct="1"/>
            <a:r>
              <a:rPr lang="es-ES">
                <a:solidFill>
                  <a:srgbClr val="CC3300"/>
                </a:solidFill>
                <a:effectLst>
                  <a:outerShdw blurRad="38100" dist="38100" dir="2700000" algn="tl">
                    <a:srgbClr val="000000">
                      <a:alpha val="43137"/>
                    </a:srgbClr>
                  </a:outerShdw>
                </a:effectLst>
              </a:rPr>
              <a:t>temporal</a:t>
            </a:r>
          </a:p>
        </p:txBody>
      </p:sp>
      <p:sp>
        <p:nvSpPr>
          <p:cNvPr id="7373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6088"/>
                                        </p:tgtEl>
                                        <p:attrNameLst>
                                          <p:attrName>style.visibility</p:attrName>
                                        </p:attrNameLst>
                                      </p:cBhvr>
                                      <p:to>
                                        <p:strVal val="visible"/>
                                      </p:to>
                                    </p:set>
                                    <p:animEffect transition="in" filter="wipe(up)">
                                      <p:cBhvr>
                                        <p:cTn id="7" dur="5000"/>
                                        <p:tgtEl>
                                          <p:spTgt spid="460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1993"/>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46087"/>
                                        </p:tgtEl>
                                        <p:attrNameLst>
                                          <p:attrName>style.visibility</p:attrName>
                                        </p:attrNameLst>
                                      </p:cBhvr>
                                      <p:to>
                                        <p:strVal val="visible"/>
                                      </p:to>
                                    </p:set>
                                    <p:animEffect transition="in" filter="wipe(up)">
                                      <p:cBhvr>
                                        <p:cTn id="16" dur="5000"/>
                                        <p:tgtEl>
                                          <p:spTgt spid="4608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19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7" grpId="0" animBg="1"/>
      <p:bldP spid="46088" grpId="0" animBg="1"/>
      <p:bldP spid="41993" grpId="0" animBg="1"/>
      <p:bldP spid="4199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5606" name="Text Box 6"/>
          <p:cNvSpPr txBox="1">
            <a:spLocks noChangeArrowheads="1"/>
          </p:cNvSpPr>
          <p:nvPr/>
        </p:nvSpPr>
        <p:spPr bwMode="auto">
          <a:xfrm>
            <a:off x="1741488" y="2643188"/>
            <a:ext cx="5659437" cy="1571625"/>
          </a:xfrm>
          <a:prstGeom prst="rect">
            <a:avLst/>
          </a:prstGeom>
          <a:solidFill>
            <a:srgbClr val="FBEFF7"/>
          </a:solidFill>
          <a:ln w="28575">
            <a:solidFill>
              <a:srgbClr val="331BE5"/>
            </a:solidFill>
            <a:miter lim="800000"/>
            <a:headEnd/>
            <a:tailEnd/>
          </a:ln>
          <a:effectLst>
            <a:outerShdw dist="35921" dir="2700000" algn="ctr" rotWithShape="0">
              <a:schemeClr val="tx1"/>
            </a:outerShdw>
          </a:effectLst>
        </p:spPr>
        <p:txBody>
          <a:bodyPr wrap="none">
            <a:spAutoFit/>
          </a:bodyPr>
          <a:lstStyle/>
          <a:p>
            <a:pPr algn="ctr">
              <a:defRPr/>
            </a:pPr>
            <a:endParaRPr lang="es-ES_tradnl" sz="1800" b="1" dirty="0">
              <a:effectLst>
                <a:outerShdw blurRad="38100" dist="38100" dir="2700000" algn="tl">
                  <a:srgbClr val="FFFFFF"/>
                </a:outerShdw>
              </a:effectLst>
            </a:endParaRPr>
          </a:p>
          <a:p>
            <a:pPr algn="ctr">
              <a:defRPr/>
            </a:pPr>
            <a:r>
              <a:rPr lang="es-ES_tradnl" sz="3200" b="1" dirty="0">
                <a:solidFill>
                  <a:srgbClr val="331BE5"/>
                </a:solidFill>
                <a:effectLst>
                  <a:outerShdw blurRad="38100" dist="38100" dir="2700000" algn="tl">
                    <a:srgbClr val="000000"/>
                  </a:outerShdw>
                </a:effectLst>
              </a:rPr>
              <a:t>Relación mentor-aprendices</a:t>
            </a:r>
          </a:p>
          <a:p>
            <a:pPr algn="ctr">
              <a:defRPr/>
            </a:pPr>
            <a:r>
              <a:rPr lang="es-ES_tradnl" sz="2800" dirty="0"/>
              <a:t>Responsabilidades</a:t>
            </a:r>
          </a:p>
          <a:p>
            <a:pPr algn="ctr">
              <a:defRPr/>
            </a:pPr>
            <a:endParaRPr lang="es-ES_tradnl" sz="1800" dirty="0"/>
          </a:p>
        </p:txBody>
      </p:sp>
      <p:sp>
        <p:nvSpPr>
          <p:cNvPr id="6147"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4" name="3 CuadroTexto"/>
          <p:cNvSpPr txBox="1">
            <a:spLocks noChangeArrowheads="1"/>
          </p:cNvSpPr>
          <p:nvPr/>
        </p:nvSpPr>
        <p:spPr bwMode="auto">
          <a:xfrm>
            <a:off x="3563888" y="4365104"/>
            <a:ext cx="1724025" cy="1384300"/>
          </a:xfrm>
          <a:prstGeom prst="rect">
            <a:avLst/>
          </a:prstGeom>
          <a:solidFill>
            <a:srgbClr val="89FFFF"/>
          </a:solidFill>
          <a:ln>
            <a:noFill/>
          </a:ln>
          <a:effectLst>
            <a:outerShdw blurRad="50800" dist="38100" dir="2700000" algn="tl" rotWithShape="0">
              <a:prstClr val="black">
                <a:alpha val="40000"/>
              </a:prstClr>
            </a:outerShdw>
          </a:effectLst>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VE" sz="2800" dirty="0"/>
              <a:t>Estudios </a:t>
            </a:r>
          </a:p>
          <a:p>
            <a:pPr eaLnBrk="1" hangingPunct="1"/>
            <a:r>
              <a:rPr lang="es-VE" sz="2800" dirty="0"/>
              <a:t>Pregrado</a:t>
            </a:r>
          </a:p>
          <a:p>
            <a:pPr eaLnBrk="1" hangingPunct="1"/>
            <a:r>
              <a:rPr lang="es-VE" sz="2800" dirty="0"/>
              <a:t>Posgrado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nodeType="withEffect">
                                  <p:stCondLst>
                                    <p:cond delay="0"/>
                                  </p:stCondLst>
                                  <p:childTnLst>
                                    <p:set>
                                      <p:cBhvr>
                                        <p:cTn id="6" dur="1" fill="hold">
                                          <p:stCondLst>
                                            <p:cond delay="0"/>
                                          </p:stCondLst>
                                        </p:cTn>
                                        <p:tgtEl>
                                          <p:spTgt spid="25606">
                                            <p:txEl>
                                              <p:pRg st="2" end="2"/>
                                            </p:txEl>
                                          </p:spTgt>
                                        </p:tgtEl>
                                        <p:attrNameLst>
                                          <p:attrName>style.visibility</p:attrName>
                                        </p:attrNameLst>
                                      </p:cBhvr>
                                      <p:to>
                                        <p:strVal val="visible"/>
                                      </p:to>
                                    </p:set>
                                    <p:animEffect transition="in" filter="fade">
                                      <p:cBhvr>
                                        <p:cTn id="7" dur="1155" decel="100000"/>
                                        <p:tgtEl>
                                          <p:spTgt spid="25606">
                                            <p:txEl>
                                              <p:pRg st="2" end="2"/>
                                            </p:txEl>
                                          </p:spTgt>
                                        </p:tgtEl>
                                      </p:cBhvr>
                                    </p:animEffect>
                                    <p:animScale>
                                      <p:cBhvr>
                                        <p:cTn id="8" dur="1155" decel="100000"/>
                                        <p:tgtEl>
                                          <p:spTgt spid="25606">
                                            <p:txEl>
                                              <p:pRg st="2" end="2"/>
                                            </p:txEl>
                                          </p:spTgt>
                                        </p:tgtEl>
                                      </p:cBhvr>
                                      <p:from x="10000" y="10000"/>
                                      <p:to x="200000" y="450000"/>
                                    </p:animScale>
                                    <p:animScale>
                                      <p:cBhvr>
                                        <p:cTn id="9" dur="1845" accel="100000" fill="hold">
                                          <p:stCondLst>
                                            <p:cond delay="1155"/>
                                          </p:stCondLst>
                                        </p:cTn>
                                        <p:tgtEl>
                                          <p:spTgt spid="25606">
                                            <p:txEl>
                                              <p:pRg st="2" end="2"/>
                                            </p:txEl>
                                          </p:spTgt>
                                        </p:tgtEl>
                                      </p:cBhvr>
                                      <p:from x="200000" y="450000"/>
                                      <p:to x="100000" y="100000"/>
                                    </p:animScale>
                                    <p:set>
                                      <p:cBhvr>
                                        <p:cTn id="10" dur="1155" fill="hold"/>
                                        <p:tgtEl>
                                          <p:spTgt spid="25606">
                                            <p:txEl>
                                              <p:pRg st="2" end="2"/>
                                            </p:txEl>
                                          </p:spTgt>
                                        </p:tgtEl>
                                        <p:attrNameLst>
                                          <p:attrName>ppt_x</p:attrName>
                                        </p:attrNameLst>
                                      </p:cBhvr>
                                      <p:to>
                                        <p:strVal val="(0.5)"/>
                                      </p:to>
                                    </p:set>
                                    <p:anim from="(0.5)" to="(#ppt_x)" calcmode="lin" valueType="num">
                                      <p:cBhvr>
                                        <p:cTn id="11" dur="1845" accel="100000" fill="hold">
                                          <p:stCondLst>
                                            <p:cond delay="1155"/>
                                          </p:stCondLst>
                                        </p:cTn>
                                        <p:tgtEl>
                                          <p:spTgt spid="25606">
                                            <p:txEl>
                                              <p:pRg st="2" end="2"/>
                                            </p:txEl>
                                          </p:spTgt>
                                        </p:tgtEl>
                                        <p:attrNameLst>
                                          <p:attrName>ppt_x</p:attrName>
                                        </p:attrNameLst>
                                      </p:cBhvr>
                                    </p:anim>
                                    <p:set>
                                      <p:cBhvr>
                                        <p:cTn id="12" dur="1155" fill="hold"/>
                                        <p:tgtEl>
                                          <p:spTgt spid="25606">
                                            <p:txEl>
                                              <p:pRg st="2" end="2"/>
                                            </p:txEl>
                                          </p:spTgt>
                                        </p:tgtEl>
                                        <p:attrNameLst>
                                          <p:attrName>ppt_y</p:attrName>
                                        </p:attrNameLst>
                                      </p:cBhvr>
                                      <p:to>
                                        <p:strVal val="(#ppt_y+0.4)"/>
                                      </p:to>
                                    </p:set>
                                    <p:anim from="(#ppt_y+0.4)" to="(#ppt_y)" calcmode="lin" valueType="num">
                                      <p:cBhvr>
                                        <p:cTn id="13" dur="1845" accel="100000" fill="hold">
                                          <p:stCondLst>
                                            <p:cond delay="1155"/>
                                          </p:stCondLst>
                                        </p:cTn>
                                        <p:tgtEl>
                                          <p:spTgt spid="25606">
                                            <p:txEl>
                                              <p:pRg st="2" end="2"/>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ircle(in)">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7"/>
          <p:cNvSpPr txBox="1">
            <a:spLocks noChangeArrowheads="1"/>
          </p:cNvSpPr>
          <p:nvPr/>
        </p:nvSpPr>
        <p:spPr bwMode="auto">
          <a:xfrm>
            <a:off x="1981386" y="2101190"/>
            <a:ext cx="5181227" cy="954107"/>
          </a:xfrm>
          <a:prstGeom prst="rect">
            <a:avLst/>
          </a:prstGeom>
          <a:solidFill>
            <a:srgbClr val="FFCC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dirty="0"/>
              <a:t>Opinión del Dr. Carl </a:t>
            </a:r>
            <a:r>
              <a:rPr lang="es-ES_tradnl" dirty="0" err="1"/>
              <a:t>Djerassi</a:t>
            </a:r>
            <a:r>
              <a:rPr lang="es-ES_tradnl" dirty="0"/>
              <a:t> </a:t>
            </a:r>
            <a:r>
              <a:rPr lang="es-ES_tradnl" dirty="0" smtClean="0"/>
              <a:t>sobre</a:t>
            </a:r>
            <a:endParaRPr lang="es-ES_tradnl" dirty="0"/>
          </a:p>
          <a:p>
            <a:pPr algn="ctr" eaLnBrk="1" hangingPunct="1"/>
            <a:r>
              <a:rPr lang="es-ES_tradnl" sz="3200" dirty="0" smtClean="0"/>
              <a:t>El trabajo </a:t>
            </a:r>
            <a:r>
              <a:rPr lang="es-ES_tradnl" sz="3200" dirty="0"/>
              <a:t>del </a:t>
            </a:r>
            <a:r>
              <a:rPr lang="es-ES_tradnl" sz="3200" b="1" dirty="0"/>
              <a:t>mentor</a:t>
            </a:r>
            <a:r>
              <a:rPr lang="es-ES_tradnl" sz="3200" dirty="0"/>
              <a:t>...</a:t>
            </a:r>
          </a:p>
        </p:txBody>
      </p:sp>
      <p:sp>
        <p:nvSpPr>
          <p:cNvPr id="74755" name="Text Box 8"/>
          <p:cNvSpPr txBox="1">
            <a:spLocks noChangeArrowheads="1"/>
          </p:cNvSpPr>
          <p:nvPr/>
        </p:nvSpPr>
        <p:spPr bwMode="auto">
          <a:xfrm>
            <a:off x="2390775" y="4797425"/>
            <a:ext cx="5078413"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r" eaLnBrk="1" hangingPunct="1"/>
            <a:r>
              <a:rPr lang="es-ES_tradnl" sz="1200"/>
              <a:t>En “Mentoring: a cure for science bashing?” 1991. </a:t>
            </a:r>
          </a:p>
          <a:p>
            <a:pPr algn="r" eaLnBrk="1" hangingPunct="1"/>
            <a:r>
              <a:rPr lang="es-ES_tradnl" sz="1200"/>
              <a:t>Citado en : The Responsible Researcher: Paths and Pitfalls 1999 p.31.</a:t>
            </a:r>
          </a:p>
        </p:txBody>
      </p:sp>
      <p:sp>
        <p:nvSpPr>
          <p:cNvPr id="74756" name="Text Box 9"/>
          <p:cNvSpPr txBox="1">
            <a:spLocks noChangeArrowheads="1"/>
          </p:cNvSpPr>
          <p:nvPr/>
        </p:nvSpPr>
        <p:spPr bwMode="auto">
          <a:xfrm>
            <a:off x="3311338" y="3644900"/>
            <a:ext cx="3851275" cy="730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400" dirty="0"/>
              <a:t>Profesor de química en Stanford </a:t>
            </a:r>
            <a:r>
              <a:rPr lang="es-ES_tradnl" sz="1400" dirty="0" err="1"/>
              <a:t>University</a:t>
            </a:r>
            <a:endParaRPr lang="es-ES_tradnl" sz="1400" dirty="0"/>
          </a:p>
          <a:p>
            <a:pPr eaLnBrk="1" hangingPunct="1"/>
            <a:r>
              <a:rPr lang="es-ES_tradnl" sz="1400" dirty="0"/>
              <a:t>Miembro </a:t>
            </a:r>
            <a:r>
              <a:rPr lang="es-ES_tradnl" sz="1400" dirty="0" err="1"/>
              <a:t>National</a:t>
            </a:r>
            <a:r>
              <a:rPr lang="es-ES_tradnl" sz="1400" dirty="0"/>
              <a:t> </a:t>
            </a:r>
            <a:r>
              <a:rPr lang="es-ES_tradnl" sz="1400" dirty="0" err="1"/>
              <a:t>Academy</a:t>
            </a:r>
            <a:r>
              <a:rPr lang="es-ES_tradnl" sz="1400" dirty="0"/>
              <a:t> of </a:t>
            </a:r>
            <a:r>
              <a:rPr lang="es-ES_tradnl" sz="1400" dirty="0" err="1"/>
              <a:t>Sciences</a:t>
            </a:r>
            <a:endParaRPr lang="es-ES_tradnl" sz="1400" dirty="0"/>
          </a:p>
          <a:p>
            <a:pPr eaLnBrk="1" hangingPunct="1"/>
            <a:r>
              <a:rPr lang="es-ES_tradnl" sz="1400" dirty="0"/>
              <a:t>Creador de la primera píldora anticonceptiva</a:t>
            </a:r>
          </a:p>
        </p:txBody>
      </p:sp>
      <p:sp>
        <p:nvSpPr>
          <p:cNvPr id="8" name="Rectangle 9"/>
          <p:cNvSpPr>
            <a:spLocks noChangeArrowheads="1"/>
          </p:cNvSpPr>
          <p:nvPr/>
        </p:nvSpPr>
        <p:spPr bwMode="auto">
          <a:xfrm>
            <a:off x="7019925" y="474663"/>
            <a:ext cx="1592263" cy="522287"/>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dirty="0">
                <a:effectLst>
                  <a:outerShdw blurRad="38100" dist="38100" dir="2700000" algn="tl">
                    <a:srgbClr val="FFFFFF"/>
                  </a:outerShdw>
                </a:effectLst>
              </a:rPr>
              <a:t> Relación Tutor</a:t>
            </a:r>
          </a:p>
          <a:p>
            <a:pPr>
              <a:buClr>
                <a:srgbClr val="FF0066"/>
              </a:buClr>
              <a:defRPr/>
            </a:pPr>
            <a:r>
              <a:rPr lang="es-ES" sz="1400" b="1" dirty="0">
                <a:effectLst>
                  <a:outerShdw blurRad="38100" dist="38100" dir="2700000" algn="tl">
                    <a:srgbClr val="FFFFFF"/>
                  </a:outerShdw>
                </a:effectLst>
              </a:rPr>
              <a:t>  Aprendices</a:t>
            </a:r>
            <a:endParaRPr lang="es-ES_tradnl" sz="1400" b="1" dirty="0">
              <a:effectLst>
                <a:outerShdw blurRad="38100" dist="38100" dir="2700000" algn="tl">
                  <a:srgbClr val="FFFFFF"/>
                </a:outerShdw>
              </a:effectLst>
            </a:endParaRPr>
          </a:p>
        </p:txBody>
      </p:sp>
      <p:sp>
        <p:nvSpPr>
          <p:cNvPr id="7475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9879" name="Text Box 7"/>
          <p:cNvSpPr txBox="1">
            <a:spLocks noChangeArrowheads="1"/>
          </p:cNvSpPr>
          <p:nvPr/>
        </p:nvSpPr>
        <p:spPr bwMode="auto">
          <a:xfrm>
            <a:off x="4572000" y="2636838"/>
            <a:ext cx="2892425" cy="2557462"/>
          </a:xfrm>
          <a:prstGeom prst="rect">
            <a:avLst/>
          </a:prstGeom>
          <a:solidFill>
            <a:srgbClr val="FDD7E7"/>
          </a:solidFill>
          <a:ln w="28575">
            <a:solidFill>
              <a:srgbClr val="FF0066"/>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3200" b="1"/>
              <a:t>Enseñar </a:t>
            </a:r>
          </a:p>
          <a:p>
            <a:pPr algn="ctr" eaLnBrk="1" hangingPunct="1"/>
            <a:r>
              <a:rPr lang="es-ES_tradnl" sz="3200" b="1"/>
              <a:t>Supervisar</a:t>
            </a:r>
          </a:p>
          <a:p>
            <a:pPr algn="ctr" eaLnBrk="1" hangingPunct="1"/>
            <a:endParaRPr lang="es-ES_tradnl" sz="3200" b="1"/>
          </a:p>
          <a:p>
            <a:pPr algn="ctr" eaLnBrk="1" hangingPunct="1"/>
            <a:r>
              <a:rPr lang="es-ES_tradnl" sz="3200" b="1"/>
              <a:t>Recompensar </a:t>
            </a:r>
          </a:p>
          <a:p>
            <a:pPr algn="ctr" eaLnBrk="1" hangingPunct="1"/>
            <a:r>
              <a:rPr lang="es-ES_tradnl" sz="3200" b="1"/>
              <a:t>Castigar</a:t>
            </a:r>
          </a:p>
        </p:txBody>
      </p:sp>
      <p:sp>
        <p:nvSpPr>
          <p:cNvPr id="79881" name="Rectangle 9"/>
          <p:cNvSpPr>
            <a:spLocks noChangeArrowheads="1"/>
          </p:cNvSpPr>
          <p:nvPr/>
        </p:nvSpPr>
        <p:spPr bwMode="auto">
          <a:xfrm>
            <a:off x="2054225" y="1603375"/>
            <a:ext cx="5035550" cy="701675"/>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defRPr/>
            </a:pPr>
            <a:r>
              <a:rPr lang="es-ES_tradnl" sz="4000" b="1">
                <a:solidFill>
                  <a:srgbClr val="CC0000"/>
                </a:solidFill>
                <a:effectLst>
                  <a:outerShdw blurRad="38100" dist="38100" dir="2700000" algn="tl">
                    <a:srgbClr val="000000"/>
                  </a:outerShdw>
                </a:effectLst>
              </a:rPr>
              <a:t>Trabajo del Mentor</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pic>
        <p:nvPicPr>
          <p:cNvPr id="117765" name="Picture 17" descr="tuto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87450" y="2781300"/>
            <a:ext cx="3162300" cy="2386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7766" name="Rectangle 18"/>
          <p:cNvSpPr>
            <a:spLocks noChangeArrowheads="1"/>
          </p:cNvSpPr>
          <p:nvPr/>
        </p:nvSpPr>
        <p:spPr bwMode="auto">
          <a:xfrm>
            <a:off x="1187450" y="5157788"/>
            <a:ext cx="3165475" cy="22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ES" sz="900"/>
              <a:t>http://www.fortbertholdcc.edu/Students/Tutoring.htm</a:t>
            </a:r>
          </a:p>
        </p:txBody>
      </p:sp>
      <p:sp>
        <p:nvSpPr>
          <p:cNvPr id="7" name="Text Box 4"/>
          <p:cNvSpPr txBox="1">
            <a:spLocks noChangeArrowheads="1"/>
          </p:cNvSpPr>
          <p:nvPr/>
        </p:nvSpPr>
        <p:spPr bwMode="auto">
          <a:xfrm>
            <a:off x="6364061"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79881"/>
                                        </p:tgtEl>
                                        <p:attrNameLst>
                                          <p:attrName>style.visibility</p:attrName>
                                        </p:attrNameLst>
                                      </p:cBhvr>
                                      <p:to>
                                        <p:strVal val="visible"/>
                                      </p:to>
                                    </p:set>
                                    <p:anim calcmode="lin" valueType="num">
                                      <p:cBhvr additive="base">
                                        <p:cTn id="7" dur="2000" fill="hold"/>
                                        <p:tgtEl>
                                          <p:spTgt spid="79881"/>
                                        </p:tgtEl>
                                        <p:attrNameLst>
                                          <p:attrName>ppt_x</p:attrName>
                                        </p:attrNameLst>
                                      </p:cBhvr>
                                      <p:tavLst>
                                        <p:tav tm="0">
                                          <p:val>
                                            <p:strVal val="1+#ppt_w/2"/>
                                          </p:val>
                                        </p:tav>
                                        <p:tav tm="100000">
                                          <p:val>
                                            <p:strVal val="#ppt_x"/>
                                          </p:val>
                                        </p:tav>
                                      </p:tavLst>
                                    </p:anim>
                                    <p:anim calcmode="lin" valueType="num">
                                      <p:cBhvr additive="base">
                                        <p:cTn id="8" dur="2000" fill="hold"/>
                                        <p:tgtEl>
                                          <p:spTgt spid="79881"/>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9879"/>
                                        </p:tgtEl>
                                        <p:attrNameLst>
                                          <p:attrName>style.visibility</p:attrName>
                                        </p:attrNameLst>
                                      </p:cBhvr>
                                      <p:to>
                                        <p:strVal val="visible"/>
                                      </p:to>
                                    </p:set>
                                    <p:animEffect transition="in" filter="wipe(up)">
                                      <p:cBhvr>
                                        <p:cTn id="13" dur="500"/>
                                        <p:tgtEl>
                                          <p:spTgt spid="798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9" grpId="0" animBg="1"/>
      <p:bldP spid="79881" grpId="0"/>
    </p:bld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4452" name="Text Box 4"/>
          <p:cNvSpPr txBox="1">
            <a:spLocks noChangeArrowheads="1"/>
          </p:cNvSpPr>
          <p:nvPr/>
        </p:nvSpPr>
        <p:spPr bwMode="auto">
          <a:xfrm>
            <a:off x="1831975" y="1628775"/>
            <a:ext cx="5480050" cy="822325"/>
          </a:xfrm>
          <a:prstGeom prst="rect">
            <a:avLst/>
          </a:prstGeom>
          <a:solidFill>
            <a:srgbClr val="FFD1E8"/>
          </a:solidFill>
          <a:ln w="28575">
            <a:solidFill>
              <a:srgbClr val="331BE5"/>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a:t>Un Mentor verdadero, completo</a:t>
            </a:r>
          </a:p>
          <a:p>
            <a:pPr algn="ctr" eaLnBrk="1" hangingPunct="1"/>
            <a:r>
              <a:rPr lang="es-ES_tradnl" sz="1800"/>
              <a:t>Una especie rara…</a:t>
            </a:r>
          </a:p>
        </p:txBody>
      </p:sp>
      <p:sp>
        <p:nvSpPr>
          <p:cNvPr id="104453" name="Text Box 5"/>
          <p:cNvSpPr txBox="1">
            <a:spLocks noChangeArrowheads="1"/>
          </p:cNvSpPr>
          <p:nvPr/>
        </p:nvSpPr>
        <p:spPr bwMode="auto">
          <a:xfrm>
            <a:off x="2627313" y="2852936"/>
            <a:ext cx="3889375" cy="822325"/>
          </a:xfrm>
          <a:prstGeom prst="rect">
            <a:avLst/>
          </a:prstGeom>
          <a:solidFill>
            <a:srgbClr val="FFFFCC"/>
          </a:solidFill>
          <a:ln>
            <a:noFill/>
          </a:ln>
          <a:effectLst/>
          <a:extLst/>
        </p:spPr>
        <p:txBody>
          <a:bodyPr wrap="none">
            <a:spAutoFit/>
          </a:bodyPr>
          <a:lstStyle/>
          <a:p>
            <a:pPr algn="ctr">
              <a:defRPr/>
            </a:pPr>
            <a:r>
              <a:rPr lang="es-ES_tradnl">
                <a:effectLst>
                  <a:outerShdw blurRad="38100" dist="38100" dir="2700000" algn="tl">
                    <a:srgbClr val="C0C0C0"/>
                  </a:outerShdw>
                </a:effectLst>
              </a:rPr>
              <a:t>Consejero, maestro, jefe, </a:t>
            </a:r>
          </a:p>
          <a:p>
            <a:pPr algn="ctr">
              <a:defRPr/>
            </a:pPr>
            <a:r>
              <a:rPr lang="es-ES_tradnl">
                <a:effectLst>
                  <a:outerShdw blurRad="38100" dist="38100" dir="2700000" algn="tl">
                    <a:srgbClr val="C0C0C0"/>
                  </a:outerShdw>
                </a:effectLst>
              </a:rPr>
              <a:t>modelo, amigo. </a:t>
            </a:r>
          </a:p>
        </p:txBody>
      </p:sp>
      <p:sp>
        <p:nvSpPr>
          <p:cNvPr id="82948" name="Rectangle 10"/>
          <p:cNvSpPr>
            <a:spLocks noChangeArrowheads="1"/>
          </p:cNvSpPr>
          <p:nvPr/>
        </p:nvSpPr>
        <p:spPr bwMode="auto">
          <a:xfrm>
            <a:off x="2232025" y="3933825"/>
            <a:ext cx="4679950" cy="549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US" sz="1000" b="1"/>
              <a:t>Adviser, teacher, role model, friend. On Being a Mentor to Students in Science and Engineering. 1997. National Academy of Sciences, National Academy of Engineering Institute of Medicine</a:t>
            </a:r>
          </a:p>
        </p:txBody>
      </p:sp>
      <p:sp>
        <p:nvSpPr>
          <p:cNvPr id="82949" name="Rectangle 12"/>
          <p:cNvSpPr>
            <a:spLocks noChangeArrowheads="1"/>
          </p:cNvSpPr>
          <p:nvPr/>
        </p:nvSpPr>
        <p:spPr bwMode="auto">
          <a:xfrm>
            <a:off x="2286000" y="5445125"/>
            <a:ext cx="4572000" cy="244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sz="1000" b="1"/>
              <a:t>Mentoring. En Responsible Conduct of Research. Columbia University.        </a:t>
            </a:r>
          </a:p>
        </p:txBody>
      </p:sp>
      <p:sp>
        <p:nvSpPr>
          <p:cNvPr id="104461" name="Rectangle 13"/>
          <p:cNvSpPr>
            <a:spLocks noChangeArrowheads="1"/>
          </p:cNvSpPr>
          <p:nvPr/>
        </p:nvSpPr>
        <p:spPr bwMode="auto">
          <a:xfrm>
            <a:off x="3600326" y="4639583"/>
            <a:ext cx="1917700" cy="457200"/>
          </a:xfrm>
          <a:prstGeom prst="rect">
            <a:avLst/>
          </a:prstGeom>
          <a:solidFill>
            <a:srgbClr val="FFFFCC"/>
          </a:solidFill>
          <a:ln>
            <a:noFill/>
          </a:ln>
          <a:effectLst/>
          <a:extLst/>
        </p:spPr>
        <p:txBody>
          <a:bodyPr wrap="none">
            <a:spAutoFit/>
          </a:bodyPr>
          <a:lstStyle/>
          <a:p>
            <a:pPr algn="ctr">
              <a:defRPr/>
            </a:pPr>
            <a:r>
              <a:rPr lang="es-ES_tradnl" dirty="0">
                <a:effectLst>
                  <a:outerShdw blurRad="38100" dist="38100" dir="2700000" algn="tl">
                    <a:srgbClr val="C0C0C0"/>
                  </a:outerShdw>
                </a:effectLst>
              </a:rPr>
              <a:t>Y  </a:t>
            </a:r>
            <a:r>
              <a:rPr lang="es-ES_tradnl" dirty="0" smtClean="0">
                <a:effectLst>
                  <a:outerShdw blurRad="38100" dist="38100" dir="2700000" algn="tl">
                    <a:srgbClr val="C0C0C0"/>
                  </a:outerShdw>
                </a:effectLst>
              </a:rPr>
              <a:t>defensor</a:t>
            </a:r>
            <a:endParaRPr lang="es-ES_tradnl" dirty="0">
              <a:effectLst>
                <a:outerShdw blurRad="38100" dist="38100" dir="2700000" algn="tl">
                  <a:srgbClr val="C0C0C0"/>
                </a:outerShdw>
              </a:effectLst>
            </a:endParaRP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82952"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4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104453"/>
                                        </p:tgtEl>
                                        <p:attrNameLst>
                                          <p:attrName>style.visibility</p:attrName>
                                        </p:attrNameLst>
                                      </p:cBhvr>
                                      <p:to>
                                        <p:strVal val="visible"/>
                                      </p:to>
                                    </p:set>
                                    <p:anim calcmode="discrete" valueType="clr">
                                      <p:cBhvr override="childStyle">
                                        <p:cTn id="11" dur="80"/>
                                        <p:tgtEl>
                                          <p:spTgt spid="104453"/>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04453"/>
                                        </p:tgtEl>
                                        <p:attrNameLst>
                                          <p:attrName>fillcolor</p:attrName>
                                        </p:attrNameLst>
                                      </p:cBhvr>
                                      <p:tavLst>
                                        <p:tav tm="0">
                                          <p:val>
                                            <p:clrVal>
                                              <a:schemeClr val="accent2"/>
                                            </p:clrVal>
                                          </p:val>
                                        </p:tav>
                                        <p:tav tm="50000">
                                          <p:val>
                                            <p:clrVal>
                                              <a:schemeClr val="hlink"/>
                                            </p:clrVal>
                                          </p:val>
                                        </p:tav>
                                      </p:tavLst>
                                    </p:anim>
                                    <p:set>
                                      <p:cBhvr>
                                        <p:cTn id="13" dur="80"/>
                                        <p:tgtEl>
                                          <p:spTgt spid="104453"/>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4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2" grpId="0" animBg="1"/>
      <p:bldP spid="104453" grpId="0" animBg="1"/>
      <p:bldP spid="104461"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10" name="Text Box 6"/>
          <p:cNvSpPr txBox="1">
            <a:spLocks noChangeArrowheads="1"/>
          </p:cNvSpPr>
          <p:nvPr/>
        </p:nvSpPr>
        <p:spPr bwMode="auto">
          <a:xfrm>
            <a:off x="2973388" y="5241925"/>
            <a:ext cx="3197225" cy="457200"/>
          </a:xfrm>
          <a:prstGeom prst="rect">
            <a:avLst/>
          </a:prstGeom>
          <a:solidFill>
            <a:srgbClr val="ACDCF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_tradnl">
                <a:effectLst>
                  <a:outerShdw blurRad="38100" dist="38100" dir="2700000" algn="tl">
                    <a:srgbClr val="FFFFFF"/>
                  </a:outerShdw>
                </a:effectLst>
              </a:rPr>
              <a:t>Mentor vs. Consejero</a:t>
            </a:r>
          </a:p>
        </p:txBody>
      </p:sp>
      <p:sp>
        <p:nvSpPr>
          <p:cNvPr id="123911" name="Text Box 7"/>
          <p:cNvSpPr txBox="1">
            <a:spLocks noChangeArrowheads="1"/>
          </p:cNvSpPr>
          <p:nvPr/>
        </p:nvSpPr>
        <p:spPr bwMode="auto">
          <a:xfrm>
            <a:off x="1492250" y="1628775"/>
            <a:ext cx="6157913"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defRPr/>
            </a:pPr>
            <a:endParaRPr lang="es-ES_tradnl" sz="2000">
              <a:effectLst>
                <a:outerShdw blurRad="38100" dist="38100" dir="2700000" algn="tl">
                  <a:srgbClr val="C0C0C0"/>
                </a:outerShdw>
              </a:effectLst>
            </a:endParaRPr>
          </a:p>
          <a:p>
            <a:pPr>
              <a:defRPr/>
            </a:pPr>
            <a:endParaRPr lang="es-ES_tradnl" sz="2000">
              <a:effectLst>
                <a:outerShdw blurRad="38100" dist="38100" dir="2700000" algn="tl">
                  <a:srgbClr val="C0C0C0"/>
                </a:outerShdw>
              </a:effectLst>
            </a:endParaRPr>
          </a:p>
          <a:p>
            <a:pPr>
              <a:defRPr/>
            </a:pPr>
            <a:endParaRPr lang="es-ES_tradnl" sz="2000">
              <a:effectLst>
                <a:outerShdw blurRad="38100" dist="38100" dir="2700000" algn="tl">
                  <a:srgbClr val="C0C0C0"/>
                </a:outerShdw>
              </a:effectLst>
            </a:endParaRPr>
          </a:p>
          <a:p>
            <a:pPr>
              <a:defRPr/>
            </a:pPr>
            <a:endParaRPr lang="es-ES_tradnl" sz="2000">
              <a:effectLst>
                <a:outerShdw blurRad="38100" dist="38100" dir="2700000" algn="tl">
                  <a:srgbClr val="C0C0C0"/>
                </a:outerShdw>
              </a:effectLst>
            </a:endParaRPr>
          </a:p>
        </p:txBody>
      </p:sp>
      <p:sp>
        <p:nvSpPr>
          <p:cNvPr id="123912" name="Rectangle 8"/>
          <p:cNvSpPr>
            <a:spLocks noChangeArrowheads="1"/>
          </p:cNvSpPr>
          <p:nvPr/>
        </p:nvSpPr>
        <p:spPr bwMode="auto">
          <a:xfrm>
            <a:off x="3679825" y="1268413"/>
            <a:ext cx="1782763" cy="547687"/>
          </a:xfrm>
          <a:prstGeom prst="rect">
            <a:avLst/>
          </a:prstGeom>
          <a:solidFill>
            <a:srgbClr val="FFD1E8"/>
          </a:solidFill>
          <a:ln w="28575">
            <a:solidFill>
              <a:srgbClr val="331BE5"/>
            </a:solidFill>
            <a:miter lim="800000"/>
            <a:headEnd/>
            <a:tailEnd/>
          </a:ln>
          <a:effectLst>
            <a:outerShdw dist="35921" dir="2700000" algn="ctr" rotWithShape="0">
              <a:schemeClr val="tx1"/>
            </a:outerShdw>
          </a:effectLst>
        </p:spPr>
        <p:txBody>
          <a:bodyPr wrap="none">
            <a:spAutoFit/>
          </a:bodyPr>
          <a:lstStyle/>
          <a:p>
            <a:pPr algn="ctr">
              <a:defRPr/>
            </a:pPr>
            <a:r>
              <a:rPr lang="es-ES_tradnl" sz="2800">
                <a:effectLst>
                  <a:outerShdw blurRad="38100" dist="38100" dir="2700000" algn="tl">
                    <a:srgbClr val="FFFFFF"/>
                  </a:outerShdw>
                </a:effectLst>
              </a:rPr>
              <a:t>MENTOR</a:t>
            </a:r>
          </a:p>
        </p:txBody>
      </p:sp>
      <p:sp>
        <p:nvSpPr>
          <p:cNvPr id="123913" name="Rectangle 9"/>
          <p:cNvSpPr>
            <a:spLocks noChangeArrowheads="1"/>
          </p:cNvSpPr>
          <p:nvPr/>
        </p:nvSpPr>
        <p:spPr bwMode="auto">
          <a:xfrm>
            <a:off x="1369332" y="2032227"/>
            <a:ext cx="6316663"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_tradnl" sz="2000">
                <a:effectLst>
                  <a:outerShdw blurRad="38100" dist="38100" dir="2700000" algn="tl">
                    <a:srgbClr val="C0C0C0"/>
                  </a:outerShdw>
                </a:effectLst>
              </a:rPr>
              <a:t>“Alguien que toma especial interés en ayudar a otro </a:t>
            </a:r>
          </a:p>
          <a:p>
            <a:pPr algn="ctr">
              <a:defRPr/>
            </a:pPr>
            <a:r>
              <a:rPr lang="es-ES_tradnl" sz="2000">
                <a:effectLst>
                  <a:outerShdw blurRad="38100" dist="38100" dir="2700000" algn="tl">
                    <a:srgbClr val="C0C0C0"/>
                  </a:outerShdw>
                </a:effectLst>
              </a:rPr>
              <a:t>a convertirse en un profesional exitoso”</a:t>
            </a:r>
          </a:p>
        </p:txBody>
      </p:sp>
      <p:sp>
        <p:nvSpPr>
          <p:cNvPr id="123914" name="Rectangle 10"/>
          <p:cNvSpPr>
            <a:spLocks noChangeArrowheads="1"/>
          </p:cNvSpPr>
          <p:nvPr/>
        </p:nvSpPr>
        <p:spPr bwMode="auto">
          <a:xfrm>
            <a:off x="1820863" y="4149725"/>
            <a:ext cx="5500687"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s-ES_tradnl" sz="2000">
                <a:effectLst>
                  <a:outerShdw blurRad="38100" dist="38100" dir="2700000" algn="tl">
                    <a:srgbClr val="C0C0C0"/>
                  </a:outerShdw>
                </a:effectLst>
              </a:rPr>
              <a:t>Relación personal y profesional que se desarrolla con el tiempo</a:t>
            </a:r>
          </a:p>
        </p:txBody>
      </p:sp>
      <p:sp>
        <p:nvSpPr>
          <p:cNvPr id="123915" name="Rectangle 11"/>
          <p:cNvSpPr>
            <a:spLocks noChangeArrowheads="1"/>
          </p:cNvSpPr>
          <p:nvPr/>
        </p:nvSpPr>
        <p:spPr bwMode="auto">
          <a:xfrm>
            <a:off x="1416050" y="2773363"/>
            <a:ext cx="6311900" cy="1311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s-ES_tradnl" sz="2000">
                <a:effectLst>
                  <a:outerShdw blurRad="38100" dist="38100" dir="2700000" algn="tl">
                    <a:srgbClr val="C0C0C0"/>
                  </a:outerShdw>
                </a:effectLst>
              </a:rPr>
              <a:t>“Alguien que tiene:</a:t>
            </a:r>
          </a:p>
          <a:p>
            <a:pPr algn="ctr">
              <a:defRPr/>
            </a:pPr>
            <a:r>
              <a:rPr lang="es-ES_tradnl" sz="2000">
                <a:effectLst>
                  <a:outerShdw blurRad="38100" dist="38100" dir="2700000" algn="tl">
                    <a:srgbClr val="C0C0C0"/>
                  </a:outerShdw>
                </a:effectLst>
              </a:rPr>
              <a:t> experiencia en los retos que tienen que enfrentar </a:t>
            </a:r>
          </a:p>
          <a:p>
            <a:pPr algn="ctr">
              <a:defRPr/>
            </a:pPr>
            <a:r>
              <a:rPr lang="es-ES_tradnl" sz="2000">
                <a:effectLst>
                  <a:outerShdw blurRad="38100" dist="38100" dir="2700000" algn="tl">
                    <a:srgbClr val="C0C0C0"/>
                  </a:outerShdw>
                </a:effectLst>
              </a:rPr>
              <a:t>los aprendices, habilidad para comunicarla y </a:t>
            </a:r>
          </a:p>
          <a:p>
            <a:pPr algn="ctr">
              <a:defRPr/>
            </a:pPr>
            <a:r>
              <a:rPr lang="es-ES_tradnl" sz="2000">
                <a:effectLst>
                  <a:outerShdw blurRad="38100" dist="38100" dir="2700000" algn="tl">
                    <a:srgbClr val="C0C0C0"/>
                  </a:outerShdw>
                </a:effectLst>
              </a:rPr>
              <a:t>el deseo de hacerlo”</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81929"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9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91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391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39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0" grpId="0" animBg="1"/>
      <p:bldP spid="123913" grpId="0"/>
      <p:bldP spid="123914" grpId="0"/>
      <p:bldP spid="123915" grpId="0"/>
    </p:bld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3970" name="Rectangle 7"/>
          <p:cNvSpPr>
            <a:spLocks noChangeArrowheads="1"/>
          </p:cNvSpPr>
          <p:nvPr/>
        </p:nvSpPr>
        <p:spPr bwMode="auto">
          <a:xfrm>
            <a:off x="1403350" y="5084763"/>
            <a:ext cx="6000750" cy="6397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200" i="1">
                <a:solidFill>
                  <a:srgbClr val="000000"/>
                </a:solidFill>
                <a:latin typeface="Arial" charset="0"/>
              </a:rPr>
              <a:t>Adviser, Teacher, Role Model, Friend. On being a Mentor to Students in </a:t>
            </a:r>
          </a:p>
          <a:p>
            <a:pPr algn="r"/>
            <a:r>
              <a:rPr lang="en-GB" sz="1200" i="1">
                <a:solidFill>
                  <a:srgbClr val="000000"/>
                </a:solidFill>
                <a:latin typeface="Arial" charset="0"/>
              </a:rPr>
              <a:t>Science and Engineering</a:t>
            </a:r>
            <a:r>
              <a:rPr lang="en-GB" sz="1200">
                <a:solidFill>
                  <a:srgbClr val="000000"/>
                </a:solidFill>
                <a:latin typeface="Arial" charset="0"/>
              </a:rPr>
              <a:t>. National Academy of  Sciences, National Academy of Engineering, Institute of Medicine. National Academic Press, Washington, D.C., 1997.</a:t>
            </a:r>
            <a:endParaRPr lang="es-ES_tradnl" sz="1200">
              <a:solidFill>
                <a:srgbClr val="000000"/>
              </a:solidFill>
              <a:latin typeface="Arial" charset="0"/>
            </a:endParaRPr>
          </a:p>
        </p:txBody>
      </p:sp>
      <p:sp>
        <p:nvSpPr>
          <p:cNvPr id="83971" name="Text Box 8"/>
          <p:cNvSpPr txBox="1">
            <a:spLocks noChangeArrowheads="1"/>
          </p:cNvSpPr>
          <p:nvPr/>
        </p:nvSpPr>
        <p:spPr bwMode="auto">
          <a:xfrm>
            <a:off x="3268663" y="1773238"/>
            <a:ext cx="2605087" cy="485775"/>
          </a:xfrm>
          <a:prstGeom prst="rect">
            <a:avLst/>
          </a:prstGeom>
          <a:solidFill>
            <a:srgbClr val="FFD1E8"/>
          </a:solidFill>
          <a:ln w="28575">
            <a:solidFill>
              <a:srgbClr val="331BE5"/>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a:t>Meta del Mentor</a:t>
            </a:r>
          </a:p>
        </p:txBody>
      </p:sp>
      <p:sp>
        <p:nvSpPr>
          <p:cNvPr id="124937" name="Text Box 9"/>
          <p:cNvSpPr txBox="1">
            <a:spLocks noChangeArrowheads="1"/>
          </p:cNvSpPr>
          <p:nvPr/>
        </p:nvSpPr>
        <p:spPr bwMode="auto">
          <a:xfrm>
            <a:off x="1476375" y="2565400"/>
            <a:ext cx="3873500" cy="24929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buClr>
                <a:srgbClr val="FF575B"/>
              </a:buClr>
              <a:buFontTx/>
              <a:buChar char="•"/>
              <a:defRPr/>
            </a:pPr>
            <a:r>
              <a:rPr lang="es-ES_tradnl" dirty="0">
                <a:effectLst>
                  <a:outerShdw blurRad="38100" dist="38100" dir="2700000" algn="tl">
                    <a:srgbClr val="C0C0C0"/>
                  </a:outerShdw>
                </a:effectLst>
              </a:rPr>
              <a:t> Avance en Crecimiento   </a:t>
            </a:r>
          </a:p>
          <a:p>
            <a:pPr>
              <a:buClr>
                <a:srgbClr val="FF575B"/>
              </a:buClr>
              <a:defRPr/>
            </a:pPr>
            <a:r>
              <a:rPr lang="es-ES_tradnl" dirty="0">
                <a:effectLst>
                  <a:outerShdw blurRad="38100" dist="38100" dir="2700000" algn="tl">
                    <a:srgbClr val="C0C0C0"/>
                  </a:outerShdw>
                </a:effectLst>
              </a:rPr>
              <a:t>   personal y educativo del </a:t>
            </a:r>
          </a:p>
          <a:p>
            <a:pPr>
              <a:buClr>
                <a:srgbClr val="FF575B"/>
              </a:buClr>
              <a:defRPr/>
            </a:pPr>
            <a:r>
              <a:rPr lang="es-ES_tradnl" dirty="0">
                <a:effectLst>
                  <a:outerShdw blurRad="38100" dist="38100" dir="2700000" algn="tl">
                    <a:srgbClr val="C0C0C0"/>
                  </a:outerShdw>
                </a:effectLst>
              </a:rPr>
              <a:t>   estudiante</a:t>
            </a:r>
          </a:p>
          <a:p>
            <a:pPr>
              <a:buClr>
                <a:srgbClr val="FF575B"/>
              </a:buClr>
              <a:buFontTx/>
              <a:buChar char="•"/>
              <a:defRPr/>
            </a:pPr>
            <a:endParaRPr lang="es-ES_tradnl" sz="1200" dirty="0">
              <a:effectLst>
                <a:outerShdw blurRad="38100" dist="38100" dir="2700000" algn="tl">
                  <a:srgbClr val="C0C0C0"/>
                </a:outerShdw>
              </a:effectLst>
            </a:endParaRPr>
          </a:p>
          <a:p>
            <a:pPr>
              <a:buClr>
                <a:srgbClr val="FF575B"/>
              </a:buClr>
              <a:buFontTx/>
              <a:buChar char="•"/>
              <a:defRPr/>
            </a:pPr>
            <a:r>
              <a:rPr lang="es-ES_tradnl" dirty="0">
                <a:effectLst>
                  <a:outerShdw blurRad="38100" dist="38100" dir="2700000" algn="tl">
                    <a:srgbClr val="C0C0C0"/>
                  </a:outerShdw>
                </a:effectLst>
              </a:rPr>
              <a:t> Atención, consejo, </a:t>
            </a:r>
          </a:p>
          <a:p>
            <a:pPr>
              <a:buClr>
                <a:srgbClr val="FF575B"/>
              </a:buClr>
              <a:defRPr/>
            </a:pPr>
            <a:r>
              <a:rPr lang="es-ES_tradnl" dirty="0">
                <a:effectLst>
                  <a:outerShdw blurRad="38100" dist="38100" dir="2700000" algn="tl">
                    <a:srgbClr val="C0C0C0"/>
                  </a:outerShdw>
                </a:effectLst>
              </a:rPr>
              <a:t>  información y estímulo  </a:t>
            </a:r>
          </a:p>
          <a:p>
            <a:pPr>
              <a:buClr>
                <a:srgbClr val="FF575B"/>
              </a:buClr>
              <a:defRPr/>
            </a:pPr>
            <a:r>
              <a:rPr lang="es-ES_tradnl" dirty="0">
                <a:effectLst>
                  <a:outerShdw blurRad="38100" dist="38100" dir="2700000" algn="tl">
                    <a:srgbClr val="C0C0C0"/>
                  </a:outerShdw>
                </a:effectLst>
              </a:rPr>
              <a:t>  </a:t>
            </a:r>
            <a:r>
              <a:rPr lang="es-ES_tradnl" dirty="0" smtClean="0">
                <a:effectLst>
                  <a:outerShdw blurRad="38100" dist="38100" dir="2700000" algn="tl">
                    <a:srgbClr val="C0C0C0"/>
                  </a:outerShdw>
                </a:effectLst>
              </a:rPr>
              <a:t>para el </a:t>
            </a:r>
            <a:r>
              <a:rPr lang="es-ES_tradnl" dirty="0">
                <a:effectLst>
                  <a:outerShdw blurRad="38100" dist="38100" dir="2700000" algn="tl">
                    <a:srgbClr val="C0C0C0"/>
                  </a:outerShdw>
                </a:effectLst>
              </a:rPr>
              <a:t>estudiante</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pic>
        <p:nvPicPr>
          <p:cNvPr id="83974" name="Picture 13" descr="tutoring-books-quote"/>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35599" y="2565400"/>
            <a:ext cx="3269699" cy="205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3975" name="Rectangle 14"/>
          <p:cNvSpPr>
            <a:spLocks noChangeArrowheads="1"/>
          </p:cNvSpPr>
          <p:nvPr/>
        </p:nvSpPr>
        <p:spPr bwMode="auto">
          <a:xfrm>
            <a:off x="5292725" y="4724400"/>
            <a:ext cx="3330575" cy="22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ES" sz="900"/>
              <a:t>http://www.inspireinhometutoring.com/become-a-tutor.asp</a:t>
            </a:r>
          </a:p>
        </p:txBody>
      </p:sp>
      <p:sp>
        <p:nvSpPr>
          <p:cNvPr id="8397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49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7" grpId="0"/>
    </p:bld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2692400" y="1773238"/>
            <a:ext cx="3759200" cy="547687"/>
          </a:xfrm>
          <a:prstGeom prst="rect">
            <a:avLst/>
          </a:prstGeom>
          <a:solidFill>
            <a:srgbClr val="FFD1E8"/>
          </a:solidFill>
          <a:ln w="28575">
            <a:solidFill>
              <a:srgbClr val="331BE5"/>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a:t>Funciones del Mentor</a:t>
            </a:r>
            <a:endParaRPr lang="es-ES_tradnl" sz="1800"/>
          </a:p>
        </p:txBody>
      </p:sp>
      <p:sp>
        <p:nvSpPr>
          <p:cNvPr id="84995" name="Rectangle 6"/>
          <p:cNvSpPr>
            <a:spLocks noChangeArrowheads="1"/>
          </p:cNvSpPr>
          <p:nvPr/>
        </p:nvSpPr>
        <p:spPr bwMode="auto">
          <a:xfrm>
            <a:off x="2232025" y="4941888"/>
            <a:ext cx="4679950" cy="854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US" sz="1000" b="1"/>
              <a:t>Adviser, teacher, role model, friend. On Being a Mentor to Students in Science and Engineering. 1997. National Academy of Sciences, National Academy of Engineering Institute of Medicine http://ugr.tamu.edu/resources/mentoring-undergraduates-workshop-materials/MentoringStudentsexcerpt.pdf</a:t>
            </a:r>
          </a:p>
        </p:txBody>
      </p:sp>
      <p:sp>
        <p:nvSpPr>
          <p:cNvPr id="125961" name="Text Box 9"/>
          <p:cNvSpPr txBox="1">
            <a:spLocks noChangeArrowheads="1"/>
          </p:cNvSpPr>
          <p:nvPr/>
        </p:nvSpPr>
        <p:spPr bwMode="auto">
          <a:xfrm>
            <a:off x="2036763" y="2492375"/>
            <a:ext cx="5070475" cy="1938992"/>
          </a:xfrm>
          <a:prstGeom prst="rect">
            <a:avLst/>
          </a:prstGeom>
          <a:solidFill>
            <a:schemeClr val="bg1"/>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lnSpc>
                <a:spcPct val="120000"/>
              </a:lnSpc>
              <a:buClr>
                <a:srgbClr val="FF575B"/>
              </a:buClr>
              <a:buFontTx/>
              <a:buChar char="•"/>
            </a:pPr>
            <a:r>
              <a:rPr lang="es-ES_tradnl" sz="2000" dirty="0"/>
              <a:t> Ayudar al aprendiz a ser un profesional </a:t>
            </a:r>
          </a:p>
          <a:p>
            <a:pPr eaLnBrk="1" hangingPunct="1">
              <a:lnSpc>
                <a:spcPct val="120000"/>
              </a:lnSpc>
              <a:buClr>
                <a:srgbClr val="FF575B"/>
              </a:buClr>
            </a:pPr>
            <a:r>
              <a:rPr lang="es-ES_tradnl" sz="2000" dirty="0"/>
              <a:t>  competente</a:t>
            </a:r>
          </a:p>
          <a:p>
            <a:pPr eaLnBrk="1" hangingPunct="1">
              <a:lnSpc>
                <a:spcPct val="120000"/>
              </a:lnSpc>
              <a:buClr>
                <a:srgbClr val="FF575B"/>
              </a:buClr>
              <a:buFontTx/>
              <a:buChar char="•"/>
            </a:pPr>
            <a:r>
              <a:rPr lang="es-ES_tradnl" sz="2000" dirty="0" smtClean="0"/>
              <a:t> Defenderlo </a:t>
            </a:r>
            <a:r>
              <a:rPr lang="es-ES_tradnl" sz="2000" dirty="0"/>
              <a:t>y protegerlo</a:t>
            </a:r>
          </a:p>
          <a:p>
            <a:pPr eaLnBrk="1" hangingPunct="1">
              <a:lnSpc>
                <a:spcPct val="120000"/>
              </a:lnSpc>
              <a:buClr>
                <a:srgbClr val="FF575B"/>
              </a:buClr>
              <a:buFontTx/>
              <a:buChar char="•"/>
            </a:pPr>
            <a:r>
              <a:rPr lang="es-ES_tradnl" sz="2000" dirty="0"/>
              <a:t> Guiarlo en la </a:t>
            </a:r>
            <a:r>
              <a:rPr lang="es-ES_tradnl" sz="2000" b="1" dirty="0">
                <a:solidFill>
                  <a:srgbClr val="CC0000"/>
                </a:solidFill>
              </a:rPr>
              <a:t>práctica ética</a:t>
            </a:r>
            <a:r>
              <a:rPr lang="es-ES_tradnl" sz="2000" b="1" dirty="0"/>
              <a:t> </a:t>
            </a:r>
            <a:r>
              <a:rPr lang="es-ES_tradnl" sz="2000" dirty="0"/>
              <a:t>de su </a:t>
            </a:r>
          </a:p>
          <a:p>
            <a:pPr eaLnBrk="1" hangingPunct="1">
              <a:lnSpc>
                <a:spcPct val="120000"/>
              </a:lnSpc>
              <a:buClr>
                <a:srgbClr val="FF575B"/>
              </a:buClr>
            </a:pPr>
            <a:r>
              <a:rPr lang="es-ES_tradnl" sz="2000" dirty="0"/>
              <a:t>   disciplina</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8499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5961"/>
                                        </p:tgtEl>
                                        <p:attrNameLst>
                                          <p:attrName>style.visibility</p:attrName>
                                        </p:attrNameLst>
                                      </p:cBhvr>
                                      <p:to>
                                        <p:strVal val="visible"/>
                                      </p:to>
                                    </p:set>
                                    <p:animEffect transition="in" filter="wipe(up)">
                                      <p:cBhvr>
                                        <p:cTn id="7" dur="3000"/>
                                        <p:tgtEl>
                                          <p:spTgt spid="1259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61"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1987" name="Rectangle 3"/>
          <p:cNvSpPr>
            <a:spLocks noChangeArrowheads="1"/>
          </p:cNvSpPr>
          <p:nvPr/>
        </p:nvSpPr>
        <p:spPr bwMode="auto">
          <a:xfrm>
            <a:off x="1879600" y="1919287"/>
            <a:ext cx="5383213" cy="547688"/>
          </a:xfrm>
          <a:prstGeom prst="rect">
            <a:avLst/>
          </a:prstGeom>
          <a:solidFill>
            <a:srgbClr val="FFD1E8"/>
          </a:solidFill>
          <a:ln w="28575">
            <a:solidFill>
              <a:srgbClr val="331BE5"/>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2800">
                <a:effectLst>
                  <a:outerShdw blurRad="38100" dist="38100" dir="2700000" algn="tl">
                    <a:srgbClr val="FFFFFF"/>
                  </a:outerShdw>
                </a:effectLst>
              </a:rPr>
              <a:t> Responsabilidades del Mentor</a:t>
            </a:r>
            <a:endParaRPr lang="es-ES_tradnl" sz="2800">
              <a:effectLst>
                <a:outerShdw blurRad="38100" dist="38100" dir="2700000" algn="tl">
                  <a:srgbClr val="FFFFFF"/>
                </a:outerShdw>
              </a:effectLst>
            </a:endParaRPr>
          </a:p>
        </p:txBody>
      </p:sp>
      <p:sp>
        <p:nvSpPr>
          <p:cNvPr id="41990" name="Text Box 6"/>
          <p:cNvSpPr txBox="1">
            <a:spLocks noChangeArrowheads="1"/>
          </p:cNvSpPr>
          <p:nvPr/>
        </p:nvSpPr>
        <p:spPr bwMode="auto">
          <a:xfrm>
            <a:off x="1348813" y="2708920"/>
            <a:ext cx="6377067" cy="2272930"/>
          </a:xfrm>
          <a:prstGeom prst="rect">
            <a:avLst/>
          </a:prstGeom>
          <a:solidFill>
            <a:schemeClr val="bg1"/>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nSpc>
                <a:spcPct val="130000"/>
              </a:lnSpc>
              <a:buClr>
                <a:srgbClr val="FF0066"/>
              </a:buClr>
              <a:buFontTx/>
              <a:buChar char="•"/>
              <a:defRPr/>
            </a:pPr>
            <a:r>
              <a:rPr lang="es-ES_tradnl" sz="2000" dirty="0">
                <a:solidFill>
                  <a:srgbClr val="000000"/>
                </a:solidFill>
                <a:effectLst>
                  <a:outerShdw blurRad="38100" dist="38100" dir="2700000" algn="tl">
                    <a:srgbClr val="C0C0C0"/>
                  </a:outerShdw>
                </a:effectLst>
                <a:cs typeface="Times New Roman" pitchFamily="18" charset="0"/>
              </a:rPr>
              <a:t>  Estar</a:t>
            </a:r>
            <a:r>
              <a:rPr lang="es-ES_tradnl" sz="2000" b="1" dirty="0">
                <a:solidFill>
                  <a:srgbClr val="000000"/>
                </a:solidFill>
                <a:effectLst>
                  <a:outerShdw blurRad="38100" dist="38100" dir="2700000" algn="tl">
                    <a:srgbClr val="C0C0C0"/>
                  </a:outerShdw>
                </a:effectLst>
                <a:cs typeface="Times New Roman" pitchFamily="18" charset="0"/>
              </a:rPr>
              <a:t> </a:t>
            </a:r>
            <a:r>
              <a:rPr lang="es-ES_tradnl" sz="2000" b="1" dirty="0">
                <a:solidFill>
                  <a:srgbClr val="CC0000"/>
                </a:solidFill>
                <a:effectLst>
                  <a:outerShdw blurRad="38100" dist="38100" dir="2700000" algn="tl">
                    <a:srgbClr val="C0C0C0"/>
                  </a:outerShdw>
                </a:effectLst>
                <a:cs typeface="Times New Roman" pitchFamily="18" charset="0"/>
              </a:rPr>
              <a:t>disponible</a:t>
            </a:r>
            <a:r>
              <a:rPr lang="es-ES_tradnl" sz="2000" dirty="0">
                <a:solidFill>
                  <a:srgbClr val="CC0000"/>
                </a:solidFill>
                <a:effectLst>
                  <a:outerShdw blurRad="38100" dist="38100" dir="2700000" algn="tl">
                    <a:srgbClr val="C0C0C0"/>
                  </a:outerShdw>
                </a:effectLst>
                <a:cs typeface="Times New Roman" pitchFamily="18" charset="0"/>
              </a:rPr>
              <a:t> </a:t>
            </a:r>
            <a:r>
              <a:rPr lang="es-ES_tradnl" sz="2000" dirty="0">
                <a:solidFill>
                  <a:srgbClr val="000000"/>
                </a:solidFill>
                <a:effectLst>
                  <a:outerShdw blurRad="38100" dist="38100" dir="2700000" algn="tl">
                    <a:srgbClr val="C0C0C0"/>
                  </a:outerShdw>
                </a:effectLst>
                <a:cs typeface="Times New Roman" pitchFamily="18" charset="0"/>
              </a:rPr>
              <a:t>para el aprendiz</a:t>
            </a:r>
          </a:p>
          <a:p>
            <a:pPr>
              <a:lnSpc>
                <a:spcPct val="130000"/>
              </a:lnSpc>
              <a:buClr>
                <a:srgbClr val="FF0066"/>
              </a:buClr>
              <a:buFontTx/>
              <a:buChar char="•"/>
              <a:defRPr/>
            </a:pPr>
            <a:r>
              <a:rPr lang="es-ES_tradnl" sz="2000" dirty="0">
                <a:solidFill>
                  <a:srgbClr val="000000"/>
                </a:solidFill>
                <a:effectLst>
                  <a:outerShdw blurRad="38100" dist="38100" dir="2700000" algn="tl">
                    <a:srgbClr val="C0C0C0"/>
                  </a:outerShdw>
                </a:effectLst>
                <a:cs typeface="Times New Roman" pitchFamily="18" charset="0"/>
              </a:rPr>
              <a:t>  Enseñar por palabras y </a:t>
            </a:r>
            <a:r>
              <a:rPr lang="es-ES_tradnl" sz="2000" b="1" dirty="0">
                <a:solidFill>
                  <a:srgbClr val="CC0000"/>
                </a:solidFill>
                <a:effectLst>
                  <a:outerShdw blurRad="38100" dist="38100" dir="2700000" algn="tl">
                    <a:srgbClr val="C0C0C0"/>
                  </a:outerShdw>
                </a:effectLst>
                <a:cs typeface="Times New Roman" pitchFamily="18" charset="0"/>
              </a:rPr>
              <a:t>ejemplo</a:t>
            </a:r>
            <a:endParaRPr lang="es-ES_tradnl" sz="2000" dirty="0">
              <a:solidFill>
                <a:srgbClr val="000000"/>
              </a:solidFill>
              <a:effectLst>
                <a:outerShdw blurRad="38100" dist="38100" dir="2700000" algn="tl">
                  <a:srgbClr val="C0C0C0"/>
                </a:outerShdw>
              </a:effectLst>
              <a:cs typeface="Times New Roman" pitchFamily="18" charset="0"/>
            </a:endParaRPr>
          </a:p>
          <a:p>
            <a:pPr>
              <a:lnSpc>
                <a:spcPct val="130000"/>
              </a:lnSpc>
              <a:buClr>
                <a:srgbClr val="FF0066"/>
              </a:buClr>
              <a:buFontTx/>
              <a:buChar char="•"/>
              <a:defRPr/>
            </a:pPr>
            <a:r>
              <a:rPr lang="es-ES_tradnl" sz="2000" dirty="0">
                <a:solidFill>
                  <a:srgbClr val="000000"/>
                </a:solidFill>
                <a:effectLst>
                  <a:outerShdw blurRad="38100" dist="38100" dir="2700000" algn="tl">
                    <a:srgbClr val="C0C0C0"/>
                  </a:outerShdw>
                </a:effectLst>
                <a:cs typeface="Times New Roman" pitchFamily="18" charset="0"/>
              </a:rPr>
              <a:t>  Dejar que el aprendiz tome sus propias decisiones</a:t>
            </a:r>
          </a:p>
          <a:p>
            <a:pPr>
              <a:lnSpc>
                <a:spcPct val="130000"/>
              </a:lnSpc>
              <a:buClr>
                <a:srgbClr val="FF0066"/>
              </a:buClr>
              <a:buFontTx/>
              <a:buChar char="•"/>
              <a:defRPr/>
            </a:pPr>
            <a:r>
              <a:rPr lang="es-ES_tradnl" sz="2000" dirty="0">
                <a:solidFill>
                  <a:srgbClr val="000000"/>
                </a:solidFill>
                <a:effectLst>
                  <a:outerShdw blurRad="38100" dist="38100" dir="2700000" algn="tl">
                    <a:srgbClr val="C0C0C0"/>
                  </a:outerShdw>
                </a:effectLst>
                <a:cs typeface="Times New Roman" pitchFamily="18" charset="0"/>
              </a:rPr>
              <a:t>  Aceptar diferencias de personalidad</a:t>
            </a:r>
            <a:endParaRPr lang="es-ES_tradnl" sz="2000" b="1" dirty="0">
              <a:solidFill>
                <a:srgbClr val="CC0000"/>
              </a:solidFill>
              <a:effectLst>
                <a:outerShdw blurRad="38100" dist="38100" dir="2700000" algn="tl">
                  <a:srgbClr val="C0C0C0"/>
                </a:outerShdw>
              </a:effectLst>
              <a:cs typeface="Times New Roman" pitchFamily="18" charset="0"/>
            </a:endParaRPr>
          </a:p>
          <a:p>
            <a:pPr>
              <a:lnSpc>
                <a:spcPct val="130000"/>
              </a:lnSpc>
              <a:buClr>
                <a:srgbClr val="FF0066"/>
              </a:buClr>
              <a:buFontTx/>
              <a:buChar char="•"/>
              <a:defRPr/>
            </a:pPr>
            <a:r>
              <a:rPr lang="es-ES_tradnl" sz="2000" dirty="0">
                <a:solidFill>
                  <a:srgbClr val="000000"/>
                </a:solidFill>
                <a:effectLst>
                  <a:outerShdw blurRad="38100" dist="38100" dir="2700000" algn="tl">
                    <a:srgbClr val="C0C0C0"/>
                  </a:outerShdw>
                </a:effectLst>
                <a:cs typeface="Times New Roman" pitchFamily="18" charset="0"/>
              </a:rPr>
              <a:t>  Continuar aprendiendo cómo ser mejor </a:t>
            </a:r>
            <a:r>
              <a:rPr lang="es-ES_tradnl" sz="2000" dirty="0" smtClean="0">
                <a:solidFill>
                  <a:srgbClr val="000000"/>
                </a:solidFill>
                <a:effectLst>
                  <a:outerShdw blurRad="38100" dist="38100" dir="2700000" algn="tl">
                    <a:srgbClr val="C0C0C0"/>
                  </a:outerShdw>
                </a:effectLst>
                <a:cs typeface="Times New Roman" pitchFamily="18" charset="0"/>
              </a:rPr>
              <a:t>mentor</a:t>
            </a:r>
          </a:p>
          <a:p>
            <a:pPr>
              <a:lnSpc>
                <a:spcPct val="130000"/>
              </a:lnSpc>
              <a:buClr>
                <a:srgbClr val="FF0066"/>
              </a:buClr>
              <a:buFontTx/>
              <a:buChar char="•"/>
              <a:defRPr/>
            </a:pPr>
            <a:endParaRPr lang="es-ES_tradnl" sz="900" dirty="0">
              <a:solidFill>
                <a:srgbClr val="000000"/>
              </a:solidFill>
              <a:effectLst>
                <a:outerShdw blurRad="38100" dist="38100" dir="2700000" algn="tl">
                  <a:srgbClr val="C0C0C0"/>
                </a:outerShdw>
              </a:effectLst>
              <a:cs typeface="Times New Roman" pitchFamily="18" charset="0"/>
            </a:endParaRPr>
          </a:p>
        </p:txBody>
      </p:sp>
      <p:sp>
        <p:nvSpPr>
          <p:cNvPr id="87044" name="Rectangle 8"/>
          <p:cNvSpPr>
            <a:spLocks noChangeArrowheads="1"/>
          </p:cNvSpPr>
          <p:nvPr/>
        </p:nvSpPr>
        <p:spPr bwMode="auto">
          <a:xfrm>
            <a:off x="2290280" y="5099052"/>
            <a:ext cx="543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200" i="1" dirty="0">
                <a:solidFill>
                  <a:srgbClr val="000000"/>
                </a:solidFill>
                <a:latin typeface="Arial" charset="0"/>
              </a:rPr>
              <a:t>RCR Mentoring</a:t>
            </a:r>
            <a:r>
              <a:rPr lang="en-GB" sz="1200" dirty="0">
                <a:solidFill>
                  <a:srgbClr val="000000"/>
                </a:solidFill>
                <a:latin typeface="Arial" charset="0"/>
              </a:rPr>
              <a:t>. Columbia University 2009</a:t>
            </a:r>
          </a:p>
          <a:p>
            <a:pPr algn="r"/>
            <a:r>
              <a:rPr lang="en-GB" sz="1200" dirty="0">
                <a:solidFill>
                  <a:srgbClr val="000000"/>
                </a:solidFill>
                <a:latin typeface="Arial" charset="0"/>
              </a:rPr>
              <a:t>http:/7ccnmtl.columbia.edu/project/</a:t>
            </a:r>
            <a:r>
              <a:rPr lang="en-GB" sz="1200" dirty="0" err="1">
                <a:solidFill>
                  <a:srgbClr val="000000"/>
                </a:solidFill>
                <a:latin typeface="Arial" charset="0"/>
              </a:rPr>
              <a:t>rcr</a:t>
            </a:r>
            <a:r>
              <a:rPr lang="en-GB" sz="1200" dirty="0">
                <a:solidFill>
                  <a:srgbClr val="000000"/>
                </a:solidFill>
                <a:latin typeface="Arial" charset="0"/>
              </a:rPr>
              <a:t>/</a:t>
            </a:r>
            <a:r>
              <a:rPr lang="en-GB" sz="1200" dirty="0" err="1">
                <a:solidFill>
                  <a:srgbClr val="000000"/>
                </a:solidFill>
                <a:latin typeface="Arial" charset="0"/>
              </a:rPr>
              <a:t>rcr_mentoring</a:t>
            </a:r>
            <a:r>
              <a:rPr lang="en-GB" sz="1200" dirty="0">
                <a:solidFill>
                  <a:srgbClr val="000000"/>
                </a:solidFill>
                <a:latin typeface="Arial" charset="0"/>
              </a:rPr>
              <a:t>/foundation.index.html</a:t>
            </a:r>
            <a:endParaRPr lang="es-ES_tradnl" sz="1200" dirty="0">
              <a:solidFill>
                <a:srgbClr val="000000"/>
              </a:solidFill>
              <a:latin typeface="Arial" charset="0"/>
            </a:endParaRP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8704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19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199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199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1990">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199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6500" name="Text Box 4"/>
          <p:cNvSpPr txBox="1">
            <a:spLocks noChangeArrowheads="1"/>
          </p:cNvSpPr>
          <p:nvPr/>
        </p:nvSpPr>
        <p:spPr bwMode="auto">
          <a:xfrm>
            <a:off x="1303338" y="1862138"/>
            <a:ext cx="6537325" cy="3463925"/>
          </a:xfrm>
          <a:prstGeom prst="rect">
            <a:avLst/>
          </a:prstGeom>
          <a:solidFill>
            <a:schemeClr val="bg1"/>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nSpc>
                <a:spcPct val="120000"/>
              </a:lnSpc>
              <a:buClr>
                <a:srgbClr val="FF0066"/>
              </a:buClr>
              <a:defRPr/>
            </a:pP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dirty="0">
                <a:solidFill>
                  <a:srgbClr val="000000"/>
                </a:solidFill>
                <a:effectLst>
                  <a:outerShdw blurRad="38100" dist="38100" dir="2700000" algn="tl">
                    <a:srgbClr val="C0C0C0"/>
                  </a:outerShdw>
                </a:effectLst>
                <a:cs typeface="Times New Roman" pitchFamily="18" charset="0"/>
              </a:rPr>
              <a:t> Evaluar </a:t>
            </a:r>
            <a:r>
              <a:rPr lang="es-ES_tradnl" b="1" dirty="0">
                <a:solidFill>
                  <a:srgbClr val="CC0000"/>
                </a:solidFill>
                <a:effectLst>
                  <a:outerShdw blurRad="38100" dist="38100" dir="2700000" algn="tl">
                    <a:srgbClr val="C0C0C0"/>
                  </a:outerShdw>
                </a:effectLst>
                <a:cs typeface="Times New Roman" pitchFamily="18" charset="0"/>
              </a:rPr>
              <a:t>a tiempo</a:t>
            </a:r>
            <a:r>
              <a:rPr lang="es-ES_tradnl" dirty="0">
                <a:solidFill>
                  <a:srgbClr val="000000"/>
                </a:solidFill>
                <a:effectLst>
                  <a:outerShdw blurRad="38100" dist="38100" dir="2700000" algn="tl">
                    <a:srgbClr val="C0C0C0"/>
                  </a:outerShdw>
                </a:effectLst>
                <a:cs typeface="Times New Roman" pitchFamily="18" charset="0"/>
              </a:rPr>
              <a:t> desempeño del estudiante</a:t>
            </a: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Dar guía clara de lo que se espera del estudiante</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Ayudar a desarrollar experticia en escritura profesional</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Ayudar a desarrollar experticia en comunicación oral</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Enfatizar en la importancia de la enseñanza</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Fomentar sentido de comunidad y cooperación</a:t>
            </a: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Valorar diversidad</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Discutir opciones de carrera para el aprendiz</a:t>
            </a: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t>
            </a:r>
            <a:r>
              <a:rPr lang="es-ES_tradnl" sz="1800" b="1" dirty="0">
                <a:solidFill>
                  <a:srgbClr val="C00000"/>
                </a:solidFill>
                <a:effectLst>
                  <a:outerShdw blurRad="38100" dist="38100" dir="2700000" algn="tl">
                    <a:srgbClr val="C0C0C0"/>
                  </a:outerShdw>
                </a:effectLst>
                <a:cs typeface="Times New Roman" pitchFamily="18" charset="0"/>
              </a:rPr>
              <a:t>Dar guía ética</a:t>
            </a:r>
          </a:p>
          <a:p>
            <a:pPr>
              <a:lnSpc>
                <a:spcPct val="120000"/>
              </a:lnSpc>
              <a:buClr>
                <a:srgbClr val="FF0066"/>
              </a:buClr>
              <a:buFontTx/>
              <a:buChar char="•"/>
              <a:defRPr/>
            </a:pPr>
            <a:endParaRPr lang="es-ES_tradnl" sz="800" dirty="0">
              <a:solidFill>
                <a:srgbClr val="000000"/>
              </a:solidFill>
              <a:effectLst>
                <a:outerShdw blurRad="38100" dist="38100" dir="2700000" algn="tl">
                  <a:srgbClr val="C0C0C0"/>
                </a:outerShdw>
              </a:effectLst>
              <a:cs typeface="Times New Roman" pitchFamily="18" charset="0"/>
            </a:endParaRPr>
          </a:p>
        </p:txBody>
      </p:sp>
      <p:sp>
        <p:nvSpPr>
          <p:cNvPr id="88067" name="Rectangle 5"/>
          <p:cNvSpPr>
            <a:spLocks noChangeArrowheads="1"/>
          </p:cNvSpPr>
          <p:nvPr/>
        </p:nvSpPr>
        <p:spPr bwMode="auto">
          <a:xfrm>
            <a:off x="4572000" y="5373688"/>
            <a:ext cx="3240088"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000" i="1">
                <a:solidFill>
                  <a:srgbClr val="000000"/>
                </a:solidFill>
                <a:latin typeface="Arial" charset="0"/>
              </a:rPr>
              <a:t>Mentor y Graduate Student Strategies for Success. .</a:t>
            </a:r>
            <a:r>
              <a:rPr lang="en-GB" sz="1000">
                <a:solidFill>
                  <a:srgbClr val="000000"/>
                </a:solidFill>
                <a:latin typeface="Arial" charset="0"/>
              </a:rPr>
              <a:t>University of Louisville, 1999. </a:t>
            </a:r>
          </a:p>
          <a:p>
            <a:pPr algn="r"/>
            <a:r>
              <a:rPr lang="en-GB" sz="1000">
                <a:solidFill>
                  <a:srgbClr val="000000"/>
                </a:solidFill>
                <a:latin typeface="Arial" charset="0"/>
              </a:rPr>
              <a:t>https:/7graduate.louisville.edu/pubs/mentor-and-graduate-student-strategies-for-success.html</a:t>
            </a:r>
            <a:endParaRPr lang="es-ES_tradnl" sz="1000">
              <a:solidFill>
                <a:srgbClr val="000000"/>
              </a:solidFill>
              <a:latin typeface="Arial" charset="0"/>
            </a:endParaRPr>
          </a:p>
        </p:txBody>
      </p:sp>
      <p:sp>
        <p:nvSpPr>
          <p:cNvPr id="106505" name="Rectangle 9"/>
          <p:cNvSpPr>
            <a:spLocks noChangeArrowheads="1"/>
          </p:cNvSpPr>
          <p:nvPr/>
        </p:nvSpPr>
        <p:spPr bwMode="auto">
          <a:xfrm>
            <a:off x="1879600" y="908050"/>
            <a:ext cx="5383213" cy="547688"/>
          </a:xfrm>
          <a:prstGeom prst="rect">
            <a:avLst/>
          </a:prstGeom>
          <a:solidFill>
            <a:srgbClr val="FFD1E8"/>
          </a:solidFill>
          <a:ln w="28575">
            <a:solidFill>
              <a:srgbClr val="331BE5"/>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2800">
                <a:effectLst>
                  <a:outerShdw blurRad="38100" dist="38100" dir="2700000" algn="tl">
                    <a:srgbClr val="FFFFFF"/>
                  </a:outerShdw>
                </a:effectLst>
              </a:rPr>
              <a:t> Responsabilidades del Mentor</a:t>
            </a:r>
            <a:endParaRPr lang="es-ES_tradnl" sz="2800">
              <a:effectLst>
                <a:outerShdw blurRad="38100" dist="38100" dir="2700000" algn="tl">
                  <a:srgbClr val="FFFFFF"/>
                </a:outerShdw>
              </a:effectLst>
            </a:endParaRPr>
          </a:p>
        </p:txBody>
      </p:sp>
      <p:sp>
        <p:nvSpPr>
          <p:cNvPr id="106507" name="Line 11"/>
          <p:cNvSpPr>
            <a:spLocks noChangeShapeType="1"/>
          </p:cNvSpPr>
          <p:nvPr/>
        </p:nvSpPr>
        <p:spPr bwMode="auto">
          <a:xfrm>
            <a:off x="3419475" y="5013325"/>
            <a:ext cx="4105275" cy="0"/>
          </a:xfrm>
          <a:prstGeom prst="line">
            <a:avLst/>
          </a:prstGeom>
          <a:noFill/>
          <a:ln w="38100">
            <a:solidFill>
              <a:srgbClr val="CC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s-VE"/>
          </a:p>
        </p:txBody>
      </p:sp>
      <p:sp>
        <p:nvSpPr>
          <p:cNvPr id="8807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6500">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650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6500">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6500">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06500">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06500">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06500">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06500">
                                            <p:txEl>
                                              <p:pRg st="8" end="8"/>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106500">
                                            <p:txEl>
                                              <p:pRg st="9" end="9"/>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106507"/>
                                        </p:tgtEl>
                                        <p:attrNameLst>
                                          <p:attrName>style.visibility</p:attrName>
                                        </p:attrNameLst>
                                      </p:cBhvr>
                                      <p:to>
                                        <p:strVal val="visible"/>
                                      </p:to>
                                    </p:set>
                                    <p:animEffect transition="in" filter="wipe(left)">
                                      <p:cBhvr>
                                        <p:cTn id="43" dur="500"/>
                                        <p:tgtEl>
                                          <p:spTgt spid="106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7"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65890" name="Text Box 2"/>
          <p:cNvSpPr txBox="1">
            <a:spLocks noChangeArrowheads="1"/>
          </p:cNvSpPr>
          <p:nvPr/>
        </p:nvSpPr>
        <p:spPr bwMode="auto">
          <a:xfrm>
            <a:off x="979488" y="2173288"/>
            <a:ext cx="7183437" cy="2509837"/>
          </a:xfrm>
          <a:prstGeom prst="rect">
            <a:avLst/>
          </a:prstGeom>
          <a:solidFill>
            <a:schemeClr val="bg1"/>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nSpc>
                <a:spcPct val="120000"/>
              </a:lnSpc>
              <a:buClr>
                <a:srgbClr val="FF0066"/>
              </a:buClr>
              <a:defRPr/>
            </a:pPr>
            <a:r>
              <a:rPr lang="es-ES_tradnl">
                <a:solidFill>
                  <a:srgbClr val="000000"/>
                </a:solidFill>
                <a:effectLst>
                  <a:outerShdw blurRad="38100" dist="38100" dir="2700000" algn="tl">
                    <a:srgbClr val="C0C0C0"/>
                  </a:outerShdw>
                </a:effectLst>
                <a:cs typeface="Times New Roman" pitchFamily="18" charset="0"/>
              </a:rPr>
              <a:t>Dar </a:t>
            </a:r>
            <a:r>
              <a:rPr lang="es-ES_tradnl" b="1">
                <a:solidFill>
                  <a:srgbClr val="CC0000"/>
                </a:solidFill>
                <a:effectLst>
                  <a:outerShdw blurRad="38100" dist="38100" dir="2700000" algn="tl">
                    <a:srgbClr val="C0C0C0"/>
                  </a:outerShdw>
                </a:effectLst>
                <a:cs typeface="Times New Roman" pitchFamily="18" charset="0"/>
              </a:rPr>
              <a:t>guía ética</a:t>
            </a:r>
            <a:r>
              <a:rPr lang="es-ES_tradnl" b="1">
                <a:effectLst>
                  <a:outerShdw blurRad="38100" dist="38100" dir="2700000" algn="tl">
                    <a:srgbClr val="C0C0C0"/>
                  </a:outerShdw>
                </a:effectLst>
                <a:cs typeface="Times New Roman" pitchFamily="18" charset="0"/>
              </a:rPr>
              <a:t>:</a:t>
            </a:r>
          </a:p>
          <a:p>
            <a:pPr>
              <a:lnSpc>
                <a:spcPct val="120000"/>
              </a:lnSpc>
              <a:buClr>
                <a:srgbClr val="FF0066"/>
              </a:buClr>
              <a:defRPr/>
            </a:pPr>
            <a:endParaRPr lang="es-ES_tradnl" sz="1000" b="1">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a:solidFill>
                  <a:srgbClr val="000000"/>
                </a:solidFill>
                <a:effectLst>
                  <a:outerShdw blurRad="38100" dist="38100" dir="2700000" algn="tl">
                    <a:srgbClr val="C0C0C0"/>
                  </a:outerShdw>
                </a:effectLst>
                <a:cs typeface="Times New Roman" pitchFamily="18" charset="0"/>
              </a:rPr>
              <a:t>  Integridad en exámenes, en recoger, analizar y presentar datos</a:t>
            </a:r>
            <a:endParaRPr lang="es-ES_tradnl" sz="80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a:solidFill>
                  <a:srgbClr val="000000"/>
                </a:solidFill>
                <a:effectLst>
                  <a:outerShdw blurRad="38100" dist="38100" dir="2700000" algn="tl">
                    <a:srgbClr val="C0C0C0"/>
                  </a:outerShdw>
                </a:effectLst>
                <a:cs typeface="Times New Roman" pitchFamily="18" charset="0"/>
              </a:rPr>
              <a:t>  Reconocer las contribuciones del estudiante</a:t>
            </a:r>
            <a:endParaRPr lang="es-ES_tradnl" sz="80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a:solidFill>
                  <a:srgbClr val="000000"/>
                </a:solidFill>
                <a:effectLst>
                  <a:outerShdw blurRad="38100" dist="38100" dir="2700000" algn="tl">
                    <a:srgbClr val="C0C0C0"/>
                  </a:outerShdw>
                </a:effectLst>
                <a:cs typeface="Times New Roman" pitchFamily="18" charset="0"/>
              </a:rPr>
              <a:t>  Reconocer fuentes de financiamiento</a:t>
            </a:r>
            <a:endParaRPr lang="es-ES_tradnl" sz="80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a:solidFill>
                  <a:srgbClr val="000000"/>
                </a:solidFill>
                <a:effectLst>
                  <a:outerShdw blurRad="38100" dist="38100" dir="2700000" algn="tl">
                    <a:srgbClr val="C0C0C0"/>
                  </a:outerShdw>
                </a:effectLst>
                <a:cs typeface="Times New Roman" pitchFamily="18" charset="0"/>
              </a:rPr>
              <a:t>  Mantener confidencialidad de la investigación antes publicación</a:t>
            </a:r>
            <a:endParaRPr lang="es-ES_tradnl" sz="80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a:solidFill>
                  <a:srgbClr val="000000"/>
                </a:solidFill>
                <a:effectLst>
                  <a:outerShdw blurRad="38100" dist="38100" dir="2700000" algn="tl">
                    <a:srgbClr val="C0C0C0"/>
                  </a:outerShdw>
                </a:effectLst>
                <a:cs typeface="Times New Roman" pitchFamily="18" charset="0"/>
              </a:rPr>
              <a:t>  Estar alerta a declaración de posibles conflictos de interés</a:t>
            </a:r>
          </a:p>
          <a:p>
            <a:pPr>
              <a:lnSpc>
                <a:spcPct val="120000"/>
              </a:lnSpc>
              <a:buClr>
                <a:srgbClr val="FF0066"/>
              </a:buClr>
              <a:buFontTx/>
              <a:buChar char="•"/>
              <a:defRPr/>
            </a:pPr>
            <a:endParaRPr lang="es-ES_tradnl" sz="800">
              <a:solidFill>
                <a:srgbClr val="000000"/>
              </a:solidFill>
              <a:effectLst>
                <a:outerShdw blurRad="38100" dist="38100" dir="2700000" algn="tl">
                  <a:srgbClr val="C0C0C0"/>
                </a:outerShdw>
              </a:effectLst>
              <a:cs typeface="Times New Roman" pitchFamily="18" charset="0"/>
            </a:endParaRPr>
          </a:p>
        </p:txBody>
      </p:sp>
      <p:sp>
        <p:nvSpPr>
          <p:cNvPr id="89091" name="Rectangle 3"/>
          <p:cNvSpPr>
            <a:spLocks noChangeArrowheads="1"/>
          </p:cNvSpPr>
          <p:nvPr/>
        </p:nvSpPr>
        <p:spPr bwMode="auto">
          <a:xfrm>
            <a:off x="4922837" y="4869160"/>
            <a:ext cx="3240088"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000" i="1" dirty="0">
                <a:solidFill>
                  <a:srgbClr val="000000"/>
                </a:solidFill>
                <a:latin typeface="Arial" charset="0"/>
              </a:rPr>
              <a:t>Mentor y Graduate Student Strategies for Success. .</a:t>
            </a:r>
            <a:r>
              <a:rPr lang="en-GB" sz="1000" dirty="0">
                <a:solidFill>
                  <a:srgbClr val="000000"/>
                </a:solidFill>
                <a:latin typeface="Arial" charset="0"/>
              </a:rPr>
              <a:t>University of Louisville, 1999. </a:t>
            </a:r>
          </a:p>
          <a:p>
            <a:pPr algn="r"/>
            <a:r>
              <a:rPr lang="en-GB" sz="1000" dirty="0">
                <a:solidFill>
                  <a:srgbClr val="000000"/>
                </a:solidFill>
                <a:latin typeface="Arial" charset="0"/>
              </a:rPr>
              <a:t>https:/7graduate.louisville.edu/pubs/mentor-and-graduate-student-strategies-for-success.html</a:t>
            </a:r>
            <a:endParaRPr lang="es-ES_tradnl" sz="1000" dirty="0">
              <a:solidFill>
                <a:srgbClr val="000000"/>
              </a:solidFill>
              <a:latin typeface="Arial" charset="0"/>
            </a:endParaRPr>
          </a:p>
        </p:txBody>
      </p:sp>
      <p:sp>
        <p:nvSpPr>
          <p:cNvPr id="165893" name="Rectangle 5"/>
          <p:cNvSpPr>
            <a:spLocks noChangeArrowheads="1"/>
          </p:cNvSpPr>
          <p:nvPr/>
        </p:nvSpPr>
        <p:spPr bwMode="auto">
          <a:xfrm>
            <a:off x="1880393" y="1244261"/>
            <a:ext cx="5383213" cy="547688"/>
          </a:xfrm>
          <a:prstGeom prst="rect">
            <a:avLst/>
          </a:prstGeom>
          <a:solidFill>
            <a:srgbClr val="FFD1E8"/>
          </a:solidFill>
          <a:ln w="28575">
            <a:solidFill>
              <a:srgbClr val="331BE5"/>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2800">
                <a:effectLst>
                  <a:outerShdw blurRad="38100" dist="38100" dir="2700000" algn="tl">
                    <a:srgbClr val="FFFFFF"/>
                  </a:outerShdw>
                </a:effectLst>
              </a:rPr>
              <a:t> Responsabilidades del Mentor</a:t>
            </a:r>
            <a:endParaRPr lang="es-ES_tradnl" sz="2800">
              <a:effectLst>
                <a:outerShdw blurRad="38100" dist="38100" dir="2700000" algn="tl">
                  <a:srgbClr val="FFFFFF"/>
                </a:outerShdw>
              </a:effectLst>
            </a:endParaRPr>
          </a:p>
        </p:txBody>
      </p:sp>
      <p:sp>
        <p:nvSpPr>
          <p:cNvPr id="8909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58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58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5890">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65890">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65890">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6589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0114" name="Text Box 11"/>
          <p:cNvSpPr txBox="1">
            <a:spLocks noChangeArrowheads="1"/>
          </p:cNvSpPr>
          <p:nvPr/>
        </p:nvSpPr>
        <p:spPr bwMode="auto">
          <a:xfrm>
            <a:off x="2297113" y="1628775"/>
            <a:ext cx="4549775" cy="547688"/>
          </a:xfrm>
          <a:prstGeom prst="rect">
            <a:avLst/>
          </a:prstGeom>
          <a:solidFill>
            <a:srgbClr val="FFD1E8"/>
          </a:solidFill>
          <a:ln w="28575">
            <a:solidFill>
              <a:srgbClr val="331BE5"/>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a:t>Buena práctica del mentor</a:t>
            </a:r>
          </a:p>
        </p:txBody>
      </p:sp>
      <p:sp>
        <p:nvSpPr>
          <p:cNvPr id="46092" name="Text Box 12"/>
          <p:cNvSpPr txBox="1">
            <a:spLocks noChangeArrowheads="1"/>
          </p:cNvSpPr>
          <p:nvPr/>
        </p:nvSpPr>
        <p:spPr bwMode="auto">
          <a:xfrm>
            <a:off x="1597025" y="2544763"/>
            <a:ext cx="5948363" cy="1766887"/>
          </a:xfrm>
          <a:prstGeom prst="rect">
            <a:avLst/>
          </a:prstGeom>
          <a:solidFill>
            <a:schemeClr val="bg1"/>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nSpc>
                <a:spcPct val="110000"/>
              </a:lnSpc>
              <a:buClr>
                <a:srgbClr val="D60093"/>
              </a:buClr>
              <a:buFontTx/>
              <a:buChar char="•"/>
              <a:defRPr/>
            </a:pPr>
            <a:r>
              <a:rPr lang="es-ES_tradnl" sz="2000" dirty="0">
                <a:effectLst>
                  <a:outerShdw blurRad="38100" dist="38100" dir="2700000" algn="tl">
                    <a:srgbClr val="C0C0C0"/>
                  </a:outerShdw>
                </a:effectLst>
              </a:rPr>
              <a:t> </a:t>
            </a:r>
            <a:r>
              <a:rPr lang="es-ES_tradnl" sz="2000" b="1" dirty="0">
                <a:solidFill>
                  <a:srgbClr val="CC0000"/>
                </a:solidFill>
                <a:effectLst>
                  <a:outerShdw blurRad="38100" dist="38100" dir="2700000" algn="tl">
                    <a:srgbClr val="C0C0C0"/>
                  </a:outerShdw>
                </a:effectLst>
              </a:rPr>
              <a:t>Escuchar con atención</a:t>
            </a:r>
          </a:p>
          <a:p>
            <a:pPr>
              <a:lnSpc>
                <a:spcPct val="110000"/>
              </a:lnSpc>
              <a:buClr>
                <a:srgbClr val="D60093"/>
              </a:buClr>
              <a:buFontTx/>
              <a:buChar char="•"/>
              <a:defRPr/>
            </a:pPr>
            <a:r>
              <a:rPr lang="es-ES_tradnl" sz="2000" dirty="0">
                <a:effectLst>
                  <a:outerShdw blurRad="38100" dist="38100" dir="2700000" algn="tl">
                    <a:srgbClr val="C0C0C0"/>
                  </a:outerShdw>
                </a:effectLst>
              </a:rPr>
              <a:t> Mantenerse en contacto regular</a:t>
            </a:r>
          </a:p>
          <a:p>
            <a:pPr>
              <a:lnSpc>
                <a:spcPct val="110000"/>
              </a:lnSpc>
              <a:buClr>
                <a:srgbClr val="D60093"/>
              </a:buClr>
              <a:buFontTx/>
              <a:buChar char="•"/>
              <a:defRPr/>
            </a:pPr>
            <a:r>
              <a:rPr lang="es-ES_tradnl" sz="2000" dirty="0">
                <a:effectLst>
                  <a:outerShdw blurRad="38100" dist="38100" dir="2700000" algn="tl">
                    <a:srgbClr val="C0C0C0"/>
                  </a:outerShdw>
                </a:effectLst>
              </a:rPr>
              <a:t> Procurar múltiples mentores según necesidades</a:t>
            </a:r>
          </a:p>
          <a:p>
            <a:pPr>
              <a:lnSpc>
                <a:spcPct val="110000"/>
              </a:lnSpc>
              <a:buClr>
                <a:srgbClr val="D60093"/>
              </a:buClr>
              <a:buFontTx/>
              <a:buChar char="•"/>
              <a:defRPr/>
            </a:pPr>
            <a:r>
              <a:rPr lang="es-ES_tradnl" sz="2000" dirty="0">
                <a:effectLst>
                  <a:outerShdw blurRad="38100" dist="38100" dir="2700000" algn="tl">
                    <a:srgbClr val="C0C0C0"/>
                  </a:outerShdw>
                </a:effectLst>
              </a:rPr>
              <a:t> Construir red profesional de contactos  </a:t>
            </a:r>
          </a:p>
          <a:p>
            <a:pPr>
              <a:lnSpc>
                <a:spcPct val="110000"/>
              </a:lnSpc>
              <a:buClr>
                <a:srgbClr val="D60093"/>
              </a:buClr>
              <a:buFontTx/>
              <a:buChar char="•"/>
              <a:defRPr/>
            </a:pPr>
            <a:r>
              <a:rPr lang="es-ES_tradnl" sz="2000" dirty="0">
                <a:effectLst>
                  <a:outerShdw blurRad="38100" dist="38100" dir="2700000" algn="tl">
                    <a:srgbClr val="C0C0C0"/>
                  </a:outerShdw>
                </a:effectLst>
              </a:rPr>
              <a:t> Extender en el tiempo su contribución</a:t>
            </a:r>
          </a:p>
        </p:txBody>
      </p:sp>
      <p:sp>
        <p:nvSpPr>
          <p:cNvPr id="90116" name="Rectangle 13"/>
          <p:cNvSpPr>
            <a:spLocks noChangeArrowheads="1"/>
          </p:cNvSpPr>
          <p:nvPr/>
        </p:nvSpPr>
        <p:spPr bwMode="auto">
          <a:xfrm>
            <a:off x="1571625" y="4581525"/>
            <a:ext cx="6000750" cy="6397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200" i="1">
                <a:solidFill>
                  <a:srgbClr val="000000"/>
                </a:solidFill>
                <a:latin typeface="Arial" charset="0"/>
              </a:rPr>
              <a:t>Adviser, Teacher, Role Model, Friend. On being a Mentor to Students in </a:t>
            </a:r>
          </a:p>
          <a:p>
            <a:pPr algn="r"/>
            <a:r>
              <a:rPr lang="en-GB" sz="1200" i="1">
                <a:solidFill>
                  <a:srgbClr val="000000"/>
                </a:solidFill>
                <a:latin typeface="Arial" charset="0"/>
              </a:rPr>
              <a:t>Science and Engineering</a:t>
            </a:r>
            <a:r>
              <a:rPr lang="en-GB" sz="1200">
                <a:solidFill>
                  <a:srgbClr val="000000"/>
                </a:solidFill>
                <a:latin typeface="Arial" charset="0"/>
              </a:rPr>
              <a:t>. National Academy of  Sciences, National Academy of Engineering, Institute of Medicine. National Academic Press, Washington, D.C., 1997.</a:t>
            </a:r>
            <a:endParaRPr lang="es-ES_tradnl" sz="1200">
              <a:solidFill>
                <a:srgbClr val="000000"/>
              </a:solidFill>
              <a:latin typeface="Arial" charset="0"/>
            </a:endParaRP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9011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6092"/>
                                        </p:tgtEl>
                                        <p:attrNameLst>
                                          <p:attrName>style.visibility</p:attrName>
                                        </p:attrNameLst>
                                      </p:cBhvr>
                                      <p:to>
                                        <p:strVal val="visible"/>
                                      </p:to>
                                    </p:set>
                                    <p:animEffect transition="in" filter="wipe(up)">
                                      <p:cBhvr>
                                        <p:cTn id="7" dur="5000"/>
                                        <p:tgtEl>
                                          <p:spTgt spid="46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89095" name="Rectangle 7"/>
          <p:cNvSpPr>
            <a:spLocks noChangeArrowheads="1"/>
          </p:cNvSpPr>
          <p:nvPr/>
        </p:nvSpPr>
        <p:spPr bwMode="auto">
          <a:xfrm>
            <a:off x="1351225" y="890613"/>
            <a:ext cx="6601358" cy="5509200"/>
          </a:xfrm>
          <a:prstGeom prst="rect">
            <a:avLst/>
          </a:prstGeom>
          <a:solidFill>
            <a:schemeClr val="bg1"/>
          </a:solidFill>
          <a:ln w="28575">
            <a:solidFill>
              <a:srgbClr val="331BE5"/>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nchor="ctr">
            <a:spAutoFit/>
          </a:bodyPr>
          <a:lstStyle/>
          <a:p>
            <a:pPr marL="342900" indent="-342900" eaLnBrk="0" hangingPunct="0">
              <a:buClr>
                <a:srgbClr val="FF0066"/>
              </a:buClr>
              <a:buFontTx/>
              <a:buChar char="•"/>
            </a:pPr>
            <a:endParaRPr lang="en-US" sz="1200" i="1" dirty="0"/>
          </a:p>
          <a:p>
            <a:pPr marL="342900" indent="-342900" eaLnBrk="0" hangingPunct="0">
              <a:buClr>
                <a:srgbClr val="FF0066"/>
              </a:buClr>
              <a:buSzPct val="150000"/>
              <a:buFont typeface="Arial" pitchFamily="34" charset="0"/>
              <a:buChar char="•"/>
            </a:pPr>
            <a:r>
              <a:rPr lang="en-US" sz="1600" b="1" i="1" dirty="0"/>
              <a:t>Adviser, teacher, role model, friend. On Being a Mentor to Students in Science and Engineering.</a:t>
            </a:r>
            <a:r>
              <a:rPr lang="en-US" sz="1200" b="1" dirty="0"/>
              <a:t> </a:t>
            </a:r>
            <a:r>
              <a:rPr lang="en-US" sz="1200" dirty="0"/>
              <a:t>1997. National Academy of Sciences, National Academy of Engineering Institute of Medicine </a:t>
            </a:r>
            <a:r>
              <a:rPr lang="en-US" sz="1200" dirty="0">
                <a:hlinkClick r:id="rId2"/>
              </a:rPr>
              <a:t>http://ugr.tamu.edu/resources/mentoring-undergraduates-workshop-materials/MentoringStudentsexcerpt.pdf</a:t>
            </a:r>
            <a:endParaRPr lang="en-US" sz="1200" dirty="0"/>
          </a:p>
          <a:p>
            <a:pPr marL="342900" indent="-342900" eaLnBrk="0" hangingPunct="0">
              <a:buClr>
                <a:srgbClr val="FF0066"/>
              </a:buClr>
              <a:buSzPct val="150000"/>
              <a:buFont typeface="Arial" pitchFamily="34" charset="0"/>
              <a:buChar char="•"/>
            </a:pPr>
            <a:endParaRPr lang="en-US" sz="1200" dirty="0"/>
          </a:p>
          <a:p>
            <a:pPr marL="342900" indent="-342900" eaLnBrk="0" hangingPunct="0">
              <a:buClr>
                <a:srgbClr val="FF0066"/>
              </a:buClr>
              <a:buSzPct val="150000"/>
              <a:buFont typeface="Arial" pitchFamily="34" charset="0"/>
              <a:buChar char="•"/>
            </a:pPr>
            <a:r>
              <a:rPr lang="en-US" sz="1600" i="1" dirty="0"/>
              <a:t>J. </a:t>
            </a:r>
            <a:r>
              <a:rPr lang="en-US" sz="1600" i="1" dirty="0" err="1"/>
              <a:t>Handlesman</a:t>
            </a:r>
            <a:r>
              <a:rPr lang="en-US" sz="1600" i="1" dirty="0"/>
              <a:t> et al. </a:t>
            </a:r>
            <a:r>
              <a:rPr lang="en-US" sz="1600" b="1" i="1" dirty="0"/>
              <a:t>Entering Mentoring: A Seminar to Train a New Generation of Scientists. </a:t>
            </a:r>
            <a:r>
              <a:rPr lang="en-US" sz="1200" dirty="0"/>
              <a:t>The Wisconsin Program for Scientific Teaching, 2005. </a:t>
            </a:r>
          </a:p>
          <a:p>
            <a:pPr marL="342900" indent="-342900" eaLnBrk="0" hangingPunct="0">
              <a:buClr>
                <a:srgbClr val="FF0066"/>
              </a:buClr>
              <a:buSzPct val="150000"/>
              <a:buFont typeface="Arial" pitchFamily="34" charset="0"/>
              <a:buChar char="•"/>
            </a:pPr>
            <a:endParaRPr lang="en-US" sz="1200" dirty="0"/>
          </a:p>
          <a:p>
            <a:pPr marL="342900" indent="-342900" eaLnBrk="0" hangingPunct="0">
              <a:buClr>
                <a:srgbClr val="FF0066"/>
              </a:buClr>
              <a:buSzPct val="150000"/>
              <a:buFont typeface="Arial" pitchFamily="34" charset="0"/>
              <a:buChar char="•"/>
            </a:pPr>
            <a:r>
              <a:rPr lang="en-US" sz="1600" b="1" i="1" dirty="0"/>
              <a:t>Mentoring</a:t>
            </a:r>
            <a:r>
              <a:rPr lang="en-US" sz="1600" b="1" dirty="0"/>
              <a:t>.</a:t>
            </a:r>
            <a:r>
              <a:rPr lang="en-US" sz="1200" b="1" dirty="0"/>
              <a:t> </a:t>
            </a:r>
            <a:r>
              <a:rPr lang="en-US" sz="1200" dirty="0"/>
              <a:t>En Responsible Conduct of Research. Columbia University. </a:t>
            </a:r>
            <a:r>
              <a:rPr lang="en-US" sz="1200" dirty="0" smtClean="0"/>
              <a:t> </a:t>
            </a:r>
            <a:r>
              <a:rPr lang="es-ES_tradnl" sz="1200" dirty="0" smtClean="0">
                <a:hlinkClick r:id="rId3"/>
              </a:rPr>
              <a:t>http</a:t>
            </a:r>
            <a:r>
              <a:rPr lang="es-ES_tradnl" sz="1200" dirty="0">
                <a:hlinkClick r:id="rId3"/>
              </a:rPr>
              <a:t>://ccnmtl.columbia.edu/projects/rcr/rcr_mentoring/</a:t>
            </a:r>
            <a:endParaRPr lang="es-ES_tradnl" sz="1200" dirty="0"/>
          </a:p>
          <a:p>
            <a:pPr marL="342900" indent="-342900" eaLnBrk="0" hangingPunct="0">
              <a:buClr>
                <a:srgbClr val="FF0066"/>
              </a:buClr>
              <a:buSzPct val="150000"/>
              <a:buFont typeface="Arial" pitchFamily="34" charset="0"/>
              <a:buChar char="•"/>
            </a:pPr>
            <a:endParaRPr lang="es-ES_tradnl" sz="1200" dirty="0"/>
          </a:p>
          <a:p>
            <a:pPr marL="342900" indent="-342900" eaLnBrk="0" hangingPunct="0">
              <a:buClr>
                <a:srgbClr val="FF575B"/>
              </a:buClr>
              <a:buSzPct val="150000"/>
              <a:buFont typeface="Arial" pitchFamily="34" charset="0"/>
              <a:buChar char="•"/>
            </a:pPr>
            <a:r>
              <a:rPr lang="en-US" sz="1600" b="1" i="1" dirty="0">
                <a:cs typeface="Times New Roman" pitchFamily="18" charset="0"/>
              </a:rPr>
              <a:t>The supervisor-trainee relationship. </a:t>
            </a:r>
            <a:r>
              <a:rPr lang="en-US" sz="1200" i="1" dirty="0">
                <a:cs typeface="Times New Roman" pitchFamily="18" charset="0"/>
              </a:rPr>
              <a:t>En Responsible Research</a:t>
            </a:r>
            <a:r>
              <a:rPr lang="en-US" sz="1200" dirty="0">
                <a:cs typeface="Times New Roman" pitchFamily="18" charset="0"/>
              </a:rPr>
              <a:t>.</a:t>
            </a:r>
            <a:r>
              <a:rPr lang="en-US" sz="1600" b="1" dirty="0">
                <a:cs typeface="Times New Roman" pitchFamily="18" charset="0"/>
              </a:rPr>
              <a:t> </a:t>
            </a:r>
            <a:r>
              <a:rPr lang="en-US" sz="1200" dirty="0">
                <a:cs typeface="Times New Roman" pitchFamily="18" charset="0"/>
              </a:rPr>
              <a:t>Online Ethics Center for Engineering at the Nat. </a:t>
            </a:r>
            <a:r>
              <a:rPr lang="en-US" sz="1200" dirty="0" smtClean="0">
                <a:cs typeface="Times New Roman" pitchFamily="18" charset="0"/>
              </a:rPr>
              <a:t>Acad</a:t>
            </a:r>
            <a:r>
              <a:rPr lang="en-US" sz="1200" dirty="0">
                <a:cs typeface="Times New Roman" pitchFamily="18" charset="0"/>
              </a:rPr>
              <a:t>. Engineering. </a:t>
            </a:r>
            <a:r>
              <a:rPr lang="en-US" sz="1200" dirty="0">
                <a:cs typeface="Times New Roman" pitchFamily="18" charset="0"/>
                <a:hlinkClick r:id="rId4"/>
              </a:rPr>
              <a:t>http://www.onlineethics.org/CMS/2963.aspx</a:t>
            </a:r>
            <a:r>
              <a:rPr lang="en-US" sz="1600" i="1" dirty="0"/>
              <a:t> </a:t>
            </a:r>
          </a:p>
          <a:p>
            <a:pPr marL="342900" indent="-342900" eaLnBrk="0" hangingPunct="0">
              <a:buSzPct val="150000"/>
              <a:buFont typeface="Arial" pitchFamily="34" charset="0"/>
              <a:buChar char="•"/>
            </a:pPr>
            <a:endParaRPr lang="en-US" sz="1600" i="1" dirty="0"/>
          </a:p>
          <a:p>
            <a:pPr marL="342900" indent="-342900" eaLnBrk="0" hangingPunct="0">
              <a:buClr>
                <a:srgbClr val="CC0066"/>
              </a:buClr>
              <a:buSzPct val="150000"/>
              <a:buFont typeface="Arial" pitchFamily="34" charset="0"/>
              <a:buChar char="•"/>
            </a:pPr>
            <a:r>
              <a:rPr lang="en-US" sz="1600" b="1" i="1" dirty="0"/>
              <a:t>Mentor and graduate student strategies for success.</a:t>
            </a:r>
            <a:r>
              <a:rPr lang="en-US" sz="1200" b="1" dirty="0"/>
              <a:t> </a:t>
            </a:r>
            <a:r>
              <a:rPr lang="en-US" sz="1200" dirty="0"/>
              <a:t>University of Louisville, Graduate School. 1999. </a:t>
            </a:r>
            <a:r>
              <a:rPr lang="en-GB" sz="1200" dirty="0">
                <a:solidFill>
                  <a:srgbClr val="000000"/>
                </a:solidFill>
                <a:cs typeface="Times New Roman" pitchFamily="18" charset="0"/>
                <a:hlinkClick r:id="rId5"/>
              </a:rPr>
              <a:t>https://graduate.louisville.edu/Programs/mentor-and-graduate-student-strategies-for-success.html/</a:t>
            </a:r>
            <a:endParaRPr lang="en-GB" sz="1200" dirty="0">
              <a:solidFill>
                <a:srgbClr val="000000"/>
              </a:solidFill>
              <a:cs typeface="Times New Roman" pitchFamily="18" charset="0"/>
            </a:endParaRPr>
          </a:p>
          <a:p>
            <a:pPr marL="342900" indent="-342900" eaLnBrk="0" hangingPunct="0">
              <a:buClr>
                <a:srgbClr val="CC0066"/>
              </a:buClr>
              <a:buSzPct val="150000"/>
              <a:buFont typeface="Arial" pitchFamily="34" charset="0"/>
              <a:buChar char="•"/>
            </a:pPr>
            <a:endParaRPr lang="en-GB" sz="1200" dirty="0">
              <a:solidFill>
                <a:srgbClr val="000000"/>
              </a:solidFill>
              <a:cs typeface="Times New Roman" pitchFamily="18" charset="0"/>
            </a:endParaRPr>
          </a:p>
          <a:p>
            <a:pPr marL="342900" indent="-342900" eaLnBrk="0" hangingPunct="0">
              <a:buClr>
                <a:srgbClr val="CC0066"/>
              </a:buClr>
              <a:buSzPct val="150000"/>
              <a:buFont typeface="Arial" pitchFamily="34" charset="0"/>
              <a:buChar char="•"/>
            </a:pPr>
            <a:r>
              <a:rPr lang="en-GB" sz="1600" dirty="0">
                <a:solidFill>
                  <a:srgbClr val="000000"/>
                </a:solidFill>
                <a:cs typeface="Times New Roman" pitchFamily="18" charset="0"/>
              </a:rPr>
              <a:t>W. Taylor. </a:t>
            </a:r>
            <a:r>
              <a:rPr lang="en-GB" sz="1600" b="1" i="1" dirty="0" err="1">
                <a:solidFill>
                  <a:srgbClr val="000000"/>
                </a:solidFill>
                <a:cs typeface="Times New Roman" pitchFamily="18" charset="0"/>
              </a:rPr>
              <a:t>Una</a:t>
            </a:r>
            <a:r>
              <a:rPr lang="en-GB" sz="1600" b="1" i="1" dirty="0">
                <a:solidFill>
                  <a:srgbClr val="000000"/>
                </a:solidFill>
                <a:cs typeface="Times New Roman" pitchFamily="18" charset="0"/>
              </a:rPr>
              <a:t> </a:t>
            </a:r>
            <a:r>
              <a:rPr lang="en-GB" sz="1600" b="1" i="1" dirty="0" err="1">
                <a:solidFill>
                  <a:srgbClr val="000000"/>
                </a:solidFill>
                <a:cs typeface="Times New Roman" pitchFamily="18" charset="0"/>
              </a:rPr>
              <a:t>carta</a:t>
            </a:r>
            <a:r>
              <a:rPr lang="en-GB" sz="1600" b="1" i="1" dirty="0">
                <a:solidFill>
                  <a:srgbClr val="000000"/>
                </a:solidFill>
                <a:cs typeface="Times New Roman" pitchFamily="18" charset="0"/>
              </a:rPr>
              <a:t> a </a:t>
            </a:r>
            <a:r>
              <a:rPr lang="en-GB" sz="1600" b="1" i="1" dirty="0" err="1">
                <a:solidFill>
                  <a:srgbClr val="000000"/>
                </a:solidFill>
                <a:cs typeface="Times New Roman" pitchFamily="18" charset="0"/>
              </a:rPr>
              <a:t>mis</a:t>
            </a:r>
            <a:r>
              <a:rPr lang="en-GB" sz="1600" b="1" i="1" dirty="0">
                <a:solidFill>
                  <a:srgbClr val="000000"/>
                </a:solidFill>
                <a:cs typeface="Times New Roman" pitchFamily="18" charset="0"/>
              </a:rPr>
              <a:t> </a:t>
            </a:r>
            <a:r>
              <a:rPr lang="en-GB" sz="1600" b="1" i="1" dirty="0" err="1" smtClean="0">
                <a:solidFill>
                  <a:srgbClr val="000000"/>
                </a:solidFill>
                <a:cs typeface="Times New Roman" pitchFamily="18" charset="0"/>
              </a:rPr>
              <a:t>estudiantes</a:t>
            </a:r>
            <a:r>
              <a:rPr lang="en-GB" sz="1600" b="1" i="1" dirty="0" smtClean="0">
                <a:solidFill>
                  <a:srgbClr val="000000"/>
                </a:solidFill>
                <a:cs typeface="Times New Roman" pitchFamily="18" charset="0"/>
              </a:rPr>
              <a:t>. </a:t>
            </a:r>
            <a:r>
              <a:rPr lang="en-GB" sz="1200" b="1" i="1" dirty="0" smtClean="0">
                <a:solidFill>
                  <a:srgbClr val="000000"/>
                </a:solidFill>
                <a:cs typeface="Times New Roman" pitchFamily="18" charset="0"/>
              </a:rPr>
              <a:t>1999 </a:t>
            </a:r>
            <a:r>
              <a:rPr lang="es-VE" sz="1200" dirty="0">
                <a:hlinkClick r:id="rId6"/>
              </a:rPr>
              <a:t>http://</a:t>
            </a:r>
            <a:r>
              <a:rPr lang="es-VE" sz="1200" dirty="0" smtClean="0">
                <a:hlinkClick r:id="rId6"/>
              </a:rPr>
              <a:t>www.academicintegrityseminar.com/Teaching/ALetterToMyStudents.html</a:t>
            </a:r>
            <a:r>
              <a:rPr lang="es-VE" sz="1200" dirty="0" smtClean="0"/>
              <a:t> </a:t>
            </a:r>
            <a:endParaRPr lang="es-ES_tradnl" sz="900" dirty="0" smtClean="0"/>
          </a:p>
          <a:p>
            <a:pPr marL="342900" indent="-342900" eaLnBrk="0" hangingPunct="0">
              <a:buClr>
                <a:srgbClr val="CC0066"/>
              </a:buClr>
              <a:buSzPct val="150000"/>
              <a:buFont typeface="Arial" pitchFamily="34" charset="0"/>
              <a:buChar char="•"/>
            </a:pPr>
            <a:endParaRPr lang="es-VE" sz="1200" dirty="0" smtClean="0"/>
          </a:p>
        </p:txBody>
      </p:sp>
      <p:sp>
        <p:nvSpPr>
          <p:cNvPr id="8195" name="Text Box 8"/>
          <p:cNvSpPr txBox="1">
            <a:spLocks noChangeArrowheads="1"/>
          </p:cNvSpPr>
          <p:nvPr/>
        </p:nvSpPr>
        <p:spPr bwMode="auto">
          <a:xfrm>
            <a:off x="3851920" y="267246"/>
            <a:ext cx="1430337" cy="425450"/>
          </a:xfrm>
          <a:prstGeom prst="rect">
            <a:avLst/>
          </a:prstGeom>
          <a:solidFill>
            <a:srgbClr val="CCCCFF"/>
          </a:solidFill>
          <a:ln w="28575">
            <a:solidFill>
              <a:srgbClr val="331BE5"/>
            </a:solidFill>
            <a:miter lim="800000"/>
            <a:headEnd/>
            <a:tailEnd/>
          </a:ln>
          <a:effectLst>
            <a:outerShdw dist="35921" dir="2700000" algn="ctr" rotWithShape="0">
              <a:schemeClr val="bg2"/>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2000" b="1" dirty="0"/>
              <a:t>FUENTES</a:t>
            </a:r>
          </a:p>
        </p:txBody>
      </p:sp>
      <p:sp>
        <p:nvSpPr>
          <p:cNvPr id="819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909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9095">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909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9095">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9095">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909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2537628" y="1412875"/>
            <a:ext cx="4068743" cy="523220"/>
          </a:xfrm>
          <a:prstGeom prst="rect">
            <a:avLst/>
          </a:prstGeom>
          <a:solidFill>
            <a:srgbClr val="FFD1E8"/>
          </a:solidFill>
          <a:ln w="28575">
            <a:solidFill>
              <a:srgbClr val="331BE5"/>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dirty="0" smtClean="0"/>
              <a:t>Buen mentor </a:t>
            </a:r>
            <a:r>
              <a:rPr lang="es-ES_tradnl" sz="2800" dirty="0"/>
              <a:t>comparte:</a:t>
            </a:r>
          </a:p>
        </p:txBody>
      </p:sp>
      <p:sp>
        <p:nvSpPr>
          <p:cNvPr id="164867" name="Text Box 3"/>
          <p:cNvSpPr txBox="1">
            <a:spLocks noChangeArrowheads="1"/>
          </p:cNvSpPr>
          <p:nvPr/>
        </p:nvSpPr>
        <p:spPr bwMode="auto">
          <a:xfrm>
            <a:off x="2981325" y="2205038"/>
            <a:ext cx="3179763" cy="895350"/>
          </a:xfrm>
          <a:prstGeom prst="rect">
            <a:avLst/>
          </a:prstGeom>
          <a:solidFill>
            <a:schemeClr val="bg1"/>
          </a:solidFill>
          <a:ln>
            <a:noFill/>
          </a:ln>
          <a:effectLst>
            <a:outerShdw dist="35921" dir="2700000" algn="ctr" rotWithShape="0">
              <a:schemeClr val="tx1"/>
            </a:outerShdw>
          </a:effectLst>
          <a:extLst>
            <a:ext uri="{91240B29-F687-4F45-9708-019B960494DF}">
              <a14:hiddenLine xmlns="" xmlns:a14="http://schemas.microsoft.com/office/drawing/2010/main" w="9525">
                <a:solidFill>
                  <a:schemeClr val="tx1"/>
                </a:solidFill>
                <a:miter lim="800000"/>
                <a:headEnd/>
                <a:tailEnd/>
              </a14:hiddenLine>
            </a:ext>
          </a:extLst>
        </p:spPr>
        <p:txBody>
          <a:bodyPr>
            <a:spAutoFit/>
          </a:bodyPr>
          <a:lstStyle/>
          <a:p>
            <a:pPr>
              <a:lnSpc>
                <a:spcPct val="110000"/>
              </a:lnSpc>
              <a:buClr>
                <a:srgbClr val="D60093"/>
              </a:buClr>
              <a:buFontTx/>
              <a:buChar char="•"/>
              <a:defRPr/>
            </a:pPr>
            <a:r>
              <a:rPr lang="es-ES_tradnl" sz="2000">
                <a:effectLst>
                  <a:outerShdw blurRad="38100" dist="38100" dir="2700000" algn="tl">
                    <a:srgbClr val="C0C0C0"/>
                  </a:outerShdw>
                </a:effectLst>
              </a:rPr>
              <a:t> </a:t>
            </a:r>
            <a:r>
              <a:rPr lang="es-ES_tradnl">
                <a:effectLst>
                  <a:outerShdw blurRad="38100" dist="38100" dir="2700000" algn="tl">
                    <a:srgbClr val="C0C0C0"/>
                  </a:outerShdw>
                </a:effectLst>
              </a:rPr>
              <a:t>Experiencia de vida</a:t>
            </a:r>
          </a:p>
          <a:p>
            <a:pPr>
              <a:lnSpc>
                <a:spcPct val="110000"/>
              </a:lnSpc>
              <a:buClr>
                <a:srgbClr val="D60093"/>
              </a:buClr>
              <a:buFontTx/>
              <a:buChar char="•"/>
              <a:defRPr/>
            </a:pPr>
            <a:r>
              <a:rPr lang="es-ES_tradnl">
                <a:effectLst>
                  <a:outerShdw blurRad="38100" dist="38100" dir="2700000" algn="tl">
                    <a:srgbClr val="C0C0C0"/>
                  </a:outerShdw>
                </a:effectLst>
              </a:rPr>
              <a:t> Experticia técnica</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64871" name="Text Box 7"/>
          <p:cNvSpPr txBox="1">
            <a:spLocks noChangeArrowheads="1"/>
          </p:cNvSpPr>
          <p:nvPr/>
        </p:nvSpPr>
        <p:spPr bwMode="auto">
          <a:xfrm>
            <a:off x="1331913" y="3429000"/>
            <a:ext cx="2557110" cy="1723549"/>
          </a:xfrm>
          <a:prstGeom prst="rect">
            <a:avLst/>
          </a:prstGeom>
          <a:solidFill>
            <a:srgbClr val="E6D7FD"/>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buFontTx/>
              <a:buChar char="•"/>
            </a:pPr>
            <a:r>
              <a:rPr lang="es-ES" sz="2000" dirty="0"/>
              <a:t> Buen escucha</a:t>
            </a:r>
          </a:p>
          <a:p>
            <a:pPr eaLnBrk="1" hangingPunct="1">
              <a:buFontTx/>
              <a:buChar char="•"/>
            </a:pPr>
            <a:endParaRPr lang="es-ES" sz="900" dirty="0"/>
          </a:p>
          <a:p>
            <a:pPr eaLnBrk="1" hangingPunct="1">
              <a:buFontTx/>
              <a:buChar char="•"/>
            </a:pPr>
            <a:r>
              <a:rPr lang="es-ES" sz="2000" dirty="0"/>
              <a:t> Buen observador</a:t>
            </a:r>
          </a:p>
          <a:p>
            <a:pPr eaLnBrk="1" hangingPunct="1">
              <a:buFontTx/>
              <a:buChar char="•"/>
            </a:pPr>
            <a:endParaRPr lang="es-ES" sz="900" dirty="0"/>
          </a:p>
          <a:p>
            <a:pPr eaLnBrk="1" hangingPunct="1">
              <a:buFontTx/>
              <a:buChar char="•"/>
            </a:pPr>
            <a:r>
              <a:rPr lang="es-ES" sz="2000" dirty="0"/>
              <a:t> Bueno en resolver </a:t>
            </a:r>
          </a:p>
          <a:p>
            <a:pPr eaLnBrk="1" hangingPunct="1"/>
            <a:r>
              <a:rPr lang="es-ES" sz="2000" dirty="0"/>
              <a:t>  </a:t>
            </a:r>
            <a:r>
              <a:rPr lang="es-ES" sz="2000" dirty="0" smtClean="0"/>
              <a:t>problemas</a:t>
            </a:r>
          </a:p>
          <a:p>
            <a:pPr eaLnBrk="1" hangingPunct="1"/>
            <a:endParaRPr lang="es-ES" sz="800" dirty="0"/>
          </a:p>
        </p:txBody>
      </p:sp>
      <p:sp>
        <p:nvSpPr>
          <p:cNvPr id="164872" name="Text Box 8"/>
          <p:cNvSpPr txBox="1">
            <a:spLocks noChangeArrowheads="1"/>
          </p:cNvSpPr>
          <p:nvPr/>
        </p:nvSpPr>
        <p:spPr bwMode="auto">
          <a:xfrm>
            <a:off x="4211638" y="3429000"/>
            <a:ext cx="4291559" cy="1585049"/>
          </a:xfrm>
          <a:prstGeom prst="rect">
            <a:avLst/>
          </a:prstGeom>
          <a:solidFill>
            <a:srgbClr val="E6D7FD"/>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buFontTx/>
              <a:buChar char="•"/>
            </a:pPr>
            <a:r>
              <a:rPr lang="es-ES" sz="2000" dirty="0"/>
              <a:t> Acepta, conoce y respeta metas </a:t>
            </a:r>
          </a:p>
          <a:p>
            <a:pPr eaLnBrk="1" hangingPunct="1"/>
            <a:r>
              <a:rPr lang="es-ES" sz="2000" dirty="0"/>
              <a:t>  que convienen al estudiante</a:t>
            </a:r>
          </a:p>
          <a:p>
            <a:pPr eaLnBrk="1" hangingPunct="1"/>
            <a:endParaRPr lang="es-ES" sz="900" dirty="0"/>
          </a:p>
          <a:p>
            <a:pPr eaLnBrk="1" hangingPunct="1">
              <a:buFontTx/>
              <a:buChar char="•"/>
            </a:pPr>
            <a:r>
              <a:rPr lang="es-ES" sz="2000" dirty="0"/>
              <a:t> Fomenta ambiente para el mejor </a:t>
            </a:r>
          </a:p>
          <a:p>
            <a:pPr eaLnBrk="1" hangingPunct="1"/>
            <a:r>
              <a:rPr lang="es-ES" sz="2000" dirty="0"/>
              <a:t>  desempeño del </a:t>
            </a:r>
            <a:r>
              <a:rPr lang="es-ES" sz="2000" dirty="0" smtClean="0"/>
              <a:t>estudiante</a:t>
            </a:r>
          </a:p>
          <a:p>
            <a:pPr eaLnBrk="1" hangingPunct="1"/>
            <a:endParaRPr lang="es-ES" sz="800" dirty="0"/>
          </a:p>
        </p:txBody>
      </p:sp>
      <p:sp>
        <p:nvSpPr>
          <p:cNvPr id="9114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64867"/>
                                        </p:tgtEl>
                                        <p:attrNameLst>
                                          <p:attrName>style.visibility</p:attrName>
                                        </p:attrNameLst>
                                      </p:cBhvr>
                                      <p:to>
                                        <p:strVal val="visible"/>
                                      </p:to>
                                    </p:set>
                                    <p:animEffect transition="in" filter="wipe(up)">
                                      <p:cBhvr>
                                        <p:cTn id="7" dur="5000"/>
                                        <p:tgtEl>
                                          <p:spTgt spid="1648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64871"/>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648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animBg="1"/>
      <p:bldP spid="164871" grpId="0" animBg="1"/>
      <p:bldP spid="164872"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29031" name="Text Box 7"/>
          <p:cNvSpPr txBox="1">
            <a:spLocks noChangeArrowheads="1"/>
          </p:cNvSpPr>
          <p:nvPr/>
        </p:nvSpPr>
        <p:spPr bwMode="auto">
          <a:xfrm>
            <a:off x="1966913" y="1484313"/>
            <a:ext cx="5210175" cy="485775"/>
          </a:xfrm>
          <a:prstGeom prst="rect">
            <a:avLst/>
          </a:prstGeom>
          <a:solidFill>
            <a:srgbClr val="FFD1E8"/>
          </a:solidFill>
          <a:ln w="28575">
            <a:solidFill>
              <a:srgbClr val="331BE5"/>
            </a:solidFill>
            <a:miter lim="800000"/>
            <a:headEnd/>
            <a:tailEnd/>
          </a:ln>
          <a:effectLst>
            <a:outerShdw dist="35921" dir="2700000" algn="ctr" rotWithShape="0">
              <a:schemeClr val="tx1"/>
            </a:outerShdw>
          </a:effectLst>
        </p:spPr>
        <p:txBody>
          <a:bodyPr wrap="none">
            <a:spAutoFit/>
          </a:bodyPr>
          <a:lstStyle/>
          <a:p>
            <a:pPr algn="ctr">
              <a:defRPr/>
            </a:pPr>
            <a:r>
              <a:rPr lang="es-ES_tradnl">
                <a:effectLst>
                  <a:outerShdw blurRad="38100" dist="38100" dir="2700000" algn="tl">
                    <a:srgbClr val="FFFFFF"/>
                  </a:outerShdw>
                </a:effectLst>
              </a:rPr>
              <a:t>El mentor como profesor consejero</a:t>
            </a:r>
          </a:p>
        </p:txBody>
      </p:sp>
      <p:sp>
        <p:nvSpPr>
          <p:cNvPr id="93187" name="Rectangle 8"/>
          <p:cNvSpPr>
            <a:spLocks noChangeArrowheads="1"/>
          </p:cNvSpPr>
          <p:nvPr/>
        </p:nvSpPr>
        <p:spPr bwMode="auto">
          <a:xfrm>
            <a:off x="1571625" y="5445125"/>
            <a:ext cx="6000750" cy="6397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200" i="1">
                <a:solidFill>
                  <a:srgbClr val="000000"/>
                </a:solidFill>
                <a:latin typeface="Arial" charset="0"/>
              </a:rPr>
              <a:t>Adviser, Teacher, Role Model, Friend. On being a Mentor to Students in </a:t>
            </a:r>
          </a:p>
          <a:p>
            <a:pPr algn="r"/>
            <a:r>
              <a:rPr lang="en-GB" sz="1200" i="1">
                <a:solidFill>
                  <a:srgbClr val="000000"/>
                </a:solidFill>
                <a:latin typeface="Arial" charset="0"/>
              </a:rPr>
              <a:t>Science and Engineering</a:t>
            </a:r>
            <a:r>
              <a:rPr lang="en-GB" sz="1200">
                <a:solidFill>
                  <a:srgbClr val="000000"/>
                </a:solidFill>
                <a:latin typeface="Arial" charset="0"/>
              </a:rPr>
              <a:t>. National Academy of  Sciences, National Academy of Engineering, Institute of Medicine. National Academic Press, Washington, D.C., 1997.</a:t>
            </a:r>
            <a:endParaRPr lang="es-ES_tradnl" sz="1200">
              <a:solidFill>
                <a:srgbClr val="000000"/>
              </a:solidFill>
              <a:latin typeface="Arial" charset="0"/>
            </a:endParaRPr>
          </a:p>
        </p:txBody>
      </p:sp>
      <p:sp>
        <p:nvSpPr>
          <p:cNvPr id="129033" name="Text Box 9"/>
          <p:cNvSpPr txBox="1">
            <a:spLocks noChangeArrowheads="1"/>
          </p:cNvSpPr>
          <p:nvPr/>
        </p:nvSpPr>
        <p:spPr bwMode="auto">
          <a:xfrm>
            <a:off x="2389188" y="2133600"/>
            <a:ext cx="4466287" cy="3139321"/>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buClr>
                <a:srgbClr val="CC0000"/>
              </a:buClr>
              <a:buSzPct val="150000"/>
              <a:buFontTx/>
              <a:buChar char="•"/>
              <a:defRPr/>
            </a:pPr>
            <a:r>
              <a:rPr lang="es-ES_tradnl" dirty="0">
                <a:effectLst>
                  <a:outerShdw blurRad="38100" dist="38100" dir="2700000" algn="tl">
                    <a:srgbClr val="C0C0C0"/>
                  </a:outerShdw>
                </a:effectLst>
              </a:rPr>
              <a:t> Estudiantes no graduados: </a:t>
            </a:r>
          </a:p>
          <a:p>
            <a:pPr>
              <a:buClr>
                <a:srgbClr val="CC0000"/>
              </a:buClr>
              <a:buSzPct val="150000"/>
              <a:defRPr/>
            </a:pPr>
            <a:r>
              <a:rPr lang="es-ES_tradnl" sz="1800" dirty="0">
                <a:effectLst>
                  <a:outerShdw blurRad="38100" dist="38100" dir="2700000" algn="tl">
                    <a:srgbClr val="C0C0C0"/>
                  </a:outerShdw>
                </a:effectLst>
              </a:rPr>
              <a:t>   </a:t>
            </a:r>
            <a:r>
              <a:rPr lang="es-ES_tradnl" sz="1800" dirty="0" smtClean="0">
                <a:effectLst>
                  <a:outerShdw blurRad="38100" dist="38100" dir="2700000" algn="tl">
                    <a:srgbClr val="C0C0C0"/>
                  </a:outerShdw>
                </a:effectLst>
              </a:rPr>
              <a:t> proyectos </a:t>
            </a:r>
            <a:r>
              <a:rPr lang="es-ES_tradnl" sz="1800" dirty="0">
                <a:effectLst>
                  <a:outerShdw blurRad="38100" dist="38100" dir="2700000" algn="tl">
                    <a:srgbClr val="C0C0C0"/>
                  </a:outerShdw>
                </a:effectLst>
              </a:rPr>
              <a:t>de investigación</a:t>
            </a:r>
          </a:p>
          <a:p>
            <a:pPr>
              <a:buClr>
                <a:srgbClr val="CC0000"/>
              </a:buClr>
              <a:buSzPct val="150000"/>
              <a:defRPr/>
            </a:pPr>
            <a:endParaRPr lang="es-ES_tradnl" sz="800" dirty="0">
              <a:effectLst>
                <a:outerShdw blurRad="38100" dist="38100" dir="2700000" algn="tl">
                  <a:srgbClr val="C0C0C0"/>
                </a:outerShdw>
              </a:effectLst>
            </a:endParaRPr>
          </a:p>
          <a:p>
            <a:pPr>
              <a:buClr>
                <a:srgbClr val="CC0000"/>
              </a:buClr>
              <a:buSzPct val="150000"/>
              <a:buFontTx/>
              <a:buChar char="•"/>
              <a:defRPr/>
            </a:pPr>
            <a:r>
              <a:rPr lang="es-ES_tradnl" dirty="0">
                <a:effectLst>
                  <a:outerShdw blurRad="38100" dist="38100" dir="2700000" algn="tl">
                    <a:srgbClr val="C0C0C0"/>
                  </a:outerShdw>
                </a:effectLst>
              </a:rPr>
              <a:t> Estudiantes graduados.</a:t>
            </a:r>
          </a:p>
          <a:p>
            <a:pPr>
              <a:buClr>
                <a:srgbClr val="CC0000"/>
              </a:buClr>
              <a:buSzPct val="150000"/>
              <a:defRPr/>
            </a:pPr>
            <a:r>
              <a:rPr lang="es-ES_tradnl" sz="1800" dirty="0">
                <a:effectLst>
                  <a:outerShdw blurRad="38100" dist="38100" dir="2700000" algn="tl">
                    <a:srgbClr val="C0C0C0"/>
                  </a:outerShdw>
                </a:effectLst>
              </a:rPr>
              <a:t>   </a:t>
            </a:r>
            <a:r>
              <a:rPr lang="es-ES_tradnl" sz="1800" dirty="0" smtClean="0">
                <a:effectLst>
                  <a:outerShdw blurRad="38100" dist="38100" dir="2700000" algn="tl">
                    <a:srgbClr val="C0C0C0"/>
                  </a:outerShdw>
                </a:effectLst>
              </a:rPr>
              <a:t> culminación </a:t>
            </a:r>
            <a:r>
              <a:rPr lang="es-ES_tradnl" sz="1800" dirty="0">
                <a:effectLst>
                  <a:outerShdw blurRad="38100" dist="38100" dir="2700000" algn="tl">
                    <a:srgbClr val="C0C0C0"/>
                  </a:outerShdw>
                </a:effectLst>
              </a:rPr>
              <a:t>a tiempo</a:t>
            </a:r>
          </a:p>
          <a:p>
            <a:pPr>
              <a:buClr>
                <a:srgbClr val="CC0000"/>
              </a:buClr>
              <a:buSzPct val="150000"/>
              <a:defRPr/>
            </a:pPr>
            <a:endParaRPr lang="es-ES_tradnl" sz="800" dirty="0">
              <a:effectLst>
                <a:outerShdw blurRad="38100" dist="38100" dir="2700000" algn="tl">
                  <a:srgbClr val="C0C0C0"/>
                </a:outerShdw>
              </a:effectLst>
            </a:endParaRPr>
          </a:p>
          <a:p>
            <a:pPr>
              <a:buClr>
                <a:srgbClr val="CC0000"/>
              </a:buClr>
              <a:buSzPct val="150000"/>
              <a:buFontTx/>
              <a:buChar char="•"/>
              <a:defRPr/>
            </a:pPr>
            <a:r>
              <a:rPr lang="es-ES_tradnl" dirty="0">
                <a:effectLst>
                  <a:outerShdw blurRad="38100" dist="38100" dir="2700000" algn="tl">
                    <a:srgbClr val="C0C0C0"/>
                  </a:outerShdw>
                </a:effectLst>
              </a:rPr>
              <a:t> Estudiantes postdoctorados</a:t>
            </a:r>
          </a:p>
          <a:p>
            <a:pPr>
              <a:buClr>
                <a:srgbClr val="CC0000"/>
              </a:buClr>
              <a:buSzPct val="150000"/>
              <a:defRPr/>
            </a:pPr>
            <a:r>
              <a:rPr lang="es-ES_tradnl" dirty="0">
                <a:effectLst>
                  <a:outerShdw blurRad="38100" dist="38100" dir="2700000" algn="tl">
                    <a:srgbClr val="C0C0C0"/>
                  </a:outerShdw>
                </a:effectLst>
              </a:rPr>
              <a:t>   </a:t>
            </a:r>
            <a:r>
              <a:rPr lang="es-ES_tradnl" sz="1800" dirty="0">
                <a:effectLst>
                  <a:outerShdw blurRad="38100" dist="38100" dir="2700000" algn="tl">
                    <a:srgbClr val="C0C0C0"/>
                  </a:outerShdw>
                </a:effectLst>
              </a:rPr>
              <a:t>búsqueda siguiente </a:t>
            </a:r>
            <a:r>
              <a:rPr lang="es-ES_tradnl" sz="1800" dirty="0" smtClean="0">
                <a:effectLst>
                  <a:outerShdw blurRad="38100" dist="38100" dir="2700000" algn="tl">
                    <a:srgbClr val="C0C0C0"/>
                  </a:outerShdw>
                </a:effectLst>
              </a:rPr>
              <a:t>posición o trabajo</a:t>
            </a:r>
            <a:endParaRPr lang="es-ES_tradnl" sz="1800" dirty="0">
              <a:effectLst>
                <a:outerShdw blurRad="38100" dist="38100" dir="2700000" algn="tl">
                  <a:srgbClr val="C0C0C0"/>
                </a:outerShdw>
              </a:effectLst>
            </a:endParaRPr>
          </a:p>
          <a:p>
            <a:pPr>
              <a:buClr>
                <a:srgbClr val="CC0000"/>
              </a:buClr>
              <a:buSzPct val="150000"/>
              <a:defRPr/>
            </a:pPr>
            <a:endParaRPr lang="es-ES_tradnl" sz="800" dirty="0">
              <a:effectLst>
                <a:outerShdw blurRad="38100" dist="38100" dir="2700000" algn="tl">
                  <a:srgbClr val="C0C0C0"/>
                </a:outerShdw>
              </a:effectLst>
            </a:endParaRPr>
          </a:p>
          <a:p>
            <a:pPr>
              <a:buClr>
                <a:srgbClr val="CC0000"/>
              </a:buClr>
              <a:buSzPct val="150000"/>
              <a:buFontTx/>
              <a:buChar char="•"/>
              <a:defRPr/>
            </a:pPr>
            <a:r>
              <a:rPr lang="es-ES_tradnl" dirty="0">
                <a:effectLst>
                  <a:outerShdw blurRad="38100" dist="38100" dir="2700000" algn="tl">
                    <a:srgbClr val="C0C0C0"/>
                  </a:outerShdw>
                </a:effectLst>
              </a:rPr>
              <a:t> Profesores  nuevos</a:t>
            </a:r>
          </a:p>
          <a:p>
            <a:pPr>
              <a:buClr>
                <a:srgbClr val="CC0000"/>
              </a:buClr>
              <a:buSzPct val="150000"/>
              <a:defRPr/>
            </a:pPr>
            <a:r>
              <a:rPr lang="es-ES_tradnl" sz="1800" dirty="0">
                <a:effectLst>
                  <a:outerShdw blurRad="38100" dist="38100" dir="2700000" algn="tl">
                    <a:srgbClr val="C0C0C0"/>
                  </a:outerShdw>
                </a:effectLst>
              </a:rPr>
              <a:t>  </a:t>
            </a:r>
            <a:r>
              <a:rPr lang="es-ES_tradnl" sz="1800" dirty="0" smtClean="0">
                <a:effectLst>
                  <a:outerShdw blurRad="38100" dist="38100" dir="2700000" algn="tl">
                    <a:srgbClr val="C0C0C0"/>
                  </a:outerShdw>
                </a:effectLst>
              </a:rPr>
              <a:t>  </a:t>
            </a:r>
            <a:r>
              <a:rPr lang="es-ES_tradnl" sz="1800" dirty="0">
                <a:effectLst>
                  <a:outerShdw blurRad="38100" dist="38100" dir="2700000" algn="tl">
                    <a:srgbClr val="C0C0C0"/>
                  </a:outerShdw>
                </a:effectLst>
              </a:rPr>
              <a:t>necesidad de guía como estudiantes</a:t>
            </a:r>
          </a:p>
        </p:txBody>
      </p:sp>
      <p:sp>
        <p:nvSpPr>
          <p:cNvPr id="93189" name="Text Box 10"/>
          <p:cNvSpPr txBox="1">
            <a:spLocks noChangeArrowheads="1"/>
          </p:cNvSpPr>
          <p:nvPr/>
        </p:nvSpPr>
        <p:spPr bwMode="auto">
          <a:xfrm>
            <a:off x="1476375" y="1484313"/>
            <a:ext cx="373063" cy="519112"/>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D60093"/>
                </a:solidFill>
                <a:miter lim="800000"/>
                <a:headEnd/>
                <a:tailEnd/>
              </a14:hiddenLine>
            </a:ext>
          </a:extLst>
        </p:spPr>
        <p:txBody>
          <a:bodyPr>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b="1">
                <a:solidFill>
                  <a:srgbClr val="CC0000"/>
                </a:solidFill>
              </a:rPr>
              <a:t>*</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9319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03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90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31" grpId="0" animBg="1"/>
      <p:bldP spid="129033"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8787" name="Text Box 2"/>
          <p:cNvSpPr txBox="1">
            <a:spLocks noChangeArrowheads="1"/>
          </p:cNvSpPr>
          <p:nvPr/>
        </p:nvSpPr>
        <p:spPr bwMode="auto">
          <a:xfrm>
            <a:off x="6351588" y="4816475"/>
            <a:ext cx="18415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endParaRPr lang="es-ES" sz="1800">
              <a:latin typeface="Arial" charset="0"/>
            </a:endParaRPr>
          </a:p>
        </p:txBody>
      </p:sp>
      <p:sp>
        <p:nvSpPr>
          <p:cNvPr id="118788" name="Rectangle 15"/>
          <p:cNvSpPr>
            <a:spLocks noChangeArrowheads="1"/>
          </p:cNvSpPr>
          <p:nvPr/>
        </p:nvSpPr>
        <p:spPr bwMode="auto">
          <a:xfrm>
            <a:off x="4067175" y="4868863"/>
            <a:ext cx="3725863" cy="1155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p>
            <a:pPr algn="r"/>
            <a:r>
              <a:rPr lang="es-ES_tradnl" sz="1400" b="1"/>
              <a:t>D. McCabe y G. Pavela</a:t>
            </a:r>
            <a:r>
              <a:rPr lang="es-ES_tradnl" sz="1400"/>
              <a:t>. </a:t>
            </a:r>
          </a:p>
          <a:p>
            <a:pPr algn="r"/>
            <a:r>
              <a:rPr lang="es-ES_tradnl" sz="1400" i="1"/>
              <a:t>Ten Principles of Academic Integrity. </a:t>
            </a:r>
          </a:p>
          <a:p>
            <a:pPr algn="r"/>
            <a:r>
              <a:rPr lang="es-ES_tradnl" sz="1400"/>
              <a:t>Center for Academic Integrity. 1997.</a:t>
            </a:r>
          </a:p>
          <a:p>
            <a:pPr algn="r"/>
            <a:r>
              <a:rPr lang="es-ES_tradnl" sz="1400"/>
              <a:t>http://www.csub.edu/studentconduct/documents/principlesacademicintegrity.pdf</a:t>
            </a:r>
          </a:p>
        </p:txBody>
      </p:sp>
      <p:sp>
        <p:nvSpPr>
          <p:cNvPr id="152592" name="Text Box 16"/>
          <p:cNvSpPr txBox="1">
            <a:spLocks noChangeArrowheads="1"/>
          </p:cNvSpPr>
          <p:nvPr/>
        </p:nvSpPr>
        <p:spPr bwMode="auto">
          <a:xfrm>
            <a:off x="1211945" y="2213282"/>
            <a:ext cx="6720109" cy="2431435"/>
          </a:xfrm>
          <a:prstGeom prst="rect">
            <a:avLst/>
          </a:prstGeom>
          <a:solidFill>
            <a:schemeClr val="bg1"/>
          </a:solidFill>
          <a:ln>
            <a:noFill/>
          </a:ln>
          <a:effectLst>
            <a:outerShdw blurRad="50800" dist="38100" dir="2700000" algn="tl" rotWithShape="0">
              <a:prstClr val="black">
                <a:alpha val="40000"/>
              </a:prstClr>
            </a:outerShdw>
          </a:effectLs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buClr>
                <a:schemeClr val="accent2"/>
              </a:buClr>
              <a:buFontTx/>
              <a:buChar char="•"/>
            </a:pPr>
            <a:endParaRPr lang="es-ES_tradnl" sz="900" dirty="0"/>
          </a:p>
          <a:p>
            <a:pPr eaLnBrk="1" hangingPunct="1">
              <a:buClr>
                <a:schemeClr val="accent2"/>
              </a:buClr>
              <a:buFontTx/>
              <a:buChar char="•"/>
            </a:pPr>
            <a:r>
              <a:rPr lang="es-ES_tradnl" sz="1600" dirty="0"/>
              <a:t> </a:t>
            </a:r>
            <a:r>
              <a:rPr lang="es-ES_tradnl" sz="1800" dirty="0"/>
              <a:t>Incentivar la responsabilidad del estudiante </a:t>
            </a:r>
          </a:p>
          <a:p>
            <a:pPr eaLnBrk="1" hangingPunct="1">
              <a:buClr>
                <a:schemeClr val="accent2"/>
              </a:buClr>
              <a:buFontTx/>
              <a:buChar char="•"/>
            </a:pPr>
            <a:endParaRPr lang="es-ES_tradnl" sz="1000" dirty="0"/>
          </a:p>
          <a:p>
            <a:pPr eaLnBrk="1" hangingPunct="1">
              <a:buClr>
                <a:schemeClr val="accent2"/>
              </a:buClr>
              <a:buFontTx/>
              <a:buChar char="•"/>
            </a:pPr>
            <a:r>
              <a:rPr lang="es-ES_tradnl" sz="1800" dirty="0"/>
              <a:t> Ser claro en las expectativas de los estudiantes</a:t>
            </a:r>
          </a:p>
          <a:p>
            <a:pPr eaLnBrk="1" hangingPunct="1">
              <a:buClr>
                <a:schemeClr val="accent2"/>
              </a:buClr>
              <a:buFontTx/>
              <a:buChar char="•"/>
            </a:pPr>
            <a:endParaRPr lang="es-ES_tradnl" sz="1000" dirty="0"/>
          </a:p>
          <a:p>
            <a:pPr eaLnBrk="1" hangingPunct="1">
              <a:buClr>
                <a:schemeClr val="accent2"/>
              </a:buClr>
              <a:buFontTx/>
              <a:buChar char="•"/>
            </a:pPr>
            <a:r>
              <a:rPr lang="es-ES_tradnl" sz="1800" dirty="0"/>
              <a:t> Desarrollar formas de evaluación justas y relevantes</a:t>
            </a:r>
          </a:p>
          <a:p>
            <a:pPr eaLnBrk="1" hangingPunct="1">
              <a:buClr>
                <a:schemeClr val="accent2"/>
              </a:buClr>
              <a:buFontTx/>
              <a:buChar char="•"/>
            </a:pPr>
            <a:endParaRPr lang="es-ES_tradnl" sz="1000" b="1" dirty="0">
              <a:effectLst>
                <a:outerShdw blurRad="38100" dist="38100" dir="2700000" algn="tl">
                  <a:srgbClr val="000000">
                    <a:alpha val="43137"/>
                  </a:srgbClr>
                </a:outerShdw>
              </a:effectLst>
            </a:endParaRPr>
          </a:p>
          <a:p>
            <a:pPr eaLnBrk="1" hangingPunct="1">
              <a:buClr>
                <a:schemeClr val="accent2"/>
              </a:buClr>
              <a:buFontTx/>
              <a:buChar char="•"/>
            </a:pPr>
            <a:r>
              <a:rPr lang="es-ES_tradnl" sz="1800" b="1" dirty="0">
                <a:effectLst>
                  <a:outerShdw blurRad="38100" dist="38100" dir="2700000" algn="tl">
                    <a:srgbClr val="000000">
                      <a:alpha val="43137"/>
                    </a:srgbClr>
                  </a:outerShdw>
                </a:effectLst>
              </a:rPr>
              <a:t> </a:t>
            </a:r>
            <a:r>
              <a:rPr lang="es-ES_tradnl" sz="2000" b="1" dirty="0">
                <a:solidFill>
                  <a:srgbClr val="0000FF"/>
                </a:solidFill>
                <a:effectLst>
                  <a:outerShdw blurRad="38100" dist="38100" dir="2700000" algn="tl">
                    <a:srgbClr val="000000">
                      <a:alpha val="43137"/>
                    </a:srgbClr>
                  </a:outerShdw>
                </a:effectLst>
              </a:rPr>
              <a:t>Reducir la oportunidades de caer en deshonestidad</a:t>
            </a:r>
          </a:p>
          <a:p>
            <a:pPr eaLnBrk="1" hangingPunct="1">
              <a:buClr>
                <a:schemeClr val="accent2"/>
              </a:buClr>
              <a:buFontTx/>
              <a:buChar char="•"/>
            </a:pPr>
            <a:endParaRPr lang="es-ES_tradnl" sz="1000" b="1" dirty="0">
              <a:solidFill>
                <a:srgbClr val="0000FF"/>
              </a:solidFill>
              <a:effectLst>
                <a:outerShdw blurRad="38100" dist="38100" dir="2700000" algn="tl">
                  <a:srgbClr val="000000">
                    <a:alpha val="43137"/>
                  </a:srgbClr>
                </a:outerShdw>
              </a:effectLst>
            </a:endParaRPr>
          </a:p>
          <a:p>
            <a:pPr eaLnBrk="1" hangingPunct="1">
              <a:buClr>
                <a:schemeClr val="accent2"/>
              </a:buClr>
              <a:buFontTx/>
              <a:buChar char="•"/>
            </a:pPr>
            <a:r>
              <a:rPr lang="es-ES_tradnl" sz="1800" b="1" dirty="0">
                <a:solidFill>
                  <a:srgbClr val="0000FF"/>
                </a:solidFill>
                <a:effectLst>
                  <a:outerShdw blurRad="38100" dist="38100" dir="2700000" algn="tl">
                    <a:srgbClr val="000000">
                      <a:alpha val="43137"/>
                    </a:srgbClr>
                  </a:outerShdw>
                </a:effectLst>
              </a:rPr>
              <a:t> </a:t>
            </a:r>
            <a:r>
              <a:rPr lang="es-ES_tradnl" sz="2000" b="1" dirty="0">
                <a:solidFill>
                  <a:srgbClr val="0000FF"/>
                </a:solidFill>
                <a:effectLst>
                  <a:outerShdw blurRad="38100" dist="38100" dir="2700000" algn="tl">
                    <a:srgbClr val="000000">
                      <a:alpha val="43137"/>
                    </a:srgbClr>
                  </a:outerShdw>
                </a:effectLst>
              </a:rPr>
              <a:t>Combatir la deshonestidad cuando ocurra</a:t>
            </a:r>
          </a:p>
          <a:p>
            <a:pPr eaLnBrk="1" hangingPunct="1">
              <a:buClr>
                <a:schemeClr val="accent2"/>
              </a:buClr>
            </a:pPr>
            <a:endParaRPr lang="es-ES_tradnl" sz="900" dirty="0">
              <a:solidFill>
                <a:srgbClr val="0000FF"/>
              </a:solidFill>
            </a:endParaRP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1879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8" name="Rectangle 3"/>
          <p:cNvSpPr>
            <a:spLocks noChangeArrowheads="1"/>
          </p:cNvSpPr>
          <p:nvPr/>
        </p:nvSpPr>
        <p:spPr bwMode="auto">
          <a:xfrm>
            <a:off x="2126458" y="1371599"/>
            <a:ext cx="4891083" cy="523220"/>
          </a:xfrm>
          <a:prstGeom prst="rect">
            <a:avLst/>
          </a:prstGeom>
          <a:solidFill>
            <a:srgbClr val="FFD1E8"/>
          </a:solidFill>
          <a:ln w="28575">
            <a:solidFill>
              <a:srgbClr val="331BE5"/>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2800" dirty="0">
                <a:effectLst>
                  <a:outerShdw blurRad="38100" dist="38100" dir="2700000" algn="tl">
                    <a:srgbClr val="FFFFFF"/>
                  </a:outerShdw>
                </a:effectLst>
              </a:rPr>
              <a:t> Responsabilidades </a:t>
            </a:r>
            <a:r>
              <a:rPr lang="es-ES" sz="2800" dirty="0" smtClean="0">
                <a:effectLst>
                  <a:outerShdw blurRad="38100" dist="38100" dir="2700000" algn="tl">
                    <a:srgbClr val="FFFFFF"/>
                  </a:outerShdw>
                </a:effectLst>
              </a:rPr>
              <a:t>Tutores</a:t>
            </a:r>
            <a:endParaRPr lang="es-ES_tradnl" sz="2800" dirty="0">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2592"/>
                                        </p:tgtEl>
                                        <p:attrNameLst>
                                          <p:attrName>style.visibility</p:attrName>
                                        </p:attrNameLst>
                                      </p:cBhvr>
                                      <p:to>
                                        <p:strVal val="visible"/>
                                      </p:to>
                                    </p:set>
                                    <p:animEffect transition="in" filter="wipe(up)">
                                      <p:cBhvr>
                                        <p:cTn id="7" dur="2000"/>
                                        <p:tgtEl>
                                          <p:spTgt spid="1525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9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3427" name="Rectangle 3"/>
          <p:cNvSpPr>
            <a:spLocks noChangeArrowheads="1"/>
          </p:cNvSpPr>
          <p:nvPr/>
        </p:nvSpPr>
        <p:spPr bwMode="auto">
          <a:xfrm>
            <a:off x="2155825" y="1196975"/>
            <a:ext cx="4830763" cy="485775"/>
          </a:xfrm>
          <a:prstGeom prst="rect">
            <a:avLst/>
          </a:prstGeom>
          <a:solidFill>
            <a:srgbClr val="FFD1E8"/>
          </a:solidFill>
          <a:ln w="28575">
            <a:solidFill>
              <a:srgbClr val="331BE5"/>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a:effectLst>
                  <a:outerShdw blurRad="38100" dist="38100" dir="2700000" algn="tl">
                    <a:srgbClr val="FFFFFF"/>
                  </a:outerShdw>
                </a:effectLst>
              </a:rPr>
              <a:t> Consejos para nuevos mentores</a:t>
            </a:r>
            <a:endParaRPr lang="es-ES_tradnl">
              <a:effectLst>
                <a:outerShdw blurRad="38100" dist="38100" dir="2700000" algn="tl">
                  <a:srgbClr val="FFFFFF"/>
                </a:outerShdw>
              </a:effectLst>
            </a:endParaRPr>
          </a:p>
        </p:txBody>
      </p:sp>
      <p:sp>
        <p:nvSpPr>
          <p:cNvPr id="103428" name="Text Box 4"/>
          <p:cNvSpPr txBox="1">
            <a:spLocks noChangeArrowheads="1"/>
          </p:cNvSpPr>
          <p:nvPr/>
        </p:nvSpPr>
        <p:spPr bwMode="auto">
          <a:xfrm>
            <a:off x="2020888" y="1839913"/>
            <a:ext cx="5149167" cy="3730252"/>
          </a:xfrm>
          <a:prstGeom prst="rect">
            <a:avLst/>
          </a:prstGeom>
          <a:solidFill>
            <a:schemeClr val="bg1"/>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nSpc>
                <a:spcPct val="120000"/>
              </a:lnSpc>
              <a:buClr>
                <a:srgbClr val="FF0066"/>
              </a:buClr>
              <a:buFontTx/>
              <a:buChar char="•"/>
              <a:defRPr/>
            </a:pPr>
            <a:r>
              <a:rPr lang="es-ES_tradnl" sz="1800" dirty="0">
                <a:solidFill>
                  <a:srgbClr val="000000"/>
                </a:solidFill>
                <a:cs typeface="Times New Roman" pitchFamily="18" charset="0"/>
              </a:rPr>
              <a:t>  </a:t>
            </a:r>
            <a:r>
              <a:rPr lang="es-ES_tradnl" sz="2000" dirty="0">
                <a:solidFill>
                  <a:srgbClr val="000000"/>
                </a:solidFill>
                <a:effectLst>
                  <a:outerShdw blurRad="38100" dist="38100" dir="2700000" algn="tl">
                    <a:srgbClr val="C0C0C0"/>
                  </a:outerShdw>
                </a:effectLst>
                <a:cs typeface="Times New Roman" pitchFamily="18" charset="0"/>
              </a:rPr>
              <a:t>Escuchar pacientemente</a:t>
            </a: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t>
            </a:r>
            <a:r>
              <a:rPr lang="es-ES_tradnl" sz="2000" dirty="0">
                <a:solidFill>
                  <a:srgbClr val="000000"/>
                </a:solidFill>
                <a:effectLst>
                  <a:outerShdw blurRad="38100" dist="38100" dir="2700000" algn="tl">
                    <a:srgbClr val="C0C0C0"/>
                  </a:outerShdw>
                </a:effectLst>
                <a:cs typeface="Times New Roman" pitchFamily="18" charset="0"/>
              </a:rPr>
              <a:t>Construir una relación</a:t>
            </a: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No abusar de su autoridad</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Desarrollar autosuficiencia</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t>
            </a:r>
            <a:r>
              <a:rPr lang="es-ES_tradnl" sz="2000" dirty="0">
                <a:solidFill>
                  <a:srgbClr val="000000"/>
                </a:solidFill>
                <a:effectLst>
                  <a:outerShdw blurRad="38100" dist="38100" dir="2700000" algn="tl">
                    <a:srgbClr val="C0C0C0"/>
                  </a:outerShdw>
                </a:effectLst>
                <a:cs typeface="Times New Roman" pitchFamily="18" charset="0"/>
              </a:rPr>
              <a:t>Reservar un “tiempo” para el estudiante</a:t>
            </a: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Compartir con el estudiante</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Dar instrucciones</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Ser constructivo</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No abrumar</a:t>
            </a: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t>
            </a:r>
            <a:r>
              <a:rPr lang="es-ES_tradnl" sz="2000" dirty="0">
                <a:solidFill>
                  <a:srgbClr val="000000"/>
                </a:solidFill>
                <a:effectLst>
                  <a:outerShdw blurRad="38100" dist="38100" dir="2700000" algn="tl">
                    <a:srgbClr val="C0C0C0"/>
                  </a:outerShdw>
                </a:effectLst>
                <a:cs typeface="Times New Roman" pitchFamily="18" charset="0"/>
              </a:rPr>
              <a:t>Buscar sus </a:t>
            </a:r>
            <a:r>
              <a:rPr lang="es-ES_tradnl" sz="2000" u="sng" dirty="0">
                <a:solidFill>
                  <a:srgbClr val="000000"/>
                </a:solidFill>
                <a:effectLst>
                  <a:outerShdw blurRad="38100" dist="38100" dir="2700000" algn="tl">
                    <a:srgbClr val="C0C0C0"/>
                  </a:outerShdw>
                </a:effectLst>
                <a:cs typeface="Times New Roman" pitchFamily="18" charset="0"/>
              </a:rPr>
              <a:t>propios </a:t>
            </a:r>
            <a:r>
              <a:rPr lang="es-ES_tradnl" sz="2000" u="sng" dirty="0" smtClean="0">
                <a:solidFill>
                  <a:srgbClr val="000000"/>
                </a:solidFill>
                <a:effectLst>
                  <a:outerShdw blurRad="38100" dist="38100" dir="2700000" algn="tl">
                    <a:srgbClr val="C0C0C0"/>
                  </a:outerShdw>
                </a:effectLst>
                <a:cs typeface="Times New Roman" pitchFamily="18" charset="0"/>
              </a:rPr>
              <a:t>mentores</a:t>
            </a:r>
            <a:endParaRPr lang="es-ES_tradnl" sz="1200" u="sng"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endParaRPr lang="es-ES_tradnl" sz="900" u="sng" dirty="0" smtClean="0">
              <a:solidFill>
                <a:srgbClr val="000000"/>
              </a:solidFill>
              <a:effectLst>
                <a:outerShdw blurRad="38100" dist="38100" dir="2700000" algn="tl">
                  <a:srgbClr val="C0C0C0"/>
                </a:outerShdw>
              </a:effectLst>
              <a:cs typeface="Times New Roman" pitchFamily="18" charset="0"/>
            </a:endParaRPr>
          </a:p>
        </p:txBody>
      </p:sp>
      <p:sp>
        <p:nvSpPr>
          <p:cNvPr id="96260" name="Rectangle 5"/>
          <p:cNvSpPr>
            <a:spLocks noChangeArrowheads="1"/>
          </p:cNvSpPr>
          <p:nvPr/>
        </p:nvSpPr>
        <p:spPr bwMode="auto">
          <a:xfrm>
            <a:off x="1692275" y="5629048"/>
            <a:ext cx="6384925" cy="549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000" i="1">
                <a:solidFill>
                  <a:srgbClr val="000000"/>
                </a:solidFill>
                <a:latin typeface="Arial" charset="0"/>
              </a:rPr>
              <a:t>Adviser, Teacher, Role Model, Friend. On being a Mentor to Students in </a:t>
            </a:r>
          </a:p>
          <a:p>
            <a:pPr algn="r"/>
            <a:r>
              <a:rPr lang="en-GB" sz="1000" i="1">
                <a:solidFill>
                  <a:srgbClr val="000000"/>
                </a:solidFill>
                <a:latin typeface="Arial" charset="0"/>
              </a:rPr>
              <a:t>Science and Engineering</a:t>
            </a:r>
            <a:r>
              <a:rPr lang="en-GB" sz="1000">
                <a:solidFill>
                  <a:srgbClr val="000000"/>
                </a:solidFill>
                <a:latin typeface="Arial" charset="0"/>
              </a:rPr>
              <a:t>. National Academy of  Sciences, National Academy of Engineering, Institute of Medicine. National Academic Press, Washington, D.C., 1997.</a:t>
            </a:r>
            <a:endParaRPr lang="es-ES_tradnl" sz="1000">
              <a:solidFill>
                <a:srgbClr val="000000"/>
              </a:solidFill>
              <a:latin typeface="Arial" charset="0"/>
            </a:endParaRPr>
          </a:p>
        </p:txBody>
      </p:sp>
      <p:sp>
        <p:nvSpPr>
          <p:cNvPr id="96261" name="Text Box 9"/>
          <p:cNvSpPr txBox="1">
            <a:spLocks noChangeArrowheads="1"/>
          </p:cNvSpPr>
          <p:nvPr/>
        </p:nvSpPr>
        <p:spPr bwMode="auto">
          <a:xfrm>
            <a:off x="1692275" y="1125538"/>
            <a:ext cx="373063" cy="519112"/>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D60093"/>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b="1">
                <a:solidFill>
                  <a:srgbClr val="CC0000"/>
                </a:solidFill>
              </a:rPr>
              <a:t>*</a:t>
            </a:r>
          </a:p>
        </p:txBody>
      </p:sp>
      <p:sp>
        <p:nvSpPr>
          <p:cNvPr id="117778" name="Rectangle 18"/>
          <p:cNvSpPr>
            <a:spLocks noChangeArrowheads="1"/>
          </p:cNvSpPr>
          <p:nvPr/>
        </p:nvSpPr>
        <p:spPr bwMode="auto">
          <a:xfrm>
            <a:off x="6771481"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9626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3428"/>
                                        </p:tgtEl>
                                        <p:attrNameLst>
                                          <p:attrName>style.visibility</p:attrName>
                                        </p:attrNameLst>
                                      </p:cBhvr>
                                      <p:to>
                                        <p:strVal val="visible"/>
                                      </p:to>
                                    </p:set>
                                    <p:animEffect transition="in" filter="wipe(up)">
                                      <p:cBhvr>
                                        <p:cTn id="7" dur="3000"/>
                                        <p:tgtEl>
                                          <p:spTgt spid="1034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81924" name="Text Box 4"/>
          <p:cNvSpPr txBox="1">
            <a:spLocks noChangeArrowheads="1"/>
          </p:cNvSpPr>
          <p:nvPr/>
        </p:nvSpPr>
        <p:spPr bwMode="auto">
          <a:xfrm>
            <a:off x="3050381" y="1136087"/>
            <a:ext cx="3041650" cy="547687"/>
          </a:xfrm>
          <a:prstGeom prst="rect">
            <a:avLst/>
          </a:prstGeom>
          <a:solidFill>
            <a:srgbClr val="FCD8FA"/>
          </a:solidFill>
          <a:ln w="28575">
            <a:solidFill>
              <a:srgbClr val="331BE5"/>
            </a:solidFill>
            <a:miter lim="800000"/>
            <a:headEnd/>
            <a:tailEnd/>
          </a:ln>
          <a:effectLst>
            <a:outerShdw dist="35921" dir="2700000" algn="ctr" rotWithShape="0">
              <a:schemeClr val="tx1"/>
            </a:outerShdw>
          </a:effectLst>
        </p:spPr>
        <p:txBody>
          <a:bodyPr wrap="none">
            <a:spAutoFit/>
          </a:bodyPr>
          <a:lstStyle/>
          <a:p>
            <a:pPr algn="ctr">
              <a:defRPr/>
            </a:pPr>
            <a:r>
              <a:rPr lang="es-ES_tradnl" sz="2800">
                <a:effectLst>
                  <a:outerShdw blurRad="38100" dist="38100" dir="2700000" algn="tl">
                    <a:srgbClr val="FFFFFF"/>
                  </a:outerShdw>
                </a:effectLst>
              </a:rPr>
              <a:t> A los mentores…</a:t>
            </a:r>
          </a:p>
        </p:txBody>
      </p:sp>
      <p:sp>
        <p:nvSpPr>
          <p:cNvPr id="81928" name="Text Box 8"/>
          <p:cNvSpPr txBox="1">
            <a:spLocks noChangeArrowheads="1"/>
          </p:cNvSpPr>
          <p:nvPr/>
        </p:nvSpPr>
        <p:spPr bwMode="auto">
          <a:xfrm>
            <a:off x="1878805" y="3519413"/>
            <a:ext cx="5389563" cy="701675"/>
          </a:xfrm>
          <a:prstGeom prst="rect">
            <a:avLst/>
          </a:prstGeom>
          <a:solidFill>
            <a:schemeClr val="bg1"/>
          </a:solidFill>
          <a:ln>
            <a:noFill/>
          </a:ln>
          <a:effectLst>
            <a:outerShdw blurRad="50800" dist="38100" dir="2700000" algn="tl" rotWithShape="0">
              <a:prstClr val="black">
                <a:alpha val="40000"/>
              </a:prstClr>
            </a:outerShdw>
          </a:effectLst>
          <a:extLst/>
        </p:spPr>
        <p:txBody>
          <a:bodyPr wrap="none">
            <a:spAutoFit/>
          </a:bodyPr>
          <a:lstStyle/>
          <a:p>
            <a:pPr algn="ctr">
              <a:defRPr/>
            </a:pPr>
            <a:r>
              <a:rPr lang="es-ES_tradnl" sz="2000" dirty="0">
                <a:effectLst>
                  <a:outerShdw blurRad="38100" dist="38100" dir="2700000" algn="tl">
                    <a:srgbClr val="C0C0C0"/>
                  </a:outerShdw>
                </a:effectLst>
              </a:rPr>
              <a:t>NO es trabajo de tutor sólo recibir la tesis </a:t>
            </a:r>
          </a:p>
          <a:p>
            <a:pPr algn="ctr">
              <a:defRPr/>
            </a:pPr>
            <a:r>
              <a:rPr lang="es-ES_tradnl" sz="2000" dirty="0">
                <a:effectLst>
                  <a:outerShdw blurRad="38100" dist="38100" dir="2700000" algn="tl">
                    <a:srgbClr val="C0C0C0"/>
                  </a:outerShdw>
                </a:effectLst>
              </a:rPr>
              <a:t>al final para ver qué hizo el estudiante</a:t>
            </a:r>
          </a:p>
        </p:txBody>
      </p:sp>
      <p:sp>
        <p:nvSpPr>
          <p:cNvPr id="81929" name="Text Box 9"/>
          <p:cNvSpPr txBox="1">
            <a:spLocks noChangeArrowheads="1"/>
          </p:cNvSpPr>
          <p:nvPr/>
        </p:nvSpPr>
        <p:spPr bwMode="auto">
          <a:xfrm>
            <a:off x="1715854" y="4311501"/>
            <a:ext cx="5743575" cy="701675"/>
          </a:xfrm>
          <a:prstGeom prst="rect">
            <a:avLst/>
          </a:prstGeom>
          <a:solidFill>
            <a:schemeClr val="bg1"/>
          </a:solidFill>
          <a:ln>
            <a:noFill/>
          </a:ln>
          <a:effectLst>
            <a:outerShdw blurRad="50800" dist="38100" dir="2700000" algn="tl" rotWithShape="0">
              <a:prstClr val="black">
                <a:alpha val="40000"/>
              </a:prstClr>
            </a:outerShdw>
          </a:effectLst>
          <a:extLst/>
        </p:spPr>
        <p:txBody>
          <a:bodyPr wrap="none">
            <a:spAutoFit/>
          </a:bodyPr>
          <a:lstStyle/>
          <a:p>
            <a:pPr algn="ctr">
              <a:defRPr/>
            </a:pPr>
            <a:r>
              <a:rPr lang="es-ES_tradnl" sz="2000" dirty="0">
                <a:effectLst>
                  <a:outerShdw blurRad="38100" dist="38100" dir="2700000" algn="tl">
                    <a:srgbClr val="C0C0C0"/>
                  </a:outerShdw>
                </a:effectLst>
              </a:rPr>
              <a:t>Las conductas deshonestas deben ser </a:t>
            </a:r>
          </a:p>
          <a:p>
            <a:pPr algn="ctr">
              <a:defRPr/>
            </a:pPr>
            <a:r>
              <a:rPr lang="es-ES_tradnl" sz="2000" dirty="0">
                <a:effectLst>
                  <a:outerShdw blurRad="38100" dist="38100" dir="2700000" algn="tl">
                    <a:srgbClr val="C0C0C0"/>
                  </a:outerShdw>
                </a:effectLst>
              </a:rPr>
              <a:t>descubiertas, discutidas y corregidas a tiempo!</a:t>
            </a:r>
          </a:p>
        </p:txBody>
      </p:sp>
      <p:sp>
        <p:nvSpPr>
          <p:cNvPr id="81930" name="Text Box 10"/>
          <p:cNvSpPr txBox="1">
            <a:spLocks noChangeArrowheads="1"/>
          </p:cNvSpPr>
          <p:nvPr/>
        </p:nvSpPr>
        <p:spPr bwMode="auto">
          <a:xfrm>
            <a:off x="1559710" y="5102225"/>
            <a:ext cx="6021200" cy="400110"/>
          </a:xfrm>
          <a:prstGeom prst="rect">
            <a:avLst/>
          </a:prstGeom>
          <a:solidFill>
            <a:schemeClr val="bg1"/>
          </a:solidFill>
          <a:ln>
            <a:noFill/>
          </a:ln>
          <a:effectLst>
            <a:outerShdw blurRad="50800" dist="38100" dir="2700000" algn="tl" rotWithShape="0">
              <a:prstClr val="black">
                <a:alpha val="40000"/>
              </a:prstClr>
            </a:outerShdw>
          </a:effectLst>
          <a:extLst/>
        </p:spPr>
        <p:txBody>
          <a:bodyPr wrap="none">
            <a:spAutoFit/>
          </a:bodyPr>
          <a:lstStyle/>
          <a:p>
            <a:pPr algn="ctr">
              <a:defRPr/>
            </a:pPr>
            <a:r>
              <a:rPr lang="es-ES_tradnl" sz="2000" dirty="0">
                <a:effectLst>
                  <a:outerShdw blurRad="38100" dist="38100" dir="2700000" algn="tl">
                    <a:srgbClr val="C0C0C0"/>
                  </a:outerShdw>
                </a:effectLst>
              </a:rPr>
              <a:t>Corregir y sancionar </a:t>
            </a:r>
            <a:r>
              <a:rPr lang="es-ES_tradnl" sz="2000" dirty="0" smtClean="0">
                <a:effectLst>
                  <a:outerShdw blurRad="38100" dist="38100" dir="2700000" algn="tl">
                    <a:srgbClr val="C0C0C0"/>
                  </a:outerShdw>
                </a:effectLst>
              </a:rPr>
              <a:t>apuntala </a:t>
            </a:r>
            <a:r>
              <a:rPr lang="es-ES_tradnl" sz="2000" dirty="0">
                <a:effectLst>
                  <a:outerShdw blurRad="38100" dist="38100" dir="2700000" algn="tl">
                    <a:srgbClr val="C0C0C0"/>
                  </a:outerShdw>
                </a:effectLst>
              </a:rPr>
              <a:t>el profesionalismo</a:t>
            </a:r>
          </a:p>
        </p:txBody>
      </p:sp>
      <p:sp>
        <p:nvSpPr>
          <p:cNvPr id="81931" name="Text Box 11"/>
          <p:cNvSpPr txBox="1">
            <a:spLocks noChangeArrowheads="1"/>
          </p:cNvSpPr>
          <p:nvPr/>
        </p:nvSpPr>
        <p:spPr bwMode="auto">
          <a:xfrm>
            <a:off x="2919128" y="1929026"/>
            <a:ext cx="3308918" cy="707886"/>
          </a:xfrm>
          <a:prstGeom prst="rect">
            <a:avLst/>
          </a:prstGeom>
          <a:solidFill>
            <a:schemeClr val="bg1"/>
          </a:solidFill>
          <a:ln>
            <a:noFill/>
          </a:ln>
          <a:effectLst>
            <a:outerShdw blurRad="50800" dist="38100" dir="2700000" algn="tl" rotWithShape="0">
              <a:prstClr val="black">
                <a:alpha val="40000"/>
              </a:prstClr>
            </a:outerShdw>
          </a:effectLst>
          <a:extLst/>
        </p:spPr>
        <p:txBody>
          <a:bodyPr wrap="none">
            <a:spAutoFit/>
          </a:bodyPr>
          <a:lstStyle/>
          <a:p>
            <a:pPr algn="ctr">
              <a:defRPr/>
            </a:pPr>
            <a:r>
              <a:rPr lang="es-ES_tradnl" sz="2000" dirty="0">
                <a:effectLst>
                  <a:outerShdw blurRad="38100" dist="38100" dir="2700000" algn="tl">
                    <a:srgbClr val="C0C0C0"/>
                  </a:outerShdw>
                </a:effectLst>
              </a:rPr>
              <a:t>NO aceptar trabajos, </a:t>
            </a:r>
            <a:endParaRPr lang="es-ES_tradnl" sz="2000" dirty="0" smtClean="0">
              <a:effectLst>
                <a:outerShdw blurRad="38100" dist="38100" dir="2700000" algn="tl">
                  <a:srgbClr val="C0C0C0"/>
                </a:outerShdw>
              </a:effectLst>
            </a:endParaRPr>
          </a:p>
          <a:p>
            <a:pPr algn="ctr">
              <a:defRPr/>
            </a:pPr>
            <a:r>
              <a:rPr lang="es-ES_tradnl" sz="2000" dirty="0" smtClean="0">
                <a:effectLst>
                  <a:outerShdw blurRad="38100" dist="38100" dir="2700000" algn="tl">
                    <a:srgbClr val="C0C0C0"/>
                  </a:outerShdw>
                </a:effectLst>
              </a:rPr>
              <a:t>si </a:t>
            </a:r>
            <a:r>
              <a:rPr lang="es-ES_tradnl" sz="2000" dirty="0">
                <a:effectLst>
                  <a:outerShdw blurRad="38100" dist="38100" dir="2700000" algn="tl">
                    <a:srgbClr val="C0C0C0"/>
                  </a:outerShdw>
                </a:effectLst>
              </a:rPr>
              <a:t>no se tiene competencia</a:t>
            </a:r>
          </a:p>
        </p:txBody>
      </p:sp>
      <p:sp>
        <p:nvSpPr>
          <p:cNvPr id="81932" name="Text Box 12"/>
          <p:cNvSpPr txBox="1">
            <a:spLocks noChangeArrowheads="1"/>
          </p:cNvSpPr>
          <p:nvPr/>
        </p:nvSpPr>
        <p:spPr bwMode="auto">
          <a:xfrm>
            <a:off x="5707061" y="5659437"/>
            <a:ext cx="3122613" cy="9461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_tradnl" sz="2800" b="1" dirty="0">
                <a:solidFill>
                  <a:srgbClr val="C00000"/>
                </a:solidFill>
                <a:effectLst>
                  <a:outerShdw blurRad="38100" dist="38100" dir="2700000" algn="tl">
                    <a:srgbClr val="C0C0C0"/>
                  </a:outerShdw>
                </a:effectLst>
              </a:rPr>
              <a:t>¿Qué se hace </a:t>
            </a:r>
          </a:p>
          <a:p>
            <a:pPr algn="ctr">
              <a:defRPr/>
            </a:pPr>
            <a:r>
              <a:rPr lang="es-ES_tradnl" sz="2800" b="1" dirty="0">
                <a:solidFill>
                  <a:srgbClr val="C00000"/>
                </a:solidFill>
                <a:effectLst>
                  <a:outerShdw blurRad="38100" dist="38100" dir="2700000" algn="tl">
                    <a:srgbClr val="C0C0C0"/>
                  </a:outerShdw>
                </a:effectLst>
              </a:rPr>
              <a:t>aquí al respecto?</a:t>
            </a:r>
          </a:p>
        </p:txBody>
      </p:sp>
      <p:sp>
        <p:nvSpPr>
          <p:cNvPr id="81934" name="Text Box 14"/>
          <p:cNvSpPr txBox="1">
            <a:spLocks noChangeArrowheads="1"/>
          </p:cNvSpPr>
          <p:nvPr/>
        </p:nvSpPr>
        <p:spPr bwMode="auto">
          <a:xfrm>
            <a:off x="2455082" y="2721114"/>
            <a:ext cx="4232248" cy="707886"/>
          </a:xfrm>
          <a:prstGeom prst="rect">
            <a:avLst/>
          </a:prstGeom>
          <a:solidFill>
            <a:schemeClr val="bg1"/>
          </a:solidFill>
          <a:ln>
            <a:noFill/>
          </a:ln>
          <a:effectLst>
            <a:outerShdw blurRad="50800" dist="38100" dir="2700000" algn="tl" rotWithShape="0">
              <a:prstClr val="black">
                <a:alpha val="40000"/>
              </a:prstClr>
            </a:outerShdw>
          </a:effectLst>
          <a:extLst/>
        </p:spPr>
        <p:txBody>
          <a:bodyPr wrap="none">
            <a:spAutoFit/>
          </a:bodyPr>
          <a:lstStyle/>
          <a:p>
            <a:pPr algn="ctr">
              <a:defRPr/>
            </a:pPr>
            <a:r>
              <a:rPr lang="es-ES_tradnl" sz="2000" dirty="0">
                <a:effectLst>
                  <a:outerShdw blurRad="38100" dist="38100" dir="2700000" algn="tl">
                    <a:srgbClr val="C0C0C0"/>
                  </a:outerShdw>
                </a:effectLst>
              </a:rPr>
              <a:t> NO aceptar muchos estudiantes, </a:t>
            </a:r>
            <a:endParaRPr lang="es-ES_tradnl" sz="2000" dirty="0" smtClean="0">
              <a:effectLst>
                <a:outerShdw blurRad="38100" dist="38100" dir="2700000" algn="tl">
                  <a:srgbClr val="C0C0C0"/>
                </a:outerShdw>
              </a:effectLst>
            </a:endParaRPr>
          </a:p>
          <a:p>
            <a:pPr algn="ctr">
              <a:defRPr/>
            </a:pPr>
            <a:r>
              <a:rPr lang="es-ES_tradnl" sz="2000" dirty="0" smtClean="0">
                <a:effectLst>
                  <a:outerShdw blurRad="38100" dist="38100" dir="2700000" algn="tl">
                    <a:srgbClr val="C0C0C0"/>
                  </a:outerShdw>
                </a:effectLst>
              </a:rPr>
              <a:t>si </a:t>
            </a:r>
            <a:r>
              <a:rPr lang="es-ES_tradnl" sz="2000" dirty="0">
                <a:effectLst>
                  <a:outerShdw blurRad="38100" dist="38100" dir="2700000" algn="tl">
                    <a:srgbClr val="C0C0C0"/>
                  </a:outerShdw>
                </a:effectLst>
              </a:rPr>
              <a:t>no se les puede atender</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98314" name="Text Box 4"/>
          <p:cNvSpPr txBox="1">
            <a:spLocks noChangeArrowheads="1"/>
          </p:cNvSpPr>
          <p:nvPr/>
        </p:nvSpPr>
        <p:spPr bwMode="auto">
          <a:xfrm>
            <a:off x="-34234"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2" name="1 CuadroTexto"/>
          <p:cNvSpPr txBox="1"/>
          <p:nvPr/>
        </p:nvSpPr>
        <p:spPr>
          <a:xfrm>
            <a:off x="797283" y="751367"/>
            <a:ext cx="1079142" cy="769441"/>
          </a:xfrm>
          <a:prstGeom prst="rect">
            <a:avLst/>
          </a:prstGeom>
          <a:noFill/>
          <a:effectLst>
            <a:outerShdw blurRad="50800" dist="38100" dir="2700000" algn="tl" rotWithShape="0">
              <a:prstClr val="black">
                <a:alpha val="40000"/>
              </a:prstClr>
            </a:outerShdw>
          </a:effectLst>
        </p:spPr>
        <p:txBody>
          <a:bodyPr wrap="none" rtlCol="0">
            <a:spAutoFit/>
          </a:bodyPr>
          <a:lstStyle/>
          <a:p>
            <a:r>
              <a:rPr lang="es-VE" sz="4400" b="1" dirty="0" smtClean="0">
                <a:solidFill>
                  <a:srgbClr val="C00000"/>
                </a:solidFill>
                <a:effectLst>
                  <a:outerShdw blurRad="38100" dist="38100" dir="2700000" algn="tl">
                    <a:srgbClr val="000000">
                      <a:alpha val="43137"/>
                    </a:srgbClr>
                  </a:outerShdw>
                </a:effectLst>
              </a:rPr>
              <a:t>***</a:t>
            </a:r>
            <a:endParaRPr lang="es-VE" sz="4400" b="1" dirty="0">
              <a:solidFill>
                <a:srgbClr val="C0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81924"/>
                                        </p:tgtEl>
                                        <p:attrNameLst>
                                          <p:attrName>style.visibility</p:attrName>
                                        </p:attrNameLst>
                                      </p:cBhvr>
                                      <p:to>
                                        <p:strVal val="visible"/>
                                      </p:to>
                                    </p:set>
                                    <p:animEffect transition="in" filter="slide(fromLeft)">
                                      <p:cBhvr>
                                        <p:cTn id="7" dur="2000"/>
                                        <p:tgtEl>
                                          <p:spTgt spid="819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1931"/>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1934"/>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1928"/>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81929"/>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1930"/>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iterate type="lt">
                                    <p:tmAbs val="0"/>
                                  </p:iterate>
                                  <p:childTnLst>
                                    <p:set>
                                      <p:cBhvr>
                                        <p:cTn id="31" dur="1" fill="hold">
                                          <p:stCondLst>
                                            <p:cond delay="0"/>
                                          </p:stCondLst>
                                        </p:cTn>
                                        <p:tgtEl>
                                          <p:spTgt spid="81932"/>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36" presetClass="emph" presetSubtype="0" fill="hold" grpId="1" nodeType="clickEffect">
                                  <p:stCondLst>
                                    <p:cond delay="0"/>
                                  </p:stCondLst>
                                  <p:iterate type="lt">
                                    <p:tmPct val="10000"/>
                                  </p:iterate>
                                  <p:childTnLst>
                                    <p:animScale>
                                      <p:cBhvr>
                                        <p:cTn id="35" dur="500" autoRev="1" fill="hold">
                                          <p:stCondLst>
                                            <p:cond delay="0"/>
                                          </p:stCondLst>
                                        </p:cTn>
                                        <p:tgtEl>
                                          <p:spTgt spid="81932"/>
                                        </p:tgtEl>
                                      </p:cBhvr>
                                      <p:to x="80000" y="100000"/>
                                    </p:animScale>
                                    <p:anim by="(#ppt_w*0.10)" calcmode="lin" valueType="num">
                                      <p:cBhvr>
                                        <p:cTn id="36" dur="500" autoRev="1" fill="hold">
                                          <p:stCondLst>
                                            <p:cond delay="0"/>
                                          </p:stCondLst>
                                        </p:cTn>
                                        <p:tgtEl>
                                          <p:spTgt spid="81932"/>
                                        </p:tgtEl>
                                        <p:attrNameLst>
                                          <p:attrName>ppt_x</p:attrName>
                                        </p:attrNameLst>
                                      </p:cBhvr>
                                    </p:anim>
                                    <p:anim by="(-#ppt_w*0.10)" calcmode="lin" valueType="num">
                                      <p:cBhvr>
                                        <p:cTn id="37" dur="500" autoRev="1" fill="hold">
                                          <p:stCondLst>
                                            <p:cond delay="0"/>
                                          </p:stCondLst>
                                        </p:cTn>
                                        <p:tgtEl>
                                          <p:spTgt spid="81932"/>
                                        </p:tgtEl>
                                        <p:attrNameLst>
                                          <p:attrName>ppt_y</p:attrName>
                                        </p:attrNameLst>
                                      </p:cBhvr>
                                    </p:anim>
                                    <p:animRot by="-480000">
                                      <p:cBhvr>
                                        <p:cTn id="38" dur="500" autoRev="1" fill="hold">
                                          <p:stCondLst>
                                            <p:cond delay="0"/>
                                          </p:stCondLst>
                                        </p:cTn>
                                        <p:tgtEl>
                                          <p:spTgt spid="819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animBg="1"/>
      <p:bldP spid="81928" grpId="0" animBg="1"/>
      <p:bldP spid="81929" grpId="0" animBg="1"/>
      <p:bldP spid="81930" grpId="0" animBg="1"/>
      <p:bldP spid="81931" grpId="0" animBg="1"/>
      <p:bldP spid="81932" grpId="0"/>
      <p:bldP spid="81932" grpId="1"/>
      <p:bldP spid="81934"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p:cNvSpPr txBox="1">
            <a:spLocks noChangeArrowheads="1"/>
          </p:cNvSpPr>
          <p:nvPr/>
        </p:nvSpPr>
        <p:spPr bwMode="auto">
          <a:xfrm>
            <a:off x="1447800" y="1610380"/>
            <a:ext cx="6946132" cy="523220"/>
          </a:xfrm>
          <a:prstGeom prst="rect">
            <a:avLst/>
          </a:prstGeom>
          <a:solidFill>
            <a:schemeClr val="accent2">
              <a:lumMod val="20000"/>
              <a:lumOff val="80000"/>
            </a:schemeClr>
          </a:solidFill>
          <a:ln w="28575">
            <a:solidFill>
              <a:srgbClr val="331BE5"/>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dirty="0"/>
              <a:t>Tener </a:t>
            </a:r>
            <a:r>
              <a:rPr lang="es-ES_tradnl" sz="2800" dirty="0" smtClean="0"/>
              <a:t>cuidado con Conflictos de Interés</a:t>
            </a:r>
            <a:endParaRPr lang="es-ES_tradnl" sz="2800" dirty="0"/>
          </a:p>
        </p:txBody>
      </p:sp>
      <p:sp>
        <p:nvSpPr>
          <p:cNvPr id="161795" name="Text Box 3"/>
          <p:cNvSpPr txBox="1">
            <a:spLocks noChangeArrowheads="1"/>
          </p:cNvSpPr>
          <p:nvPr/>
        </p:nvSpPr>
        <p:spPr bwMode="auto">
          <a:xfrm>
            <a:off x="1822450" y="2420938"/>
            <a:ext cx="5499100" cy="2501900"/>
          </a:xfrm>
          <a:prstGeom prst="rect">
            <a:avLst/>
          </a:prstGeom>
          <a:solidFill>
            <a:srgbClr val="FCD8FA"/>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marL="174625" indent="-174625">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a:lnSpc>
                <a:spcPct val="110000"/>
              </a:lnSpc>
              <a:buClr>
                <a:srgbClr val="D60093"/>
              </a:buClr>
              <a:buSzPct val="120000"/>
              <a:buFontTx/>
              <a:buChar char="•"/>
              <a:defRPr/>
            </a:pPr>
            <a:r>
              <a:rPr lang="es-ES_tradnl" dirty="0" smtClean="0">
                <a:effectLst>
                  <a:outerShdw blurRad="38100" dist="38100" dir="2700000" algn="tl">
                    <a:srgbClr val="FFFFFF"/>
                  </a:outerShdw>
                </a:effectLst>
                <a:latin typeface="Comic Sans MS" pitchFamily="66" charset="0"/>
              </a:rPr>
              <a:t> Los mentores, tutores, maestros etc. deben </a:t>
            </a:r>
            <a:r>
              <a:rPr lang="es-ES_tradnl" b="1" dirty="0" smtClean="0">
                <a:solidFill>
                  <a:srgbClr val="C00000"/>
                </a:solidFill>
                <a:effectLst>
                  <a:outerShdw blurRad="38100" dist="38100" dir="2700000" algn="tl">
                    <a:srgbClr val="000000"/>
                  </a:outerShdw>
                </a:effectLst>
                <a:latin typeface="Comic Sans MS" pitchFamily="66" charset="0"/>
              </a:rPr>
              <a:t>inhibirse</a:t>
            </a:r>
            <a:r>
              <a:rPr lang="es-ES_tradnl" dirty="0" smtClean="0">
                <a:effectLst>
                  <a:outerShdw blurRad="38100" dist="38100" dir="2700000" algn="tl">
                    <a:srgbClr val="FFFFFF"/>
                  </a:outerShdw>
                </a:effectLst>
                <a:latin typeface="Comic Sans MS" pitchFamily="66" charset="0"/>
              </a:rPr>
              <a:t> de participar en decisiones en relación con cualquier estudiante con quien tengan una relación la cual pueda resultar en un </a:t>
            </a:r>
            <a:r>
              <a:rPr lang="es-ES_tradnl" b="1" dirty="0" smtClean="0">
                <a:solidFill>
                  <a:srgbClr val="C00000"/>
                </a:solidFill>
                <a:effectLst>
                  <a:outerShdw blurRad="38100" dist="38100" dir="2700000" algn="tl">
                    <a:srgbClr val="000000">
                      <a:alpha val="43137"/>
                    </a:srgbClr>
                  </a:outerShdw>
                </a:effectLst>
                <a:latin typeface="Comic Sans MS" pitchFamily="66" charset="0"/>
              </a:rPr>
              <a:t>conflicto de interés</a:t>
            </a:r>
          </a:p>
        </p:txBody>
      </p:sp>
      <p:sp>
        <p:nvSpPr>
          <p:cNvPr id="99332" name="Rectangle 4"/>
          <p:cNvSpPr>
            <a:spLocks noChangeArrowheads="1"/>
          </p:cNvSpPr>
          <p:nvPr/>
        </p:nvSpPr>
        <p:spPr bwMode="auto">
          <a:xfrm>
            <a:off x="3203575" y="5373688"/>
            <a:ext cx="4295775"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200" i="1">
                <a:solidFill>
                  <a:srgbClr val="000000"/>
                </a:solidFill>
                <a:latin typeface="Arial" charset="0"/>
              </a:rPr>
              <a:t>Mentor and graduate student strategies for success</a:t>
            </a:r>
            <a:r>
              <a:rPr lang="en-GB" sz="1200">
                <a:solidFill>
                  <a:srgbClr val="000000"/>
                </a:solidFill>
                <a:latin typeface="Arial" charset="0"/>
              </a:rPr>
              <a:t>. University of Louisville Graduate Council 1998-1999.</a:t>
            </a:r>
            <a:endParaRPr lang="es-ES_tradnl" sz="1200">
              <a:solidFill>
                <a:srgbClr val="000000"/>
              </a:solidFill>
              <a:latin typeface="Arial" charset="0"/>
            </a:endParaRPr>
          </a:p>
          <a:p>
            <a:pPr algn="r"/>
            <a:r>
              <a:rPr lang="es-ES_tradnl" sz="1200">
                <a:solidFill>
                  <a:srgbClr val="000000"/>
                </a:solidFill>
                <a:latin typeface="Arial" charset="0"/>
              </a:rPr>
              <a:t>https://graduate.lousville.edu/Programs/mentor-and-graduate-studente-strategies-for-success.html</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99334" name="Text Box 4"/>
          <p:cNvSpPr txBox="1">
            <a:spLocks noChangeArrowheads="1"/>
          </p:cNvSpPr>
          <p:nvPr/>
        </p:nvSpPr>
        <p:spPr bwMode="auto">
          <a:xfrm>
            <a:off x="6364061"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61795"/>
                                        </p:tgtEl>
                                        <p:attrNameLst>
                                          <p:attrName>style.visibility</p:attrName>
                                        </p:attrNameLst>
                                      </p:cBhvr>
                                      <p:to>
                                        <p:strVal val="visible"/>
                                      </p:to>
                                    </p:set>
                                    <p:animEffect transition="in" filter="wipe(up)">
                                      <p:cBhvr>
                                        <p:cTn id="7" dur="5000"/>
                                        <p:tgtEl>
                                          <p:spTgt spid="161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5717" name="Rectangle 5"/>
          <p:cNvSpPr>
            <a:spLocks noChangeArrowheads="1"/>
          </p:cNvSpPr>
          <p:nvPr/>
        </p:nvSpPr>
        <p:spPr bwMode="auto">
          <a:xfrm>
            <a:off x="1308100" y="1438275"/>
            <a:ext cx="2921000" cy="1066800"/>
          </a:xfrm>
          <a:prstGeom prst="rect">
            <a:avLst/>
          </a:prstGeom>
          <a:solidFill>
            <a:schemeClr val="bg1"/>
          </a:solidFill>
          <a:ln>
            <a:noFill/>
          </a:ln>
          <a:effectLst/>
          <a:extLst/>
        </p:spPr>
        <p:txBody>
          <a:bodyPr wrap="none">
            <a:spAutoFit/>
          </a:bodyPr>
          <a:lstStyle/>
          <a:p>
            <a:pPr algn="ctr">
              <a:defRPr/>
            </a:pPr>
            <a:r>
              <a:rPr lang="es-ES_tradnl" sz="3200">
                <a:solidFill>
                  <a:srgbClr val="FF575B"/>
                </a:solidFill>
                <a:effectLst>
                  <a:outerShdw blurRad="38100" dist="38100" dir="2700000" algn="tl">
                    <a:srgbClr val="C0C0C0"/>
                  </a:outerShdw>
                </a:effectLst>
              </a:rPr>
              <a:t>Estudiante en </a:t>
            </a:r>
          </a:p>
          <a:p>
            <a:pPr algn="ctr">
              <a:defRPr/>
            </a:pPr>
            <a:r>
              <a:rPr lang="es-ES_tradnl" sz="3200">
                <a:solidFill>
                  <a:srgbClr val="FF575B"/>
                </a:solidFill>
                <a:effectLst>
                  <a:outerShdw blurRad="38100" dist="38100" dir="2700000" algn="tl">
                    <a:srgbClr val="C0C0C0"/>
                  </a:outerShdw>
                </a:effectLst>
              </a:rPr>
              <a:t>entrenamiento</a:t>
            </a:r>
          </a:p>
        </p:txBody>
      </p:sp>
      <p:sp>
        <p:nvSpPr>
          <p:cNvPr id="115718" name="Rectangle 6"/>
          <p:cNvSpPr>
            <a:spLocks noChangeArrowheads="1"/>
          </p:cNvSpPr>
          <p:nvPr/>
        </p:nvSpPr>
        <p:spPr bwMode="auto">
          <a:xfrm>
            <a:off x="5613400" y="1676400"/>
            <a:ext cx="2255838" cy="646113"/>
          </a:xfrm>
          <a:prstGeom prst="rect">
            <a:avLst/>
          </a:prstGeom>
          <a:solidFill>
            <a:schemeClr val="bg1"/>
          </a:solidFill>
          <a:ln>
            <a:noFill/>
          </a:ln>
          <a:effectLst/>
          <a:extLst/>
        </p:spPr>
        <p:txBody>
          <a:bodyPr wrap="none">
            <a:spAutoFit/>
          </a:bodyPr>
          <a:lstStyle/>
          <a:p>
            <a:pPr algn="ctr">
              <a:defRPr/>
            </a:pPr>
            <a:r>
              <a:rPr lang="es-ES_tradnl" sz="3600" b="1" i="1" dirty="0">
                <a:solidFill>
                  <a:srgbClr val="006600"/>
                </a:solidFill>
                <a:effectLst>
                  <a:outerShdw blurRad="38100" dist="38100" dir="2700000" algn="tl">
                    <a:srgbClr val="C0C0C0"/>
                  </a:outerShdw>
                </a:effectLst>
              </a:rPr>
              <a:t>Protegido</a:t>
            </a:r>
          </a:p>
        </p:txBody>
      </p:sp>
      <p:sp>
        <p:nvSpPr>
          <p:cNvPr id="115719" name="Rectangle 7"/>
          <p:cNvSpPr>
            <a:spLocks noChangeArrowheads="1"/>
          </p:cNvSpPr>
          <p:nvPr/>
        </p:nvSpPr>
        <p:spPr bwMode="auto">
          <a:xfrm>
            <a:off x="2547938" y="2808288"/>
            <a:ext cx="4046537" cy="1189037"/>
          </a:xfrm>
          <a:prstGeom prst="rect">
            <a:avLst/>
          </a:prstGeom>
          <a:solidFill>
            <a:schemeClr val="bg1"/>
          </a:solidFill>
          <a:ln>
            <a:noFill/>
          </a:ln>
          <a:effectLst/>
          <a:extLst/>
        </p:spPr>
        <p:txBody>
          <a:bodyPr wrap="none">
            <a:spAutoFit/>
          </a:bodyPr>
          <a:lstStyle/>
          <a:p>
            <a:pPr algn="ctr">
              <a:defRPr/>
            </a:pPr>
            <a:r>
              <a:rPr lang="es-ES_tradnl" sz="7200" dirty="0">
                <a:solidFill>
                  <a:srgbClr val="C00000"/>
                </a:solidFill>
                <a:effectLst>
                  <a:outerShdw blurRad="38100" dist="38100" dir="2700000" algn="tl">
                    <a:srgbClr val="C0C0C0"/>
                  </a:outerShdw>
                </a:effectLst>
              </a:rPr>
              <a:t>Aprendiz</a:t>
            </a:r>
          </a:p>
        </p:txBody>
      </p:sp>
      <p:sp>
        <p:nvSpPr>
          <p:cNvPr id="115720" name="Text Box 8"/>
          <p:cNvSpPr txBox="1">
            <a:spLocks noChangeArrowheads="1"/>
          </p:cNvSpPr>
          <p:nvPr/>
        </p:nvSpPr>
        <p:spPr bwMode="auto">
          <a:xfrm>
            <a:off x="1755775" y="4868863"/>
            <a:ext cx="1855788" cy="954087"/>
          </a:xfrm>
          <a:prstGeom prst="rect">
            <a:avLst/>
          </a:prstGeom>
          <a:solidFill>
            <a:schemeClr val="bg1"/>
          </a:solidFill>
          <a:ln>
            <a:noFill/>
          </a:ln>
          <a:effectLs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defRPr/>
            </a:pPr>
            <a:r>
              <a:rPr lang="es-ES_tradnl" sz="2800" b="1" dirty="0" smtClean="0">
                <a:solidFill>
                  <a:srgbClr val="FF0066"/>
                </a:solidFill>
                <a:effectLst>
                  <a:outerShdw blurRad="38100" dist="38100" dir="2700000" algn="tl">
                    <a:srgbClr val="000000">
                      <a:alpha val="43137"/>
                    </a:srgbClr>
                  </a:outerShdw>
                </a:effectLst>
                <a:latin typeface="Tempus Sans ITC" pitchFamily="82" charset="0"/>
              </a:rPr>
              <a:t>Estudiante </a:t>
            </a:r>
          </a:p>
          <a:p>
            <a:pPr algn="ctr" eaLnBrk="1" hangingPunct="1">
              <a:defRPr/>
            </a:pPr>
            <a:r>
              <a:rPr lang="es-ES_tradnl" sz="2800" b="1" dirty="0" smtClean="0">
                <a:solidFill>
                  <a:srgbClr val="FF0066"/>
                </a:solidFill>
                <a:effectLst>
                  <a:outerShdw blurRad="38100" dist="38100" dir="2700000" algn="tl">
                    <a:srgbClr val="000000">
                      <a:alpha val="43137"/>
                    </a:srgbClr>
                  </a:outerShdw>
                </a:effectLst>
                <a:latin typeface="Tempus Sans ITC" pitchFamily="82" charset="0"/>
              </a:rPr>
              <a:t>favorito</a:t>
            </a:r>
          </a:p>
        </p:txBody>
      </p:sp>
      <p:sp>
        <p:nvSpPr>
          <p:cNvPr id="115721" name="Text Box 9"/>
          <p:cNvSpPr txBox="1">
            <a:spLocks noChangeArrowheads="1"/>
          </p:cNvSpPr>
          <p:nvPr/>
        </p:nvSpPr>
        <p:spPr bwMode="auto">
          <a:xfrm>
            <a:off x="5210175" y="4768850"/>
            <a:ext cx="2092325" cy="1077913"/>
          </a:xfrm>
          <a:prstGeom prst="rect">
            <a:avLst/>
          </a:prstGeom>
          <a:solidFill>
            <a:schemeClr val="bg1"/>
          </a:solidFill>
          <a:ln>
            <a:noFill/>
          </a:ln>
          <a:effectLs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defRPr/>
            </a:pPr>
            <a:r>
              <a:rPr lang="es-ES_tradnl" sz="3200" b="1" dirty="0" smtClean="0">
                <a:solidFill>
                  <a:srgbClr val="CC3300"/>
                </a:solidFill>
                <a:effectLst>
                  <a:outerShdw blurRad="38100" dist="38100" dir="2700000" algn="tl">
                    <a:srgbClr val="000000">
                      <a:alpha val="43137"/>
                    </a:srgbClr>
                  </a:outerShdw>
                </a:effectLst>
                <a:latin typeface="Tempus Sans ITC" pitchFamily="82" charset="0"/>
              </a:rPr>
              <a:t>Estudiante </a:t>
            </a:r>
          </a:p>
          <a:p>
            <a:pPr algn="ctr" eaLnBrk="1" hangingPunct="1">
              <a:defRPr/>
            </a:pPr>
            <a:r>
              <a:rPr lang="es-ES_tradnl" sz="3200" b="1" dirty="0" smtClean="0">
                <a:solidFill>
                  <a:srgbClr val="CC3300"/>
                </a:solidFill>
                <a:effectLst>
                  <a:outerShdw blurRad="38100" dist="38100" dir="2700000" algn="tl">
                    <a:srgbClr val="000000">
                      <a:alpha val="43137"/>
                    </a:srgbClr>
                  </a:outerShdw>
                </a:effectLst>
                <a:latin typeface="Tempus Sans ITC" pitchFamily="82" charset="0"/>
              </a:rPr>
              <a:t>preferido</a:t>
            </a:r>
          </a:p>
        </p:txBody>
      </p:sp>
      <p:sp>
        <p:nvSpPr>
          <p:cNvPr id="115725" name="Rectangle 13"/>
          <p:cNvSpPr>
            <a:spLocks noChangeArrowheads="1"/>
          </p:cNvSpPr>
          <p:nvPr/>
        </p:nvSpPr>
        <p:spPr bwMode="auto">
          <a:xfrm>
            <a:off x="5148263" y="404813"/>
            <a:ext cx="3381375" cy="395287"/>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800">
                <a:effectLst>
                  <a:outerShdw blurRad="38100" dist="38100" dir="2700000" algn="tl">
                    <a:srgbClr val="FFFFFF"/>
                  </a:outerShdw>
                </a:effectLst>
              </a:rPr>
              <a:t> Relación Mentor-Aprendices</a:t>
            </a:r>
            <a:endParaRPr lang="es-ES_tradnl" sz="1800">
              <a:effectLst>
                <a:outerShdw blurRad="38100" dist="38100" dir="2700000" algn="tl">
                  <a:srgbClr val="FFFFFF"/>
                </a:outerShdw>
              </a:effectLst>
            </a:endParaRPr>
          </a:p>
        </p:txBody>
      </p:sp>
      <p:sp>
        <p:nvSpPr>
          <p:cNvPr id="10036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571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571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115720"/>
                                        </p:tgtEl>
                                        <p:attrNameLst>
                                          <p:attrName>style.visibility</p:attrName>
                                        </p:attrNameLst>
                                      </p:cBhvr>
                                      <p:to>
                                        <p:strVal val="visible"/>
                                      </p:to>
                                    </p:set>
                                    <p:animEffect transition="in" filter="wipe(up)">
                                      <p:cBhvr>
                                        <p:cTn id="15" dur="500"/>
                                        <p:tgtEl>
                                          <p:spTgt spid="115720"/>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15721"/>
                                        </p:tgtEl>
                                        <p:attrNameLst>
                                          <p:attrName>style.visibility</p:attrName>
                                        </p:attrNameLst>
                                      </p:cBhvr>
                                      <p:to>
                                        <p:strVal val="visible"/>
                                      </p:to>
                                    </p:set>
                                    <p:animEffect transition="in" filter="wipe(up)">
                                      <p:cBhvr>
                                        <p:cTn id="20" dur="500"/>
                                        <p:tgtEl>
                                          <p:spTgt spid="11572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1" presetClass="entr" presetSubtype="0" fill="hold" grpId="0" nodeType="clickEffect">
                                  <p:stCondLst>
                                    <p:cond delay="0"/>
                                  </p:stCondLst>
                                  <p:iterate type="lt">
                                    <p:tmPct val="5000"/>
                                  </p:iterate>
                                  <p:childTnLst>
                                    <p:set>
                                      <p:cBhvr>
                                        <p:cTn id="24" dur="1" fill="hold">
                                          <p:stCondLst>
                                            <p:cond delay="0"/>
                                          </p:stCondLst>
                                        </p:cTn>
                                        <p:tgtEl>
                                          <p:spTgt spid="115719"/>
                                        </p:tgtEl>
                                        <p:attrNameLst>
                                          <p:attrName>style.visibility</p:attrName>
                                        </p:attrNameLst>
                                      </p:cBhvr>
                                      <p:to>
                                        <p:strVal val="visible"/>
                                      </p:to>
                                    </p:set>
                                    <p:anim calcmode="lin" valueType="num">
                                      <p:cBhvr>
                                        <p:cTn id="25" dur="2000" fill="hold"/>
                                        <p:tgtEl>
                                          <p:spTgt spid="115719"/>
                                        </p:tgtEl>
                                        <p:attrNameLst>
                                          <p:attrName>ppt_w</p:attrName>
                                        </p:attrNameLst>
                                      </p:cBhvr>
                                      <p:tavLst>
                                        <p:tav tm="0">
                                          <p:val>
                                            <p:fltVal val="0"/>
                                          </p:val>
                                        </p:tav>
                                        <p:tav tm="100000">
                                          <p:val>
                                            <p:strVal val="#ppt_w"/>
                                          </p:val>
                                        </p:tav>
                                      </p:tavLst>
                                    </p:anim>
                                    <p:anim calcmode="lin" valueType="num">
                                      <p:cBhvr>
                                        <p:cTn id="26" dur="2000" fill="hold"/>
                                        <p:tgtEl>
                                          <p:spTgt spid="115719"/>
                                        </p:tgtEl>
                                        <p:attrNameLst>
                                          <p:attrName>ppt_h</p:attrName>
                                        </p:attrNameLst>
                                      </p:cBhvr>
                                      <p:tavLst>
                                        <p:tav tm="0">
                                          <p:val>
                                            <p:fltVal val="0"/>
                                          </p:val>
                                        </p:tav>
                                        <p:tav tm="100000">
                                          <p:val>
                                            <p:strVal val="#ppt_h"/>
                                          </p:val>
                                        </p:tav>
                                      </p:tavLst>
                                    </p:anim>
                                    <p:anim calcmode="lin" valueType="num">
                                      <p:cBhvr>
                                        <p:cTn id="27" dur="2000" fill="hold"/>
                                        <p:tgtEl>
                                          <p:spTgt spid="115719"/>
                                        </p:tgtEl>
                                        <p:attrNameLst>
                                          <p:attrName>style.rotation</p:attrName>
                                        </p:attrNameLst>
                                      </p:cBhvr>
                                      <p:tavLst>
                                        <p:tav tm="0">
                                          <p:val>
                                            <p:fltVal val="90"/>
                                          </p:val>
                                        </p:tav>
                                        <p:tav tm="100000">
                                          <p:val>
                                            <p:fltVal val="0"/>
                                          </p:val>
                                        </p:tav>
                                      </p:tavLst>
                                    </p:anim>
                                    <p:animEffect transition="in" filter="fade">
                                      <p:cBhvr>
                                        <p:cTn id="28" dur="2000"/>
                                        <p:tgtEl>
                                          <p:spTgt spid="1157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7" grpId="0" animBg="1"/>
      <p:bldP spid="115718" grpId="0" animBg="1"/>
      <p:bldP spid="115719" grpId="0" animBg="1"/>
      <p:bldP spid="115720" grpId="0" animBg="1"/>
      <p:bldP spid="115721"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ext Box 2"/>
          <p:cNvSpPr txBox="1">
            <a:spLocks noChangeArrowheads="1"/>
          </p:cNvSpPr>
          <p:nvPr/>
        </p:nvSpPr>
        <p:spPr bwMode="auto">
          <a:xfrm>
            <a:off x="2124075" y="2189163"/>
            <a:ext cx="4895850" cy="2497137"/>
          </a:xfrm>
          <a:prstGeom prst="rect">
            <a:avLst/>
          </a:prstGeom>
          <a:solidFill>
            <a:srgbClr val="EEE3FD"/>
          </a:solidFill>
          <a:ln w="28575">
            <a:solidFill>
              <a:srgbClr val="331BE5"/>
            </a:solidFill>
            <a:miter lim="800000"/>
            <a:headEnd/>
            <a:tailEnd/>
          </a:ln>
          <a:effectLst>
            <a:outerShdw dist="35921" dir="2700000" algn="ctr" rotWithShape="0">
              <a:schemeClr val="tx1"/>
            </a:outerShdw>
          </a:effectLst>
        </p:spPr>
        <p:txBody>
          <a:bodyPr>
            <a:spAutoFit/>
          </a:bodyPr>
          <a:lstStyle/>
          <a:p>
            <a:pPr>
              <a:defRPr/>
            </a:pPr>
            <a:endParaRPr lang="es-ES_tradnl" sz="800" i="1">
              <a:effectLst>
                <a:outerShdw blurRad="38100" dist="38100" dir="2700000" algn="tl">
                  <a:srgbClr val="FFFFFF"/>
                </a:outerShdw>
              </a:effectLst>
            </a:endParaRPr>
          </a:p>
          <a:p>
            <a:pPr>
              <a:defRPr/>
            </a:pPr>
            <a:r>
              <a:rPr lang="es-ES_tradnl" b="1">
                <a:effectLst>
                  <a:outerShdw blurRad="38100" dist="38100" dir="2700000" algn="tl">
                    <a:srgbClr val="FFFFFF"/>
                  </a:outerShdw>
                </a:effectLst>
              </a:rPr>
              <a:t>Aprendiz</a:t>
            </a:r>
            <a:r>
              <a:rPr lang="es-ES_tradnl">
                <a:effectLst>
                  <a:outerShdw blurRad="38100" dist="38100" dir="2700000" algn="tl">
                    <a:srgbClr val="FFFFFF"/>
                  </a:outerShdw>
                </a:effectLst>
              </a:rPr>
              <a:t> </a:t>
            </a:r>
          </a:p>
          <a:p>
            <a:pPr>
              <a:defRPr/>
            </a:pPr>
            <a:r>
              <a:rPr lang="es-ES_tradnl">
                <a:effectLst>
                  <a:outerShdw blurRad="38100" dist="38100" dir="2700000" algn="tl">
                    <a:srgbClr val="FFFFFF"/>
                  </a:outerShdw>
                </a:effectLst>
              </a:rPr>
              <a:t>Estudiante en entrenamiento</a:t>
            </a:r>
            <a:r>
              <a:rPr lang="es-ES_tradnl" i="1">
                <a:effectLst>
                  <a:outerShdw blurRad="38100" dist="38100" dir="2700000" algn="tl">
                    <a:srgbClr val="FFFFFF"/>
                  </a:outerShdw>
                </a:effectLst>
              </a:rPr>
              <a:t> Protégé</a:t>
            </a:r>
            <a:r>
              <a:rPr lang="es-ES_tradnl">
                <a:effectLst>
                  <a:outerShdw blurRad="38100" dist="38100" dir="2700000" algn="tl">
                    <a:srgbClr val="FFFFFF"/>
                  </a:outerShdw>
                </a:effectLst>
              </a:rPr>
              <a:t>, </a:t>
            </a:r>
            <a:r>
              <a:rPr lang="es-ES_tradnl" i="1">
                <a:effectLst>
                  <a:outerShdw blurRad="38100" dist="38100" dir="2700000" algn="tl">
                    <a:srgbClr val="FFFFFF"/>
                  </a:outerShdw>
                </a:effectLst>
              </a:rPr>
              <a:t>trainee</a:t>
            </a:r>
            <a:r>
              <a:rPr lang="es-ES_tradnl">
                <a:effectLst>
                  <a:outerShdw blurRad="38100" dist="38100" dir="2700000" algn="tl">
                    <a:srgbClr val="FFFFFF"/>
                  </a:outerShdw>
                </a:effectLst>
              </a:rPr>
              <a:t>:</a:t>
            </a:r>
          </a:p>
          <a:p>
            <a:pPr>
              <a:defRPr/>
            </a:pPr>
            <a:endParaRPr lang="es-ES_tradnl" sz="1400">
              <a:effectLst>
                <a:outerShdw blurRad="38100" dist="38100" dir="2700000" algn="tl">
                  <a:srgbClr val="FFFFFF"/>
                </a:outerShdw>
              </a:effectLst>
            </a:endParaRPr>
          </a:p>
          <a:p>
            <a:pPr>
              <a:defRPr/>
            </a:pPr>
            <a:r>
              <a:rPr lang="es-ES_tradnl" sz="1800"/>
              <a:t>Persona guiada y ayudada por una persona de influencia, especialmente para la prosecución de su carrera </a:t>
            </a:r>
          </a:p>
          <a:p>
            <a:pPr>
              <a:defRPr/>
            </a:pPr>
            <a:endParaRPr lang="es-ES_tradnl" sz="800"/>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01380" name="Rectangle 9"/>
          <p:cNvSpPr>
            <a:spLocks noChangeArrowheads="1"/>
          </p:cNvSpPr>
          <p:nvPr/>
        </p:nvSpPr>
        <p:spPr bwMode="auto">
          <a:xfrm>
            <a:off x="885825" y="4868863"/>
            <a:ext cx="7370763"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s-ES" sz="1200"/>
              <a:t>https://graduate.lousville.edu/Programs/mentor-and-graduate-studente-strategies-for-success.html</a:t>
            </a:r>
            <a:endParaRPr lang="es-ES_tradnl" sz="1200"/>
          </a:p>
        </p:txBody>
      </p:sp>
      <p:sp>
        <p:nvSpPr>
          <p:cNvPr id="10138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6738"/>
                                        </p:tgtEl>
                                        <p:attrNameLst>
                                          <p:attrName>style.visibility</p:attrName>
                                        </p:attrNameLst>
                                      </p:cBhvr>
                                      <p:to>
                                        <p:strVal val="visible"/>
                                      </p:to>
                                    </p:set>
                                    <p:animEffect transition="in" filter="wipe(up)">
                                      <p:cBhvr>
                                        <p:cTn id="7" dur="5000"/>
                                        <p:tgtEl>
                                          <p:spTgt spid="1167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402" name="Rectangle 3"/>
          <p:cNvSpPr>
            <a:spLocks noChangeArrowheads="1"/>
          </p:cNvSpPr>
          <p:nvPr/>
        </p:nvSpPr>
        <p:spPr bwMode="auto">
          <a:xfrm>
            <a:off x="1738313" y="1412875"/>
            <a:ext cx="5690982" cy="523220"/>
          </a:xfrm>
          <a:prstGeom prst="rect">
            <a:avLst/>
          </a:prstGeom>
          <a:solidFill>
            <a:schemeClr val="accent2">
              <a:lumMod val="20000"/>
              <a:lumOff val="80000"/>
            </a:schemeClr>
          </a:solidFill>
          <a:ln w="28575">
            <a:solidFill>
              <a:srgbClr val="331BE5"/>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pPr>
            <a:r>
              <a:rPr lang="es-ES" sz="2800">
                <a:effectLst>
                  <a:outerShdw blurRad="38100" dist="38100" dir="2700000" algn="tl">
                    <a:srgbClr val="000000">
                      <a:alpha val="43137"/>
                    </a:srgbClr>
                  </a:outerShdw>
                </a:effectLst>
              </a:rPr>
              <a:t> Responsabilidades del Aprendiz</a:t>
            </a:r>
            <a:endParaRPr lang="es-ES_tradnl" sz="2800">
              <a:effectLst>
                <a:outerShdw blurRad="38100" dist="38100" dir="2700000" algn="tl">
                  <a:srgbClr val="000000">
                    <a:alpha val="43137"/>
                  </a:srgbClr>
                </a:outerShdw>
              </a:effectLst>
            </a:endParaRPr>
          </a:p>
        </p:txBody>
      </p:sp>
      <p:sp>
        <p:nvSpPr>
          <p:cNvPr id="107524" name="Text Box 4"/>
          <p:cNvSpPr txBox="1">
            <a:spLocks noChangeArrowheads="1"/>
          </p:cNvSpPr>
          <p:nvPr/>
        </p:nvSpPr>
        <p:spPr bwMode="auto">
          <a:xfrm>
            <a:off x="1651000" y="2133600"/>
            <a:ext cx="5842000" cy="3568700"/>
          </a:xfrm>
          <a:prstGeom prst="rect">
            <a:avLst/>
          </a:prstGeom>
          <a:solidFill>
            <a:schemeClr val="bg1"/>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a:spAutoFit/>
          </a:bodyPr>
          <a:lstStyle/>
          <a:p>
            <a:pPr>
              <a:lnSpc>
                <a:spcPct val="120000"/>
              </a:lnSpc>
              <a:buClr>
                <a:srgbClr val="FF0066"/>
              </a:buClr>
              <a:buFontTx/>
              <a:buChar char="•"/>
              <a:defRPr/>
            </a:pPr>
            <a:r>
              <a:rPr lang="es-ES_tradnl" sz="1800" b="1" dirty="0">
                <a:solidFill>
                  <a:srgbClr val="000000"/>
                </a:solidFill>
                <a:effectLst>
                  <a:outerShdw blurRad="38100" dist="38100" dir="2700000" algn="tl">
                    <a:srgbClr val="C0C0C0"/>
                  </a:outerShdw>
                </a:effectLst>
                <a:cs typeface="Times New Roman" pitchFamily="18" charset="0"/>
              </a:rPr>
              <a:t> </a:t>
            </a:r>
            <a:r>
              <a:rPr lang="es-ES_tradnl" sz="2000" b="1" dirty="0">
                <a:solidFill>
                  <a:srgbClr val="C00000"/>
                </a:solidFill>
                <a:effectLst>
                  <a:outerShdw blurRad="38100" dist="38100" dir="2700000" algn="tl">
                    <a:srgbClr val="C0C0C0"/>
                  </a:outerShdw>
                </a:effectLst>
                <a:cs typeface="Times New Roman" pitchFamily="18" charset="0"/>
              </a:rPr>
              <a:t>Identificar sus necesidades</a:t>
            </a:r>
            <a:r>
              <a:rPr lang="es-ES_tradnl" sz="1800" b="1" dirty="0">
                <a:solidFill>
                  <a:srgbClr val="C00000"/>
                </a:solidFill>
                <a:effectLst>
                  <a:outerShdw blurRad="38100" dist="38100" dir="2700000" algn="tl">
                    <a:srgbClr val="C0C0C0"/>
                  </a:outerShdw>
                </a:effectLst>
                <a:cs typeface="Times New Roman" pitchFamily="18" charset="0"/>
              </a:rPr>
              <a:t> </a:t>
            </a:r>
            <a:r>
              <a:rPr lang="es-ES_tradnl" sz="1800" dirty="0">
                <a:solidFill>
                  <a:srgbClr val="000000"/>
                </a:solidFill>
                <a:effectLst>
                  <a:outerShdw blurRad="38100" dist="38100" dir="2700000" algn="tl">
                    <a:srgbClr val="C0C0C0"/>
                  </a:outerShdw>
                </a:effectLst>
                <a:cs typeface="Times New Roman" pitchFamily="18" charset="0"/>
              </a:rPr>
              <a:t>y evaluar sus      </a:t>
            </a:r>
          </a:p>
          <a:p>
            <a:pPr>
              <a:lnSpc>
                <a:spcPct val="120000"/>
              </a:lnSpc>
              <a:buClr>
                <a:srgbClr val="FF0066"/>
              </a:buClr>
              <a:defRPr/>
            </a:pPr>
            <a:r>
              <a:rPr lang="es-ES_tradnl" sz="1800" dirty="0">
                <a:solidFill>
                  <a:srgbClr val="000000"/>
                </a:solidFill>
                <a:effectLst>
                  <a:outerShdw blurRad="38100" dist="38100" dir="2700000" algn="tl">
                    <a:srgbClr val="C0C0C0"/>
                  </a:outerShdw>
                </a:effectLst>
                <a:cs typeface="Times New Roman" pitchFamily="18" charset="0"/>
              </a:rPr>
              <a:t>   habilidades, talentos e intereses particulares</a:t>
            </a:r>
          </a:p>
          <a:p>
            <a:pPr>
              <a:lnSpc>
                <a:spcPct val="120000"/>
              </a:lnSpc>
              <a:buClr>
                <a:srgbClr val="FF0066"/>
              </a:buClr>
              <a:defRPr/>
            </a:pP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t>
            </a:r>
            <a:r>
              <a:rPr lang="es-ES_tradnl" sz="2000" dirty="0">
                <a:solidFill>
                  <a:srgbClr val="000000"/>
                </a:solidFill>
                <a:effectLst>
                  <a:outerShdw blurRad="38100" dist="38100" dir="2700000" algn="tl">
                    <a:srgbClr val="C0C0C0"/>
                  </a:outerShdw>
                </a:effectLst>
                <a:cs typeface="Times New Roman" pitchFamily="18" charset="0"/>
              </a:rPr>
              <a:t>Tener </a:t>
            </a:r>
            <a:r>
              <a:rPr lang="es-ES_tradnl" sz="2000" b="1" dirty="0">
                <a:solidFill>
                  <a:srgbClr val="C00000"/>
                </a:solidFill>
                <a:effectLst>
                  <a:outerShdw blurRad="38100" dist="38100" dir="2700000" algn="tl">
                    <a:srgbClr val="C0C0C0"/>
                  </a:outerShdw>
                </a:effectLst>
                <a:cs typeface="Times New Roman" pitchFamily="18" charset="0"/>
              </a:rPr>
              <a:t>papel activo</a:t>
            </a:r>
            <a:r>
              <a:rPr lang="es-ES_tradnl" sz="1800" b="1" dirty="0">
                <a:solidFill>
                  <a:srgbClr val="C00000"/>
                </a:solidFill>
                <a:effectLst>
                  <a:outerShdw blurRad="38100" dist="38100" dir="2700000" algn="tl">
                    <a:srgbClr val="C0C0C0"/>
                  </a:outerShdw>
                </a:effectLst>
                <a:cs typeface="Times New Roman" pitchFamily="18" charset="0"/>
              </a:rPr>
              <a:t> </a:t>
            </a:r>
            <a:r>
              <a:rPr lang="es-ES_tradnl" sz="1800" dirty="0">
                <a:solidFill>
                  <a:srgbClr val="000000"/>
                </a:solidFill>
                <a:effectLst>
                  <a:outerShdw blurRad="38100" dist="38100" dir="2700000" algn="tl">
                    <a:srgbClr val="C0C0C0"/>
                  </a:outerShdw>
                </a:effectLst>
                <a:cs typeface="Times New Roman" pitchFamily="18" charset="0"/>
              </a:rPr>
              <a:t>en comunicar sus necesidades </a:t>
            </a:r>
          </a:p>
          <a:p>
            <a:pPr>
              <a:lnSpc>
                <a:spcPct val="120000"/>
              </a:lnSpc>
              <a:buClr>
                <a:srgbClr val="FF0066"/>
              </a:buClr>
              <a:buFontTx/>
              <a:buChar char="•"/>
              <a:defRPr/>
            </a:pP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t>
            </a:r>
            <a:r>
              <a:rPr lang="es-ES_tradnl" sz="2000" dirty="0">
                <a:solidFill>
                  <a:srgbClr val="000000"/>
                </a:solidFill>
                <a:effectLst>
                  <a:outerShdw blurRad="38100" dist="38100" dir="2700000" algn="tl">
                    <a:srgbClr val="C0C0C0"/>
                  </a:outerShdw>
                </a:effectLst>
                <a:cs typeface="Times New Roman" pitchFamily="18" charset="0"/>
              </a:rPr>
              <a:t>Ubicar posibles mentores</a:t>
            </a:r>
          </a:p>
          <a:p>
            <a:pPr>
              <a:lnSpc>
                <a:spcPct val="120000"/>
              </a:lnSpc>
              <a:buClr>
                <a:srgbClr val="FF0066"/>
              </a:buClr>
              <a:buFontTx/>
              <a:buChar char="•"/>
              <a:defRPr/>
            </a:pP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Distinguir entre supervisores y mentores</a:t>
            </a:r>
          </a:p>
          <a:p>
            <a:pPr>
              <a:lnSpc>
                <a:spcPct val="120000"/>
              </a:lnSpc>
              <a:buClr>
                <a:srgbClr val="FF0066"/>
              </a:buClr>
              <a:buFontTx/>
              <a:buChar char="•"/>
              <a:defRPr/>
            </a:pP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Evaluar el consejo del mentor</a:t>
            </a:r>
          </a:p>
          <a:p>
            <a:pPr>
              <a:lnSpc>
                <a:spcPct val="120000"/>
              </a:lnSpc>
              <a:buClr>
                <a:srgbClr val="FF0066"/>
              </a:buClr>
              <a:buFontTx/>
              <a:buChar char="•"/>
              <a:defRPr/>
            </a:pP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Aprender sobre esta relación para ser mentor </a:t>
            </a:r>
          </a:p>
          <a:p>
            <a:pPr>
              <a:lnSpc>
                <a:spcPct val="120000"/>
              </a:lnSpc>
              <a:buClr>
                <a:srgbClr val="FF0066"/>
              </a:buClr>
              <a:defRPr/>
            </a:pPr>
            <a:r>
              <a:rPr lang="es-ES_tradnl" sz="1800" dirty="0">
                <a:solidFill>
                  <a:srgbClr val="000000"/>
                </a:solidFill>
                <a:effectLst>
                  <a:outerShdw blurRad="38100" dist="38100" dir="2700000" algn="tl">
                    <a:srgbClr val="C0C0C0"/>
                  </a:outerShdw>
                </a:effectLst>
                <a:cs typeface="Times New Roman" pitchFamily="18" charset="0"/>
              </a:rPr>
              <a:t>    efectivo en el futuro</a:t>
            </a:r>
          </a:p>
        </p:txBody>
      </p:sp>
      <p:sp>
        <p:nvSpPr>
          <p:cNvPr id="102404" name="Rectangle 7"/>
          <p:cNvSpPr>
            <a:spLocks noChangeArrowheads="1"/>
          </p:cNvSpPr>
          <p:nvPr/>
        </p:nvSpPr>
        <p:spPr bwMode="auto">
          <a:xfrm>
            <a:off x="2070787" y="5852120"/>
            <a:ext cx="543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200" i="1">
                <a:solidFill>
                  <a:srgbClr val="000000"/>
                </a:solidFill>
                <a:latin typeface="Arial" charset="0"/>
              </a:rPr>
              <a:t>RCR Mentoring</a:t>
            </a:r>
            <a:r>
              <a:rPr lang="en-GB" sz="1200">
                <a:solidFill>
                  <a:srgbClr val="000000"/>
                </a:solidFill>
                <a:latin typeface="Arial" charset="0"/>
              </a:rPr>
              <a:t>. Columbia University 2009</a:t>
            </a:r>
          </a:p>
          <a:p>
            <a:pPr algn="r"/>
            <a:r>
              <a:rPr lang="en-GB" sz="1200">
                <a:solidFill>
                  <a:srgbClr val="000000"/>
                </a:solidFill>
                <a:latin typeface="Arial" charset="0"/>
              </a:rPr>
              <a:t>http:/7ccnmtl.columbia.edu/project/rcr/rcr_mentoring/foundation.index.html</a:t>
            </a:r>
            <a:endParaRPr lang="es-ES_tradnl" sz="1200">
              <a:solidFill>
                <a:srgbClr val="000000"/>
              </a:solidFill>
              <a:latin typeface="Arial" charset="0"/>
            </a:endParaRP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0240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75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752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7524">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7524">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07524">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07524">
                                            <p:txEl>
                                              <p:pRg st="9" end="9"/>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07524">
                                            <p:txEl>
                                              <p:pRg st="11" end="11"/>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0752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8548" name="Text Box 4"/>
          <p:cNvSpPr txBox="1">
            <a:spLocks noChangeArrowheads="1"/>
          </p:cNvSpPr>
          <p:nvPr/>
        </p:nvSpPr>
        <p:spPr bwMode="auto">
          <a:xfrm>
            <a:off x="2024063" y="2565400"/>
            <a:ext cx="5094287" cy="2657475"/>
          </a:xfrm>
          <a:prstGeom prst="rect">
            <a:avLst/>
          </a:prstGeom>
          <a:solidFill>
            <a:schemeClr val="bg1"/>
          </a:solidFill>
          <a:ln>
            <a:noFill/>
          </a:ln>
          <a:effectLst>
            <a:outerShdw dist="35921" dir="2700000" algn="ctr" rotWithShape="0">
              <a:schemeClr val="bg2"/>
            </a:outerShdw>
          </a:effectLst>
          <a:extLst>
            <a:ext uri="{91240B29-F687-4F45-9708-019B960494DF}">
              <a14:hiddenLine xmlns="" xmlns:a14="http://schemas.microsoft.com/office/drawing/2010/main" w="9525">
                <a:solidFill>
                  <a:schemeClr val="tx1"/>
                </a:solidFill>
                <a:miter lim="800000"/>
                <a:headEnd/>
                <a:tailEnd/>
              </a14:hiddenLine>
            </a:ext>
          </a:extLst>
        </p:spPr>
        <p:txBody>
          <a:bodyPr>
            <a:spAutoFit/>
          </a:bodyPr>
          <a:lstStyle/>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t>
            </a:r>
            <a:r>
              <a:rPr lang="es-ES_tradnl" sz="1800" b="1" dirty="0">
                <a:solidFill>
                  <a:srgbClr val="C00000"/>
                </a:solidFill>
                <a:effectLst>
                  <a:outerShdw blurRad="38100" dist="38100" dir="2700000" algn="tl">
                    <a:srgbClr val="C0C0C0"/>
                  </a:outerShdw>
                </a:effectLst>
                <a:cs typeface="Times New Roman" pitchFamily="18" charset="0"/>
              </a:rPr>
              <a:t>Encargarse de su programa</a:t>
            </a:r>
            <a:r>
              <a:rPr lang="es-ES_tradnl" sz="1800" dirty="0">
                <a:solidFill>
                  <a:srgbClr val="000000"/>
                </a:solidFill>
                <a:effectLst>
                  <a:outerShdw blurRad="38100" dist="38100" dir="2700000" algn="tl">
                    <a:srgbClr val="C0C0C0"/>
                  </a:outerShdw>
                </a:effectLst>
                <a:cs typeface="Times New Roman" pitchFamily="18" charset="0"/>
              </a:rPr>
              <a:t>, participar   </a:t>
            </a:r>
          </a:p>
          <a:p>
            <a:pPr>
              <a:lnSpc>
                <a:spcPct val="120000"/>
              </a:lnSpc>
              <a:buClr>
                <a:srgbClr val="FF0066"/>
              </a:buClr>
              <a:defRPr/>
            </a:pPr>
            <a:r>
              <a:rPr lang="es-ES_tradnl" sz="1800" dirty="0">
                <a:solidFill>
                  <a:srgbClr val="000000"/>
                </a:solidFill>
                <a:effectLst>
                  <a:outerShdw blurRad="38100" dist="38100" dir="2700000" algn="tl">
                    <a:srgbClr val="C0C0C0"/>
                  </a:outerShdw>
                </a:effectLst>
                <a:cs typeface="Times New Roman" pitchFamily="18" charset="0"/>
              </a:rPr>
              <a:t>   activamente en su educación</a:t>
            </a:r>
          </a:p>
          <a:p>
            <a:pPr>
              <a:lnSpc>
                <a:spcPct val="120000"/>
              </a:lnSpc>
              <a:buClr>
                <a:srgbClr val="FF0066"/>
              </a:buClr>
              <a:defRPr/>
            </a:pP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a:t>
            </a:r>
            <a:r>
              <a:rPr lang="es-ES_tradnl" sz="1800" b="1" dirty="0">
                <a:solidFill>
                  <a:srgbClr val="CC0000"/>
                </a:solidFill>
                <a:effectLst>
                  <a:outerShdw blurRad="38100" dist="38100" dir="2700000" algn="tl">
                    <a:srgbClr val="C0C0C0"/>
                  </a:outerShdw>
                </a:effectLst>
                <a:cs typeface="Times New Roman" pitchFamily="18" charset="0"/>
              </a:rPr>
              <a:t>Estar en contacto con su mentor</a:t>
            </a:r>
          </a:p>
          <a:p>
            <a:pPr>
              <a:lnSpc>
                <a:spcPct val="120000"/>
              </a:lnSpc>
              <a:buClr>
                <a:srgbClr val="FF0066"/>
              </a:buClr>
              <a:buFontTx/>
              <a:buChar char="•"/>
              <a:defRPr/>
            </a:pPr>
            <a:endParaRPr lang="es-ES_tradnl" sz="800" b="1"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Contribuir al conocimiento</a:t>
            </a:r>
          </a:p>
          <a:p>
            <a:pPr>
              <a:lnSpc>
                <a:spcPct val="120000"/>
              </a:lnSpc>
              <a:buClr>
                <a:srgbClr val="FF0066"/>
              </a:buClr>
              <a:buFontTx/>
              <a:buChar char="•"/>
              <a:defRPr/>
            </a:pP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Buscar consejos de otros, múltiples tutores</a:t>
            </a:r>
          </a:p>
          <a:p>
            <a:pPr>
              <a:lnSpc>
                <a:spcPct val="120000"/>
              </a:lnSpc>
              <a:buClr>
                <a:srgbClr val="FF0066"/>
              </a:buClr>
              <a:buFontTx/>
              <a:buChar char="•"/>
              <a:defRPr/>
            </a:pPr>
            <a:endParaRPr lang="es-ES_tradnl" sz="800" dirty="0">
              <a:solidFill>
                <a:srgbClr val="000000"/>
              </a:solidFill>
              <a:effectLst>
                <a:outerShdw blurRad="38100" dist="38100" dir="2700000" algn="tl">
                  <a:srgbClr val="C0C0C0"/>
                </a:outerShdw>
              </a:effectLst>
              <a:cs typeface="Times New Roman" pitchFamily="18" charset="0"/>
            </a:endParaRPr>
          </a:p>
          <a:p>
            <a:pPr>
              <a:lnSpc>
                <a:spcPct val="120000"/>
              </a:lnSpc>
              <a:buClr>
                <a:srgbClr val="FF0066"/>
              </a:buClr>
              <a:buFontTx/>
              <a:buChar char="•"/>
              <a:defRPr/>
            </a:pPr>
            <a:r>
              <a:rPr lang="es-ES_tradnl" sz="1800" dirty="0">
                <a:solidFill>
                  <a:srgbClr val="000000"/>
                </a:solidFill>
                <a:effectLst>
                  <a:outerShdw blurRad="38100" dist="38100" dir="2700000" algn="tl">
                    <a:srgbClr val="C0C0C0"/>
                  </a:outerShdw>
                </a:effectLst>
                <a:cs typeface="Times New Roman" pitchFamily="18" charset="0"/>
              </a:rPr>
              <a:t>  Cambiar la relación si es necesario</a:t>
            </a:r>
            <a:endParaRPr lang="es-ES_tradnl" sz="1800" u="sng" dirty="0">
              <a:solidFill>
                <a:srgbClr val="000000"/>
              </a:solidFill>
              <a:effectLst>
                <a:outerShdw blurRad="38100" dist="38100" dir="2700000" algn="tl">
                  <a:srgbClr val="C0C0C0"/>
                </a:outerShdw>
              </a:effectLst>
              <a:cs typeface="Times New Roman" pitchFamily="18" charset="0"/>
            </a:endParaRPr>
          </a:p>
        </p:txBody>
      </p:sp>
      <p:sp>
        <p:nvSpPr>
          <p:cNvPr id="108551" name="Rectangle 7"/>
          <p:cNvSpPr>
            <a:spLocks noChangeArrowheads="1"/>
          </p:cNvSpPr>
          <p:nvPr/>
        </p:nvSpPr>
        <p:spPr bwMode="auto">
          <a:xfrm>
            <a:off x="1738313" y="1844675"/>
            <a:ext cx="5690982" cy="523220"/>
          </a:xfrm>
          <a:prstGeom prst="rect">
            <a:avLst/>
          </a:prstGeom>
          <a:solidFill>
            <a:schemeClr val="accent2">
              <a:lumMod val="20000"/>
              <a:lumOff val="80000"/>
            </a:schemeClr>
          </a:solidFill>
          <a:ln w="28575">
            <a:solidFill>
              <a:srgbClr val="331BE5"/>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2800">
                <a:effectLst>
                  <a:outerShdw blurRad="38100" dist="38100" dir="2700000" algn="tl">
                    <a:srgbClr val="000000">
                      <a:alpha val="43137"/>
                    </a:srgbClr>
                  </a:outerShdw>
                </a:effectLst>
              </a:rPr>
              <a:t> Responsabilidades del Aprendiz</a:t>
            </a:r>
            <a:endParaRPr lang="es-ES_tradnl" sz="2800">
              <a:effectLst>
                <a:outerShdw blurRad="38100" dist="38100" dir="2700000" algn="tl">
                  <a:srgbClr val="000000">
                    <a:alpha val="43137"/>
                  </a:srgbClr>
                </a:outerShdw>
              </a:effectLst>
            </a:endParaRPr>
          </a:p>
        </p:txBody>
      </p:sp>
      <p:sp>
        <p:nvSpPr>
          <p:cNvPr id="103428" name="Rectangle 8"/>
          <p:cNvSpPr>
            <a:spLocks noChangeArrowheads="1"/>
          </p:cNvSpPr>
          <p:nvPr/>
        </p:nvSpPr>
        <p:spPr bwMode="auto">
          <a:xfrm>
            <a:off x="4067175" y="5229225"/>
            <a:ext cx="3240088"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r>
              <a:rPr lang="en-GB" sz="1000" i="1">
                <a:solidFill>
                  <a:srgbClr val="000000"/>
                </a:solidFill>
                <a:latin typeface="Arial" charset="0"/>
              </a:rPr>
              <a:t>Mentor y Graduate Student Strategies for Success..University of Louisville</a:t>
            </a:r>
            <a:r>
              <a:rPr lang="en-GB" sz="1000">
                <a:solidFill>
                  <a:srgbClr val="000000"/>
                </a:solidFill>
                <a:latin typeface="Arial" charset="0"/>
              </a:rPr>
              <a:t>, 1999. </a:t>
            </a:r>
          </a:p>
          <a:p>
            <a:pPr algn="r"/>
            <a:r>
              <a:rPr lang="en-GB" sz="1000">
                <a:solidFill>
                  <a:srgbClr val="000000"/>
                </a:solidFill>
                <a:latin typeface="Arial" charset="0"/>
              </a:rPr>
              <a:t>https://graduate.lousville.edu/Programs/mentor-and-graduate-studente-strategies-for-success.html</a:t>
            </a:r>
            <a:endParaRPr lang="es-ES_tradnl" sz="1000">
              <a:solidFill>
                <a:srgbClr val="000000"/>
              </a:solidFill>
              <a:latin typeface="Arial" charset="0"/>
            </a:endParaRP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0343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854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8548">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08548">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08548">
                                            <p:txEl>
                                              <p:pRg st="5" end="5"/>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08548">
                                            <p:txEl>
                                              <p:pRg st="7" end="7"/>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0854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9225" name="Rectangle 9"/>
          <p:cNvSpPr>
            <a:spLocks noChangeArrowheads="1"/>
          </p:cNvSpPr>
          <p:nvPr/>
        </p:nvSpPr>
        <p:spPr bwMode="auto">
          <a:xfrm>
            <a:off x="1211906" y="1413063"/>
            <a:ext cx="6710362" cy="4031873"/>
          </a:xfrm>
          <a:prstGeom prst="rect">
            <a:avLst/>
          </a:prstGeom>
          <a:solidFill>
            <a:srgbClr val="EBEBFF"/>
          </a:solidFill>
          <a:ln w="28575">
            <a:solidFill>
              <a:srgbClr val="331BE5"/>
            </a:solidFill>
            <a:miter lim="800000"/>
            <a:headEnd/>
            <a:tailEnd/>
          </a:ln>
          <a:effectLst>
            <a:outerShdw dist="35921" dir="2700000" algn="ctr" rotWithShape="0">
              <a:schemeClr val="bg2"/>
            </a:outerShdw>
          </a:effectLst>
        </p:spPr>
        <p:txBody>
          <a:bodyPr anchor="ctr">
            <a:spAutoFit/>
          </a:bodyPr>
          <a:lstStyle/>
          <a:p>
            <a:pPr marL="342900" indent="-342900" eaLnBrk="0" hangingPunct="0">
              <a:tabLst>
                <a:tab pos="228600" algn="l"/>
              </a:tabLst>
              <a:defRPr/>
            </a:pPr>
            <a:r>
              <a:rPr lang="es-ES" sz="800" b="1" i="1" dirty="0">
                <a:cs typeface="Times New Roman" pitchFamily="18" charset="0"/>
              </a:rPr>
              <a:t> </a:t>
            </a:r>
          </a:p>
          <a:p>
            <a:pPr marL="285750" indent="-285750" eaLnBrk="0" hangingPunct="0">
              <a:buClr>
                <a:srgbClr val="FF0066"/>
              </a:buClr>
              <a:buSzPct val="150000"/>
              <a:buFont typeface="Arial" pitchFamily="34" charset="0"/>
              <a:buChar char="•"/>
              <a:tabLst>
                <a:tab pos="228600" algn="l"/>
              </a:tabLst>
              <a:defRPr/>
            </a:pPr>
            <a:r>
              <a:rPr lang="en-US" sz="1600" b="1" i="1" dirty="0" smtClean="0">
                <a:cs typeface="Times New Roman" pitchFamily="18" charset="0"/>
              </a:rPr>
              <a:t>On </a:t>
            </a:r>
            <a:r>
              <a:rPr lang="en-US" sz="1600" b="1" i="1" dirty="0">
                <a:cs typeface="Times New Roman" pitchFamily="18" charset="0"/>
              </a:rPr>
              <a:t>Being a Scientist. </a:t>
            </a:r>
            <a:r>
              <a:rPr lang="en-US" sz="1400" b="1" i="1" dirty="0">
                <a:cs typeface="Times New Roman" pitchFamily="18" charset="0"/>
              </a:rPr>
              <a:t>A Guide to Responsible Conduct in Research</a:t>
            </a:r>
            <a:r>
              <a:rPr lang="en-US" sz="1400" b="1" dirty="0">
                <a:cs typeface="Times New Roman" pitchFamily="18" charset="0"/>
              </a:rPr>
              <a:t>.</a:t>
            </a:r>
            <a:r>
              <a:rPr lang="en-US" sz="1600" b="1" dirty="0">
                <a:cs typeface="Times New Roman" pitchFamily="18" charset="0"/>
              </a:rPr>
              <a:t> </a:t>
            </a:r>
            <a:r>
              <a:rPr lang="en-US" sz="1200" dirty="0">
                <a:cs typeface="Times New Roman" pitchFamily="18" charset="0"/>
              </a:rPr>
              <a:t>3er. Ed. Nat. Acad. Sciences. Nat. Acad. Engineering, Inst. Medicine, 2009</a:t>
            </a:r>
            <a:r>
              <a:rPr lang="en-US" sz="1200" b="1" dirty="0">
                <a:cs typeface="Times New Roman" pitchFamily="18" charset="0"/>
              </a:rPr>
              <a:t>.</a:t>
            </a:r>
          </a:p>
          <a:p>
            <a:pPr marL="171450" indent="-171450" eaLnBrk="0" hangingPunct="0">
              <a:buClr>
                <a:srgbClr val="FF0066"/>
              </a:buClr>
              <a:buSzPct val="150000"/>
              <a:buFont typeface="Arial" pitchFamily="34" charset="0"/>
              <a:buChar char="•"/>
              <a:tabLst>
                <a:tab pos="228600" algn="l"/>
              </a:tabLst>
              <a:defRPr/>
            </a:pPr>
            <a:endParaRPr lang="en-US" sz="1200" dirty="0">
              <a:cs typeface="Times New Roman" pitchFamily="18" charset="0"/>
            </a:endParaRPr>
          </a:p>
          <a:p>
            <a:pPr marL="285750" indent="-285750">
              <a:buClr>
                <a:srgbClr val="FF0066"/>
              </a:buClr>
              <a:buSzPct val="150000"/>
              <a:buFont typeface="Arial" pitchFamily="34" charset="0"/>
              <a:buChar char="•"/>
              <a:tabLst>
                <a:tab pos="228600" algn="l"/>
              </a:tabLst>
              <a:defRPr/>
            </a:pPr>
            <a:r>
              <a:rPr lang="en-US" sz="1600" b="1" i="1" dirty="0" smtClean="0">
                <a:cs typeface="Times New Roman" pitchFamily="18" charset="0"/>
              </a:rPr>
              <a:t>Responsible </a:t>
            </a:r>
            <a:r>
              <a:rPr lang="en-US" sz="1600" b="1" i="1" dirty="0">
                <a:cs typeface="Times New Roman" pitchFamily="18" charset="0"/>
              </a:rPr>
              <a:t>Research</a:t>
            </a:r>
            <a:r>
              <a:rPr lang="en-US" sz="1600" b="1" dirty="0">
                <a:cs typeface="Times New Roman" pitchFamily="18" charset="0"/>
              </a:rPr>
              <a:t>. </a:t>
            </a:r>
            <a:r>
              <a:rPr lang="en-US" sz="1200" dirty="0">
                <a:cs typeface="Times New Roman" pitchFamily="18" charset="0"/>
              </a:rPr>
              <a:t>Online Ethics Center for Engineering at the Nat. </a:t>
            </a:r>
          </a:p>
          <a:p>
            <a:pPr eaLnBrk="0" hangingPunct="0">
              <a:buClr>
                <a:srgbClr val="FF0066"/>
              </a:buClr>
              <a:buSzPct val="150000"/>
              <a:tabLst>
                <a:tab pos="228600" algn="l"/>
              </a:tabLst>
              <a:defRPr/>
            </a:pPr>
            <a:r>
              <a:rPr lang="en-US" sz="1200" dirty="0">
                <a:cs typeface="Times New Roman" pitchFamily="18" charset="0"/>
              </a:rPr>
              <a:t> </a:t>
            </a:r>
            <a:r>
              <a:rPr lang="en-US" sz="1200" dirty="0" smtClean="0">
                <a:cs typeface="Times New Roman" pitchFamily="18" charset="0"/>
              </a:rPr>
              <a:t>     Acad</a:t>
            </a:r>
            <a:r>
              <a:rPr lang="en-US" sz="1200" dirty="0">
                <a:cs typeface="Times New Roman" pitchFamily="18" charset="0"/>
              </a:rPr>
              <a:t>. Engineering. </a:t>
            </a:r>
            <a:r>
              <a:rPr lang="en-US" sz="1200" dirty="0">
                <a:cs typeface="Times New Roman" pitchFamily="18" charset="0"/>
                <a:hlinkClick r:id="rId2"/>
              </a:rPr>
              <a:t>http://www.onlineethics.org/CMS/2963.aspx</a:t>
            </a:r>
            <a:endParaRPr lang="en-US" sz="1200" dirty="0">
              <a:cs typeface="Times New Roman" pitchFamily="18" charset="0"/>
            </a:endParaRPr>
          </a:p>
          <a:p>
            <a:pPr eaLnBrk="0" hangingPunct="0">
              <a:buClr>
                <a:srgbClr val="FF0066"/>
              </a:buClr>
              <a:buSzPct val="150000"/>
              <a:tabLst>
                <a:tab pos="228600" algn="l"/>
              </a:tabLst>
              <a:defRPr/>
            </a:pPr>
            <a:r>
              <a:rPr lang="en-US" sz="1200" b="1" dirty="0">
                <a:cs typeface="Times New Roman" pitchFamily="18" charset="0"/>
              </a:rPr>
              <a:t> </a:t>
            </a:r>
          </a:p>
          <a:p>
            <a:pPr marL="285750" indent="-285750" eaLnBrk="0" hangingPunct="0">
              <a:buClr>
                <a:srgbClr val="FF0066"/>
              </a:buClr>
              <a:buSzPct val="150000"/>
              <a:buFont typeface="Arial" pitchFamily="34" charset="0"/>
              <a:buChar char="•"/>
              <a:tabLst>
                <a:tab pos="228600" algn="l"/>
              </a:tabLst>
              <a:defRPr/>
            </a:pPr>
            <a:r>
              <a:rPr lang="en-US" sz="1600" b="1" i="1" dirty="0" smtClean="0"/>
              <a:t>Responsible</a:t>
            </a:r>
            <a:r>
              <a:rPr lang="en-US" sz="1600" b="1" i="1" dirty="0" smtClean="0">
                <a:solidFill>
                  <a:srgbClr val="FF0066"/>
                </a:solidFill>
              </a:rPr>
              <a:t> </a:t>
            </a:r>
            <a:r>
              <a:rPr lang="en-US" sz="1600" b="1" i="1" dirty="0"/>
              <a:t>Conduct in Research. </a:t>
            </a:r>
            <a:r>
              <a:rPr lang="en-US" sz="1200" dirty="0"/>
              <a:t>Columbia University. </a:t>
            </a:r>
            <a:r>
              <a:rPr lang="en-US" sz="1200" dirty="0">
                <a:hlinkClick r:id="rId3"/>
              </a:rPr>
              <a:t>http://ccnmtl.columbia.edu/projects/rcr/rcr-conflicts</a:t>
            </a:r>
            <a:endParaRPr lang="en-US" sz="1200" dirty="0"/>
          </a:p>
          <a:p>
            <a:pPr marL="171450" indent="-171450" eaLnBrk="0" hangingPunct="0">
              <a:buClr>
                <a:srgbClr val="FF0066"/>
              </a:buClr>
              <a:buSzPct val="150000"/>
              <a:buFont typeface="Arial" pitchFamily="34" charset="0"/>
              <a:buChar char="•"/>
              <a:tabLst>
                <a:tab pos="228600" algn="l"/>
              </a:tabLst>
              <a:defRPr/>
            </a:pPr>
            <a:endParaRPr lang="es-ES" sz="1200" b="1" i="1" dirty="0">
              <a:cs typeface="Times New Roman" pitchFamily="18" charset="0"/>
            </a:endParaRPr>
          </a:p>
          <a:p>
            <a:pPr marL="285750" indent="-285750" eaLnBrk="0" hangingPunct="0">
              <a:buClr>
                <a:srgbClr val="FF0066"/>
              </a:buClr>
              <a:buSzPct val="150000"/>
              <a:buFont typeface="Arial" pitchFamily="34" charset="0"/>
              <a:buChar char="•"/>
              <a:tabLst>
                <a:tab pos="228600" algn="l"/>
              </a:tabLst>
              <a:defRPr/>
            </a:pPr>
            <a:r>
              <a:rPr lang="es-ES" sz="1600" b="1" dirty="0" smtClean="0">
                <a:cs typeface="Times New Roman" pitchFamily="18" charset="0"/>
              </a:rPr>
              <a:t>N.H</a:t>
            </a:r>
            <a:r>
              <a:rPr lang="es-ES" sz="1600" b="1" dirty="0">
                <a:cs typeface="Times New Roman" pitchFamily="18" charset="0"/>
              </a:rPr>
              <a:t>. </a:t>
            </a:r>
            <a:r>
              <a:rPr lang="es-ES" sz="1600" b="1" dirty="0" err="1">
                <a:cs typeface="Times New Roman" pitchFamily="18" charset="0"/>
              </a:rPr>
              <a:t>Steneck</a:t>
            </a:r>
            <a:r>
              <a:rPr lang="es-ES" sz="1600" b="1" dirty="0">
                <a:cs typeface="Times New Roman" pitchFamily="18" charset="0"/>
              </a:rPr>
              <a:t>. </a:t>
            </a:r>
            <a:r>
              <a:rPr lang="es-ES" sz="1600" b="1" i="1" dirty="0" err="1">
                <a:cs typeface="Times New Roman" pitchFamily="18" charset="0"/>
              </a:rPr>
              <a:t>Introduction</a:t>
            </a:r>
            <a:r>
              <a:rPr lang="es-ES" sz="1600" b="1" i="1" dirty="0">
                <a:cs typeface="Times New Roman" pitchFamily="18" charset="0"/>
              </a:rPr>
              <a:t> </a:t>
            </a:r>
            <a:r>
              <a:rPr lang="es-ES" sz="1600" b="1" i="1" dirty="0" err="1">
                <a:cs typeface="Times New Roman" pitchFamily="18" charset="0"/>
              </a:rPr>
              <a:t>to</a:t>
            </a:r>
            <a:r>
              <a:rPr lang="es-ES" sz="1600" b="1" i="1" dirty="0">
                <a:solidFill>
                  <a:srgbClr val="FF0066"/>
                </a:solidFill>
                <a:cs typeface="Times New Roman" pitchFamily="18" charset="0"/>
              </a:rPr>
              <a:t> </a:t>
            </a:r>
            <a:r>
              <a:rPr lang="es-ES" sz="1600" b="1" i="1" dirty="0" err="1">
                <a:cs typeface="Times New Roman" pitchFamily="18" charset="0"/>
              </a:rPr>
              <a:t>the</a:t>
            </a:r>
            <a:r>
              <a:rPr lang="es-ES" sz="1600" b="1" i="1" dirty="0">
                <a:cs typeface="Times New Roman" pitchFamily="18" charset="0"/>
              </a:rPr>
              <a:t> </a:t>
            </a:r>
            <a:r>
              <a:rPr lang="es-ES" sz="1600" b="1" i="1" dirty="0" err="1">
                <a:cs typeface="Times New Roman" pitchFamily="18" charset="0"/>
              </a:rPr>
              <a:t>Responsible</a:t>
            </a:r>
            <a:r>
              <a:rPr lang="es-ES" sz="1600" b="1" i="1" dirty="0">
                <a:cs typeface="Times New Roman" pitchFamily="18" charset="0"/>
              </a:rPr>
              <a:t> </a:t>
            </a:r>
            <a:r>
              <a:rPr lang="es-ES" sz="1600" b="1" i="1" dirty="0" err="1">
                <a:cs typeface="Times New Roman" pitchFamily="18" charset="0"/>
              </a:rPr>
              <a:t>Conduct</a:t>
            </a:r>
            <a:r>
              <a:rPr lang="es-ES" sz="1600" b="1" i="1" dirty="0">
                <a:cs typeface="Times New Roman" pitchFamily="18" charset="0"/>
              </a:rPr>
              <a:t> of </a:t>
            </a:r>
            <a:r>
              <a:rPr lang="es-ES" sz="1600" b="1" i="1" dirty="0" err="1">
                <a:cs typeface="Times New Roman" pitchFamily="18" charset="0"/>
              </a:rPr>
              <a:t>Research</a:t>
            </a:r>
            <a:r>
              <a:rPr lang="es-ES" sz="1600" b="1" i="1" dirty="0">
                <a:cs typeface="Times New Roman" pitchFamily="18" charset="0"/>
              </a:rPr>
              <a:t>. </a:t>
            </a:r>
            <a:r>
              <a:rPr lang="es-ES" sz="1200" dirty="0">
                <a:cs typeface="Times New Roman" pitchFamily="18" charset="0"/>
              </a:rPr>
              <a:t>Office of </a:t>
            </a:r>
            <a:r>
              <a:rPr lang="es-ES" sz="1200" dirty="0" err="1">
                <a:cs typeface="Times New Roman" pitchFamily="18" charset="0"/>
              </a:rPr>
              <a:t>Research</a:t>
            </a:r>
            <a:r>
              <a:rPr lang="es-ES" sz="1200" dirty="0">
                <a:cs typeface="Times New Roman" pitchFamily="18" charset="0"/>
              </a:rPr>
              <a:t> </a:t>
            </a:r>
            <a:r>
              <a:rPr lang="es-ES" sz="1200" dirty="0" err="1">
                <a:cs typeface="Times New Roman" pitchFamily="18" charset="0"/>
              </a:rPr>
              <a:t>Integrity</a:t>
            </a:r>
            <a:r>
              <a:rPr lang="es-ES" sz="1200" dirty="0">
                <a:cs typeface="Times New Roman" pitchFamily="18" charset="0"/>
              </a:rPr>
              <a:t> ORI. </a:t>
            </a:r>
            <a:r>
              <a:rPr lang="en-US" sz="1200" dirty="0">
                <a:cs typeface="Times New Roman" pitchFamily="18" charset="0"/>
                <a:hlinkClick r:id="rId4"/>
              </a:rPr>
              <a:t>http://ori.hhs.gov/documents/rcrintro.pdf</a:t>
            </a:r>
            <a:endParaRPr lang="en-US" sz="1200" dirty="0">
              <a:cs typeface="Times New Roman" pitchFamily="18" charset="0"/>
            </a:endParaRPr>
          </a:p>
          <a:p>
            <a:pPr marL="171450" indent="-171450" eaLnBrk="0" hangingPunct="0">
              <a:buClr>
                <a:srgbClr val="FF0066"/>
              </a:buClr>
              <a:buSzPct val="150000"/>
              <a:buFont typeface="Arial" pitchFamily="34" charset="0"/>
              <a:buChar char="•"/>
              <a:tabLst>
                <a:tab pos="228600" algn="l"/>
              </a:tabLst>
              <a:defRPr/>
            </a:pPr>
            <a:endParaRPr lang="es-ES_tradnl" sz="1200" b="1" i="1" dirty="0">
              <a:effectLst>
                <a:outerShdw blurRad="38100" dist="38100" dir="2700000" algn="tl">
                  <a:srgbClr val="FFFFFF"/>
                </a:outerShdw>
              </a:effectLst>
            </a:endParaRPr>
          </a:p>
          <a:p>
            <a:pPr marL="285750" indent="-285750">
              <a:buClr>
                <a:srgbClr val="FF0066"/>
              </a:buClr>
              <a:buSzPct val="150000"/>
              <a:buFont typeface="Arial" pitchFamily="34" charset="0"/>
              <a:buChar char="•"/>
              <a:tabLst>
                <a:tab pos="228600" algn="l"/>
              </a:tabLst>
              <a:defRPr/>
            </a:pPr>
            <a:r>
              <a:rPr lang="en-US" sz="1600" b="1" i="1" dirty="0" smtClean="0">
                <a:effectLst>
                  <a:outerShdw blurRad="38100" dist="38100" dir="2700000" algn="tl">
                    <a:srgbClr val="FFFFFF"/>
                  </a:outerShdw>
                </a:effectLst>
              </a:rPr>
              <a:t>Recommendations </a:t>
            </a:r>
            <a:r>
              <a:rPr lang="en-US" sz="1600" b="1" i="1" dirty="0">
                <a:effectLst>
                  <a:outerShdw blurRad="38100" dist="38100" dir="2700000" algn="tl">
                    <a:srgbClr val="FFFFFF"/>
                  </a:outerShdw>
                </a:effectLst>
              </a:rPr>
              <a:t>for the Conduct, Reporting, Editing, and</a:t>
            </a:r>
          </a:p>
          <a:p>
            <a:pPr>
              <a:buClr>
                <a:srgbClr val="FF0066"/>
              </a:buClr>
              <a:buSzPct val="150000"/>
              <a:tabLst>
                <a:tab pos="363538" algn="l"/>
              </a:tabLst>
              <a:defRPr/>
            </a:pPr>
            <a:r>
              <a:rPr lang="en-US" sz="1600" b="1" i="1" dirty="0">
                <a:effectLst>
                  <a:outerShdw blurRad="38100" dist="38100" dir="2700000" algn="tl">
                    <a:srgbClr val="FFFFFF"/>
                  </a:outerShdw>
                </a:effectLst>
              </a:rPr>
              <a:t> </a:t>
            </a:r>
            <a:r>
              <a:rPr lang="en-US" sz="1600" b="1" i="1" dirty="0" smtClean="0">
                <a:effectLst>
                  <a:outerShdw blurRad="38100" dist="38100" dir="2700000" algn="tl">
                    <a:srgbClr val="FFFFFF"/>
                  </a:outerShdw>
                </a:effectLst>
              </a:rPr>
              <a:t>  Publication </a:t>
            </a:r>
            <a:r>
              <a:rPr lang="en-US" sz="1600" b="1" i="1" dirty="0">
                <a:effectLst>
                  <a:outerShdw blurRad="38100" dist="38100" dir="2700000" algn="tl">
                    <a:srgbClr val="FFFFFF"/>
                  </a:outerShdw>
                </a:effectLst>
              </a:rPr>
              <a:t>of Scholarly Work in Medical Journals.</a:t>
            </a:r>
            <a:r>
              <a:rPr lang="es-ES_tradnl" sz="1400" b="1" dirty="0">
                <a:effectLst>
                  <a:outerShdw blurRad="38100" dist="38100" dir="2700000" algn="tl">
                    <a:srgbClr val="FFFFFF"/>
                  </a:outerShdw>
                </a:effectLst>
              </a:rPr>
              <a:t> </a:t>
            </a:r>
            <a:r>
              <a:rPr lang="es-ES_tradnl" sz="1400" dirty="0">
                <a:effectLst>
                  <a:outerShdw blurRad="38100" dist="38100" dir="2700000" algn="tl">
                    <a:srgbClr val="FFFFFF"/>
                  </a:outerShdw>
                </a:effectLst>
              </a:rPr>
              <a:t>International </a:t>
            </a:r>
            <a:r>
              <a:rPr lang="es-ES_tradnl" sz="1400" dirty="0" smtClean="0">
                <a:effectLst>
                  <a:outerShdw blurRad="38100" dist="38100" dir="2700000" algn="tl">
                    <a:srgbClr val="FFFFFF"/>
                  </a:outerShdw>
                </a:effectLst>
              </a:rPr>
              <a:t>   </a:t>
            </a:r>
          </a:p>
          <a:p>
            <a:pPr>
              <a:buClr>
                <a:srgbClr val="FF0066"/>
              </a:buClr>
              <a:buSzPct val="150000"/>
              <a:tabLst>
                <a:tab pos="363538" algn="l"/>
              </a:tabLst>
              <a:defRPr/>
            </a:pPr>
            <a:r>
              <a:rPr lang="es-ES_tradnl" sz="1400" dirty="0">
                <a:effectLst>
                  <a:outerShdw blurRad="38100" dist="38100" dir="2700000" algn="tl">
                    <a:srgbClr val="FFFFFF"/>
                  </a:outerShdw>
                </a:effectLst>
              </a:rPr>
              <a:t> </a:t>
            </a:r>
            <a:r>
              <a:rPr lang="es-ES_tradnl" sz="1400" dirty="0" smtClean="0">
                <a:effectLst>
                  <a:outerShdw blurRad="38100" dist="38100" dir="2700000" algn="tl">
                    <a:srgbClr val="FFFFFF"/>
                  </a:outerShdw>
                </a:effectLst>
              </a:rPr>
              <a:t>    </a:t>
            </a:r>
            <a:r>
              <a:rPr lang="es-ES_tradnl" sz="1400" dirty="0" err="1" smtClean="0">
                <a:effectLst>
                  <a:outerShdw blurRad="38100" dist="38100" dir="2700000" algn="tl">
                    <a:srgbClr val="FFFFFF"/>
                  </a:outerShdw>
                </a:effectLst>
              </a:rPr>
              <a:t>Committee</a:t>
            </a:r>
            <a:r>
              <a:rPr lang="es-ES_tradnl" sz="1400" dirty="0" smtClean="0">
                <a:effectLst>
                  <a:outerShdw blurRad="38100" dist="38100" dir="2700000" algn="tl">
                    <a:srgbClr val="FFFFFF"/>
                  </a:outerShdw>
                </a:effectLst>
              </a:rPr>
              <a:t> </a:t>
            </a:r>
            <a:r>
              <a:rPr lang="es-ES_tradnl" sz="1400" dirty="0">
                <a:effectLst>
                  <a:outerShdw blurRad="38100" dist="38100" dir="2700000" algn="tl">
                    <a:srgbClr val="FFFFFF"/>
                  </a:outerShdw>
                </a:effectLst>
              </a:rPr>
              <a:t>of Medical </a:t>
            </a:r>
            <a:r>
              <a:rPr lang="es-ES_tradnl" sz="1400" dirty="0" err="1">
                <a:effectLst>
                  <a:outerShdw blurRad="38100" dist="38100" dir="2700000" algn="tl">
                    <a:srgbClr val="FFFFFF"/>
                  </a:outerShdw>
                </a:effectLst>
              </a:rPr>
              <a:t>Journals</a:t>
            </a:r>
            <a:r>
              <a:rPr lang="es-ES_tradnl" sz="1400" dirty="0">
                <a:effectLst>
                  <a:outerShdw blurRad="38100" dist="38100" dir="2700000" algn="tl">
                    <a:srgbClr val="FFFFFF"/>
                  </a:outerShdw>
                </a:effectLst>
              </a:rPr>
              <a:t>   </a:t>
            </a:r>
            <a:r>
              <a:rPr lang="es-ES_tradnl" sz="1400" dirty="0" err="1">
                <a:effectLst>
                  <a:outerShdw blurRad="38100" dist="38100" dir="2700000" algn="tl">
                    <a:srgbClr val="FFFFFF"/>
                  </a:outerShdw>
                </a:effectLst>
              </a:rPr>
              <a:t>Editors</a:t>
            </a:r>
            <a:r>
              <a:rPr lang="es-ES_tradnl" sz="1400" dirty="0">
                <a:effectLst>
                  <a:outerShdw blurRad="38100" dist="38100" dir="2700000" algn="tl">
                    <a:srgbClr val="FFFFFF"/>
                  </a:outerShdw>
                </a:effectLst>
              </a:rPr>
              <a:t> (ICMJE) diciembre </a:t>
            </a:r>
            <a:r>
              <a:rPr lang="es-ES_tradnl" sz="1400" dirty="0" smtClean="0">
                <a:effectLst>
                  <a:outerShdw blurRad="38100" dist="38100" dir="2700000" algn="tl">
                    <a:srgbClr val="FFFFFF"/>
                  </a:outerShdw>
                </a:effectLst>
              </a:rPr>
              <a:t>2014. </a:t>
            </a:r>
          </a:p>
          <a:p>
            <a:pPr>
              <a:buClr>
                <a:srgbClr val="FF0066"/>
              </a:buClr>
              <a:buSzPct val="150000"/>
              <a:tabLst>
                <a:tab pos="363538" algn="l"/>
              </a:tabLst>
              <a:defRPr/>
            </a:pPr>
            <a:r>
              <a:rPr lang="es-ES_tradnl" sz="1400" dirty="0">
                <a:effectLst>
                  <a:outerShdw blurRad="38100" dist="38100" dir="2700000" algn="tl">
                    <a:srgbClr val="FFFFFF"/>
                  </a:outerShdw>
                </a:effectLst>
              </a:rPr>
              <a:t> </a:t>
            </a:r>
            <a:r>
              <a:rPr lang="es-ES_tradnl" sz="1400" dirty="0" smtClean="0">
                <a:effectLst>
                  <a:outerShdw blurRad="38100" dist="38100" dir="2700000" algn="tl">
                    <a:srgbClr val="FFFFFF"/>
                  </a:outerShdw>
                </a:effectLst>
              </a:rPr>
              <a:t>    </a:t>
            </a:r>
            <a:r>
              <a:rPr lang="es-ES_tradnl" sz="1400" dirty="0">
                <a:hlinkClick r:id="rId5"/>
              </a:rPr>
              <a:t>http://www.icmje.org/</a:t>
            </a:r>
            <a:endParaRPr lang="es-ES_tradnl" sz="1400" dirty="0"/>
          </a:p>
          <a:p>
            <a:pPr>
              <a:buClr>
                <a:srgbClr val="FF0066"/>
              </a:buClr>
              <a:buSzPct val="150000"/>
              <a:tabLst>
                <a:tab pos="363538" algn="l"/>
              </a:tabLst>
              <a:defRPr/>
            </a:pPr>
            <a:endParaRPr lang="es-ES_tradnl" sz="1200" b="1" i="1" dirty="0">
              <a:effectLst>
                <a:outerShdw blurRad="38100" dist="38100" dir="2700000" algn="tl">
                  <a:srgbClr val="FFFFFF"/>
                </a:outerShdw>
              </a:effectLst>
            </a:endParaRPr>
          </a:p>
        </p:txBody>
      </p:sp>
      <p:sp>
        <p:nvSpPr>
          <p:cNvPr id="5" name="Text Box 8"/>
          <p:cNvSpPr txBox="1">
            <a:spLocks noChangeArrowheads="1"/>
          </p:cNvSpPr>
          <p:nvPr/>
        </p:nvSpPr>
        <p:spPr bwMode="auto">
          <a:xfrm>
            <a:off x="3856831" y="717735"/>
            <a:ext cx="1430337" cy="425450"/>
          </a:xfrm>
          <a:prstGeom prst="rect">
            <a:avLst/>
          </a:prstGeom>
          <a:solidFill>
            <a:srgbClr val="CCCCFF"/>
          </a:solidFill>
          <a:ln w="28575">
            <a:solidFill>
              <a:srgbClr val="331BE5"/>
            </a:solidFill>
            <a:miter lim="800000"/>
            <a:headEnd/>
            <a:tailEnd/>
          </a:ln>
          <a:effectLst>
            <a:outerShdw dist="35921" dir="2700000" algn="ctr" rotWithShape="0">
              <a:schemeClr val="bg2"/>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2000" b="1" dirty="0"/>
              <a:t>FUENTES</a:t>
            </a:r>
          </a:p>
        </p:txBody>
      </p:sp>
      <p:sp>
        <p:nvSpPr>
          <p:cNvPr id="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2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2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25">
                                            <p:txEl>
                                              <p:pRg st="4" end="4"/>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9225">
                                            <p:txEl>
                                              <p:pRg st="6" end="6"/>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9225">
                                            <p:txEl>
                                              <p:pRg st="8" end="8"/>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9225">
                                            <p:txEl>
                                              <p:pRg st="10" end="10"/>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9225">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225">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22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1" name="Text Box 7"/>
          <p:cNvSpPr txBox="1">
            <a:spLocks noChangeArrowheads="1"/>
          </p:cNvSpPr>
          <p:nvPr/>
        </p:nvSpPr>
        <p:spPr bwMode="auto">
          <a:xfrm>
            <a:off x="2122488" y="2997200"/>
            <a:ext cx="4899025" cy="1190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_tradnl" sz="3600" dirty="0">
                <a:effectLst>
                  <a:outerShdw blurRad="38100" dist="38100" dir="2700000" algn="tl">
                    <a:srgbClr val="C0C0C0"/>
                  </a:outerShdw>
                </a:effectLst>
              </a:rPr>
              <a:t>En la prevención de la </a:t>
            </a:r>
          </a:p>
          <a:p>
            <a:pPr algn="ctr">
              <a:defRPr/>
            </a:pPr>
            <a:r>
              <a:rPr lang="es-ES_tradnl" sz="3600" dirty="0">
                <a:effectLst>
                  <a:outerShdw blurRad="38100" dist="38100" dir="2700000" algn="tl">
                    <a:srgbClr val="C0C0C0"/>
                  </a:outerShdw>
                </a:effectLst>
              </a:rPr>
              <a:t>conducta deshonesta</a:t>
            </a:r>
          </a:p>
        </p:txBody>
      </p:sp>
      <p:sp>
        <p:nvSpPr>
          <p:cNvPr id="72718" name="AutoShape 14"/>
          <p:cNvSpPr>
            <a:spLocks noChangeArrowheads="1"/>
          </p:cNvSpPr>
          <p:nvPr/>
        </p:nvSpPr>
        <p:spPr bwMode="auto">
          <a:xfrm>
            <a:off x="5940425" y="4581525"/>
            <a:ext cx="1584325" cy="360363"/>
          </a:xfrm>
          <a:prstGeom prst="rightArrow">
            <a:avLst>
              <a:gd name="adj1" fmla="val 50000"/>
              <a:gd name="adj2" fmla="val 109912"/>
            </a:avLst>
          </a:prstGeom>
          <a:solidFill>
            <a:srgbClr val="331BE5"/>
          </a:solidFill>
          <a:ln w="9525">
            <a:solidFill>
              <a:schemeClr val="tx1"/>
            </a:solidFill>
            <a:miter lim="800000"/>
            <a:headEnd/>
            <a:tailEnd/>
          </a:ln>
          <a:effectLst>
            <a:outerShdw dist="35921" dir="2700000" algn="ctr" rotWithShape="0">
              <a:schemeClr val="tx1"/>
            </a:outerShdw>
          </a:effectLst>
        </p:spPr>
        <p:txBody>
          <a:bodyPr wrap="none" anchor="ctr"/>
          <a:lstStyle/>
          <a:p>
            <a:endParaRPr lang="es-VE"/>
          </a:p>
        </p:txBody>
      </p:sp>
      <p:sp>
        <p:nvSpPr>
          <p:cNvPr id="72722" name="Rectangle 18"/>
          <p:cNvSpPr>
            <a:spLocks noChangeArrowheads="1"/>
          </p:cNvSpPr>
          <p:nvPr/>
        </p:nvSpPr>
        <p:spPr bwMode="auto">
          <a:xfrm>
            <a:off x="5076825" y="620713"/>
            <a:ext cx="3381375" cy="395287"/>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800">
                <a:effectLst>
                  <a:outerShdw blurRad="38100" dist="38100" dir="2700000" algn="tl">
                    <a:srgbClr val="FFFFFF"/>
                  </a:outerShdw>
                </a:effectLst>
              </a:rPr>
              <a:t> Relación Mentor-Aprendices</a:t>
            </a:r>
            <a:endParaRPr lang="es-ES_tradnl" sz="1800">
              <a:effectLst>
                <a:outerShdw blurRad="38100" dist="38100" dir="2700000" algn="tl">
                  <a:srgbClr val="FFFFFF"/>
                </a:outerShdw>
              </a:effectLst>
            </a:endParaRPr>
          </a:p>
        </p:txBody>
      </p:sp>
      <p:sp>
        <p:nvSpPr>
          <p:cNvPr id="10445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1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72718"/>
                                        </p:tgtEl>
                                        <p:attrNameLst>
                                          <p:attrName>style.visibility</p:attrName>
                                        </p:attrNameLst>
                                      </p:cBhvr>
                                      <p:to>
                                        <p:strVal val="visible"/>
                                      </p:to>
                                    </p:set>
                                    <p:animEffect transition="in" filter="wipe(left)">
                                      <p:cBhvr>
                                        <p:cTn id="11" dur="500"/>
                                        <p:tgtEl>
                                          <p:spTgt spid="727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11" grpId="0"/>
      <p:bldP spid="72718"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111621" name="Rectangle 5"/>
          <p:cNvSpPr>
            <a:spLocks noChangeArrowheads="1"/>
          </p:cNvSpPr>
          <p:nvPr/>
        </p:nvSpPr>
        <p:spPr bwMode="auto">
          <a:xfrm>
            <a:off x="2016125" y="5179333"/>
            <a:ext cx="4970463" cy="528638"/>
          </a:xfrm>
          <a:prstGeom prst="rect">
            <a:avLst/>
          </a:prstGeom>
          <a:solidFill>
            <a:srgbClr val="EBEBFF"/>
          </a:solidFill>
          <a:ln w="952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2800">
                <a:effectLst>
                  <a:outerShdw blurRad="38100" dist="38100" dir="2700000" algn="tl">
                    <a:srgbClr val="FFFFFF"/>
                  </a:outerShdw>
                </a:effectLst>
              </a:rPr>
              <a:t> Valores, conductas, códigos</a:t>
            </a:r>
            <a:endParaRPr lang="es-ES_tradnl" sz="2800">
              <a:effectLst>
                <a:outerShdw blurRad="38100" dist="38100" dir="2700000" algn="tl">
                  <a:srgbClr val="FFFFFF"/>
                </a:outerShdw>
              </a:effectLst>
            </a:endParaRPr>
          </a:p>
        </p:txBody>
      </p:sp>
      <p:sp>
        <p:nvSpPr>
          <p:cNvPr id="111623" name="Text Box 7"/>
          <p:cNvSpPr txBox="1">
            <a:spLocks noChangeArrowheads="1"/>
          </p:cNvSpPr>
          <p:nvPr/>
        </p:nvSpPr>
        <p:spPr bwMode="auto">
          <a:xfrm>
            <a:off x="3078163" y="1412875"/>
            <a:ext cx="2987675" cy="923925"/>
          </a:xfrm>
          <a:prstGeom prst="rect">
            <a:avLst/>
          </a:prstGeom>
          <a:solidFill>
            <a:srgbClr val="3399FF"/>
          </a:solidFill>
          <a:ln w="9525">
            <a:solidFill>
              <a:srgbClr val="331BE5"/>
            </a:solidFill>
            <a:miter lim="800000"/>
            <a:headEnd/>
            <a:tailEnd/>
          </a:ln>
          <a:effectLst>
            <a:outerShdw blurRad="50800" dist="38100" dir="2700000" algn="tl" rotWithShape="0">
              <a:prstClr val="black">
                <a:alpha val="40000"/>
              </a:prstClr>
            </a:outerShdw>
          </a:effectLst>
          <a:extLst/>
        </p:spPr>
        <p:txBody>
          <a:bodyPr wrap="none">
            <a:spAutoFit/>
          </a:bodyPr>
          <a:lstStyle/>
          <a:p>
            <a:pPr algn="ctr">
              <a:defRPr/>
            </a:pPr>
            <a:r>
              <a:rPr lang="es-ES_tradnl" sz="5400" b="1">
                <a:effectLst>
                  <a:outerShdw blurRad="38100" dist="38100" dir="2700000" algn="tl">
                    <a:srgbClr val="FFFFFF"/>
                  </a:outerShdw>
                </a:effectLst>
              </a:rPr>
              <a:t>EDUCAR</a:t>
            </a:r>
          </a:p>
        </p:txBody>
      </p:sp>
      <p:sp>
        <p:nvSpPr>
          <p:cNvPr id="90116" name="Text Box 4"/>
          <p:cNvSpPr txBox="1">
            <a:spLocks noChangeArrowheads="1"/>
          </p:cNvSpPr>
          <p:nvPr/>
        </p:nvSpPr>
        <p:spPr bwMode="auto">
          <a:xfrm>
            <a:off x="2016125" y="2636912"/>
            <a:ext cx="5118100" cy="2287588"/>
          </a:xfrm>
          <a:prstGeom prst="rect">
            <a:avLst/>
          </a:prstGeom>
          <a:solidFill>
            <a:schemeClr val="accent6">
              <a:lumMod val="20000"/>
              <a:lumOff val="80000"/>
            </a:schemeClr>
          </a:solidFill>
          <a:ln w="9525">
            <a:solidFill>
              <a:srgbClr val="331BE5"/>
            </a:solidFill>
            <a:miter lim="800000"/>
            <a:headEnd/>
            <a:tailEnd/>
          </a:ln>
          <a:effectLst>
            <a:outerShdw blurRad="50800" dist="38100" dir="2700000" algn="tl" rotWithShape="0">
              <a:prstClr val="black">
                <a:alpha val="40000"/>
              </a:prstClr>
            </a:outerShdw>
          </a:effectLst>
        </p:spPr>
        <p:txBody>
          <a:bodyPr wrap="none">
            <a:spAutoFit/>
          </a:bodyPr>
          <a:lstStyle/>
          <a:p>
            <a:pPr algn="ctr">
              <a:defRPr/>
            </a:pPr>
            <a:r>
              <a:rPr lang="es-ES_tradnl" sz="9600" dirty="0">
                <a:solidFill>
                  <a:srgbClr val="331BE5"/>
                </a:solidFill>
                <a:effectLst>
                  <a:outerShdw blurRad="38100" dist="38100" dir="2700000" algn="tl">
                    <a:srgbClr val="C0C0C0"/>
                  </a:outerShdw>
                </a:effectLst>
              </a:rPr>
              <a:t>EDUCAR</a:t>
            </a:r>
          </a:p>
          <a:p>
            <a:pPr algn="ctr">
              <a:defRPr/>
            </a:pPr>
            <a:r>
              <a:rPr lang="es-ES_tradnl" sz="4800" dirty="0">
                <a:solidFill>
                  <a:srgbClr val="331BE5"/>
                </a:solidFill>
                <a:effectLst>
                  <a:outerShdw blurRad="38100" dist="38100" dir="2700000" algn="tl">
                    <a:srgbClr val="C0C0C0"/>
                  </a:outerShdw>
                </a:effectLst>
              </a:rPr>
              <a:t>Fomentar valores</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05478"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162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111621"/>
                                        </p:tgtEl>
                                        <p:attrNameLst>
                                          <p:attrName>style.visibility</p:attrName>
                                        </p:attrNameLst>
                                      </p:cBhvr>
                                      <p:to>
                                        <p:strVal val="visible"/>
                                      </p:to>
                                    </p:set>
                                    <p:anim calcmode="discrete" valueType="clr">
                                      <p:cBhvr override="childStyle">
                                        <p:cTn id="11" dur="80"/>
                                        <p:tgtEl>
                                          <p:spTgt spid="111621"/>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11621"/>
                                        </p:tgtEl>
                                        <p:attrNameLst>
                                          <p:attrName>fillcolor</p:attrName>
                                        </p:attrNameLst>
                                      </p:cBhvr>
                                      <p:tavLst>
                                        <p:tav tm="0">
                                          <p:val>
                                            <p:clrVal>
                                              <a:schemeClr val="accent2"/>
                                            </p:clrVal>
                                          </p:val>
                                        </p:tav>
                                        <p:tav tm="50000">
                                          <p:val>
                                            <p:clrVal>
                                              <a:schemeClr val="hlink"/>
                                            </p:clrVal>
                                          </p:val>
                                        </p:tav>
                                      </p:tavLst>
                                    </p:anim>
                                    <p:set>
                                      <p:cBhvr>
                                        <p:cTn id="13" dur="80"/>
                                        <p:tgtEl>
                                          <p:spTgt spid="111621"/>
                                        </p:tgtEl>
                                        <p:attrNameLst>
                                          <p:attrName>fill.type</p:attrName>
                                        </p:attrNameLst>
                                      </p:cBhvr>
                                      <p:to>
                                        <p:strVal val="solid"/>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0116"/>
                                        </p:tgtEl>
                                        <p:attrNameLst>
                                          <p:attrName>style.visibility</p:attrName>
                                        </p:attrNameLst>
                                      </p:cBhvr>
                                      <p:to>
                                        <p:strVal val="visible"/>
                                      </p:to>
                                    </p:set>
                                    <p:animEffect transition="in" filter="dissolve">
                                      <p:cBhvr>
                                        <p:cTn id="18" dur="3000"/>
                                        <p:tgtEl>
                                          <p:spTgt spid="90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1" grpId="0" animBg="1"/>
      <p:bldP spid="111623" grpId="0" animBg="1"/>
      <p:bldP spid="90116"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81" name="Picture 5" descr="large_071108_cammuso"/>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77938" y="836613"/>
            <a:ext cx="6586537" cy="4929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2583" name="Rectangle 7"/>
          <p:cNvSpPr>
            <a:spLocks noChangeArrowheads="1"/>
          </p:cNvSpPr>
          <p:nvPr/>
        </p:nvSpPr>
        <p:spPr bwMode="auto">
          <a:xfrm>
            <a:off x="4140200" y="1052513"/>
            <a:ext cx="1511300" cy="136842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s-VE"/>
          </a:p>
        </p:txBody>
      </p:sp>
      <p:sp>
        <p:nvSpPr>
          <p:cNvPr id="152584" name="Text Box 8"/>
          <p:cNvSpPr txBox="1">
            <a:spLocks noChangeArrowheads="1"/>
          </p:cNvSpPr>
          <p:nvPr/>
        </p:nvSpPr>
        <p:spPr bwMode="auto">
          <a:xfrm>
            <a:off x="3924300" y="1052513"/>
            <a:ext cx="1871663" cy="122396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algn="ctr">
              <a:defRPr/>
            </a:pPr>
            <a:r>
              <a:rPr lang="es-ES_tradnl" sz="2000">
                <a:effectLst>
                  <a:outerShdw blurRad="38100" dist="38100" dir="2700000" algn="tl">
                    <a:srgbClr val="C0C0C0"/>
                  </a:outerShdw>
                </a:effectLst>
              </a:rPr>
              <a:t>¡Qué va, yo no voy a ser  tu cómplice en </a:t>
            </a:r>
          </a:p>
          <a:p>
            <a:pPr algn="ctr">
              <a:defRPr/>
            </a:pPr>
            <a:r>
              <a:rPr lang="es-ES_tradnl" sz="2000">
                <a:effectLst>
                  <a:outerShdw blurRad="38100" dist="38100" dir="2700000" algn="tl">
                    <a:srgbClr val="C0C0C0"/>
                  </a:outerShdw>
                </a:effectLst>
              </a:rPr>
              <a:t>un delito!</a:t>
            </a:r>
            <a:endParaRPr lang="es-ES_tradnl" sz="2000">
              <a:effectLst>
                <a:outerShdw blurRad="38100" dist="38100" dir="2700000" algn="tl">
                  <a:srgbClr val="C0C0C0"/>
                </a:outerShdw>
              </a:effectLst>
              <a:latin typeface="Arial" charset="0"/>
            </a:endParaRPr>
          </a:p>
        </p:txBody>
      </p:sp>
      <p:sp>
        <p:nvSpPr>
          <p:cNvPr id="152585" name="Text Box 9"/>
          <p:cNvSpPr txBox="1">
            <a:spLocks noChangeArrowheads="1"/>
          </p:cNvSpPr>
          <p:nvPr/>
        </p:nvSpPr>
        <p:spPr bwMode="auto">
          <a:xfrm>
            <a:off x="434975" y="2420938"/>
            <a:ext cx="1685925" cy="1200150"/>
          </a:xfrm>
          <a:prstGeom prst="rect">
            <a:avLst/>
          </a:prstGeom>
          <a:solidFill>
            <a:schemeClr val="accent6">
              <a:lumMod val="40000"/>
              <a:lumOff val="60000"/>
            </a:schemeClr>
          </a:solidFill>
          <a:ln w="28575">
            <a:solidFill>
              <a:schemeClr val="accent2"/>
            </a:solidFill>
            <a:miter lim="800000"/>
            <a:headEnd/>
            <a:tailEnd/>
          </a:ln>
          <a:effectLst/>
          <a:extLst/>
        </p:spPr>
        <p:txBody>
          <a:bodyPr wrap="none">
            <a:spAutoFit/>
          </a:bodyPr>
          <a:lstStyle/>
          <a:p>
            <a:pPr>
              <a:defRPr/>
            </a:pPr>
            <a:r>
              <a:rPr lang="es-ES_tradnl" sz="3600" b="1">
                <a:effectLst>
                  <a:outerShdw blurRad="38100" dist="38100" dir="2700000" algn="tl">
                    <a:srgbClr val="FFFFFF"/>
                  </a:outerShdw>
                </a:effectLst>
              </a:rPr>
              <a:t>¿Qué </a:t>
            </a:r>
          </a:p>
          <a:p>
            <a:pPr>
              <a:defRPr/>
            </a:pPr>
            <a:r>
              <a:rPr lang="es-ES_tradnl" sz="3600" b="1">
                <a:effectLst>
                  <a:outerShdw blurRad="38100" dist="38100" dir="2700000" algn="tl">
                    <a:srgbClr val="FFFFFF"/>
                  </a:outerShdw>
                </a:effectLst>
              </a:rPr>
              <a:t>hacer?</a:t>
            </a:r>
          </a:p>
        </p:txBody>
      </p:sp>
      <p:sp>
        <p:nvSpPr>
          <p:cNvPr id="152586" name="Text Box 10"/>
          <p:cNvSpPr txBox="1">
            <a:spLocks noChangeArrowheads="1"/>
          </p:cNvSpPr>
          <p:nvPr/>
        </p:nvSpPr>
        <p:spPr bwMode="auto">
          <a:xfrm>
            <a:off x="4127500" y="5375275"/>
            <a:ext cx="3608388" cy="1108075"/>
          </a:xfrm>
          <a:prstGeom prst="rect">
            <a:avLst/>
          </a:prstGeom>
          <a:solidFill>
            <a:srgbClr val="9BBCFF"/>
          </a:solidFill>
          <a:ln w="9525">
            <a:solidFill>
              <a:srgbClr val="0000CC"/>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s-ES" sz="6600" b="1">
                <a:solidFill>
                  <a:srgbClr val="0000CC"/>
                </a:solidFill>
                <a:effectLst>
                  <a:outerShdw blurRad="38100" dist="38100" dir="2700000" algn="tl">
                    <a:srgbClr val="000000"/>
                  </a:outerShdw>
                </a:effectLst>
              </a:rPr>
              <a:t>EDUCAR</a:t>
            </a:r>
          </a:p>
        </p:txBody>
      </p:sp>
      <p:sp>
        <p:nvSpPr>
          <p:cNvPr id="10650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
        <p:nvSpPr>
          <p:cNvPr id="106504" name="Rectangle 11"/>
          <p:cNvSpPr>
            <a:spLocks noChangeArrowheads="1"/>
          </p:cNvSpPr>
          <p:nvPr/>
        </p:nvSpPr>
        <p:spPr bwMode="auto">
          <a:xfrm>
            <a:off x="887413" y="5765800"/>
            <a:ext cx="3095625"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r"/>
            <a:r>
              <a:rPr lang="es-ES" sz="1000"/>
              <a:t>http://blog.syracuse.com/voices/2007/11/large_071108_cammuso.jpg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25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1" presetClass="entr" presetSubtype="0" fill="hold" grpId="0" nodeType="clickEffect">
                                  <p:stCondLst>
                                    <p:cond delay="0"/>
                                  </p:stCondLst>
                                  <p:iterate type="lt">
                                    <p:tmPct val="5000"/>
                                  </p:iterate>
                                  <p:childTnLst>
                                    <p:set>
                                      <p:cBhvr>
                                        <p:cTn id="10" dur="1" fill="hold">
                                          <p:stCondLst>
                                            <p:cond delay="0"/>
                                          </p:stCondLst>
                                        </p:cTn>
                                        <p:tgtEl>
                                          <p:spTgt spid="152586"/>
                                        </p:tgtEl>
                                        <p:attrNameLst>
                                          <p:attrName>style.visibility</p:attrName>
                                        </p:attrNameLst>
                                      </p:cBhvr>
                                      <p:to>
                                        <p:strVal val="visible"/>
                                      </p:to>
                                    </p:set>
                                    <p:anim calcmode="lin" valueType="num">
                                      <p:cBhvr>
                                        <p:cTn id="11" dur="1000" fill="hold"/>
                                        <p:tgtEl>
                                          <p:spTgt spid="152586"/>
                                        </p:tgtEl>
                                        <p:attrNameLst>
                                          <p:attrName>ppt_w</p:attrName>
                                        </p:attrNameLst>
                                      </p:cBhvr>
                                      <p:tavLst>
                                        <p:tav tm="0">
                                          <p:val>
                                            <p:fltVal val="0"/>
                                          </p:val>
                                        </p:tav>
                                        <p:tav tm="100000">
                                          <p:val>
                                            <p:strVal val="#ppt_w"/>
                                          </p:val>
                                        </p:tav>
                                      </p:tavLst>
                                    </p:anim>
                                    <p:anim calcmode="lin" valueType="num">
                                      <p:cBhvr>
                                        <p:cTn id="12" dur="1000" fill="hold"/>
                                        <p:tgtEl>
                                          <p:spTgt spid="152586"/>
                                        </p:tgtEl>
                                        <p:attrNameLst>
                                          <p:attrName>ppt_h</p:attrName>
                                        </p:attrNameLst>
                                      </p:cBhvr>
                                      <p:tavLst>
                                        <p:tav tm="0">
                                          <p:val>
                                            <p:fltVal val="0"/>
                                          </p:val>
                                        </p:tav>
                                        <p:tav tm="100000">
                                          <p:val>
                                            <p:strVal val="#ppt_h"/>
                                          </p:val>
                                        </p:tav>
                                      </p:tavLst>
                                    </p:anim>
                                    <p:anim calcmode="lin" valueType="num">
                                      <p:cBhvr>
                                        <p:cTn id="13" dur="1000" fill="hold"/>
                                        <p:tgtEl>
                                          <p:spTgt spid="152586"/>
                                        </p:tgtEl>
                                        <p:attrNameLst>
                                          <p:attrName>style.rotation</p:attrName>
                                        </p:attrNameLst>
                                      </p:cBhvr>
                                      <p:tavLst>
                                        <p:tav tm="0">
                                          <p:val>
                                            <p:fltVal val="90"/>
                                          </p:val>
                                        </p:tav>
                                        <p:tav tm="100000">
                                          <p:val>
                                            <p:fltVal val="0"/>
                                          </p:val>
                                        </p:tav>
                                      </p:tavLst>
                                    </p:anim>
                                    <p:animEffect transition="in" filter="fade">
                                      <p:cBhvr>
                                        <p:cTn id="14" dur="1000"/>
                                        <p:tgtEl>
                                          <p:spTgt spid="15258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258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258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152584"/>
                                        </p:tgtEl>
                                        <p:attrNameLst>
                                          <p:attrName>style.visibility</p:attrName>
                                        </p:attrNameLst>
                                      </p:cBhvr>
                                      <p:to>
                                        <p:strVal val="visible"/>
                                      </p:to>
                                    </p:set>
                                    <p:anim calcmode="discrete" valueType="clr">
                                      <p:cBhvr override="childStyle">
                                        <p:cTn id="25" dur="80"/>
                                        <p:tgtEl>
                                          <p:spTgt spid="152584"/>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152584"/>
                                        </p:tgtEl>
                                        <p:attrNameLst>
                                          <p:attrName>fillcolor</p:attrName>
                                        </p:attrNameLst>
                                      </p:cBhvr>
                                      <p:tavLst>
                                        <p:tav tm="0">
                                          <p:val>
                                            <p:clrVal>
                                              <a:schemeClr val="accent2"/>
                                            </p:clrVal>
                                          </p:val>
                                        </p:tav>
                                        <p:tav tm="50000">
                                          <p:val>
                                            <p:clrVal>
                                              <a:schemeClr val="hlink"/>
                                            </p:clrVal>
                                          </p:val>
                                        </p:tav>
                                      </p:tavLst>
                                    </p:anim>
                                    <p:set>
                                      <p:cBhvr>
                                        <p:cTn id="27" dur="80"/>
                                        <p:tgtEl>
                                          <p:spTgt spid="15258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83" grpId="0" animBg="1"/>
      <p:bldP spid="152584" grpId="0" animBg="1"/>
      <p:bldP spid="152585" grpId="0" animBg="1"/>
      <p:bldP spid="152586"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7" name="Text Box 7"/>
          <p:cNvSpPr txBox="1">
            <a:spLocks noChangeArrowheads="1"/>
          </p:cNvSpPr>
          <p:nvPr/>
        </p:nvSpPr>
        <p:spPr bwMode="auto">
          <a:xfrm>
            <a:off x="504954" y="670351"/>
            <a:ext cx="2834430" cy="830997"/>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_tradnl" b="1" dirty="0">
                <a:solidFill>
                  <a:srgbClr val="002060"/>
                </a:solidFill>
                <a:effectLst>
                  <a:outerShdw blurRad="38100" dist="38100" dir="2700000" algn="tl">
                    <a:srgbClr val="C0C0C0"/>
                  </a:outerShdw>
                </a:effectLst>
              </a:rPr>
              <a:t>¿Qué se sugiere </a:t>
            </a:r>
          </a:p>
          <a:p>
            <a:pPr algn="ctr">
              <a:defRPr/>
            </a:pPr>
            <a:r>
              <a:rPr lang="es-ES_tradnl" b="1" dirty="0">
                <a:solidFill>
                  <a:srgbClr val="002060"/>
                </a:solidFill>
                <a:effectLst>
                  <a:outerShdw blurRad="38100" dist="38100" dir="2700000" algn="tl">
                    <a:srgbClr val="C0C0C0"/>
                  </a:outerShdw>
                </a:effectLst>
              </a:rPr>
              <a:t>que se haga aquí?</a:t>
            </a:r>
          </a:p>
        </p:txBody>
      </p:sp>
      <p:sp>
        <p:nvSpPr>
          <p:cNvPr id="117768" name="Text Box 8"/>
          <p:cNvSpPr txBox="1">
            <a:spLocks noChangeArrowheads="1"/>
          </p:cNvSpPr>
          <p:nvPr/>
        </p:nvSpPr>
        <p:spPr bwMode="auto">
          <a:xfrm>
            <a:off x="3584575" y="2349500"/>
            <a:ext cx="197485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_tradnl">
                <a:effectLst>
                  <a:outerShdw blurRad="38100" dist="38100" dir="2700000" algn="tl">
                    <a:srgbClr val="C0C0C0"/>
                  </a:outerShdw>
                </a:effectLst>
              </a:rPr>
              <a:t>¿CODEPRE? </a:t>
            </a:r>
          </a:p>
          <a:p>
            <a:pPr algn="ctr">
              <a:defRPr/>
            </a:pPr>
            <a:r>
              <a:rPr lang="es-ES_tradnl">
                <a:effectLst>
                  <a:outerShdw blurRad="38100" dist="38100" dir="2700000" algn="tl">
                    <a:srgbClr val="C0C0C0"/>
                  </a:outerShdw>
                </a:effectLst>
              </a:rPr>
              <a:t>¿CEP?</a:t>
            </a:r>
          </a:p>
        </p:txBody>
      </p:sp>
      <p:sp>
        <p:nvSpPr>
          <p:cNvPr id="117769" name="Text Box 9"/>
          <p:cNvSpPr txBox="1">
            <a:spLocks noChangeArrowheads="1"/>
          </p:cNvSpPr>
          <p:nvPr/>
        </p:nvSpPr>
        <p:spPr bwMode="auto">
          <a:xfrm>
            <a:off x="2436813" y="4052888"/>
            <a:ext cx="4268787" cy="5794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_tradnl" sz="3200" dirty="0">
                <a:effectLst>
                  <a:outerShdw blurRad="38100" dist="38100" dir="2700000" algn="tl">
                    <a:srgbClr val="C0C0C0"/>
                  </a:outerShdw>
                </a:effectLst>
              </a:rPr>
              <a:t>¿Cada departamento?</a:t>
            </a:r>
          </a:p>
        </p:txBody>
      </p:sp>
      <p:sp>
        <p:nvSpPr>
          <p:cNvPr id="117771" name="Text Box 11"/>
          <p:cNvSpPr txBox="1">
            <a:spLocks noChangeArrowheads="1"/>
          </p:cNvSpPr>
          <p:nvPr/>
        </p:nvSpPr>
        <p:spPr bwMode="auto">
          <a:xfrm>
            <a:off x="2151063" y="4748213"/>
            <a:ext cx="4841875" cy="8239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_tradnl" sz="4800" dirty="0">
                <a:solidFill>
                  <a:srgbClr val="CC0000"/>
                </a:solidFill>
                <a:effectLst>
                  <a:outerShdw blurRad="38100" dist="38100" dir="2700000" algn="tl">
                    <a:srgbClr val="C0C0C0"/>
                  </a:outerShdw>
                </a:effectLst>
              </a:rPr>
              <a:t>¿Cada individuo?</a:t>
            </a:r>
          </a:p>
        </p:txBody>
      </p:sp>
      <p:sp>
        <p:nvSpPr>
          <p:cNvPr id="117772" name="Text Box 12"/>
          <p:cNvSpPr txBox="1">
            <a:spLocks noChangeArrowheads="1"/>
          </p:cNvSpPr>
          <p:nvPr/>
        </p:nvSpPr>
        <p:spPr bwMode="auto">
          <a:xfrm>
            <a:off x="3132138" y="3270250"/>
            <a:ext cx="2944812" cy="519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es-ES_tradnl" sz="2800" dirty="0">
                <a:effectLst>
                  <a:outerShdw blurRad="38100" dist="38100" dir="2700000" algn="tl">
                    <a:srgbClr val="C0C0C0"/>
                  </a:outerShdw>
                </a:effectLst>
              </a:rPr>
              <a:t>¿Cada facultad ?</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16744"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7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776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777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776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77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7" grpId="0"/>
      <p:bldP spid="117768" grpId="0"/>
      <p:bldP spid="117769" grpId="0"/>
      <p:bldP spid="117771" grpId="0"/>
      <p:bldP spid="117772" grpId="0"/>
    </p:bld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1 CuadroTexto"/>
          <p:cNvSpPr txBox="1"/>
          <p:nvPr/>
        </p:nvSpPr>
        <p:spPr>
          <a:xfrm>
            <a:off x="1483654" y="3075057"/>
            <a:ext cx="6176691" cy="707886"/>
          </a:xfrm>
          <a:prstGeom prst="rect">
            <a:avLst/>
          </a:prstGeom>
          <a:noFill/>
        </p:spPr>
        <p:txBody>
          <a:bodyPr wrap="none" rtlCol="0">
            <a:spAutoFit/>
          </a:bodyPr>
          <a:lstStyle/>
          <a:p>
            <a:r>
              <a:rPr lang="es-VE" sz="4000" dirty="0" smtClean="0">
                <a:effectLst>
                  <a:outerShdw blurRad="38100" dist="38100" dir="2700000" algn="tl">
                    <a:srgbClr val="000000">
                      <a:alpha val="43137"/>
                    </a:srgbClr>
                  </a:outerShdw>
                </a:effectLst>
              </a:rPr>
              <a:t>¿Qué es la investigación?</a:t>
            </a:r>
            <a:endParaRPr lang="es-VE" sz="4000" dirty="0">
              <a:effectLst>
                <a:outerShdw blurRad="38100" dist="38100" dir="2700000" algn="tl">
                  <a:srgbClr val="000000">
                    <a:alpha val="43137"/>
                  </a:srgbClr>
                </a:outerShdw>
              </a:effectLst>
            </a:endParaRPr>
          </a:p>
        </p:txBody>
      </p:sp>
      <p:sp>
        <p:nvSpPr>
          <p:cNvPr id="3" name="Text Box 4"/>
          <p:cNvSpPr txBox="1">
            <a:spLocks noChangeArrowheads="1"/>
          </p:cNvSpPr>
          <p:nvPr/>
        </p:nvSpPr>
        <p:spPr bwMode="auto">
          <a:xfrm>
            <a:off x="6296682"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1315116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5483" name="Text Box 11"/>
          <p:cNvSpPr txBox="1">
            <a:spLocks noChangeArrowheads="1"/>
          </p:cNvSpPr>
          <p:nvPr/>
        </p:nvSpPr>
        <p:spPr bwMode="auto">
          <a:xfrm>
            <a:off x="1674813" y="2698750"/>
            <a:ext cx="5795962" cy="850900"/>
          </a:xfrm>
          <a:prstGeom prst="rect">
            <a:avLst/>
          </a:prstGeom>
          <a:solidFill>
            <a:srgbClr val="E4E4F8"/>
          </a:solidFill>
          <a:ln w="28575">
            <a:solidFill>
              <a:schemeClr val="accent2"/>
            </a:solidFill>
            <a:miter lim="800000"/>
            <a:headEnd/>
            <a:tailEnd/>
          </a:ln>
          <a:effectLst/>
          <a:extLst>
            <a:ext uri="{AF507438-7753-43E0-B8FC-AC1667EBCBE1}">
              <a14:hiddenEffects xmlns="" xmlns:a14="http://schemas.microsoft.com/office/drawing/2010/main">
                <a:effectLst>
                  <a:outerShdw dist="35921" dir="2700000" algn="ctr" rotWithShape="0">
                    <a:srgbClr val="FFCC00"/>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_tradnl" smtClean="0">
                <a:effectLst>
                  <a:outerShdw blurRad="38100" dist="38100" dir="2700000" algn="tl">
                    <a:srgbClr val="FFFFFF"/>
                  </a:outerShdw>
                </a:effectLst>
                <a:latin typeface="Comic Sans MS" pitchFamily="66" charset="0"/>
              </a:rPr>
              <a:t>Es el trabajo académico que le permite </a:t>
            </a:r>
          </a:p>
          <a:p>
            <a:pPr algn="ctr">
              <a:defRPr/>
            </a:pPr>
            <a:r>
              <a:rPr lang="es-ES_tradnl" smtClean="0">
                <a:effectLst>
                  <a:outerShdw blurRad="38100" dist="38100" dir="2700000" algn="tl">
                    <a:srgbClr val="FFFFFF"/>
                  </a:outerShdw>
                </a:effectLst>
                <a:latin typeface="Comic Sans MS" pitchFamily="66" charset="0"/>
              </a:rPr>
              <a:t>al estudiante obtener su título</a:t>
            </a:r>
          </a:p>
        </p:txBody>
      </p:sp>
      <p:sp>
        <p:nvSpPr>
          <p:cNvPr id="105484" name="Text Box 12"/>
          <p:cNvSpPr txBox="1">
            <a:spLocks noChangeArrowheads="1"/>
          </p:cNvSpPr>
          <p:nvPr/>
        </p:nvSpPr>
        <p:spPr bwMode="auto">
          <a:xfrm>
            <a:off x="1906588" y="3860800"/>
            <a:ext cx="5329237" cy="1311275"/>
          </a:xfrm>
          <a:prstGeom prst="rect">
            <a:avLst/>
          </a:prstGeom>
          <a:solidFill>
            <a:srgbClr val="FFFFCC"/>
          </a:solidFill>
          <a:ln>
            <a:noFill/>
          </a:ln>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_tradnl" sz="2000" smtClean="0">
                <a:effectLst>
                  <a:outerShdw blurRad="38100" dist="38100" dir="2700000" algn="tl">
                    <a:srgbClr val="C0C0C0"/>
                  </a:outerShdw>
                </a:effectLst>
                <a:latin typeface="Comic Sans MS" pitchFamily="66" charset="0"/>
              </a:rPr>
              <a:t>Debería significar el resultado </a:t>
            </a:r>
          </a:p>
          <a:p>
            <a:pPr algn="ctr">
              <a:defRPr/>
            </a:pPr>
            <a:r>
              <a:rPr lang="es-ES_tradnl" sz="2000" smtClean="0">
                <a:effectLst>
                  <a:outerShdw blurRad="38100" dist="38100" dir="2700000" algn="tl">
                    <a:srgbClr val="C0C0C0"/>
                  </a:outerShdw>
                </a:effectLst>
                <a:latin typeface="Comic Sans MS" pitchFamily="66" charset="0"/>
              </a:rPr>
              <a:t>del esfuerzo académico del ESTUDIANTE realizado durante un cierto tiempo </a:t>
            </a:r>
          </a:p>
          <a:p>
            <a:pPr algn="ctr">
              <a:defRPr/>
            </a:pPr>
            <a:r>
              <a:rPr lang="es-ES_tradnl" sz="2000" smtClean="0">
                <a:effectLst>
                  <a:outerShdw blurRad="38100" dist="38100" dir="2700000" algn="tl">
                    <a:srgbClr val="C0C0C0"/>
                  </a:outerShdw>
                </a:effectLst>
                <a:latin typeface="Comic Sans MS" pitchFamily="66" charset="0"/>
              </a:rPr>
              <a:t>bajo la guía experta del TUTOR</a:t>
            </a:r>
          </a:p>
        </p:txBody>
      </p:sp>
      <p:sp>
        <p:nvSpPr>
          <p:cNvPr id="105485" name="Text Box 13"/>
          <p:cNvSpPr txBox="1">
            <a:spLocks noChangeArrowheads="1"/>
          </p:cNvSpPr>
          <p:nvPr/>
        </p:nvSpPr>
        <p:spPr bwMode="auto">
          <a:xfrm>
            <a:off x="6011863" y="5661025"/>
            <a:ext cx="1820862" cy="396875"/>
          </a:xfrm>
          <a:prstGeom prst="rect">
            <a:avLst/>
          </a:prstGeom>
          <a:noFill/>
          <a:ln w="9525">
            <a:noFill/>
            <a:miter lim="800000"/>
            <a:headEnd/>
            <a:tailEnd/>
          </a:ln>
          <a:effectLst/>
        </p:spPr>
        <p:txBody>
          <a:bodyPr wrap="none">
            <a:spAutoFit/>
          </a:bodyPr>
          <a:lstStyle/>
          <a:p>
            <a:pPr algn="ctr">
              <a:defRPr/>
            </a:pPr>
            <a:r>
              <a:rPr lang="es-ES_tradnl" sz="2000">
                <a:effectLst>
                  <a:outerShdw blurRad="38100" dist="38100" dir="2700000" algn="tl">
                    <a:srgbClr val="C0C0C0"/>
                  </a:outerShdw>
                </a:effectLst>
              </a:rPr>
              <a:t>Sin embargo…</a:t>
            </a:r>
          </a:p>
        </p:txBody>
      </p:sp>
      <p:sp>
        <p:nvSpPr>
          <p:cNvPr id="105486" name="Text Box 14"/>
          <p:cNvSpPr txBox="1">
            <a:spLocks noChangeArrowheads="1"/>
          </p:cNvSpPr>
          <p:nvPr/>
        </p:nvSpPr>
        <p:spPr bwMode="auto">
          <a:xfrm>
            <a:off x="2654300" y="1773238"/>
            <a:ext cx="3843338" cy="650875"/>
          </a:xfrm>
          <a:prstGeom prst="rect">
            <a:avLst/>
          </a:prstGeom>
          <a:solidFill>
            <a:schemeClr val="accent6">
              <a:lumMod val="20000"/>
              <a:lumOff val="80000"/>
            </a:schemeClr>
          </a:solidFill>
          <a:ln w="28575">
            <a:solidFill>
              <a:srgbClr val="331BE5"/>
            </a:solidFill>
            <a:miter lim="800000"/>
            <a:headEnd/>
            <a:tailEnd/>
          </a:ln>
          <a:effectLst>
            <a:outerShdw blurRad="50800" dist="38100" dir="2700000" algn="tl" rotWithShape="0">
              <a:prstClr val="black">
                <a:alpha val="40000"/>
              </a:prstClr>
            </a:outerShdw>
          </a:effec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defRPr/>
            </a:pPr>
            <a:r>
              <a:rPr lang="es-ES_tradnl" sz="3600" smtClean="0">
                <a:solidFill>
                  <a:srgbClr val="C00000"/>
                </a:solidFill>
                <a:effectLst>
                  <a:outerShdw blurRad="38100" dist="38100" dir="2700000" algn="tl">
                    <a:srgbClr val="000000">
                      <a:alpha val="43137"/>
                    </a:srgbClr>
                  </a:outerShdw>
                </a:effectLst>
                <a:latin typeface="Comic Sans MS" pitchFamily="66" charset="0"/>
              </a:rPr>
              <a:t>¿Qué es la tesis?</a:t>
            </a:r>
          </a:p>
        </p:txBody>
      </p:sp>
      <p:sp>
        <p:nvSpPr>
          <p:cNvPr id="152586" name="Rectangle 10"/>
          <p:cNvSpPr>
            <a:spLocks noChangeArrowheads="1"/>
          </p:cNvSpPr>
          <p:nvPr/>
        </p:nvSpPr>
        <p:spPr bwMode="auto">
          <a:xfrm>
            <a:off x="6732588" y="476250"/>
            <a:ext cx="1804987"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2698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5486"/>
                                        </p:tgtEl>
                                        <p:attrNameLst>
                                          <p:attrName>style.visibility</p:attrName>
                                        </p:attrNameLst>
                                      </p:cBhvr>
                                      <p:to>
                                        <p:strVal val="visible"/>
                                      </p:to>
                                    </p:set>
                                    <p:anim calcmode="discrete" valueType="clr">
                                      <p:cBhvr override="childStyle">
                                        <p:cTn id="7" dur="80"/>
                                        <p:tgtEl>
                                          <p:spTgt spid="10548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5486"/>
                                        </p:tgtEl>
                                        <p:attrNameLst>
                                          <p:attrName>fillcolor</p:attrName>
                                        </p:attrNameLst>
                                      </p:cBhvr>
                                      <p:tavLst>
                                        <p:tav tm="0">
                                          <p:val>
                                            <p:clrVal>
                                              <a:schemeClr val="accent2"/>
                                            </p:clrVal>
                                          </p:val>
                                        </p:tav>
                                        <p:tav tm="50000">
                                          <p:val>
                                            <p:clrVal>
                                              <a:schemeClr val="hlink"/>
                                            </p:clrVal>
                                          </p:val>
                                        </p:tav>
                                      </p:tavLst>
                                    </p:anim>
                                    <p:set>
                                      <p:cBhvr>
                                        <p:cTn id="9" dur="80"/>
                                        <p:tgtEl>
                                          <p:spTgt spid="105486"/>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105483"/>
                                        </p:tgtEl>
                                        <p:attrNameLst>
                                          <p:attrName>style.visibility</p:attrName>
                                        </p:attrNameLst>
                                      </p:cBhvr>
                                      <p:to>
                                        <p:strVal val="visible"/>
                                      </p:to>
                                    </p:set>
                                    <p:anim calcmode="discrete" valueType="clr">
                                      <p:cBhvr override="childStyle">
                                        <p:cTn id="14" dur="80"/>
                                        <p:tgtEl>
                                          <p:spTgt spid="10548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05483"/>
                                        </p:tgtEl>
                                        <p:attrNameLst>
                                          <p:attrName>fillcolor</p:attrName>
                                        </p:attrNameLst>
                                      </p:cBhvr>
                                      <p:tavLst>
                                        <p:tav tm="0">
                                          <p:val>
                                            <p:clrVal>
                                              <a:schemeClr val="accent2"/>
                                            </p:clrVal>
                                          </p:val>
                                        </p:tav>
                                        <p:tav tm="50000">
                                          <p:val>
                                            <p:clrVal>
                                              <a:schemeClr val="hlink"/>
                                            </p:clrVal>
                                          </p:val>
                                        </p:tav>
                                      </p:tavLst>
                                    </p:anim>
                                    <p:set>
                                      <p:cBhvr>
                                        <p:cTn id="16" dur="80"/>
                                        <p:tgtEl>
                                          <p:spTgt spid="105483"/>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5484"/>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105485"/>
                                        </p:tgtEl>
                                        <p:attrNameLst>
                                          <p:attrName>style.visibility</p:attrName>
                                        </p:attrNameLst>
                                      </p:cBhvr>
                                      <p:to>
                                        <p:strVal val="visible"/>
                                      </p:to>
                                    </p:set>
                                    <p:anim calcmode="discrete" valueType="clr">
                                      <p:cBhvr override="childStyle">
                                        <p:cTn id="25" dur="80"/>
                                        <p:tgtEl>
                                          <p:spTgt spid="105485"/>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105485"/>
                                        </p:tgtEl>
                                        <p:attrNameLst>
                                          <p:attrName>fillcolor</p:attrName>
                                        </p:attrNameLst>
                                      </p:cBhvr>
                                      <p:tavLst>
                                        <p:tav tm="0">
                                          <p:val>
                                            <p:clrVal>
                                              <a:schemeClr val="accent2"/>
                                            </p:clrVal>
                                          </p:val>
                                        </p:tav>
                                        <p:tav tm="50000">
                                          <p:val>
                                            <p:clrVal>
                                              <a:schemeClr val="hlink"/>
                                            </p:clrVal>
                                          </p:val>
                                        </p:tav>
                                      </p:tavLst>
                                    </p:anim>
                                    <p:set>
                                      <p:cBhvr>
                                        <p:cTn id="27" dur="80"/>
                                        <p:tgtEl>
                                          <p:spTgt spid="10548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83" grpId="0" animBg="1"/>
      <p:bldP spid="105484" grpId="0" animBg="1"/>
      <p:bldP spid="105485" grpId="0"/>
      <p:bldP spid="105486"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1 CuadroTexto"/>
          <p:cNvSpPr txBox="1"/>
          <p:nvPr/>
        </p:nvSpPr>
        <p:spPr>
          <a:xfrm>
            <a:off x="1789828" y="3013501"/>
            <a:ext cx="5564344" cy="830997"/>
          </a:xfrm>
          <a:prstGeom prst="rect">
            <a:avLst/>
          </a:prstGeom>
          <a:solidFill>
            <a:srgbClr val="FFFFCC"/>
          </a:solidFill>
          <a:effectLst>
            <a:outerShdw blurRad="50800" dist="38100" dir="2700000" algn="tl" rotWithShape="0">
              <a:prstClr val="black">
                <a:alpha val="40000"/>
              </a:prstClr>
            </a:outerShdw>
          </a:effectLst>
        </p:spPr>
        <p:txBody>
          <a:bodyPr wrap="none" rtlCol="0">
            <a:spAutoFit/>
          </a:bodyPr>
          <a:lstStyle/>
          <a:p>
            <a:r>
              <a:rPr lang="es-VE" sz="4800" dirty="0" smtClean="0">
                <a:solidFill>
                  <a:srgbClr val="C00000"/>
                </a:solidFill>
                <a:effectLst>
                  <a:outerShdw blurRad="38100" dist="38100" dir="2700000" algn="tl">
                    <a:srgbClr val="000000">
                      <a:alpha val="43137"/>
                    </a:srgbClr>
                  </a:outerShdw>
                </a:effectLst>
              </a:rPr>
              <a:t>La Tesis y el TRIO</a:t>
            </a:r>
            <a:endParaRPr lang="es-VE" sz="4800" dirty="0">
              <a:solidFill>
                <a:srgbClr val="C00000"/>
              </a:solidFill>
              <a:effectLst>
                <a:outerShdw blurRad="38100" dist="38100" dir="2700000" algn="tl">
                  <a:srgbClr val="000000">
                    <a:alpha val="43137"/>
                  </a:srgbClr>
                </a:outerShdw>
              </a:effectLst>
            </a:endParaRPr>
          </a:p>
        </p:txBody>
      </p:sp>
      <p:sp>
        <p:nvSpPr>
          <p:cNvPr id="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extLst>
      <p:ext uri="{BB962C8B-B14F-4D97-AF65-F5344CB8AC3E}">
        <p14:creationId xmlns="" xmlns:p14="http://schemas.microsoft.com/office/powerpoint/2010/main" val="324763077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9" name="Text Box 11"/>
          <p:cNvSpPr txBox="1">
            <a:spLocks noChangeArrowheads="1"/>
          </p:cNvSpPr>
          <p:nvPr/>
        </p:nvSpPr>
        <p:spPr bwMode="auto">
          <a:xfrm>
            <a:off x="2051050" y="2205038"/>
            <a:ext cx="5041900" cy="1887537"/>
          </a:xfrm>
          <a:prstGeom prst="rect">
            <a:avLst/>
          </a:prstGeom>
          <a:solidFill>
            <a:srgbClr val="FFAA71"/>
          </a:solidFill>
          <a:ln w="28575">
            <a:solidFill>
              <a:srgbClr val="CC0000"/>
            </a:solidFill>
            <a:miter lim="800000"/>
            <a:headEnd/>
            <a:tailEnd/>
          </a:ln>
          <a:effectLst>
            <a:outerShdw dist="35921" dir="2700000" algn="ctr" rotWithShape="0">
              <a:schemeClr val="tx1"/>
            </a:outerShdw>
          </a:effec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buClr>
                <a:schemeClr val="accent2"/>
              </a:buClr>
              <a:defRPr/>
            </a:pPr>
            <a:r>
              <a:rPr lang="es-ES_tradnl" sz="3200" smtClean="0">
                <a:effectLst>
                  <a:outerShdw blurRad="38100" dist="38100" dir="2700000" algn="tl">
                    <a:srgbClr val="FFFFFF"/>
                  </a:outerShdw>
                </a:effectLst>
                <a:latin typeface="Comic Sans MS" pitchFamily="66" charset="0"/>
              </a:rPr>
              <a:t>Plagio en las Tesis </a:t>
            </a:r>
          </a:p>
          <a:p>
            <a:pPr algn="ctr">
              <a:buClr>
                <a:schemeClr val="accent2"/>
              </a:buClr>
              <a:defRPr/>
            </a:pPr>
            <a:endParaRPr lang="es-ES_tradnl" sz="2000" smtClean="0">
              <a:effectLst>
                <a:outerShdw blurRad="38100" dist="38100" dir="2700000" algn="tl">
                  <a:srgbClr val="FFFFFF"/>
                </a:outerShdw>
              </a:effectLst>
              <a:latin typeface="Comic Sans MS" pitchFamily="66" charset="0"/>
            </a:endParaRPr>
          </a:p>
          <a:p>
            <a:pPr algn="ctr">
              <a:buClr>
                <a:schemeClr val="accent2"/>
              </a:buClr>
              <a:defRPr/>
            </a:pPr>
            <a:r>
              <a:rPr lang="es-ES_tradnl" sz="3200" smtClean="0">
                <a:effectLst>
                  <a:outerShdw blurRad="38100" dist="38100" dir="2700000" algn="tl">
                    <a:srgbClr val="FFFFFF"/>
                  </a:outerShdw>
                </a:effectLst>
                <a:latin typeface="Comic Sans MS" pitchFamily="66" charset="0"/>
              </a:rPr>
              <a:t>Plagio en los Proyectos de investigación</a:t>
            </a:r>
          </a:p>
        </p:txBody>
      </p:sp>
      <p:sp>
        <p:nvSpPr>
          <p:cNvPr id="104460" name="Text Box 12"/>
          <p:cNvSpPr txBox="1">
            <a:spLocks noChangeArrowheads="1"/>
          </p:cNvSpPr>
          <p:nvPr/>
        </p:nvSpPr>
        <p:spPr bwMode="auto">
          <a:xfrm>
            <a:off x="1804988" y="4365625"/>
            <a:ext cx="5534025" cy="701675"/>
          </a:xfrm>
          <a:prstGeom prst="rect">
            <a:avLst/>
          </a:prstGeom>
          <a:noFill/>
          <a:ln w="9525">
            <a:noFill/>
            <a:miter lim="800000"/>
            <a:headEnd/>
            <a:tailEnd/>
          </a:ln>
          <a:effec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 sz="4000" b="1" smtClean="0">
                <a:solidFill>
                  <a:srgbClr val="CC0000"/>
                </a:solidFill>
                <a:effectLst>
                  <a:outerShdw blurRad="38100" dist="38100" dir="2700000" algn="tl">
                    <a:srgbClr val="C0C0C0"/>
                  </a:outerShdw>
                </a:effectLst>
                <a:latin typeface="Comic Sans MS" pitchFamily="66" charset="0"/>
              </a:rPr>
              <a:t>Frecuencia indeseable</a:t>
            </a:r>
          </a:p>
        </p:txBody>
      </p:sp>
      <p:sp>
        <p:nvSpPr>
          <p:cNvPr id="117778" name="Rectangle 18"/>
          <p:cNvSpPr>
            <a:spLocks noChangeArrowheads="1"/>
          </p:cNvSpPr>
          <p:nvPr/>
        </p:nvSpPr>
        <p:spPr bwMode="auto">
          <a:xfrm>
            <a:off x="6659563"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1981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45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104460"/>
                                        </p:tgtEl>
                                        <p:attrNameLst>
                                          <p:attrName>style.visibility</p:attrName>
                                        </p:attrNameLst>
                                      </p:cBhvr>
                                      <p:to>
                                        <p:strVal val="visible"/>
                                      </p:to>
                                    </p:set>
                                    <p:animEffect transition="in" filter="circle(in)">
                                      <p:cBhvr>
                                        <p:cTn id="11" dur="2000"/>
                                        <p:tgtEl>
                                          <p:spTgt spid="104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9" grpId="0" animBg="1"/>
      <p:bldP spid="104460"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ChangeArrowheads="1"/>
          </p:cNvSpPr>
          <p:nvPr/>
        </p:nvSpPr>
        <p:spPr bwMode="auto">
          <a:xfrm>
            <a:off x="6300788" y="476250"/>
            <a:ext cx="1928812" cy="609600"/>
          </a:xfrm>
          <a:prstGeom prst="rect">
            <a:avLst/>
          </a:prstGeom>
          <a:solidFill>
            <a:srgbClr val="EBEBFF"/>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Relación Tutor-</a:t>
            </a:r>
          </a:p>
          <a:p>
            <a:pPr>
              <a:buClr>
                <a:srgbClr val="FF0066"/>
              </a:buClr>
              <a:defRPr/>
            </a:pPr>
            <a:r>
              <a:rPr lang="es-ES" sz="1600" b="1">
                <a:effectLst>
                  <a:outerShdw blurRad="38100" dist="38100" dir="2700000" algn="tl">
                    <a:srgbClr val="FFFFFF"/>
                  </a:outerShdw>
                </a:effectLst>
              </a:rPr>
              <a:t>    Aprendices</a:t>
            </a:r>
            <a:endParaRPr lang="es-ES_tradnl" sz="1600" b="1">
              <a:effectLst>
                <a:outerShdw blurRad="38100" dist="38100" dir="2700000" algn="tl">
                  <a:srgbClr val="FFFFFF"/>
                </a:outerShdw>
              </a:effectLst>
            </a:endParaRPr>
          </a:p>
        </p:txBody>
      </p:sp>
      <p:sp>
        <p:nvSpPr>
          <p:cNvPr id="108550" name="Text Box 6"/>
          <p:cNvSpPr txBox="1">
            <a:spLocks noChangeArrowheads="1"/>
          </p:cNvSpPr>
          <p:nvPr/>
        </p:nvSpPr>
        <p:spPr bwMode="auto">
          <a:xfrm>
            <a:off x="1204913" y="1797050"/>
            <a:ext cx="1703387" cy="822325"/>
          </a:xfrm>
          <a:prstGeom prst="rect">
            <a:avLst/>
          </a:prstGeom>
          <a:solidFill>
            <a:srgbClr val="FF7043"/>
          </a:solidFill>
          <a:ln>
            <a:noFill/>
          </a:ln>
          <a:extLs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a:t>Plagio </a:t>
            </a:r>
          </a:p>
          <a:p>
            <a:pPr algn="ctr" eaLnBrk="1" hangingPunct="1"/>
            <a:r>
              <a:rPr lang="es-ES_tradnl"/>
              <a:t>intencional</a:t>
            </a:r>
          </a:p>
        </p:txBody>
      </p:sp>
      <p:sp>
        <p:nvSpPr>
          <p:cNvPr id="108551" name="Text Box 7"/>
          <p:cNvSpPr txBox="1">
            <a:spLocks noChangeArrowheads="1"/>
          </p:cNvSpPr>
          <p:nvPr/>
        </p:nvSpPr>
        <p:spPr bwMode="auto">
          <a:xfrm>
            <a:off x="3348038" y="1844675"/>
            <a:ext cx="1522412"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2000"/>
              <a:t>Conducta </a:t>
            </a:r>
          </a:p>
          <a:p>
            <a:pPr eaLnBrk="1" hangingPunct="1"/>
            <a:r>
              <a:rPr lang="es-ES_tradnl" sz="2000"/>
              <a:t>deshonesta</a:t>
            </a:r>
          </a:p>
        </p:txBody>
      </p:sp>
      <p:sp>
        <p:nvSpPr>
          <p:cNvPr id="108552" name="Text Box 8"/>
          <p:cNvSpPr txBox="1">
            <a:spLocks noChangeArrowheads="1"/>
          </p:cNvSpPr>
          <p:nvPr/>
        </p:nvSpPr>
        <p:spPr bwMode="auto">
          <a:xfrm>
            <a:off x="3059113" y="3644900"/>
            <a:ext cx="2355850" cy="1006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2000"/>
              <a:t>Ignorancia</a:t>
            </a:r>
          </a:p>
          <a:p>
            <a:pPr eaLnBrk="1" hangingPunct="1"/>
            <a:r>
              <a:rPr lang="es-ES_tradnl" sz="2000"/>
              <a:t>Irresponsabilidad </a:t>
            </a:r>
          </a:p>
          <a:p>
            <a:pPr eaLnBrk="1" hangingPunct="1"/>
            <a:r>
              <a:rPr lang="es-ES_tradnl" sz="2000"/>
              <a:t>de supervisores</a:t>
            </a:r>
          </a:p>
        </p:txBody>
      </p:sp>
      <p:sp>
        <p:nvSpPr>
          <p:cNvPr id="108553" name="Text Box 9"/>
          <p:cNvSpPr txBox="1">
            <a:spLocks noChangeArrowheads="1"/>
          </p:cNvSpPr>
          <p:nvPr/>
        </p:nvSpPr>
        <p:spPr bwMode="auto">
          <a:xfrm>
            <a:off x="995363" y="5373688"/>
            <a:ext cx="7134225" cy="547687"/>
          </a:xfrm>
          <a:prstGeom prst="rect">
            <a:avLst/>
          </a:prstGeom>
          <a:solidFill>
            <a:srgbClr val="FF6600"/>
          </a:solidFill>
          <a:ln w="28575" algn="ctr">
            <a:solidFill>
              <a:srgbClr val="CC0000"/>
            </a:solidFill>
            <a:miter lim="800000"/>
            <a:headEnd/>
            <a:tailEnd/>
          </a:ln>
          <a:effectLst>
            <a:outerShdw dist="35921" dir="2700000" algn="ctr" rotWithShape="0">
              <a:schemeClr val="tx1"/>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r" eaLnBrk="1" hangingPunct="1"/>
            <a:r>
              <a:rPr lang="es-ES_tradnl" sz="2800" b="1"/>
              <a:t>INACEPTABLE DE CUALQUIER FORMA</a:t>
            </a:r>
          </a:p>
        </p:txBody>
      </p:sp>
      <p:sp>
        <p:nvSpPr>
          <p:cNvPr id="108554" name="Rectangle 10"/>
          <p:cNvSpPr>
            <a:spLocks noChangeArrowheads="1"/>
          </p:cNvSpPr>
          <p:nvPr/>
        </p:nvSpPr>
        <p:spPr bwMode="auto">
          <a:xfrm>
            <a:off x="5651500" y="1844675"/>
            <a:ext cx="2079625" cy="1016000"/>
          </a:xfrm>
          <a:prstGeom prst="rect">
            <a:avLst/>
          </a:prstGeom>
          <a:solidFill>
            <a:srgbClr val="FFAA71"/>
          </a:solidFill>
          <a:ln w="9525">
            <a:solidFill>
              <a:srgbClr val="CC0000"/>
            </a:solidFill>
            <a:miter lim="800000"/>
            <a:headEnd/>
            <a:tailEnd/>
          </a:ln>
        </p:spPr>
        <p:txBody>
          <a:bodyPr>
            <a:spAutoFit/>
          </a:bodyPr>
          <a:lstStyle/>
          <a:p>
            <a:r>
              <a:rPr lang="es-ES_tradnl" sz="2000"/>
              <a:t>Plagio completo</a:t>
            </a:r>
          </a:p>
          <a:p>
            <a:r>
              <a:rPr lang="es-ES_tradnl" sz="2000"/>
              <a:t>Plagio parcial</a:t>
            </a:r>
          </a:p>
          <a:p>
            <a:r>
              <a:rPr lang="es-ES_tradnl" sz="2000"/>
              <a:t>Autoplagio</a:t>
            </a:r>
          </a:p>
        </p:txBody>
      </p:sp>
      <p:sp>
        <p:nvSpPr>
          <p:cNvPr id="108555" name="Rectangle 11"/>
          <p:cNvSpPr>
            <a:spLocks noChangeArrowheads="1"/>
          </p:cNvSpPr>
          <p:nvPr/>
        </p:nvSpPr>
        <p:spPr bwMode="auto">
          <a:xfrm>
            <a:off x="5508625" y="3429000"/>
            <a:ext cx="2376488" cy="1625600"/>
          </a:xfrm>
          <a:prstGeom prst="rect">
            <a:avLst/>
          </a:prstGeom>
          <a:solidFill>
            <a:srgbClr val="FFAA71"/>
          </a:solidFill>
          <a:ln w="9525">
            <a:solidFill>
              <a:srgbClr val="CC0000"/>
            </a:solidFill>
            <a:miter lim="800000"/>
            <a:headEnd/>
            <a:tailEnd/>
          </a:ln>
        </p:spPr>
        <p:txBody>
          <a:bodyPr>
            <a:spAutoFit/>
          </a:bodyPr>
          <a:lstStyle/>
          <a:p>
            <a:r>
              <a:rPr lang="es-ES_tradnl" sz="2000" i="1"/>
              <a:t>Verbatin</a:t>
            </a:r>
          </a:p>
          <a:p>
            <a:r>
              <a:rPr lang="es-ES_tradnl" sz="2000"/>
              <a:t>Parafraseo </a:t>
            </a:r>
          </a:p>
          <a:p>
            <a:r>
              <a:rPr lang="es-ES_tradnl" sz="2000"/>
              <a:t>inadecuado</a:t>
            </a:r>
          </a:p>
          <a:p>
            <a:r>
              <a:rPr lang="es-ES_tradnl" sz="2000"/>
              <a:t>Citas ausentes o inapropidadas</a:t>
            </a:r>
          </a:p>
        </p:txBody>
      </p:sp>
      <p:sp>
        <p:nvSpPr>
          <p:cNvPr id="108556" name="Rectangle 12"/>
          <p:cNvSpPr>
            <a:spLocks noChangeArrowheads="1"/>
          </p:cNvSpPr>
          <p:nvPr/>
        </p:nvSpPr>
        <p:spPr bwMode="auto">
          <a:xfrm>
            <a:off x="1139825" y="3668713"/>
            <a:ext cx="1638300" cy="831850"/>
          </a:xfrm>
          <a:prstGeom prst="rect">
            <a:avLst/>
          </a:prstGeom>
          <a:solidFill>
            <a:srgbClr val="C6C6EC"/>
          </a:solidFill>
          <a:ln w="9525">
            <a:solidFill>
              <a:srgbClr val="CC0000"/>
            </a:solidFill>
            <a:miter lim="800000"/>
            <a:headEnd/>
            <a:tailEnd/>
          </a:ln>
        </p:spPr>
        <p:txBody>
          <a:bodyPr wrap="none">
            <a:spAutoFit/>
          </a:bodyPr>
          <a:lstStyle/>
          <a:p>
            <a:pPr algn="ctr"/>
            <a:r>
              <a:rPr lang="es-ES_tradnl"/>
              <a:t>Plagio </a:t>
            </a:r>
          </a:p>
          <a:p>
            <a:pPr algn="ctr"/>
            <a:r>
              <a:rPr lang="es-ES_tradnl"/>
              <a:t>accidental</a:t>
            </a:r>
          </a:p>
        </p:txBody>
      </p:sp>
      <p:sp>
        <p:nvSpPr>
          <p:cNvPr id="133130"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5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8551"/>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855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855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855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855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7" presetClass="entr" presetSubtype="0" fill="hold" grpId="0" nodeType="clickEffect">
                                  <p:stCondLst>
                                    <p:cond delay="0"/>
                                  </p:stCondLst>
                                  <p:iterate type="lt">
                                    <p:tmPct val="50000"/>
                                  </p:iterate>
                                  <p:childTnLst>
                                    <p:set>
                                      <p:cBhvr>
                                        <p:cTn id="26" dur="1" fill="hold">
                                          <p:stCondLst>
                                            <p:cond delay="0"/>
                                          </p:stCondLst>
                                        </p:cTn>
                                        <p:tgtEl>
                                          <p:spTgt spid="108553"/>
                                        </p:tgtEl>
                                        <p:attrNameLst>
                                          <p:attrName>style.visibility</p:attrName>
                                        </p:attrNameLst>
                                      </p:cBhvr>
                                      <p:to>
                                        <p:strVal val="visible"/>
                                      </p:to>
                                    </p:set>
                                    <p:anim calcmode="discrete" valueType="clr">
                                      <p:cBhvr override="childStyle">
                                        <p:cTn id="27" dur="80"/>
                                        <p:tgtEl>
                                          <p:spTgt spid="108553"/>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108553"/>
                                        </p:tgtEl>
                                        <p:attrNameLst>
                                          <p:attrName>fillcolor</p:attrName>
                                        </p:attrNameLst>
                                      </p:cBhvr>
                                      <p:tavLst>
                                        <p:tav tm="0">
                                          <p:val>
                                            <p:clrVal>
                                              <a:schemeClr val="accent2"/>
                                            </p:clrVal>
                                          </p:val>
                                        </p:tav>
                                        <p:tav tm="50000">
                                          <p:val>
                                            <p:clrVal>
                                              <a:schemeClr val="hlink"/>
                                            </p:clrVal>
                                          </p:val>
                                        </p:tav>
                                      </p:tavLst>
                                    </p:anim>
                                    <p:set>
                                      <p:cBhvr>
                                        <p:cTn id="29" dur="80"/>
                                        <p:tgtEl>
                                          <p:spTgt spid="10855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50" grpId="0" animBg="1"/>
      <p:bldP spid="108551" grpId="0"/>
      <p:bldP spid="108552" grpId="0"/>
      <p:bldP spid="108553" grpId="0" animBg="1"/>
      <p:bldP spid="108554" grpId="0" animBg="1"/>
      <p:bldP spid="108555" grpId="0" animBg="1"/>
      <p:bldP spid="108556"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6" name="Text Box 10"/>
          <p:cNvSpPr txBox="1">
            <a:spLocks noChangeArrowheads="1"/>
          </p:cNvSpPr>
          <p:nvPr/>
        </p:nvSpPr>
        <p:spPr bwMode="auto">
          <a:xfrm>
            <a:off x="1592263" y="2090738"/>
            <a:ext cx="5957887" cy="2676525"/>
          </a:xfrm>
          <a:prstGeom prst="rect">
            <a:avLst/>
          </a:prstGeom>
          <a:solidFill>
            <a:srgbClr val="FFC69F"/>
          </a:solidFill>
          <a:ln w="28575">
            <a:solidFill>
              <a:srgbClr val="CC0000"/>
            </a:solidFill>
            <a:miter lim="800000"/>
            <a:headEnd/>
            <a:tailEnd/>
          </a:ln>
          <a:effectLst>
            <a:outerShdw dist="35921" dir="2700000" algn="ctr" rotWithShape="0">
              <a:srgbClr val="96001D"/>
            </a:outerShdw>
          </a:effec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algn="ctr" eaLnBrk="1" hangingPunct="1">
              <a:defRPr/>
            </a:pPr>
            <a:endParaRPr lang="es-ES_tradnl" sz="800" dirty="0" smtClean="0"/>
          </a:p>
          <a:p>
            <a:pPr algn="ctr" eaLnBrk="1" hangingPunct="1">
              <a:defRPr/>
            </a:pPr>
            <a:r>
              <a:rPr lang="es-ES_tradnl" sz="2800" dirty="0" smtClean="0"/>
              <a:t>Se </a:t>
            </a:r>
            <a:r>
              <a:rPr lang="es-ES_tradnl" sz="2800" dirty="0"/>
              <a:t>ignora la gravedad del plagio,</a:t>
            </a:r>
          </a:p>
          <a:p>
            <a:pPr algn="ctr" eaLnBrk="1" hangingPunct="1">
              <a:defRPr/>
            </a:pPr>
            <a:r>
              <a:rPr lang="es-ES_tradnl" sz="2800" dirty="0"/>
              <a:t> como una falta de honestidad y </a:t>
            </a:r>
          </a:p>
          <a:p>
            <a:pPr algn="ctr" eaLnBrk="1" hangingPunct="1">
              <a:defRPr/>
            </a:pPr>
            <a:r>
              <a:rPr lang="es-ES_tradnl" sz="2800" dirty="0"/>
              <a:t>como una conducta </a:t>
            </a:r>
            <a:r>
              <a:rPr lang="es-ES_tradnl" sz="2800" b="1" dirty="0">
                <a:effectLst>
                  <a:outerShdw blurRad="38100" dist="38100" dir="2700000" algn="tl">
                    <a:srgbClr val="000000">
                      <a:alpha val="43137"/>
                    </a:srgbClr>
                  </a:outerShdw>
                </a:effectLst>
              </a:rPr>
              <a:t>NO</a:t>
            </a:r>
            <a:r>
              <a:rPr lang="es-ES_tradnl" sz="2800" dirty="0"/>
              <a:t> profesional</a:t>
            </a:r>
          </a:p>
          <a:p>
            <a:pPr algn="ctr" eaLnBrk="1" hangingPunct="1">
              <a:defRPr/>
            </a:pPr>
            <a:endParaRPr lang="es-ES_tradnl" sz="1200" dirty="0"/>
          </a:p>
          <a:p>
            <a:pPr algn="ctr" eaLnBrk="1" hangingPunct="1">
              <a:defRPr/>
            </a:pPr>
            <a:r>
              <a:rPr lang="es-ES_tradnl" sz="2800" dirty="0"/>
              <a:t>tanto en </a:t>
            </a:r>
            <a:r>
              <a:rPr lang="es-ES_tradnl" sz="2800" b="1" dirty="0"/>
              <a:t>estudiantes</a:t>
            </a:r>
            <a:r>
              <a:rPr lang="es-ES_tradnl" sz="2800" dirty="0"/>
              <a:t> </a:t>
            </a:r>
            <a:endParaRPr lang="es-ES_tradnl" sz="2800" dirty="0" smtClean="0"/>
          </a:p>
          <a:p>
            <a:pPr algn="ctr" eaLnBrk="1" hangingPunct="1">
              <a:defRPr/>
            </a:pPr>
            <a:r>
              <a:rPr lang="es-ES_tradnl" sz="2800" dirty="0" smtClean="0"/>
              <a:t>como </a:t>
            </a:r>
            <a:r>
              <a:rPr lang="es-ES_tradnl" sz="2800" dirty="0"/>
              <a:t>en </a:t>
            </a:r>
            <a:r>
              <a:rPr lang="es-ES_tradnl" sz="2800" b="1" dirty="0"/>
              <a:t>profesores </a:t>
            </a:r>
            <a:endParaRPr lang="es-ES_tradnl" sz="2800" b="1" dirty="0" smtClean="0"/>
          </a:p>
          <a:p>
            <a:pPr algn="ctr" eaLnBrk="1" hangingPunct="1">
              <a:defRPr/>
            </a:pPr>
            <a:endParaRPr lang="es-ES_tradnl" sz="800" b="1" dirty="0"/>
          </a:p>
        </p:txBody>
      </p:sp>
      <p:sp>
        <p:nvSpPr>
          <p:cNvPr id="152586" name="Rectangle 10"/>
          <p:cNvSpPr>
            <a:spLocks noChangeArrowheads="1"/>
          </p:cNvSpPr>
          <p:nvPr/>
        </p:nvSpPr>
        <p:spPr bwMode="auto">
          <a:xfrm>
            <a:off x="6732588" y="476250"/>
            <a:ext cx="1592262" cy="523875"/>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Relación Tutor</a:t>
            </a:r>
          </a:p>
          <a:p>
            <a:pPr>
              <a:buClr>
                <a:srgbClr val="FF0066"/>
              </a:buClr>
              <a:defRPr/>
            </a:pPr>
            <a:r>
              <a:rPr lang="es-ES" sz="1400" b="1">
                <a:effectLst>
                  <a:outerShdw blurRad="38100" dist="38100" dir="2700000" algn="tl">
                    <a:srgbClr val="FFFFFF"/>
                  </a:outerShdw>
                </a:effectLst>
              </a:rPr>
              <a:t>   Aprendices</a:t>
            </a:r>
            <a:endParaRPr lang="es-ES_tradnl" sz="1400" b="1">
              <a:effectLst>
                <a:outerShdw blurRad="38100" dist="38100" dir="2700000" algn="tl">
                  <a:srgbClr val="FFFFFF"/>
                </a:outerShdw>
              </a:effectLst>
            </a:endParaRPr>
          </a:p>
        </p:txBody>
      </p:sp>
      <p:sp>
        <p:nvSpPr>
          <p:cNvPr id="120836"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6506"/>
                                        </p:tgtEl>
                                        <p:attrNameLst>
                                          <p:attrName>style.visibility</p:attrName>
                                        </p:attrNameLst>
                                      </p:cBhvr>
                                      <p:to>
                                        <p:strVal val="visible"/>
                                      </p:to>
                                    </p:set>
                                    <p:anim calcmode="discrete" valueType="clr">
                                      <p:cBhvr override="childStyle">
                                        <p:cTn id="7" dur="80"/>
                                        <p:tgtEl>
                                          <p:spTgt spid="10650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6506"/>
                                        </p:tgtEl>
                                        <p:attrNameLst>
                                          <p:attrName>fillcolor</p:attrName>
                                        </p:attrNameLst>
                                      </p:cBhvr>
                                      <p:tavLst>
                                        <p:tav tm="0">
                                          <p:val>
                                            <p:clrVal>
                                              <a:schemeClr val="accent2"/>
                                            </p:clrVal>
                                          </p:val>
                                        </p:tav>
                                        <p:tav tm="50000">
                                          <p:val>
                                            <p:clrVal>
                                              <a:schemeClr val="hlink"/>
                                            </p:clrVal>
                                          </p:val>
                                        </p:tav>
                                      </p:tavLst>
                                    </p:anim>
                                    <p:set>
                                      <p:cBhvr>
                                        <p:cTn id="9" dur="80"/>
                                        <p:tgtEl>
                                          <p:spTgt spid="10650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257550" y="1773238"/>
            <a:ext cx="2627313" cy="974725"/>
          </a:xfrm>
          <a:prstGeom prst="rect">
            <a:avLst/>
          </a:prstGeom>
          <a:solidFill>
            <a:srgbClr val="CCCCFF"/>
          </a:solidFill>
          <a:ln w="28575">
            <a:solidFill>
              <a:schemeClr val="accent2"/>
            </a:solidFill>
            <a:miter lim="800000"/>
            <a:headEnd/>
            <a:tailEnd/>
          </a:ln>
          <a:effectLst>
            <a:outerShdw dist="35921" dir="2700000" algn="ctr" rotWithShape="0">
              <a:schemeClr val="bg2"/>
            </a:outerShdw>
          </a:effec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2800" b="1"/>
              <a:t>Página </a:t>
            </a:r>
            <a:r>
              <a:rPr lang="es-ES_tradnl" sz="2800" b="1" i="1"/>
              <a:t>web</a:t>
            </a:r>
            <a:r>
              <a:rPr lang="es-ES_tradnl" sz="2800" b="1"/>
              <a:t> </a:t>
            </a:r>
          </a:p>
          <a:p>
            <a:pPr algn="ctr" eaLnBrk="1" hangingPunct="1"/>
            <a:r>
              <a:rPr lang="es-ES_tradnl" sz="2800" b="1"/>
              <a:t>CDCHTA-ULA</a:t>
            </a:r>
          </a:p>
        </p:txBody>
      </p:sp>
      <p:sp>
        <p:nvSpPr>
          <p:cNvPr id="122884" name="Rectangle 4"/>
          <p:cNvSpPr>
            <a:spLocks noChangeArrowheads="1"/>
          </p:cNvSpPr>
          <p:nvPr/>
        </p:nvSpPr>
        <p:spPr bwMode="auto">
          <a:xfrm>
            <a:off x="1703388" y="3025775"/>
            <a:ext cx="5735637" cy="806450"/>
          </a:xfrm>
          <a:prstGeom prst="rect">
            <a:avLst/>
          </a:prstGeom>
          <a:solidFill>
            <a:srgbClr val="EBEBFF"/>
          </a:solidFill>
          <a:ln w="28575">
            <a:solidFill>
              <a:srgbClr val="FF0066"/>
            </a:solidFill>
            <a:miter lim="800000"/>
            <a:headEnd/>
            <a:tailEnd/>
          </a:ln>
          <a:effectLst>
            <a:outerShdw dist="35921" dir="2700000" algn="ctr" rotWithShape="0">
              <a:schemeClr val="tx1"/>
            </a:outerShdw>
          </a:effectLst>
        </p:spPr>
        <p:txBody>
          <a:bodyPr anchor="ctr">
            <a:spAutoFit/>
          </a:bodyPr>
          <a:lstStyle/>
          <a:p>
            <a:pPr marL="271463" indent="-271463" eaLnBrk="0" hangingPunct="0">
              <a:tabLst>
                <a:tab pos="228600" algn="l"/>
              </a:tabLst>
              <a:defRPr/>
            </a:pPr>
            <a:r>
              <a:rPr lang="es-ES" sz="800" b="1" i="1">
                <a:cs typeface="Times New Roman" pitchFamily="18" charset="0"/>
              </a:rPr>
              <a:t> </a:t>
            </a:r>
          </a:p>
          <a:p>
            <a:pPr marL="271463" indent="-271463" eaLnBrk="0" hangingPunct="0">
              <a:tabLst>
                <a:tab pos="228600" algn="l"/>
              </a:tabLst>
              <a:defRPr/>
            </a:pPr>
            <a:r>
              <a:rPr lang="es-ES" sz="2800" b="1" i="1">
                <a:solidFill>
                  <a:srgbClr val="FF0066"/>
                </a:solidFill>
                <a:effectLst>
                  <a:outerShdw blurRad="38100" dist="38100" dir="2700000" algn="tl">
                    <a:srgbClr val="000000"/>
                  </a:outerShdw>
                </a:effectLst>
                <a:cs typeface="Times New Roman" pitchFamily="18" charset="0"/>
              </a:rPr>
              <a:t>*  </a:t>
            </a:r>
            <a:r>
              <a:rPr lang="es-ES" sz="2800" b="1">
                <a:effectLst>
                  <a:outerShdw blurRad="38100" dist="38100" dir="2700000" algn="tl">
                    <a:srgbClr val="FFFFFF"/>
                  </a:outerShdw>
                </a:effectLst>
                <a:hlinkClick r:id="rId2"/>
              </a:rPr>
              <a:t>http://www2.ula.ve/cdcht/</a:t>
            </a:r>
            <a:endParaRPr lang="es-ES" sz="2800" b="1">
              <a:effectLst>
                <a:outerShdw blurRad="38100" dist="38100" dir="2700000" algn="tl">
                  <a:srgbClr val="FFFFFF"/>
                </a:outerShdw>
              </a:effectLst>
            </a:endParaRPr>
          </a:p>
          <a:p>
            <a:pPr marL="271463" indent="-271463" eaLnBrk="0" hangingPunct="0">
              <a:tabLst>
                <a:tab pos="228600" algn="l"/>
              </a:tabLst>
              <a:defRPr/>
            </a:pPr>
            <a:endParaRPr lang="es-ES" sz="900" b="1" i="1">
              <a:solidFill>
                <a:srgbClr val="FF0066"/>
              </a:solidFill>
              <a:effectLst>
                <a:outerShdw blurRad="38100" dist="38100" dir="2700000" algn="tl">
                  <a:srgbClr val="000000"/>
                </a:outerShdw>
              </a:effectLst>
              <a:cs typeface="Times New Roman" pitchFamily="18" charset="0"/>
            </a:endParaRPr>
          </a:p>
        </p:txBody>
      </p:sp>
      <p:sp>
        <p:nvSpPr>
          <p:cNvPr id="10244" name="Text Box 5"/>
          <p:cNvSpPr txBox="1">
            <a:spLocks noChangeArrowheads="1"/>
          </p:cNvSpPr>
          <p:nvPr/>
        </p:nvSpPr>
        <p:spPr bwMode="auto">
          <a:xfrm>
            <a:off x="2709863" y="4076700"/>
            <a:ext cx="3722687" cy="579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algn="ctr" eaLnBrk="1" hangingPunct="1"/>
            <a:r>
              <a:rPr lang="es-ES_tradnl" sz="3200"/>
              <a:t>Comité de Bioética</a:t>
            </a:r>
          </a:p>
        </p:txBody>
      </p:sp>
      <p:sp>
        <p:nvSpPr>
          <p:cNvPr id="10245"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8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4"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7" name="Text Box 11"/>
          <p:cNvSpPr txBox="1">
            <a:spLocks noChangeArrowheads="1"/>
          </p:cNvSpPr>
          <p:nvPr/>
        </p:nvSpPr>
        <p:spPr bwMode="auto">
          <a:xfrm>
            <a:off x="2174875" y="1628775"/>
            <a:ext cx="4895850" cy="1015663"/>
          </a:xfrm>
          <a:prstGeom prst="rect">
            <a:avLst/>
          </a:prstGeom>
          <a:solidFill>
            <a:srgbClr val="FFFF00"/>
          </a:solidFill>
          <a:ln>
            <a:noFill/>
          </a:ln>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defRPr/>
            </a:pPr>
            <a:r>
              <a:rPr lang="es-ES_tradnl" sz="2800" b="1" dirty="0">
                <a:latin typeface="Americana BT" pitchFamily="18" charset="0"/>
              </a:rPr>
              <a:t>“no sabía que era necesario </a:t>
            </a:r>
            <a:r>
              <a:rPr lang="es-ES_tradnl" sz="2800" b="1" dirty="0" smtClean="0">
                <a:latin typeface="Americana BT" pitchFamily="18" charset="0"/>
              </a:rPr>
              <a:t>   </a:t>
            </a:r>
          </a:p>
          <a:p>
            <a:pPr eaLnBrk="1" hangingPunct="1">
              <a:defRPr/>
            </a:pPr>
            <a:r>
              <a:rPr lang="es-ES_tradnl" sz="2800" b="1" dirty="0">
                <a:effectLst>
                  <a:outerShdw blurRad="38100" dist="38100" dir="2700000" algn="tl">
                    <a:srgbClr val="000000">
                      <a:alpha val="43137"/>
                    </a:srgbClr>
                  </a:outerShdw>
                </a:effectLst>
                <a:latin typeface="Americana BT" pitchFamily="18" charset="0"/>
              </a:rPr>
              <a:t> </a:t>
            </a:r>
            <a:r>
              <a:rPr lang="es-ES_tradnl" sz="2800" b="1" dirty="0" smtClean="0">
                <a:effectLst>
                  <a:outerShdw blurRad="38100" dist="38100" dir="2700000" algn="tl">
                    <a:srgbClr val="000000">
                      <a:alpha val="43137"/>
                    </a:srgbClr>
                  </a:outerShdw>
                </a:effectLst>
                <a:latin typeface="Americana BT" pitchFamily="18" charset="0"/>
              </a:rPr>
              <a:t> </a:t>
            </a:r>
            <a:r>
              <a:rPr lang="es-ES_tradnl" sz="3200" b="1" dirty="0" smtClean="0">
                <a:effectLst>
                  <a:outerShdw blurRad="38100" dist="38100" dir="2700000" algn="tl">
                    <a:srgbClr val="000000">
                      <a:alpha val="43137"/>
                    </a:srgbClr>
                  </a:outerShdw>
                </a:effectLst>
                <a:latin typeface="Americana BT" pitchFamily="18" charset="0"/>
              </a:rPr>
              <a:t>citar</a:t>
            </a:r>
            <a:r>
              <a:rPr lang="es-ES_tradnl" sz="2800" b="1" dirty="0" smtClean="0">
                <a:latin typeface="Americana BT" pitchFamily="18" charset="0"/>
              </a:rPr>
              <a:t> el </a:t>
            </a:r>
            <a:r>
              <a:rPr lang="es-ES_tradnl" sz="2800" b="1" dirty="0">
                <a:latin typeface="Americana BT" pitchFamily="18" charset="0"/>
              </a:rPr>
              <a:t>trabajo de otro”</a:t>
            </a:r>
          </a:p>
        </p:txBody>
      </p:sp>
      <p:sp>
        <p:nvSpPr>
          <p:cNvPr id="106508" name="Text Box 12"/>
          <p:cNvSpPr txBox="1">
            <a:spLocks noChangeArrowheads="1"/>
          </p:cNvSpPr>
          <p:nvPr/>
        </p:nvSpPr>
        <p:spPr bwMode="auto">
          <a:xfrm>
            <a:off x="2282825" y="4259263"/>
            <a:ext cx="4752975" cy="1373187"/>
          </a:xfrm>
          <a:prstGeom prst="rect">
            <a:avLst/>
          </a:prstGeom>
          <a:solidFill>
            <a:srgbClr val="FFFF00"/>
          </a:solidFill>
          <a:ln>
            <a:noFill/>
          </a:ln>
          <a:extLst/>
        </p:spPr>
        <p:txBody>
          <a:bodyPr>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defRPr/>
            </a:pPr>
            <a:r>
              <a:rPr lang="es-ES_tradnl" sz="2800" b="1" dirty="0">
                <a:effectLst>
                  <a:outerShdw blurRad="38100" dist="38100" dir="2700000" algn="tl">
                    <a:srgbClr val="000000">
                      <a:alpha val="43137"/>
                    </a:srgbClr>
                  </a:outerShdw>
                </a:effectLst>
                <a:latin typeface="Baskerville Old Face" panose="02020602080505020303" pitchFamily="18" charset="0"/>
              </a:rPr>
              <a:t>“pensé que no importaba presentar nuevamente ese texto, pues era mío”</a:t>
            </a:r>
          </a:p>
        </p:txBody>
      </p:sp>
      <p:sp>
        <p:nvSpPr>
          <p:cNvPr id="152586" name="Rectangle 10"/>
          <p:cNvSpPr>
            <a:spLocks noChangeArrowheads="1"/>
          </p:cNvSpPr>
          <p:nvPr/>
        </p:nvSpPr>
        <p:spPr bwMode="auto">
          <a:xfrm>
            <a:off x="6732588" y="476250"/>
            <a:ext cx="1592262" cy="523875"/>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Relación Tutor</a:t>
            </a:r>
          </a:p>
          <a:p>
            <a:pPr>
              <a:buClr>
                <a:srgbClr val="FF0066"/>
              </a:buClr>
              <a:defRPr/>
            </a:pPr>
            <a:r>
              <a:rPr lang="es-ES" sz="1400" b="1">
                <a:effectLst>
                  <a:outerShdw blurRad="38100" dist="38100" dir="2700000" algn="tl">
                    <a:srgbClr val="FFFFFF"/>
                  </a:outerShdw>
                </a:effectLst>
              </a:rPr>
              <a:t>   Aprendices</a:t>
            </a:r>
            <a:endParaRPr lang="es-ES_tradnl" sz="1400" b="1">
              <a:effectLst>
                <a:outerShdw blurRad="38100" dist="38100" dir="2700000" algn="tl">
                  <a:srgbClr val="FFFFFF"/>
                </a:outerShdw>
              </a:effectLst>
            </a:endParaRPr>
          </a:p>
        </p:txBody>
      </p:sp>
      <p:sp>
        <p:nvSpPr>
          <p:cNvPr id="7" name="Text Box 13"/>
          <p:cNvSpPr txBox="1">
            <a:spLocks noChangeArrowheads="1"/>
          </p:cNvSpPr>
          <p:nvPr/>
        </p:nvSpPr>
        <p:spPr bwMode="auto">
          <a:xfrm>
            <a:off x="3808412" y="2873376"/>
            <a:ext cx="4268787" cy="461665"/>
          </a:xfrm>
          <a:prstGeom prst="rect">
            <a:avLst/>
          </a:prstGeom>
          <a:noFill/>
          <a:ln>
            <a:noFill/>
          </a:ln>
          <a:effectLst/>
          <a:extLst/>
        </p:spPr>
        <p:txBody>
          <a:bodyPr wrap="square">
            <a:spAutoFit/>
          </a:bodyPr>
          <a:lstStyle/>
          <a:p>
            <a:pPr>
              <a:defRPr/>
            </a:pPr>
            <a:r>
              <a:rPr lang="es-ES_tradnl" i="1" dirty="0">
                <a:effectLst>
                  <a:outerShdw blurRad="38100" dist="38100" dir="2700000" algn="tl">
                    <a:srgbClr val="C0C0C0"/>
                  </a:outerShdw>
                </a:effectLst>
                <a:latin typeface="Arial" charset="0"/>
              </a:rPr>
              <a:t>un estudiante tesis  </a:t>
            </a:r>
            <a:r>
              <a:rPr lang="es-ES_tradnl" i="1" dirty="0" smtClean="0">
                <a:effectLst>
                  <a:outerShdw blurRad="38100" dist="38100" dir="2700000" algn="tl">
                    <a:srgbClr val="C0C0C0"/>
                  </a:outerShdw>
                </a:effectLst>
                <a:latin typeface="Arial" charset="0"/>
              </a:rPr>
              <a:t>posgrado</a:t>
            </a:r>
            <a:endParaRPr lang="es-ES_tradnl" i="1" dirty="0">
              <a:effectLst>
                <a:outerShdw blurRad="38100" dist="38100" dir="2700000" algn="tl">
                  <a:srgbClr val="C0C0C0"/>
                </a:outerShdw>
              </a:effectLst>
              <a:latin typeface="Arial" charset="0"/>
            </a:endParaRPr>
          </a:p>
        </p:txBody>
      </p:sp>
      <p:sp>
        <p:nvSpPr>
          <p:cNvPr id="8" name="Text Box 13"/>
          <p:cNvSpPr txBox="1">
            <a:spLocks noChangeArrowheads="1"/>
          </p:cNvSpPr>
          <p:nvPr/>
        </p:nvSpPr>
        <p:spPr bwMode="auto">
          <a:xfrm>
            <a:off x="3131840" y="5800271"/>
            <a:ext cx="4932040" cy="461665"/>
          </a:xfrm>
          <a:prstGeom prst="rect">
            <a:avLst/>
          </a:prstGeom>
          <a:noFill/>
          <a:ln>
            <a:noFill/>
          </a:ln>
          <a:effectLst/>
          <a:extLst/>
        </p:spPr>
        <p:txBody>
          <a:bodyPr wrap="square">
            <a:spAutoFit/>
          </a:bodyPr>
          <a:lstStyle/>
          <a:p>
            <a:pPr>
              <a:defRPr/>
            </a:pPr>
            <a:r>
              <a:rPr lang="es-ES_tradnl" i="1" dirty="0">
                <a:effectLst>
                  <a:outerShdw blurRad="38100" dist="38100" dir="2700000" algn="tl">
                    <a:srgbClr val="C0C0C0"/>
                  </a:outerShdw>
                </a:effectLst>
                <a:latin typeface="Arial" charset="0"/>
              </a:rPr>
              <a:t>un profesor  proyecto investigación</a:t>
            </a:r>
          </a:p>
        </p:txBody>
      </p:sp>
      <p:sp>
        <p:nvSpPr>
          <p:cNvPr id="12186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6507"/>
                                        </p:tgtEl>
                                        <p:attrNameLst>
                                          <p:attrName>style.visibility</p:attrName>
                                        </p:attrNameLst>
                                      </p:cBhvr>
                                      <p:to>
                                        <p:strVal val="visible"/>
                                      </p:to>
                                    </p:set>
                                    <p:anim calcmode="discrete" valueType="clr">
                                      <p:cBhvr override="childStyle">
                                        <p:cTn id="7" dur="80"/>
                                        <p:tgtEl>
                                          <p:spTgt spid="10650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6507"/>
                                        </p:tgtEl>
                                        <p:attrNameLst>
                                          <p:attrName>fillcolor</p:attrName>
                                        </p:attrNameLst>
                                      </p:cBhvr>
                                      <p:tavLst>
                                        <p:tav tm="0">
                                          <p:val>
                                            <p:clrVal>
                                              <a:schemeClr val="accent2"/>
                                            </p:clrVal>
                                          </p:val>
                                        </p:tav>
                                        <p:tav tm="50000">
                                          <p:val>
                                            <p:clrVal>
                                              <a:schemeClr val="hlink"/>
                                            </p:clrVal>
                                          </p:val>
                                        </p:tav>
                                      </p:tavLst>
                                    </p:anim>
                                    <p:set>
                                      <p:cBhvr>
                                        <p:cTn id="9" dur="80"/>
                                        <p:tgtEl>
                                          <p:spTgt spid="106507"/>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106508"/>
                                        </p:tgtEl>
                                        <p:attrNameLst>
                                          <p:attrName>style.visibility</p:attrName>
                                        </p:attrNameLst>
                                      </p:cBhvr>
                                      <p:to>
                                        <p:strVal val="visible"/>
                                      </p:to>
                                    </p:set>
                                    <p:anim calcmode="discrete" valueType="clr">
                                      <p:cBhvr override="childStyle">
                                        <p:cTn id="18" dur="80"/>
                                        <p:tgtEl>
                                          <p:spTgt spid="106508"/>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106508"/>
                                        </p:tgtEl>
                                        <p:attrNameLst>
                                          <p:attrName>fillcolor</p:attrName>
                                        </p:attrNameLst>
                                      </p:cBhvr>
                                      <p:tavLst>
                                        <p:tav tm="0">
                                          <p:val>
                                            <p:clrVal>
                                              <a:schemeClr val="accent2"/>
                                            </p:clrVal>
                                          </p:val>
                                        </p:tav>
                                        <p:tav tm="50000">
                                          <p:val>
                                            <p:clrVal>
                                              <a:schemeClr val="hlink"/>
                                            </p:clrVal>
                                          </p:val>
                                        </p:tav>
                                      </p:tavLst>
                                    </p:anim>
                                    <p:set>
                                      <p:cBhvr>
                                        <p:cTn id="20" dur="80"/>
                                        <p:tgtEl>
                                          <p:spTgt spid="106508"/>
                                        </p:tgtEl>
                                        <p:attrNameLst>
                                          <p:attrName>fill.type</p:attrName>
                                        </p:attrNameLst>
                                      </p:cBhvr>
                                      <p:to>
                                        <p:strVal val="solid"/>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7" grpId="0" animBg="1"/>
      <p:bldP spid="106508" grpId="0" animBg="1"/>
      <p:bldP spid="7" grpId="0"/>
      <p:bldP spid="8"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30" name="Text Box 10"/>
          <p:cNvSpPr txBox="1">
            <a:spLocks noChangeArrowheads="1"/>
          </p:cNvSpPr>
          <p:nvPr/>
        </p:nvSpPr>
        <p:spPr bwMode="auto">
          <a:xfrm>
            <a:off x="1531938" y="2276475"/>
            <a:ext cx="6078652" cy="1569660"/>
          </a:xfrm>
          <a:prstGeom prst="rect">
            <a:avLst/>
          </a:prstGeom>
          <a:solidFill>
            <a:srgbClr val="FFFF00"/>
          </a:solidFill>
          <a:ln>
            <a:noFill/>
          </a:ln>
          <a:extLst/>
        </p:spPr>
        <p:txBody>
          <a:bodyPr wrap="none">
            <a:spAutoFit/>
          </a:bodyPr>
          <a:lstStyle>
            <a:lvl1pPr eaLnBrk="0" hangingPunct="0">
              <a:defRPr sz="2000">
                <a:solidFill>
                  <a:schemeClr val="tx1"/>
                </a:solidFill>
                <a:latin typeface="Comic Sans MS" pitchFamily="66" charset="0"/>
              </a:defRPr>
            </a:lvl1pPr>
            <a:lvl2pPr marL="742950" indent="-285750" eaLnBrk="0" hangingPunct="0">
              <a:defRPr sz="2000">
                <a:solidFill>
                  <a:schemeClr val="tx1"/>
                </a:solidFill>
                <a:latin typeface="Comic Sans MS" pitchFamily="66" charset="0"/>
              </a:defRPr>
            </a:lvl2pPr>
            <a:lvl3pPr marL="1143000" indent="-228600" eaLnBrk="0" hangingPunct="0">
              <a:defRPr sz="2000">
                <a:solidFill>
                  <a:schemeClr val="tx1"/>
                </a:solidFill>
                <a:latin typeface="Comic Sans MS" pitchFamily="66" charset="0"/>
              </a:defRPr>
            </a:lvl3pPr>
            <a:lvl4pPr marL="1600200" indent="-228600" eaLnBrk="0" hangingPunct="0">
              <a:defRPr sz="2000">
                <a:solidFill>
                  <a:schemeClr val="tx1"/>
                </a:solidFill>
                <a:latin typeface="Comic Sans MS" pitchFamily="66" charset="0"/>
              </a:defRPr>
            </a:lvl4pPr>
            <a:lvl5pPr marL="2057400" indent="-228600" eaLnBrk="0" hangingPunct="0">
              <a:defRPr sz="2000">
                <a:solidFill>
                  <a:schemeClr val="tx1"/>
                </a:solidFill>
                <a:latin typeface="Comic Sans MS" pitchFamily="66" charset="0"/>
              </a:defRPr>
            </a:lvl5pPr>
            <a:lvl6pPr marL="2514600" indent="-228600" algn="ctr" eaLnBrk="0" fontAlgn="base" hangingPunct="0">
              <a:spcBef>
                <a:spcPct val="0"/>
              </a:spcBef>
              <a:spcAft>
                <a:spcPct val="0"/>
              </a:spcAft>
              <a:defRPr sz="2000">
                <a:solidFill>
                  <a:schemeClr val="tx1"/>
                </a:solidFill>
                <a:latin typeface="Comic Sans MS" pitchFamily="66" charset="0"/>
              </a:defRPr>
            </a:lvl6pPr>
            <a:lvl7pPr marL="2971800" indent="-228600" algn="ctr" eaLnBrk="0" fontAlgn="base" hangingPunct="0">
              <a:spcBef>
                <a:spcPct val="0"/>
              </a:spcBef>
              <a:spcAft>
                <a:spcPct val="0"/>
              </a:spcAft>
              <a:defRPr sz="2000">
                <a:solidFill>
                  <a:schemeClr val="tx1"/>
                </a:solidFill>
                <a:latin typeface="Comic Sans MS" pitchFamily="66" charset="0"/>
              </a:defRPr>
            </a:lvl7pPr>
            <a:lvl8pPr marL="3429000" indent="-228600" algn="ctr" eaLnBrk="0" fontAlgn="base" hangingPunct="0">
              <a:spcBef>
                <a:spcPct val="0"/>
              </a:spcBef>
              <a:spcAft>
                <a:spcPct val="0"/>
              </a:spcAft>
              <a:defRPr sz="2000">
                <a:solidFill>
                  <a:schemeClr val="tx1"/>
                </a:solidFill>
                <a:latin typeface="Comic Sans MS" pitchFamily="66" charset="0"/>
              </a:defRPr>
            </a:lvl8pPr>
            <a:lvl9pPr marL="3886200" indent="-228600" algn="ctr" eaLnBrk="0" fontAlgn="base" hangingPunct="0">
              <a:spcBef>
                <a:spcPct val="0"/>
              </a:spcBef>
              <a:spcAft>
                <a:spcPct val="0"/>
              </a:spcAft>
              <a:defRPr sz="2000">
                <a:solidFill>
                  <a:schemeClr val="tx1"/>
                </a:solidFill>
                <a:latin typeface="Comic Sans MS" pitchFamily="66" charset="0"/>
              </a:defRPr>
            </a:lvl9pPr>
          </a:lstStyle>
          <a:p>
            <a:pPr eaLnBrk="1" hangingPunct="1">
              <a:defRPr/>
            </a:pPr>
            <a:r>
              <a:rPr lang="es-ES_tradnl" sz="3200" b="1" dirty="0">
                <a:effectLst>
                  <a:outerShdw blurRad="38100" dist="38100" dir="2700000" algn="tl">
                    <a:srgbClr val="000000">
                      <a:alpha val="43137"/>
                    </a:srgbClr>
                  </a:outerShdw>
                </a:effectLst>
                <a:latin typeface="Cambria" pitchFamily="18" charset="0"/>
              </a:rPr>
              <a:t>“si los datos no están copiados, </a:t>
            </a:r>
          </a:p>
          <a:p>
            <a:pPr eaLnBrk="1" hangingPunct="1">
              <a:defRPr/>
            </a:pPr>
            <a:r>
              <a:rPr lang="es-ES_tradnl" sz="3200" b="1" dirty="0">
                <a:effectLst>
                  <a:outerShdw blurRad="38100" dist="38100" dir="2700000" algn="tl">
                    <a:srgbClr val="000000">
                      <a:alpha val="43137"/>
                    </a:srgbClr>
                  </a:outerShdw>
                </a:effectLst>
                <a:latin typeface="Cambria" pitchFamily="18" charset="0"/>
              </a:rPr>
              <a:t>no importa el resto, </a:t>
            </a:r>
            <a:r>
              <a:rPr lang="es-ES_tradnl" sz="3200" b="1" dirty="0" smtClean="0">
                <a:effectLst>
                  <a:outerShdw blurRad="38100" dist="38100" dir="2700000" algn="tl">
                    <a:srgbClr val="000000">
                      <a:alpha val="43137"/>
                    </a:srgbClr>
                  </a:outerShdw>
                </a:effectLst>
                <a:latin typeface="Cambria" pitchFamily="18" charset="0"/>
              </a:rPr>
              <a:t>para </a:t>
            </a:r>
            <a:r>
              <a:rPr lang="es-ES_tradnl" sz="3200" b="1" dirty="0">
                <a:effectLst>
                  <a:outerShdw blurRad="38100" dist="38100" dir="2700000" algn="tl">
                    <a:srgbClr val="000000">
                      <a:alpha val="43137"/>
                    </a:srgbClr>
                  </a:outerShdw>
                </a:effectLst>
                <a:latin typeface="Cambria" pitchFamily="18" charset="0"/>
              </a:rPr>
              <a:t>mí, </a:t>
            </a:r>
            <a:endParaRPr lang="es-ES_tradnl" sz="3200" b="1" dirty="0" smtClean="0">
              <a:effectLst>
                <a:outerShdw blurRad="38100" dist="38100" dir="2700000" algn="tl">
                  <a:srgbClr val="000000">
                    <a:alpha val="43137"/>
                  </a:srgbClr>
                </a:outerShdw>
              </a:effectLst>
              <a:latin typeface="Cambria" pitchFamily="18" charset="0"/>
            </a:endParaRPr>
          </a:p>
          <a:p>
            <a:pPr eaLnBrk="1" hangingPunct="1">
              <a:defRPr/>
            </a:pPr>
            <a:r>
              <a:rPr lang="es-ES_tradnl" sz="3200" b="1" dirty="0" smtClean="0">
                <a:effectLst>
                  <a:outerShdw blurRad="38100" dist="38100" dir="2700000" algn="tl">
                    <a:srgbClr val="000000">
                      <a:alpha val="43137"/>
                    </a:srgbClr>
                  </a:outerShdw>
                </a:effectLst>
                <a:latin typeface="Cambria" pitchFamily="18" charset="0"/>
              </a:rPr>
              <a:t>el </a:t>
            </a:r>
            <a:r>
              <a:rPr lang="es-ES_tradnl" sz="3200" b="1" dirty="0">
                <a:effectLst>
                  <a:outerShdw blurRad="38100" dist="38100" dir="2700000" algn="tl">
                    <a:srgbClr val="000000">
                      <a:alpha val="43137"/>
                    </a:srgbClr>
                  </a:outerShdw>
                </a:effectLst>
                <a:latin typeface="Cambria" pitchFamily="18" charset="0"/>
              </a:rPr>
              <a:t>estudiante trabajó”</a:t>
            </a:r>
          </a:p>
        </p:txBody>
      </p:sp>
      <p:sp>
        <p:nvSpPr>
          <p:cNvPr id="152586" name="Rectangle 10"/>
          <p:cNvSpPr>
            <a:spLocks noChangeArrowheads="1"/>
          </p:cNvSpPr>
          <p:nvPr/>
        </p:nvSpPr>
        <p:spPr bwMode="auto">
          <a:xfrm>
            <a:off x="6732588" y="476250"/>
            <a:ext cx="1592262" cy="523875"/>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Relación Tutor</a:t>
            </a:r>
          </a:p>
          <a:p>
            <a:pPr>
              <a:buClr>
                <a:srgbClr val="FF0066"/>
              </a:buClr>
              <a:defRPr/>
            </a:pPr>
            <a:r>
              <a:rPr lang="es-ES" sz="1400" b="1">
                <a:effectLst>
                  <a:outerShdw blurRad="38100" dist="38100" dir="2700000" algn="tl">
                    <a:srgbClr val="FFFFFF"/>
                  </a:outerShdw>
                </a:effectLst>
              </a:rPr>
              <a:t>   Aprendices</a:t>
            </a:r>
            <a:endParaRPr lang="es-ES_tradnl" sz="1400" b="1">
              <a:effectLst>
                <a:outerShdw blurRad="38100" dist="38100" dir="2700000" algn="tl">
                  <a:srgbClr val="FFFFFF"/>
                </a:outerShdw>
              </a:effectLst>
            </a:endParaRPr>
          </a:p>
        </p:txBody>
      </p:sp>
      <p:sp>
        <p:nvSpPr>
          <p:cNvPr id="6" name="Text Box 11"/>
          <p:cNvSpPr txBox="1">
            <a:spLocks noChangeArrowheads="1"/>
          </p:cNvSpPr>
          <p:nvPr/>
        </p:nvSpPr>
        <p:spPr bwMode="auto">
          <a:xfrm>
            <a:off x="4129641" y="4037310"/>
            <a:ext cx="4169990" cy="461665"/>
          </a:xfrm>
          <a:prstGeom prst="rect">
            <a:avLst/>
          </a:prstGeom>
          <a:noFill/>
          <a:ln>
            <a:noFill/>
          </a:ln>
          <a:effectLst/>
          <a:extLst/>
        </p:spPr>
        <p:txBody>
          <a:bodyPr wrap="square">
            <a:spAutoFit/>
          </a:bodyPr>
          <a:lstStyle/>
          <a:p>
            <a:pPr>
              <a:defRPr/>
            </a:pPr>
            <a:r>
              <a:rPr lang="es-ES_tradnl" i="1" dirty="0">
                <a:effectLst>
                  <a:outerShdw blurRad="38100" dist="38100" dir="2700000" algn="tl">
                    <a:srgbClr val="C0C0C0"/>
                  </a:outerShdw>
                </a:effectLst>
                <a:latin typeface="Arial" charset="0"/>
              </a:rPr>
              <a:t>un coordinador  de </a:t>
            </a:r>
            <a:r>
              <a:rPr lang="es-ES_tradnl" i="1" dirty="0" smtClean="0">
                <a:effectLst>
                  <a:outerShdw blurRad="38100" dist="38100" dir="2700000" algn="tl">
                    <a:srgbClr val="C0C0C0"/>
                  </a:outerShdw>
                </a:effectLst>
                <a:latin typeface="Arial" charset="0"/>
              </a:rPr>
              <a:t>posgrado</a:t>
            </a:r>
            <a:endParaRPr lang="es-ES_tradnl" i="1" dirty="0">
              <a:effectLst>
                <a:outerShdw blurRad="38100" dist="38100" dir="2700000" algn="tl">
                  <a:srgbClr val="C0C0C0"/>
                </a:outerShdw>
              </a:effectLst>
              <a:latin typeface="Arial" charset="0"/>
            </a:endParaRPr>
          </a:p>
        </p:txBody>
      </p:sp>
      <p:sp>
        <p:nvSpPr>
          <p:cNvPr id="122885"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07530"/>
                                        </p:tgtEl>
                                        <p:attrNameLst>
                                          <p:attrName>style.visibility</p:attrName>
                                        </p:attrNameLst>
                                      </p:cBhvr>
                                      <p:to>
                                        <p:strVal val="visible"/>
                                      </p:to>
                                    </p:set>
                                    <p:anim calcmode="discrete" valueType="clr">
                                      <p:cBhvr override="childStyle">
                                        <p:cTn id="7" dur="80"/>
                                        <p:tgtEl>
                                          <p:spTgt spid="10753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7530"/>
                                        </p:tgtEl>
                                        <p:attrNameLst>
                                          <p:attrName>fillcolor</p:attrName>
                                        </p:attrNameLst>
                                      </p:cBhvr>
                                      <p:tavLst>
                                        <p:tav tm="0">
                                          <p:val>
                                            <p:clrVal>
                                              <a:schemeClr val="accent2"/>
                                            </p:clrVal>
                                          </p:val>
                                        </p:tav>
                                        <p:tav tm="50000">
                                          <p:val>
                                            <p:clrVal>
                                              <a:schemeClr val="hlink"/>
                                            </p:clrVal>
                                          </p:val>
                                        </p:tav>
                                      </p:tavLst>
                                    </p:anim>
                                    <p:set>
                                      <p:cBhvr>
                                        <p:cTn id="9" dur="80"/>
                                        <p:tgtEl>
                                          <p:spTgt spid="107530"/>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30" grpId="0" animBg="1"/>
      <p:bldP spid="6"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631950" y="1428750"/>
            <a:ext cx="5895975" cy="1076325"/>
          </a:xfrm>
          <a:prstGeom prst="rect">
            <a:avLst/>
          </a:prstGeom>
          <a:solidFill>
            <a:srgbClr val="FFFF00"/>
          </a:solidFill>
          <a:ln>
            <a:noFill/>
          </a:ln>
          <a:effectLst/>
          <a:extLst/>
        </p:spPr>
        <p:txBody>
          <a:bodyPr>
            <a:spAutoFit/>
          </a:bodyPr>
          <a:lstStyle/>
          <a:p>
            <a:pPr>
              <a:defRPr/>
            </a:pPr>
            <a:r>
              <a:rPr lang="es-ES_tradnl" sz="3200" b="1" dirty="0">
                <a:effectLst>
                  <a:outerShdw blurRad="38100" dist="38100" dir="2700000" algn="tl">
                    <a:srgbClr val="000000">
                      <a:alpha val="43137"/>
                    </a:srgbClr>
                  </a:outerShdw>
                </a:effectLst>
                <a:latin typeface="Century" pitchFamily="18" charset="0"/>
                <a:cs typeface="Arial" pitchFamily="34" charset="0"/>
              </a:rPr>
              <a:t>“la tarea la saqué de Internet, ¿cuál es el problema?”</a:t>
            </a:r>
          </a:p>
        </p:txBody>
      </p:sp>
      <p:sp>
        <p:nvSpPr>
          <p:cNvPr id="3" name="Text Box 13"/>
          <p:cNvSpPr txBox="1">
            <a:spLocks noChangeArrowheads="1"/>
          </p:cNvSpPr>
          <p:nvPr/>
        </p:nvSpPr>
        <p:spPr bwMode="auto">
          <a:xfrm>
            <a:off x="3333750" y="2627313"/>
            <a:ext cx="4173538" cy="369887"/>
          </a:xfrm>
          <a:prstGeom prst="rect">
            <a:avLst/>
          </a:prstGeom>
          <a:noFill/>
          <a:ln>
            <a:noFill/>
          </a:ln>
          <a:effectLst/>
          <a:extLst/>
        </p:spPr>
        <p:txBody>
          <a:bodyPr wrap="none">
            <a:spAutoFit/>
          </a:bodyPr>
          <a:lstStyle/>
          <a:p>
            <a:pPr>
              <a:defRPr/>
            </a:pPr>
            <a:r>
              <a:rPr lang="es-ES_tradnl" i="1" dirty="0">
                <a:effectLst>
                  <a:outerShdw blurRad="38100" dist="38100" dir="2700000" algn="tl">
                    <a:srgbClr val="C0C0C0"/>
                  </a:outerShdw>
                </a:effectLst>
                <a:latin typeface="Arial" charset="0"/>
              </a:rPr>
              <a:t>un estudiante de último año al profesor</a:t>
            </a:r>
          </a:p>
        </p:txBody>
      </p:sp>
      <p:sp>
        <p:nvSpPr>
          <p:cNvPr id="4" name="Text Box 7"/>
          <p:cNvSpPr txBox="1">
            <a:spLocks noChangeArrowheads="1"/>
          </p:cNvSpPr>
          <p:nvPr/>
        </p:nvSpPr>
        <p:spPr bwMode="auto">
          <a:xfrm>
            <a:off x="1765300" y="3352800"/>
            <a:ext cx="5895975" cy="2062163"/>
          </a:xfrm>
          <a:prstGeom prst="rect">
            <a:avLst/>
          </a:prstGeom>
          <a:solidFill>
            <a:srgbClr val="FFFF00"/>
          </a:solidFill>
          <a:ln>
            <a:noFill/>
          </a:ln>
          <a:effectLst/>
          <a:extLst/>
        </p:spPr>
        <p:txBody>
          <a:bodyPr>
            <a:spAutoFit/>
          </a:bodyPr>
          <a:lstStyle/>
          <a:p>
            <a:pPr>
              <a:defRPr/>
            </a:pPr>
            <a:r>
              <a:rPr lang="es-ES_tradnl" sz="3200" b="1" dirty="0">
                <a:effectLst>
                  <a:outerShdw blurRad="38100" dist="38100" dir="2700000" algn="tl">
                    <a:srgbClr val="000000">
                      <a:alpha val="43137"/>
                    </a:srgbClr>
                  </a:outerShdw>
                </a:effectLst>
                <a:latin typeface="Century" pitchFamily="18" charset="0"/>
                <a:cs typeface="Arial" pitchFamily="34" charset="0"/>
              </a:rPr>
              <a:t>“no importa pequeños </a:t>
            </a:r>
            <a:r>
              <a:rPr lang="es-ES_tradnl" sz="3200" b="1" dirty="0" smtClean="0">
                <a:effectLst>
                  <a:outerShdw blurRad="38100" dist="38100" dir="2700000" algn="tl">
                    <a:srgbClr val="000000">
                      <a:alpha val="43137"/>
                    </a:srgbClr>
                  </a:outerShdw>
                </a:effectLst>
                <a:latin typeface="Century" pitchFamily="18" charset="0"/>
                <a:cs typeface="Arial" pitchFamily="34" charset="0"/>
              </a:rPr>
              <a:t> </a:t>
            </a:r>
          </a:p>
          <a:p>
            <a:pPr>
              <a:defRPr/>
            </a:pPr>
            <a:r>
              <a:rPr lang="es-ES_tradnl" sz="3200" b="1" dirty="0">
                <a:effectLst>
                  <a:outerShdw blurRad="38100" dist="38100" dir="2700000" algn="tl">
                    <a:srgbClr val="000000">
                      <a:alpha val="43137"/>
                    </a:srgbClr>
                  </a:outerShdw>
                </a:effectLst>
                <a:latin typeface="Century" pitchFamily="18" charset="0"/>
                <a:cs typeface="Arial" pitchFamily="34" charset="0"/>
              </a:rPr>
              <a:t> </a:t>
            </a:r>
            <a:r>
              <a:rPr lang="es-ES_tradnl" sz="3200" b="1" dirty="0" smtClean="0">
                <a:effectLst>
                  <a:outerShdw blurRad="38100" dist="38100" dir="2700000" algn="tl">
                    <a:srgbClr val="000000">
                      <a:alpha val="43137"/>
                    </a:srgbClr>
                  </a:outerShdw>
                </a:effectLst>
                <a:latin typeface="Century" pitchFamily="18" charset="0"/>
                <a:cs typeface="Arial" pitchFamily="34" charset="0"/>
              </a:rPr>
              <a:t> </a:t>
            </a:r>
            <a:r>
              <a:rPr lang="es-ES_tradnl" sz="3200" b="1" dirty="0" err="1" smtClean="0">
                <a:effectLst>
                  <a:outerShdw blurRad="38100" dist="38100" dir="2700000" algn="tl">
                    <a:srgbClr val="000000">
                      <a:alpha val="43137"/>
                    </a:srgbClr>
                  </a:outerShdw>
                </a:effectLst>
                <a:latin typeface="Century" pitchFamily="18" charset="0"/>
                <a:cs typeface="Arial" pitchFamily="34" charset="0"/>
              </a:rPr>
              <a:t>errocitos</a:t>
            </a:r>
            <a:r>
              <a:rPr lang="es-ES_tradnl" sz="3200" b="1" dirty="0" smtClean="0">
                <a:effectLst>
                  <a:outerShdw blurRad="38100" dist="38100" dir="2700000" algn="tl">
                    <a:srgbClr val="000000">
                      <a:alpha val="43137"/>
                    </a:srgbClr>
                  </a:outerShdw>
                </a:effectLst>
                <a:latin typeface="Century" pitchFamily="18" charset="0"/>
                <a:cs typeface="Arial" pitchFamily="34" charset="0"/>
              </a:rPr>
              <a:t> </a:t>
            </a:r>
            <a:r>
              <a:rPr lang="es-ES_tradnl" sz="3200" b="1" dirty="0">
                <a:effectLst>
                  <a:outerShdw blurRad="38100" dist="38100" dir="2700000" algn="tl">
                    <a:srgbClr val="000000">
                      <a:alpha val="43137"/>
                    </a:srgbClr>
                  </a:outerShdw>
                </a:effectLst>
                <a:latin typeface="Century" pitchFamily="18" charset="0"/>
                <a:cs typeface="Arial" pitchFamily="34" charset="0"/>
              </a:rPr>
              <a:t>en el artículo local,</a:t>
            </a:r>
          </a:p>
          <a:p>
            <a:pPr>
              <a:defRPr/>
            </a:pPr>
            <a:r>
              <a:rPr lang="es-ES_tradnl" sz="3200" b="1" dirty="0" smtClean="0">
                <a:effectLst>
                  <a:outerShdw blurRad="38100" dist="38100" dir="2700000" algn="tl">
                    <a:srgbClr val="000000">
                      <a:alpha val="43137"/>
                    </a:srgbClr>
                  </a:outerShdw>
                </a:effectLst>
                <a:latin typeface="Century" pitchFamily="18" charset="0"/>
                <a:cs typeface="Arial" pitchFamily="34" charset="0"/>
              </a:rPr>
              <a:t>  se </a:t>
            </a:r>
            <a:r>
              <a:rPr lang="es-ES_tradnl" sz="3200" b="1" dirty="0">
                <a:effectLst>
                  <a:outerShdw blurRad="38100" dist="38100" dir="2700000" algn="tl">
                    <a:srgbClr val="000000">
                      <a:alpha val="43137"/>
                    </a:srgbClr>
                  </a:outerShdw>
                </a:effectLst>
                <a:latin typeface="Century" pitchFamily="18" charset="0"/>
                <a:cs typeface="Arial" pitchFamily="34" charset="0"/>
              </a:rPr>
              <a:t>arreglan cuando vaya a la </a:t>
            </a:r>
            <a:r>
              <a:rPr lang="es-ES_tradnl" sz="3200" b="1" dirty="0" smtClean="0">
                <a:effectLst>
                  <a:outerShdw blurRad="38100" dist="38100" dir="2700000" algn="tl">
                    <a:srgbClr val="000000">
                      <a:alpha val="43137"/>
                    </a:srgbClr>
                  </a:outerShdw>
                </a:effectLst>
                <a:latin typeface="Century" pitchFamily="18" charset="0"/>
                <a:cs typeface="Arial" pitchFamily="34" charset="0"/>
              </a:rPr>
              <a:t>  </a:t>
            </a:r>
          </a:p>
          <a:p>
            <a:pPr>
              <a:defRPr/>
            </a:pPr>
            <a:r>
              <a:rPr lang="es-ES_tradnl" sz="3200" b="1" dirty="0">
                <a:effectLst>
                  <a:outerShdw blurRad="38100" dist="38100" dir="2700000" algn="tl">
                    <a:srgbClr val="000000">
                      <a:alpha val="43137"/>
                    </a:srgbClr>
                  </a:outerShdw>
                </a:effectLst>
                <a:latin typeface="Century" pitchFamily="18" charset="0"/>
                <a:cs typeface="Arial" pitchFamily="34" charset="0"/>
              </a:rPr>
              <a:t> </a:t>
            </a:r>
            <a:r>
              <a:rPr lang="es-ES_tradnl" sz="3200" b="1" dirty="0" smtClean="0">
                <a:effectLst>
                  <a:outerShdw blurRad="38100" dist="38100" dir="2700000" algn="tl">
                    <a:srgbClr val="000000">
                      <a:alpha val="43137"/>
                    </a:srgbClr>
                  </a:outerShdw>
                </a:effectLst>
                <a:latin typeface="Century" pitchFamily="18" charset="0"/>
                <a:cs typeface="Arial" pitchFamily="34" charset="0"/>
              </a:rPr>
              <a:t> revista </a:t>
            </a:r>
            <a:r>
              <a:rPr lang="es-ES_tradnl" sz="3200" b="1" dirty="0">
                <a:effectLst>
                  <a:outerShdw blurRad="38100" dist="38100" dir="2700000" algn="tl">
                    <a:srgbClr val="000000">
                      <a:alpha val="43137"/>
                    </a:srgbClr>
                  </a:outerShdw>
                </a:effectLst>
                <a:latin typeface="Century" pitchFamily="18" charset="0"/>
                <a:cs typeface="Arial" pitchFamily="34" charset="0"/>
              </a:rPr>
              <a:t>internacional”</a:t>
            </a:r>
          </a:p>
        </p:txBody>
      </p:sp>
      <p:sp>
        <p:nvSpPr>
          <p:cNvPr id="5" name="Text Box 13"/>
          <p:cNvSpPr txBox="1">
            <a:spLocks noChangeArrowheads="1"/>
          </p:cNvSpPr>
          <p:nvPr/>
        </p:nvSpPr>
        <p:spPr bwMode="auto">
          <a:xfrm>
            <a:off x="3154363" y="5661025"/>
            <a:ext cx="4532312" cy="369888"/>
          </a:xfrm>
          <a:prstGeom prst="rect">
            <a:avLst/>
          </a:prstGeom>
          <a:noFill/>
          <a:ln>
            <a:noFill/>
          </a:ln>
          <a:effectLst/>
          <a:extLst/>
        </p:spPr>
        <p:txBody>
          <a:bodyPr wrap="none">
            <a:spAutoFit/>
          </a:bodyPr>
          <a:lstStyle/>
          <a:p>
            <a:pPr>
              <a:defRPr/>
            </a:pPr>
            <a:r>
              <a:rPr lang="es-ES_tradnl" i="1" dirty="0">
                <a:effectLst>
                  <a:outerShdw blurRad="38100" dist="38100" dir="2700000" algn="tl">
                    <a:srgbClr val="C0C0C0"/>
                  </a:outerShdw>
                </a:effectLst>
                <a:latin typeface="Arial" charset="0"/>
              </a:rPr>
              <a:t>un investigador experimentado en publicar</a:t>
            </a:r>
          </a:p>
        </p:txBody>
      </p:sp>
      <p:sp>
        <p:nvSpPr>
          <p:cNvPr id="6" name="Rectangle 10"/>
          <p:cNvSpPr>
            <a:spLocks noChangeArrowheads="1"/>
          </p:cNvSpPr>
          <p:nvPr/>
        </p:nvSpPr>
        <p:spPr bwMode="auto">
          <a:xfrm>
            <a:off x="6732588" y="476250"/>
            <a:ext cx="1592262" cy="523875"/>
          </a:xfrm>
          <a:prstGeom prst="rect">
            <a:avLst/>
          </a:prstGeom>
          <a:solidFill>
            <a:srgbClr val="FFD5E3"/>
          </a:solidFill>
          <a:ln w="28575">
            <a:solidFill>
              <a:schemeClr val="accent2"/>
            </a:solidFill>
            <a:miter lim="800000"/>
            <a:headEnd/>
            <a:tailEnd/>
          </a:ln>
          <a:effectLst>
            <a:outerShdw dist="53882"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Relación Tutor</a:t>
            </a:r>
          </a:p>
          <a:p>
            <a:pPr>
              <a:buClr>
                <a:srgbClr val="FF0066"/>
              </a:buClr>
              <a:defRPr/>
            </a:pPr>
            <a:r>
              <a:rPr lang="es-ES" sz="1400" b="1">
                <a:effectLst>
                  <a:outerShdw blurRad="38100" dist="38100" dir="2700000" algn="tl">
                    <a:srgbClr val="FFFFFF"/>
                  </a:outerShdw>
                </a:effectLst>
              </a:rPr>
              <a:t>   Aprendices</a:t>
            </a:r>
            <a:endParaRPr lang="es-ES_tradnl" sz="1400" b="1">
              <a:effectLst>
                <a:outerShdw blurRad="38100" dist="38100" dir="2700000" algn="tl">
                  <a:srgbClr val="FFFFFF"/>
                </a:outerShdw>
              </a:effectLst>
            </a:endParaRPr>
          </a:p>
        </p:txBody>
      </p:sp>
      <p:sp>
        <p:nvSpPr>
          <p:cNvPr id="12391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4"/>
                                        </p:tgtEl>
                                        <p:attrNameLst>
                                          <p:attrName>style.visibility</p:attrName>
                                        </p:attrNameLst>
                                      </p:cBhvr>
                                      <p:to>
                                        <p:strVal val="visible"/>
                                      </p:to>
                                    </p:set>
                                    <p:anim calcmode="discrete" valueType="clr">
                                      <p:cBhvr override="childStyle">
                                        <p:cTn id="18"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4"/>
                                        </p:tgtEl>
                                        <p:attrNameLst>
                                          <p:attrName>fillcolor</p:attrName>
                                        </p:attrNameLst>
                                      </p:cBhvr>
                                      <p:tavLst>
                                        <p:tav tm="0">
                                          <p:val>
                                            <p:clrVal>
                                              <a:schemeClr val="accent2"/>
                                            </p:clrVal>
                                          </p:val>
                                        </p:tav>
                                        <p:tav tm="50000">
                                          <p:val>
                                            <p:clrVal>
                                              <a:schemeClr val="hlink"/>
                                            </p:clrVal>
                                          </p:val>
                                        </p:tav>
                                      </p:tavLst>
                                    </p:anim>
                                    <p:set>
                                      <p:cBhvr>
                                        <p:cTn id="20" dur="80"/>
                                        <p:tgtEl>
                                          <p:spTgt spid="4"/>
                                        </p:tgtEl>
                                        <p:attrNameLst>
                                          <p:attrName>fill.type</p:attrName>
                                        </p:attrNameLst>
                                      </p:cBhvr>
                                      <p:to>
                                        <p:strVal val="solid"/>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6"/>
          <p:cNvSpPr>
            <a:spLocks noChangeArrowheads="1"/>
          </p:cNvSpPr>
          <p:nvPr/>
        </p:nvSpPr>
        <p:spPr bwMode="auto">
          <a:xfrm>
            <a:off x="0" y="160655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endParaRPr lang="en-US" sz="3600"/>
          </a:p>
        </p:txBody>
      </p:sp>
      <p:pic>
        <p:nvPicPr>
          <p:cNvPr id="11269" name="Picture 5" descr="Roomie plagiarism"/>
          <p:cNvPicPr>
            <a:picLocks noChangeAspect="1" noChangeArrowheads="1"/>
          </p:cNvPicPr>
          <p:nvPr/>
        </p:nvPicPr>
        <p:blipFill>
          <a:blip r:embed="rId2" cstate="print">
            <a:extLst>
              <a:ext uri="{28A0092B-C50C-407E-A947-70E740481C1C}">
                <a14:useLocalDpi xmlns="" xmlns:a14="http://schemas.microsoft.com/office/drawing/2010/main" val="0"/>
              </a:ext>
            </a:extLst>
          </a:blip>
          <a:srcRect t="5026" r="4253" b="14633"/>
          <a:stretch>
            <a:fillRect/>
          </a:stretch>
        </p:blipFill>
        <p:spPr bwMode="auto">
          <a:xfrm>
            <a:off x="2663825" y="1196975"/>
            <a:ext cx="3816350" cy="3798888"/>
          </a:xfrm>
          <a:prstGeom prst="rect">
            <a:avLst/>
          </a:prstGeom>
          <a:noFill/>
          <a:ln w="9525">
            <a:solidFill>
              <a:srgbClr val="000000"/>
            </a:solidFill>
            <a:miter lim="800000"/>
            <a:headEnd/>
            <a:tailEnd/>
          </a:ln>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sp>
        <p:nvSpPr>
          <p:cNvPr id="11271" name="Rectangle 7"/>
          <p:cNvSpPr>
            <a:spLocks noChangeArrowheads="1"/>
          </p:cNvSpPr>
          <p:nvPr/>
        </p:nvSpPr>
        <p:spPr bwMode="auto">
          <a:xfrm>
            <a:off x="1425575" y="5084763"/>
            <a:ext cx="6292850" cy="70167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pPr>
              <a:defRPr/>
            </a:pPr>
            <a:r>
              <a:rPr lang="es-ES_tradnl">
                <a:effectLst>
                  <a:outerShdw blurRad="38100" dist="38100" dir="2700000" algn="tl">
                    <a:srgbClr val="C0C0C0"/>
                  </a:outerShdw>
                </a:effectLst>
                <a:cs typeface="Times New Roman" pitchFamily="18" charset="0"/>
              </a:rPr>
              <a:t>“¿Plagio? pero mi si compañera me dio permiso para </a:t>
            </a:r>
          </a:p>
          <a:p>
            <a:pPr>
              <a:defRPr/>
            </a:pPr>
            <a:r>
              <a:rPr lang="es-ES_tradnl">
                <a:effectLst>
                  <a:outerShdw blurRad="38100" dist="38100" dir="2700000" algn="tl">
                    <a:srgbClr val="C0C0C0"/>
                  </a:outerShdw>
                </a:effectLst>
                <a:cs typeface="Times New Roman" pitchFamily="18" charset="0"/>
              </a:rPr>
              <a:t>usar su trabajo y que no tenía que citarla.”</a:t>
            </a:r>
            <a:endParaRPr lang="es-ES_tradnl">
              <a:effectLst>
                <a:outerShdw blurRad="38100" dist="38100" dir="2700000" algn="tl">
                  <a:srgbClr val="C0C0C0"/>
                </a:outerShdw>
              </a:effectLst>
            </a:endParaRPr>
          </a:p>
        </p:txBody>
      </p:sp>
      <p:sp>
        <p:nvSpPr>
          <p:cNvPr id="134149" name="Rectangle 11"/>
          <p:cNvSpPr>
            <a:spLocks noChangeArrowheads="1"/>
          </p:cNvSpPr>
          <p:nvPr/>
        </p:nvSpPr>
        <p:spPr bwMode="auto">
          <a:xfrm>
            <a:off x="2727325" y="5805488"/>
            <a:ext cx="3687763"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_tradnl" sz="1200">
                <a:latin typeface="Arial" charset="0"/>
              </a:rPr>
              <a:t>www.pyrczak.com/antiplagiarism/images/Roomie.gif</a:t>
            </a:r>
          </a:p>
        </p:txBody>
      </p:sp>
      <p:sp>
        <p:nvSpPr>
          <p:cNvPr id="134151"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11271"/>
                                        </p:tgtEl>
                                        <p:attrNameLst>
                                          <p:attrName>style.visibility</p:attrName>
                                        </p:attrNameLst>
                                      </p:cBhvr>
                                      <p:to>
                                        <p:strVal val="visible"/>
                                      </p:to>
                                    </p:set>
                                    <p:anim calcmode="discrete" valueType="clr">
                                      <p:cBhvr override="childStyle">
                                        <p:cTn id="11" dur="80"/>
                                        <p:tgtEl>
                                          <p:spTgt spid="11271"/>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1271"/>
                                        </p:tgtEl>
                                        <p:attrNameLst>
                                          <p:attrName>fillcolor</p:attrName>
                                        </p:attrNameLst>
                                      </p:cBhvr>
                                      <p:tavLst>
                                        <p:tav tm="0">
                                          <p:val>
                                            <p:clrVal>
                                              <a:schemeClr val="accent2"/>
                                            </p:clrVal>
                                          </p:val>
                                        </p:tav>
                                        <p:tav tm="50000">
                                          <p:val>
                                            <p:clrVal>
                                              <a:schemeClr val="hlink"/>
                                            </p:clrVal>
                                          </p:val>
                                        </p:tav>
                                      </p:tavLst>
                                    </p:anim>
                                    <p:set>
                                      <p:cBhvr>
                                        <p:cTn id="13" dur="80"/>
                                        <p:tgtEl>
                                          <p:spTgt spid="1127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6"/>
          <p:cNvSpPr>
            <a:spLocks noChangeArrowheads="1"/>
          </p:cNvSpPr>
          <p:nvPr/>
        </p:nvSpPr>
        <p:spPr bwMode="auto">
          <a:xfrm>
            <a:off x="0" y="1611313"/>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endParaRPr lang="en-US" sz="3600"/>
          </a:p>
        </p:txBody>
      </p:sp>
      <p:pic>
        <p:nvPicPr>
          <p:cNvPr id="12293" name="Picture 5" descr="untitled"/>
          <p:cNvPicPr>
            <a:picLocks noChangeAspect="1" noChangeArrowheads="1"/>
          </p:cNvPicPr>
          <p:nvPr/>
        </p:nvPicPr>
        <p:blipFill>
          <a:blip r:embed="rId2" cstate="print">
            <a:extLst>
              <a:ext uri="{28A0092B-C50C-407E-A947-70E740481C1C}">
                <a14:useLocalDpi xmlns="" xmlns:a14="http://schemas.microsoft.com/office/drawing/2010/main" val="0"/>
              </a:ext>
            </a:extLst>
          </a:blip>
          <a:srcRect b="10124"/>
          <a:stretch>
            <a:fillRect/>
          </a:stretch>
        </p:blipFill>
        <p:spPr bwMode="auto">
          <a:xfrm>
            <a:off x="2386012" y="950786"/>
            <a:ext cx="4370387" cy="3597275"/>
          </a:xfrm>
          <a:prstGeom prst="rect">
            <a:avLst/>
          </a:prstGeom>
          <a:noFill/>
          <a:ln w="9525">
            <a:solidFill>
              <a:srgbClr val="000000"/>
            </a:solidFill>
            <a:miter lim="800000"/>
            <a:headEnd/>
            <a:tailEnd/>
          </a:ln>
          <a:effectLst>
            <a:outerShdw blurRad="50800" dist="38100" dir="2700000" algn="tl" rotWithShape="0">
              <a:prstClr val="black">
                <a:alpha val="40000"/>
              </a:prstClr>
            </a:outerShdw>
          </a:effectLst>
          <a:extLst>
            <a:ext uri="{909E8E84-426E-40DD-AFC4-6F175D3DCCD1}">
              <a14:hiddenFill xmlns="" xmlns:a14="http://schemas.microsoft.com/office/drawing/2010/main">
                <a:solidFill>
                  <a:srgbClr val="FFFFFF"/>
                </a:solidFill>
              </a14:hiddenFill>
            </a:ext>
          </a:extLst>
        </p:spPr>
      </p:pic>
      <p:sp>
        <p:nvSpPr>
          <p:cNvPr id="12295" name="Rectangle 7"/>
          <p:cNvSpPr>
            <a:spLocks noChangeArrowheads="1"/>
          </p:cNvSpPr>
          <p:nvPr/>
        </p:nvSpPr>
        <p:spPr bwMode="auto">
          <a:xfrm>
            <a:off x="908050" y="4598988"/>
            <a:ext cx="7326313" cy="1323439"/>
          </a:xfrm>
          <a:prstGeom prst="rect">
            <a:avLst/>
          </a:prstGeom>
          <a:noFill/>
          <a:ln w="9525">
            <a:noFill/>
            <a:miter lim="800000"/>
            <a:headEnd/>
            <a:tailEnd/>
          </a:ln>
          <a:effectLst/>
        </p:spPr>
        <p:txBody>
          <a:bodyPr anchor="ctr">
            <a:spAutoFit/>
          </a:bodyPr>
          <a:lstStyle/>
          <a:p>
            <a:pPr algn="ctr">
              <a:defRPr/>
            </a:pPr>
            <a:r>
              <a:rPr lang="es-ES_tradnl" dirty="0">
                <a:effectLst>
                  <a:outerShdw blurRad="38100" dist="38100" dir="2700000" algn="tl">
                    <a:srgbClr val="C0C0C0"/>
                  </a:outerShdw>
                </a:effectLst>
                <a:cs typeface="Times New Roman" pitchFamily="18" charset="0"/>
              </a:rPr>
              <a:t>"Me gusta lo que está escrito en ese trabajo. </a:t>
            </a:r>
          </a:p>
          <a:p>
            <a:pPr algn="ctr">
              <a:defRPr/>
            </a:pPr>
            <a:r>
              <a:rPr lang="es-ES_tradnl" dirty="0">
                <a:effectLst>
                  <a:outerShdw blurRad="38100" dist="38100" dir="2700000" algn="tl">
                    <a:srgbClr val="C0C0C0"/>
                  </a:outerShdw>
                </a:effectLst>
                <a:cs typeface="Times New Roman" pitchFamily="18" charset="0"/>
              </a:rPr>
              <a:t>Pero me hubiera gustado más que usted </a:t>
            </a:r>
            <a:endParaRPr lang="es-ES_tradnl" dirty="0" smtClean="0">
              <a:effectLst>
                <a:outerShdw blurRad="38100" dist="38100" dir="2700000" algn="tl">
                  <a:srgbClr val="C0C0C0"/>
                </a:outerShdw>
              </a:effectLst>
              <a:cs typeface="Times New Roman" pitchFamily="18" charset="0"/>
            </a:endParaRPr>
          </a:p>
          <a:p>
            <a:pPr algn="ctr">
              <a:defRPr/>
            </a:pPr>
            <a:r>
              <a:rPr lang="es-ES_tradnl" dirty="0" smtClean="0">
                <a:effectLst>
                  <a:outerShdw blurRad="38100" dist="38100" dir="2700000" algn="tl">
                    <a:srgbClr val="C0C0C0"/>
                  </a:outerShdw>
                </a:effectLst>
                <a:cs typeface="Times New Roman" pitchFamily="18" charset="0"/>
              </a:rPr>
              <a:t>lo </a:t>
            </a:r>
            <a:r>
              <a:rPr lang="es-ES_tradnl" dirty="0">
                <a:effectLst>
                  <a:outerShdw blurRad="38100" dist="38100" dir="2700000" algn="tl">
                    <a:srgbClr val="C0C0C0"/>
                  </a:outerShdw>
                </a:effectLst>
                <a:cs typeface="Times New Roman" pitchFamily="18" charset="0"/>
              </a:rPr>
              <a:t>hubiera escrito</a:t>
            </a:r>
            <a:r>
              <a:rPr lang="es-ES_tradnl" dirty="0" smtClean="0">
                <a:effectLst>
                  <a:outerShdw blurRad="38100" dist="38100" dir="2700000" algn="tl">
                    <a:srgbClr val="C0C0C0"/>
                  </a:outerShdw>
                </a:effectLst>
                <a:cs typeface="Times New Roman" pitchFamily="18" charset="0"/>
              </a:rPr>
              <a:t>.”</a:t>
            </a:r>
          </a:p>
          <a:p>
            <a:pPr algn="ctr">
              <a:defRPr/>
            </a:pPr>
            <a:endParaRPr lang="es-ES_tradnl" sz="800" dirty="0">
              <a:effectLst>
                <a:outerShdw blurRad="38100" dist="38100" dir="2700000" algn="tl">
                  <a:srgbClr val="C0C0C0"/>
                </a:outerShdw>
              </a:effectLst>
              <a:cs typeface="Times New Roman" pitchFamily="18" charset="0"/>
            </a:endParaRPr>
          </a:p>
        </p:txBody>
      </p:sp>
      <p:sp>
        <p:nvSpPr>
          <p:cNvPr id="135173" name="Rectangle 11"/>
          <p:cNvSpPr>
            <a:spLocks noChangeArrowheads="1"/>
          </p:cNvSpPr>
          <p:nvPr/>
        </p:nvSpPr>
        <p:spPr bwMode="auto">
          <a:xfrm>
            <a:off x="2244580" y="5892264"/>
            <a:ext cx="4752975" cy="549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spcBef>
                <a:spcPct val="50000"/>
              </a:spcBef>
            </a:pPr>
            <a:r>
              <a:rPr lang="en-US" sz="1200" dirty="0">
                <a:latin typeface="Arial" charset="0"/>
              </a:rPr>
              <a:t>http://atempleton.wordpress.com/2008/10/23/plagiarism-cartoon/</a:t>
            </a:r>
          </a:p>
          <a:p>
            <a:pPr>
              <a:spcBef>
                <a:spcPct val="50000"/>
              </a:spcBef>
            </a:pPr>
            <a:r>
              <a:rPr lang="en-US" sz="1200" dirty="0">
                <a:latin typeface="Arial" charset="0"/>
              </a:rPr>
              <a:t>Cartoon by Matthew Henry Hall http://www.matthewhenryhall.com/</a:t>
            </a:r>
          </a:p>
        </p:txBody>
      </p:sp>
      <p:sp>
        <p:nvSpPr>
          <p:cNvPr id="135175" name="Text Box 4"/>
          <p:cNvSpPr txBox="1">
            <a:spLocks noChangeArrowheads="1"/>
          </p:cNvSpPr>
          <p:nvPr/>
        </p:nvSpPr>
        <p:spPr bwMode="auto">
          <a:xfrm>
            <a:off x="7688263" y="6577013"/>
            <a:ext cx="14398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ULA 2014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12295"/>
                                        </p:tgtEl>
                                        <p:attrNameLst>
                                          <p:attrName>style.visibility</p:attrName>
                                        </p:attrNameLst>
                                      </p:cBhvr>
                                      <p:to>
                                        <p:strVal val="visible"/>
                                      </p:to>
                                    </p:set>
                                    <p:anim calcmode="discrete" valueType="clr">
                                      <p:cBhvr override="childStyle">
                                        <p:cTn id="11" dur="80"/>
                                        <p:tgtEl>
                                          <p:spTgt spid="12295"/>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2295"/>
                                        </p:tgtEl>
                                        <p:attrNameLst>
                                          <p:attrName>fillcolor</p:attrName>
                                        </p:attrNameLst>
                                      </p:cBhvr>
                                      <p:tavLst>
                                        <p:tav tm="0">
                                          <p:val>
                                            <p:clrVal>
                                              <a:schemeClr val="accent2"/>
                                            </p:clrVal>
                                          </p:val>
                                        </p:tav>
                                        <p:tav tm="50000">
                                          <p:val>
                                            <p:clrVal>
                                              <a:schemeClr val="hlink"/>
                                            </p:clrVal>
                                          </p:val>
                                        </p:tav>
                                      </p:tavLst>
                                    </p:anim>
                                    <p:set>
                                      <p:cBhvr>
                                        <p:cTn id="13" dur="80"/>
                                        <p:tgtEl>
                                          <p:spTgt spid="1229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5"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Text Box 5"/>
          <p:cNvSpPr txBox="1">
            <a:spLocks noChangeArrowheads="1"/>
          </p:cNvSpPr>
          <p:nvPr/>
        </p:nvSpPr>
        <p:spPr bwMode="auto">
          <a:xfrm>
            <a:off x="1119200" y="657641"/>
            <a:ext cx="6905600" cy="461665"/>
          </a:xfrm>
          <a:prstGeom prst="rect">
            <a:avLst/>
          </a:prstGeom>
          <a:noFill/>
          <a:ln w="9525">
            <a:noFill/>
            <a:miter lim="800000"/>
            <a:headEnd/>
            <a:tailEnd/>
          </a:ln>
          <a:effectLst/>
        </p:spPr>
        <p:txBody>
          <a:bodyPr wrap="square">
            <a:spAutoFit/>
          </a:bodyPr>
          <a:lstStyle/>
          <a:p>
            <a:pPr>
              <a:defRPr/>
            </a:pPr>
            <a:r>
              <a:rPr lang="es-ES_tradnl" dirty="0">
                <a:effectLst>
                  <a:outerShdw blurRad="38100" dist="38100" dir="2700000" algn="tl">
                    <a:srgbClr val="C0C0C0"/>
                  </a:outerShdw>
                </a:effectLst>
              </a:rPr>
              <a:t>Caso real local: uso no autorizado de imágenes</a:t>
            </a:r>
          </a:p>
        </p:txBody>
      </p:sp>
      <p:pic>
        <p:nvPicPr>
          <p:cNvPr id="136195" name="Picture 10" descr="CONSTIPACION INDUC PRIMER CAPITULO PAG 16-17"/>
          <p:cNvPicPr>
            <a:picLocks noChangeAspect="1" noChangeArrowheads="1"/>
          </p:cNvPicPr>
          <p:nvPr/>
        </p:nvPicPr>
        <p:blipFill>
          <a:blip r:embed="rId2" cstate="print">
            <a:lum bright="-36000" contrast="48000"/>
            <a:extLst>
              <a:ext uri="{28A0092B-C50C-407E-A947-70E740481C1C}">
                <a14:useLocalDpi xmlns="" xmlns:a14="http://schemas.microsoft.com/office/drawing/2010/main" val="0"/>
              </a:ext>
            </a:extLst>
          </a:blip>
          <a:srcRect/>
          <a:stretch>
            <a:fillRect/>
          </a:stretch>
        </p:blipFill>
        <p:spPr bwMode="auto">
          <a:xfrm>
            <a:off x="1099051" y="1226735"/>
            <a:ext cx="6894512" cy="50915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31" name="Oval 11"/>
          <p:cNvSpPr>
            <a:spLocks noChangeArrowheads="1"/>
          </p:cNvSpPr>
          <p:nvPr/>
        </p:nvSpPr>
        <p:spPr bwMode="auto">
          <a:xfrm>
            <a:off x="900340" y="2312988"/>
            <a:ext cx="3671887" cy="3384550"/>
          </a:xfrm>
          <a:prstGeom prst="ellipse">
            <a:avLst/>
          </a:prstGeom>
          <a:noFill/>
          <a:ln w="28575">
            <a:solidFill>
              <a:srgbClr val="CC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3600"/>
          </a:p>
        </p:txBody>
      </p:sp>
      <p:sp>
        <p:nvSpPr>
          <p:cNvPr id="30732" name="Rectangle 12"/>
          <p:cNvSpPr>
            <a:spLocks noChangeArrowheads="1"/>
          </p:cNvSpPr>
          <p:nvPr/>
        </p:nvSpPr>
        <p:spPr bwMode="auto">
          <a:xfrm>
            <a:off x="4897699" y="3861048"/>
            <a:ext cx="2879725" cy="2160587"/>
          </a:xfrm>
          <a:prstGeom prst="rect">
            <a:avLst/>
          </a:prstGeom>
          <a:noFill/>
          <a:ln w="28575">
            <a:solidFill>
              <a:srgbClr val="CC0000"/>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3600"/>
          </a:p>
        </p:txBody>
      </p:sp>
      <p:sp>
        <p:nvSpPr>
          <p:cNvPr id="136199"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1" grpId="0" animBg="1"/>
      <p:bldP spid="30732"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8" name="Picture 7" descr="dibujo ximena"/>
          <p:cNvPicPr>
            <a:picLocks noChangeAspect="1" noChangeArrowheads="1"/>
          </p:cNvPicPr>
          <p:nvPr/>
        </p:nvPicPr>
        <p:blipFill>
          <a:blip r:embed="rId2" cstate="print">
            <a:lum bright="-18000" contrast="30000"/>
            <a:extLst>
              <a:ext uri="{28A0092B-C50C-407E-A947-70E740481C1C}">
                <a14:useLocalDpi xmlns="" xmlns:a14="http://schemas.microsoft.com/office/drawing/2010/main" val="0"/>
              </a:ext>
            </a:extLst>
          </a:blip>
          <a:srcRect/>
          <a:stretch>
            <a:fillRect/>
          </a:stretch>
        </p:blipFill>
        <p:spPr bwMode="auto">
          <a:xfrm>
            <a:off x="2268538" y="1557338"/>
            <a:ext cx="5616575" cy="4654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752" name="Oval 8"/>
          <p:cNvSpPr>
            <a:spLocks noChangeArrowheads="1"/>
          </p:cNvSpPr>
          <p:nvPr/>
        </p:nvSpPr>
        <p:spPr bwMode="auto">
          <a:xfrm>
            <a:off x="1547813" y="1773238"/>
            <a:ext cx="6337300" cy="4679950"/>
          </a:xfrm>
          <a:prstGeom prst="ellipse">
            <a:avLst/>
          </a:prstGeom>
          <a:noFill/>
          <a:ln w="28575">
            <a:solidFill>
              <a:srgbClr val="FF0066"/>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3600"/>
          </a:p>
        </p:txBody>
      </p:sp>
      <p:sp>
        <p:nvSpPr>
          <p:cNvPr id="31753" name="Oval 9"/>
          <p:cNvSpPr>
            <a:spLocks noChangeArrowheads="1"/>
          </p:cNvSpPr>
          <p:nvPr/>
        </p:nvSpPr>
        <p:spPr bwMode="auto">
          <a:xfrm>
            <a:off x="5940425" y="5876925"/>
            <a:ext cx="2232025" cy="503238"/>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3600"/>
          </a:p>
        </p:txBody>
      </p:sp>
      <p:sp>
        <p:nvSpPr>
          <p:cNvPr id="13324" name="Rectangle 12"/>
          <p:cNvSpPr>
            <a:spLocks noChangeArrowheads="1"/>
          </p:cNvSpPr>
          <p:nvPr/>
        </p:nvSpPr>
        <p:spPr bwMode="auto">
          <a:xfrm>
            <a:off x="6156325" y="333375"/>
            <a:ext cx="2298700" cy="523875"/>
          </a:xfrm>
          <a:prstGeom prst="rect">
            <a:avLst/>
          </a:prstGeom>
          <a:solidFill>
            <a:srgbClr val="FFD5E3"/>
          </a:solidFill>
          <a:ln w="38100">
            <a:solidFill>
              <a:schemeClr val="accent2"/>
            </a:solidFill>
            <a:miter lim="800000"/>
            <a:headEnd/>
            <a:tailEnd/>
          </a:ln>
          <a:effectLst>
            <a:outerShdw dist="35921"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Conducta Responsable </a:t>
            </a:r>
          </a:p>
          <a:p>
            <a:pPr>
              <a:buClr>
                <a:srgbClr val="FF0066"/>
              </a:buClr>
              <a:defRPr/>
            </a:pPr>
            <a:r>
              <a:rPr lang="es-ES" sz="1400" b="1">
                <a:effectLst>
                  <a:outerShdw blurRad="38100" dist="38100" dir="2700000" algn="tl">
                    <a:srgbClr val="FFFFFF"/>
                  </a:outerShdw>
                </a:effectLst>
              </a:rPr>
              <a:t>  en la Investigación</a:t>
            </a:r>
            <a:endParaRPr lang="es-ES_tradnl" sz="1400" b="1">
              <a:effectLst>
                <a:outerShdw blurRad="38100" dist="38100" dir="2700000" algn="tl">
                  <a:srgbClr val="FFFFFF"/>
                </a:outerShdw>
              </a:effectLst>
            </a:endParaRPr>
          </a:p>
        </p:txBody>
      </p:sp>
      <p:sp>
        <p:nvSpPr>
          <p:cNvPr id="137222" name="Text Box 5"/>
          <p:cNvSpPr txBox="1">
            <a:spLocks noChangeArrowheads="1"/>
          </p:cNvSpPr>
          <p:nvPr/>
        </p:nvSpPr>
        <p:spPr bwMode="auto">
          <a:xfrm>
            <a:off x="811213" y="1052513"/>
            <a:ext cx="3760787"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2000"/>
              <a:t>Caso real local: </a:t>
            </a:r>
          </a:p>
          <a:p>
            <a:pPr eaLnBrk="1" hangingPunct="1"/>
            <a:r>
              <a:rPr lang="es-ES_tradnl" sz="2000"/>
              <a:t>uso no autorizado de imágenes</a:t>
            </a:r>
          </a:p>
        </p:txBody>
      </p:sp>
      <p:sp>
        <p:nvSpPr>
          <p:cNvPr id="137223"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5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2" grpId="0" animBg="1"/>
      <p:bldP spid="31753"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4"/>
          <p:cNvSpPr txBox="1">
            <a:spLocks noChangeArrowheads="1"/>
          </p:cNvSpPr>
          <p:nvPr/>
        </p:nvSpPr>
        <p:spPr bwMode="auto">
          <a:xfrm>
            <a:off x="2895600" y="1431925"/>
            <a:ext cx="18415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endParaRPr lang="es-ES" sz="2000">
              <a:latin typeface="Arial" charset="0"/>
            </a:endParaRPr>
          </a:p>
        </p:txBody>
      </p:sp>
      <p:sp>
        <p:nvSpPr>
          <p:cNvPr id="3" name="Text Box 7"/>
          <p:cNvSpPr txBox="1">
            <a:spLocks noChangeArrowheads="1"/>
          </p:cNvSpPr>
          <p:nvPr/>
        </p:nvSpPr>
        <p:spPr bwMode="auto">
          <a:xfrm>
            <a:off x="3544888" y="1431925"/>
            <a:ext cx="2052637" cy="923925"/>
          </a:xfrm>
          <a:prstGeom prst="rect">
            <a:avLst/>
          </a:prstGeom>
          <a:solidFill>
            <a:schemeClr val="bg1"/>
          </a:solidFill>
          <a:ln w="9525">
            <a:noFill/>
            <a:miter lim="800000"/>
            <a:headEnd/>
            <a:tailEnd/>
          </a:ln>
          <a:effectLst/>
          <a:extLst/>
        </p:spPr>
        <p:txBody>
          <a:bodyPr wrap="none">
            <a:spAutoFit/>
          </a:bodyPr>
          <a:lstStyle/>
          <a:p>
            <a:pPr>
              <a:buClr>
                <a:srgbClr val="C00000"/>
              </a:buClr>
              <a:defRPr/>
            </a:pPr>
            <a:r>
              <a:rPr lang="es-ES_tradnl" sz="5400" b="1" dirty="0">
                <a:effectLst>
                  <a:outerShdw blurRad="38100" dist="38100" dir="2700000" algn="tl">
                    <a:srgbClr val="000000"/>
                  </a:outerShdw>
                </a:effectLst>
              </a:rPr>
              <a:t>Plagio</a:t>
            </a:r>
          </a:p>
        </p:txBody>
      </p:sp>
      <p:sp>
        <p:nvSpPr>
          <p:cNvPr id="4" name="Text Box 8"/>
          <p:cNvSpPr txBox="1">
            <a:spLocks noChangeArrowheads="1"/>
          </p:cNvSpPr>
          <p:nvPr/>
        </p:nvSpPr>
        <p:spPr bwMode="auto">
          <a:xfrm>
            <a:off x="2106613" y="2408238"/>
            <a:ext cx="4930775" cy="2039937"/>
          </a:xfrm>
          <a:prstGeom prst="rect">
            <a:avLst/>
          </a:prstGeom>
          <a:noFill/>
          <a:ln>
            <a:noFill/>
          </a:ln>
          <a:effectLst/>
          <a:extLst/>
        </p:spPr>
        <p:txBody>
          <a:bodyPr>
            <a:spAutoFit/>
          </a:bodyPr>
          <a:lstStyle/>
          <a:p>
            <a:pPr>
              <a:defRPr/>
            </a:pPr>
            <a:r>
              <a:rPr lang="es-ES_tradnl" dirty="0">
                <a:effectLst>
                  <a:outerShdw blurRad="38100" dist="38100" dir="2700000" algn="tl">
                    <a:srgbClr val="C0C0C0"/>
                  </a:outerShdw>
                </a:effectLst>
              </a:rPr>
              <a:t>Apropiación indebida de ideas, palabras, imágenes etc. sin dar el crédito debido al autor</a:t>
            </a:r>
          </a:p>
          <a:p>
            <a:pPr>
              <a:defRPr/>
            </a:pPr>
            <a:endParaRPr lang="es-ES_tradnl" sz="800" dirty="0">
              <a:effectLst>
                <a:outerShdw blurRad="38100" dist="38100" dir="2700000" algn="tl">
                  <a:srgbClr val="C0C0C0"/>
                </a:outerShdw>
              </a:effectLst>
            </a:endParaRPr>
          </a:p>
          <a:p>
            <a:pPr>
              <a:defRPr/>
            </a:pPr>
            <a:r>
              <a:rPr lang="es-ES_tradnl" dirty="0">
                <a:effectLst>
                  <a:outerShdw blurRad="38100" dist="38100" dir="2700000" algn="tl">
                    <a:srgbClr val="C0C0C0"/>
                  </a:outerShdw>
                </a:effectLst>
              </a:rPr>
              <a:t>Es </a:t>
            </a:r>
            <a:r>
              <a:rPr lang="es-ES_tradnl" b="1" dirty="0">
                <a:effectLst>
                  <a:outerShdw blurRad="38100" dist="38100" dir="2700000" algn="tl">
                    <a:srgbClr val="C0C0C0"/>
                  </a:outerShdw>
                </a:effectLst>
              </a:rPr>
              <a:t>hacer creer</a:t>
            </a:r>
            <a:r>
              <a:rPr lang="es-ES_tradnl" dirty="0">
                <a:effectLst>
                  <a:outerShdw blurRad="38100" dist="38100" dir="2700000" algn="tl">
                    <a:srgbClr val="C0C0C0"/>
                  </a:outerShdw>
                </a:effectLst>
              </a:rPr>
              <a:t> al lector que el material es propio</a:t>
            </a:r>
          </a:p>
        </p:txBody>
      </p:sp>
      <p:sp>
        <p:nvSpPr>
          <p:cNvPr id="5" name="Rectangle 13"/>
          <p:cNvSpPr>
            <a:spLocks noChangeArrowheads="1"/>
          </p:cNvSpPr>
          <p:nvPr/>
        </p:nvSpPr>
        <p:spPr bwMode="auto">
          <a:xfrm>
            <a:off x="4183063" y="4437063"/>
            <a:ext cx="2952750" cy="396875"/>
          </a:xfrm>
          <a:prstGeom prst="rect">
            <a:avLst/>
          </a:prstGeom>
          <a:noFill/>
          <a:ln>
            <a:noFill/>
          </a:ln>
          <a:effectLst/>
          <a:extLst/>
        </p:spPr>
        <p:txBody>
          <a:bodyPr>
            <a:spAutoFit/>
          </a:bodyPr>
          <a:lstStyle/>
          <a:p>
            <a:pPr algn="r">
              <a:defRPr/>
            </a:pPr>
            <a:r>
              <a:rPr lang="en-US" sz="1000" dirty="0">
                <a:effectLst>
                  <a:outerShdw blurRad="38100" dist="38100" dir="2700000" algn="tl">
                    <a:srgbClr val="C0C0C0"/>
                  </a:outerShdw>
                </a:effectLst>
              </a:rPr>
              <a:t>Texas Heart Institute. CME Ethics: Copyright, Plagiarism and the Internet.2009 </a:t>
            </a:r>
            <a:endParaRPr lang="es-ES_tradnl" sz="1000" dirty="0">
              <a:effectLst>
                <a:outerShdw blurRad="38100" dist="38100" dir="2700000" algn="tl">
                  <a:srgbClr val="C0C0C0"/>
                </a:outerShdw>
              </a:effectLst>
            </a:endParaRPr>
          </a:p>
        </p:txBody>
      </p:sp>
      <p:sp>
        <p:nvSpPr>
          <p:cNvPr id="6" name="Text Box 14"/>
          <p:cNvSpPr txBox="1">
            <a:spLocks noChangeArrowheads="1"/>
          </p:cNvSpPr>
          <p:nvPr/>
        </p:nvSpPr>
        <p:spPr bwMode="auto">
          <a:xfrm>
            <a:off x="723900" y="687388"/>
            <a:ext cx="2355850" cy="768350"/>
          </a:xfrm>
          <a:prstGeom prst="rect">
            <a:avLst/>
          </a:prstGeom>
          <a:solidFill>
            <a:srgbClr val="FFC000"/>
          </a:solidFill>
          <a:ln>
            <a:noFill/>
          </a:ln>
          <a:effectLst/>
          <a:extLst/>
        </p:spPr>
        <p:txBody>
          <a:bodyPr wrap="none">
            <a:spAutoFit/>
          </a:bodyPr>
          <a:lstStyle/>
          <a:p>
            <a:pPr>
              <a:defRPr/>
            </a:pPr>
            <a:r>
              <a:rPr lang="es-ES_tradnl" sz="4400">
                <a:solidFill>
                  <a:srgbClr val="CC0000"/>
                </a:solidFill>
                <a:effectLst>
                  <a:outerShdw blurRad="38100" dist="38100" dir="2700000" algn="tl">
                    <a:srgbClr val="000000"/>
                  </a:outerShdw>
                </a:effectLst>
              </a:rPr>
              <a:t>El TRIO</a:t>
            </a:r>
          </a:p>
        </p:txBody>
      </p:sp>
      <p:sp>
        <p:nvSpPr>
          <p:cNvPr id="7" name="Text Box 15"/>
          <p:cNvSpPr txBox="1">
            <a:spLocks noChangeArrowheads="1"/>
          </p:cNvSpPr>
          <p:nvPr/>
        </p:nvSpPr>
        <p:spPr bwMode="auto">
          <a:xfrm>
            <a:off x="2555875" y="4967288"/>
            <a:ext cx="4030663" cy="1433512"/>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 sz="8800" b="1">
                <a:solidFill>
                  <a:srgbClr val="CC0000"/>
                </a:solidFill>
              </a:rPr>
              <a:t>ROBAR</a:t>
            </a:r>
          </a:p>
        </p:txBody>
      </p:sp>
      <p:sp>
        <p:nvSpPr>
          <p:cNvPr id="9" name="Rectangle 12"/>
          <p:cNvSpPr>
            <a:spLocks noChangeArrowheads="1"/>
          </p:cNvSpPr>
          <p:nvPr/>
        </p:nvSpPr>
        <p:spPr bwMode="auto">
          <a:xfrm>
            <a:off x="6156325" y="333375"/>
            <a:ext cx="2298700" cy="523875"/>
          </a:xfrm>
          <a:prstGeom prst="rect">
            <a:avLst/>
          </a:prstGeom>
          <a:solidFill>
            <a:srgbClr val="FFD5E3"/>
          </a:solidFill>
          <a:ln w="38100">
            <a:solidFill>
              <a:schemeClr val="accent2"/>
            </a:solidFill>
            <a:miter lim="800000"/>
            <a:headEnd/>
            <a:tailEnd/>
          </a:ln>
          <a:effectLst>
            <a:outerShdw dist="35921" dir="2700000" algn="ctr" rotWithShape="0">
              <a:schemeClr val="bg2"/>
            </a:outerShdw>
          </a:effectLst>
        </p:spPr>
        <p:txBody>
          <a:bodyPr wrap="none">
            <a:spAutoFit/>
          </a:bodyPr>
          <a:lstStyle/>
          <a:p>
            <a:pPr>
              <a:buClr>
                <a:srgbClr val="FF0066"/>
              </a:buClr>
              <a:buFontTx/>
              <a:buChar char="•"/>
              <a:defRPr/>
            </a:pPr>
            <a:r>
              <a:rPr lang="es-ES" sz="1400" b="1">
                <a:effectLst>
                  <a:outerShdw blurRad="38100" dist="38100" dir="2700000" algn="tl">
                    <a:srgbClr val="FFFFFF"/>
                  </a:outerShdw>
                </a:effectLst>
              </a:rPr>
              <a:t> Conducta Responsable </a:t>
            </a:r>
          </a:p>
          <a:p>
            <a:pPr>
              <a:buClr>
                <a:srgbClr val="FF0066"/>
              </a:buClr>
              <a:defRPr/>
            </a:pPr>
            <a:r>
              <a:rPr lang="es-ES" sz="1400" b="1">
                <a:effectLst>
                  <a:outerShdw blurRad="38100" dist="38100" dir="2700000" algn="tl">
                    <a:srgbClr val="FFFFFF"/>
                  </a:outerShdw>
                </a:effectLst>
              </a:rPr>
              <a:t>  en la Investigación</a:t>
            </a:r>
            <a:endParaRPr lang="es-ES_tradnl" sz="1400" b="1">
              <a:effectLst>
                <a:outerShdw blurRad="38100" dist="38100" dir="2700000" algn="tl">
                  <a:srgbClr val="FFFFFF"/>
                </a:outerShdw>
              </a:effectLst>
            </a:endParaRPr>
          </a:p>
        </p:txBody>
      </p:sp>
      <p:sp>
        <p:nvSpPr>
          <p:cNvPr id="140297"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2"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Right)">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7"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2520950" y="2743200"/>
            <a:ext cx="4133850" cy="946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2800"/>
              <a:t>Pequeño o grande </a:t>
            </a:r>
          </a:p>
          <a:p>
            <a:pPr eaLnBrk="1" hangingPunct="1"/>
            <a:r>
              <a:rPr lang="es-ES_tradnl" sz="2800"/>
              <a:t>Intencional o accidental</a:t>
            </a:r>
          </a:p>
        </p:txBody>
      </p:sp>
      <p:sp>
        <p:nvSpPr>
          <p:cNvPr id="3" name="Rectangle 10"/>
          <p:cNvSpPr>
            <a:spLocks noChangeArrowheads="1"/>
          </p:cNvSpPr>
          <p:nvPr/>
        </p:nvSpPr>
        <p:spPr bwMode="auto">
          <a:xfrm>
            <a:off x="1249363" y="4059238"/>
            <a:ext cx="6675437" cy="1187450"/>
          </a:xfrm>
          <a:prstGeom prst="rect">
            <a:avLst/>
          </a:prstGeom>
          <a:noFill/>
          <a:ln>
            <a:noFill/>
          </a:ln>
          <a:effectLst>
            <a:outerShdw dist="35921" dir="2700000" algn="ctr" rotWithShape="0">
              <a:schemeClr val="tx1"/>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s-ES_tradnl" sz="7200" b="1">
                <a:solidFill>
                  <a:srgbClr val="CC0000"/>
                </a:solidFill>
              </a:rPr>
              <a:t>INACEPTABLE</a:t>
            </a:r>
          </a:p>
        </p:txBody>
      </p:sp>
      <p:sp>
        <p:nvSpPr>
          <p:cNvPr id="4" name="Text Box 7"/>
          <p:cNvSpPr txBox="1">
            <a:spLocks noChangeArrowheads="1"/>
          </p:cNvSpPr>
          <p:nvPr/>
        </p:nvSpPr>
        <p:spPr bwMode="auto">
          <a:xfrm>
            <a:off x="3546475" y="1803400"/>
            <a:ext cx="2051050" cy="923925"/>
          </a:xfrm>
          <a:prstGeom prst="rect">
            <a:avLst/>
          </a:prstGeom>
          <a:solidFill>
            <a:schemeClr val="bg1"/>
          </a:solidFill>
          <a:ln w="9525">
            <a:noFill/>
            <a:miter lim="800000"/>
            <a:headEnd/>
            <a:tailEnd/>
          </a:ln>
          <a:effectLst/>
          <a:extLst/>
        </p:spPr>
        <p:txBody>
          <a:bodyPr wrap="none">
            <a:spAutoFit/>
          </a:bodyPr>
          <a:lstStyle/>
          <a:p>
            <a:pPr>
              <a:buClr>
                <a:srgbClr val="C00000"/>
              </a:buClr>
              <a:defRPr/>
            </a:pPr>
            <a:r>
              <a:rPr lang="es-ES_tradnl" sz="5400" b="1" dirty="0">
                <a:effectLst>
                  <a:outerShdw blurRad="38100" dist="38100" dir="2700000" algn="tl">
                    <a:srgbClr val="000000"/>
                  </a:outerShdw>
                </a:effectLst>
              </a:rPr>
              <a:t>Plagio</a:t>
            </a:r>
          </a:p>
        </p:txBody>
      </p:sp>
      <p:sp>
        <p:nvSpPr>
          <p:cNvPr id="5" name="Text Box 14"/>
          <p:cNvSpPr txBox="1">
            <a:spLocks noChangeArrowheads="1"/>
          </p:cNvSpPr>
          <p:nvPr/>
        </p:nvSpPr>
        <p:spPr bwMode="auto">
          <a:xfrm>
            <a:off x="755650" y="1033463"/>
            <a:ext cx="2355850" cy="769937"/>
          </a:xfrm>
          <a:prstGeom prst="rect">
            <a:avLst/>
          </a:prstGeom>
          <a:solidFill>
            <a:srgbClr val="FFC000"/>
          </a:solidFill>
          <a:ln>
            <a:noFill/>
          </a:ln>
          <a:effectLst/>
          <a:extLst/>
        </p:spPr>
        <p:txBody>
          <a:bodyPr wrap="none">
            <a:spAutoFit/>
          </a:bodyPr>
          <a:lstStyle/>
          <a:p>
            <a:pPr>
              <a:defRPr/>
            </a:pPr>
            <a:r>
              <a:rPr lang="es-ES_tradnl" sz="4400">
                <a:solidFill>
                  <a:srgbClr val="CC0000"/>
                </a:solidFill>
                <a:effectLst>
                  <a:outerShdw blurRad="38100" dist="38100" dir="2700000" algn="tl">
                    <a:srgbClr val="000000"/>
                  </a:outerShdw>
                </a:effectLst>
              </a:rPr>
              <a:t>El TRIO</a:t>
            </a:r>
          </a:p>
        </p:txBody>
      </p:sp>
      <p:sp>
        <p:nvSpPr>
          <p:cNvPr id="6" name="Rectangle 12"/>
          <p:cNvSpPr>
            <a:spLocks noChangeArrowheads="1"/>
          </p:cNvSpPr>
          <p:nvPr/>
        </p:nvSpPr>
        <p:spPr bwMode="auto">
          <a:xfrm>
            <a:off x="6156325" y="333375"/>
            <a:ext cx="2609850" cy="619125"/>
          </a:xfrm>
          <a:prstGeom prst="rect">
            <a:avLst/>
          </a:prstGeom>
          <a:solidFill>
            <a:srgbClr val="FFD5E3"/>
          </a:solidFill>
          <a:ln w="38100">
            <a:solidFill>
              <a:schemeClr val="accent2"/>
            </a:solidFill>
            <a:miter lim="800000"/>
            <a:headEnd/>
            <a:tailEnd/>
          </a:ln>
          <a:effectLst>
            <a:outerShdw dist="35921" dir="2700000" algn="ctr" rotWithShape="0">
              <a:schemeClr val="bg2"/>
            </a:outerShdw>
          </a:effectLst>
        </p:spPr>
        <p:txBody>
          <a:bodyPr wrap="none">
            <a:spAutoFit/>
          </a:bodyPr>
          <a:lstStyle/>
          <a:p>
            <a:pPr>
              <a:buClr>
                <a:srgbClr val="FF0066"/>
              </a:buClr>
              <a:buFontTx/>
              <a:buChar char="•"/>
              <a:defRPr/>
            </a:pPr>
            <a:r>
              <a:rPr lang="es-ES" sz="1600" b="1">
                <a:effectLst>
                  <a:outerShdw blurRad="38100" dist="38100" dir="2700000" algn="tl">
                    <a:srgbClr val="FFFFFF"/>
                  </a:outerShdw>
                </a:effectLst>
              </a:rPr>
              <a:t> Conducta Responsable </a:t>
            </a:r>
          </a:p>
          <a:p>
            <a:pPr>
              <a:buClr>
                <a:srgbClr val="FF0066"/>
              </a:buClr>
              <a:defRPr/>
            </a:pPr>
            <a:r>
              <a:rPr lang="es-ES" sz="1600" b="1">
                <a:effectLst>
                  <a:outerShdw blurRad="38100" dist="38100" dir="2700000" algn="tl">
                    <a:srgbClr val="FFFFFF"/>
                  </a:outerShdw>
                </a:effectLst>
              </a:rPr>
              <a:t>  en la Investigación</a:t>
            </a:r>
            <a:endParaRPr lang="es-ES_tradnl" sz="1600" b="1">
              <a:effectLst>
                <a:outerShdw blurRad="38100" dist="38100" dir="2700000" algn="tl">
                  <a:srgbClr val="FFFFFF"/>
                </a:outerShdw>
              </a:effectLst>
            </a:endParaRPr>
          </a:p>
        </p:txBody>
      </p:sp>
      <p:sp>
        <p:nvSpPr>
          <p:cNvPr id="141319"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70" decel="100000"/>
                                        <p:tgtEl>
                                          <p:spTgt spid="3"/>
                                        </p:tgtEl>
                                      </p:cBhvr>
                                    </p:animEffect>
                                    <p:animScale>
                                      <p:cBhvr>
                                        <p:cTn id="12" dur="770" decel="100000"/>
                                        <p:tgtEl>
                                          <p:spTgt spid="3"/>
                                        </p:tgtEl>
                                      </p:cBhvr>
                                      <p:from x="10000" y="10000"/>
                                      <p:to x="200000" y="450000"/>
                                    </p:animScale>
                                    <p:animScale>
                                      <p:cBhvr>
                                        <p:cTn id="13" dur="1230" accel="100000" fill="hold">
                                          <p:stCondLst>
                                            <p:cond delay="770"/>
                                          </p:stCondLst>
                                        </p:cTn>
                                        <p:tgtEl>
                                          <p:spTgt spid="3"/>
                                        </p:tgtEl>
                                      </p:cBhvr>
                                      <p:from x="200000" y="450000"/>
                                      <p:to x="100000" y="100000"/>
                                    </p:animScale>
                                    <p:set>
                                      <p:cBhvr>
                                        <p:cTn id="14" dur="770" fill="hold"/>
                                        <p:tgtEl>
                                          <p:spTgt spid="3"/>
                                        </p:tgtEl>
                                        <p:attrNameLst>
                                          <p:attrName>ppt_x</p:attrName>
                                        </p:attrNameLst>
                                      </p:cBhvr>
                                      <p:to>
                                        <p:strVal val="(0.5)"/>
                                      </p:to>
                                    </p:set>
                                    <p:anim from="(0.5)" to="(#ppt_x)" calcmode="lin" valueType="num">
                                      <p:cBhvr>
                                        <p:cTn id="15" dur="1230" accel="100000" fill="hold">
                                          <p:stCondLst>
                                            <p:cond delay="770"/>
                                          </p:stCondLst>
                                        </p:cTn>
                                        <p:tgtEl>
                                          <p:spTgt spid="3"/>
                                        </p:tgtEl>
                                        <p:attrNameLst>
                                          <p:attrName>ppt_x</p:attrName>
                                        </p:attrNameLst>
                                      </p:cBhvr>
                                    </p:anim>
                                    <p:set>
                                      <p:cBhvr>
                                        <p:cTn id="16" dur="770" fill="hold"/>
                                        <p:tgtEl>
                                          <p:spTgt spid="3"/>
                                        </p:tgtEl>
                                        <p:attrNameLst>
                                          <p:attrName>ppt_y</p:attrName>
                                        </p:attrNameLst>
                                      </p:cBhvr>
                                      <p:to>
                                        <p:strVal val="(#ppt_y+0.4)"/>
                                      </p:to>
                                    </p:set>
                                    <p:anim from="(#ppt_y+0.4)" to="(#ppt_y)" calcmode="lin" valueType="num">
                                      <p:cBhvr>
                                        <p:cTn id="17" dur="1230" accel="100000" fill="hold">
                                          <p:stCondLst>
                                            <p:cond delay="770"/>
                                          </p:stCondLst>
                                        </p:cTn>
                                        <p:tgtEl>
                                          <p:spTgt spid="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146300" y="2154238"/>
            <a:ext cx="4851400" cy="708025"/>
          </a:xfrm>
          <a:prstGeom prst="rect">
            <a:avLst/>
          </a:prstGeom>
          <a:noFill/>
          <a:ln w="9525">
            <a:noFill/>
            <a:miter lim="800000"/>
            <a:headEnd/>
            <a:tailEnd/>
          </a:ln>
          <a:effectLst/>
          <a:extLst/>
        </p:spPr>
        <p:txBody>
          <a:bodyPr wrap="none">
            <a:spAutoFit/>
          </a:bodyPr>
          <a:lstStyle/>
          <a:p>
            <a:pPr marL="571500" indent="-571500">
              <a:buClr>
                <a:srgbClr val="C00000"/>
              </a:buClr>
              <a:buFont typeface="Arial" pitchFamily="34" charset="0"/>
              <a:buChar char="•"/>
              <a:defRPr/>
            </a:pPr>
            <a:r>
              <a:rPr lang="es-ES_tradnl" sz="4000" b="1" dirty="0">
                <a:effectLst>
                  <a:outerShdw blurRad="38100" dist="38100" dir="2700000" algn="tl">
                    <a:srgbClr val="000000"/>
                  </a:outerShdw>
                </a:effectLst>
              </a:rPr>
              <a:t>Plagio accidental</a:t>
            </a:r>
            <a:endParaRPr lang="es-ES_tradnl" sz="4000" b="1" dirty="0">
              <a:effectLst>
                <a:outerShdw blurRad="38100" dist="38100" dir="2700000" algn="tl">
                  <a:srgbClr val="FFFFFF"/>
                </a:outerShdw>
              </a:effectLst>
            </a:endParaRPr>
          </a:p>
        </p:txBody>
      </p:sp>
      <p:sp>
        <p:nvSpPr>
          <p:cNvPr id="3" name="Text Box 11"/>
          <p:cNvSpPr txBox="1">
            <a:spLocks noChangeArrowheads="1"/>
          </p:cNvSpPr>
          <p:nvPr/>
        </p:nvSpPr>
        <p:spPr bwMode="auto">
          <a:xfrm>
            <a:off x="5048250" y="4508500"/>
            <a:ext cx="3079750" cy="1190625"/>
          </a:xfrm>
          <a:prstGeom prst="rect">
            <a:avLst/>
          </a:prstGeom>
          <a:noFill/>
          <a:ln>
            <a:noFill/>
          </a:ln>
          <a:effectLst/>
          <a:extLst/>
        </p:spPr>
        <p:txBody>
          <a:bodyPr wrap="none">
            <a:spAutoFit/>
          </a:bodyPr>
          <a:lstStyle/>
          <a:p>
            <a:pPr>
              <a:defRPr/>
            </a:pPr>
            <a:r>
              <a:rPr lang="es-ES_tradnl" sz="3600" b="1" dirty="0">
                <a:solidFill>
                  <a:srgbClr val="C00000"/>
                </a:solidFill>
                <a:effectLst>
                  <a:outerShdw blurRad="38100" dist="38100" dir="2700000" algn="tl">
                    <a:srgbClr val="C0C0C0"/>
                  </a:outerShdw>
                </a:effectLst>
              </a:rPr>
              <a:t>Papel del </a:t>
            </a:r>
          </a:p>
          <a:p>
            <a:pPr>
              <a:defRPr/>
            </a:pPr>
            <a:r>
              <a:rPr lang="es-ES_tradnl" sz="3600" b="1" dirty="0">
                <a:solidFill>
                  <a:srgbClr val="C00000"/>
                </a:solidFill>
                <a:effectLst>
                  <a:outerShdw blurRad="38100" dist="38100" dir="2700000" algn="tl">
                    <a:srgbClr val="C0C0C0"/>
                  </a:outerShdw>
                </a:effectLst>
              </a:rPr>
              <a:t>profesor… ¿?</a:t>
            </a:r>
          </a:p>
        </p:txBody>
      </p:sp>
      <p:sp>
        <p:nvSpPr>
          <p:cNvPr id="4" name="Rectangle 12"/>
          <p:cNvSpPr>
            <a:spLocks noChangeArrowheads="1"/>
          </p:cNvSpPr>
          <p:nvPr/>
        </p:nvSpPr>
        <p:spPr bwMode="auto">
          <a:xfrm>
            <a:off x="2743200" y="2884488"/>
            <a:ext cx="4032250" cy="1077912"/>
          </a:xfrm>
          <a:prstGeom prst="rect">
            <a:avLst/>
          </a:prstGeom>
          <a:noFill/>
          <a:ln>
            <a:noFill/>
          </a:ln>
          <a:effectLst/>
          <a:extLst/>
        </p:spPr>
        <p:txBody>
          <a:bodyPr>
            <a:spAutoFit/>
          </a:bodyPr>
          <a:lstStyle/>
          <a:p>
            <a:pPr>
              <a:defRPr/>
            </a:pPr>
            <a:r>
              <a:rPr lang="es-ES_tradnl" sz="3200" dirty="0">
                <a:effectLst>
                  <a:outerShdw blurRad="38100" dist="38100" dir="2700000" algn="tl">
                    <a:srgbClr val="C0C0C0"/>
                  </a:outerShdw>
                </a:effectLst>
              </a:rPr>
              <a:t>El más frecuente, es por </a:t>
            </a:r>
            <a:r>
              <a:rPr lang="es-ES_tradnl" sz="3200" b="1" dirty="0">
                <a:effectLst>
                  <a:outerShdw blurRad="38100" dist="38100" dir="2700000" algn="tl">
                    <a:srgbClr val="C0C0C0"/>
                  </a:outerShdw>
                </a:effectLst>
              </a:rPr>
              <a:t>ignorancia</a:t>
            </a:r>
          </a:p>
        </p:txBody>
      </p:sp>
      <p:sp>
        <p:nvSpPr>
          <p:cNvPr id="5" name="Text Box 14"/>
          <p:cNvSpPr txBox="1">
            <a:spLocks noChangeArrowheads="1"/>
          </p:cNvSpPr>
          <p:nvPr/>
        </p:nvSpPr>
        <p:spPr bwMode="auto">
          <a:xfrm>
            <a:off x="633413" y="1011238"/>
            <a:ext cx="2354262" cy="769937"/>
          </a:xfrm>
          <a:prstGeom prst="rect">
            <a:avLst/>
          </a:prstGeom>
          <a:solidFill>
            <a:srgbClr val="FFC000"/>
          </a:solidFill>
          <a:ln>
            <a:noFill/>
          </a:ln>
          <a:effectLst/>
          <a:extLst/>
        </p:spPr>
        <p:txBody>
          <a:bodyPr wrap="none">
            <a:spAutoFit/>
          </a:bodyPr>
          <a:lstStyle/>
          <a:p>
            <a:pPr>
              <a:defRPr/>
            </a:pPr>
            <a:r>
              <a:rPr lang="es-ES_tradnl" sz="4400">
                <a:solidFill>
                  <a:srgbClr val="CC0000"/>
                </a:solidFill>
                <a:effectLst>
                  <a:outerShdw blurRad="38100" dist="38100" dir="2700000" algn="tl">
                    <a:srgbClr val="000000"/>
                  </a:outerShdw>
                </a:effectLst>
              </a:rPr>
              <a:t>El TRIO</a:t>
            </a:r>
          </a:p>
        </p:txBody>
      </p:sp>
      <p:sp>
        <p:nvSpPr>
          <p:cNvPr id="142342" name="Text Box 4"/>
          <p:cNvSpPr txBox="1">
            <a:spLocks noChangeArrowheads="1"/>
          </p:cNvSpPr>
          <p:nvPr/>
        </p:nvSpPr>
        <p:spPr bwMode="auto">
          <a:xfrm>
            <a:off x="6372225" y="6467475"/>
            <a:ext cx="2727325"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pitchFamily="66" charset="0"/>
              </a:defRPr>
            </a:lvl1pPr>
            <a:lvl2pPr marL="742950" indent="-285750" eaLnBrk="0" hangingPunct="0">
              <a:defRPr sz="2400">
                <a:solidFill>
                  <a:schemeClr val="tx1"/>
                </a:solidFill>
                <a:latin typeface="Comic Sans MS" pitchFamily="66" charset="0"/>
              </a:defRPr>
            </a:lvl2pPr>
            <a:lvl3pPr marL="1143000" indent="-228600" eaLnBrk="0" hangingPunct="0">
              <a:defRPr sz="2400">
                <a:solidFill>
                  <a:schemeClr val="tx1"/>
                </a:solidFill>
                <a:latin typeface="Comic Sans MS" pitchFamily="66" charset="0"/>
              </a:defRPr>
            </a:lvl3pPr>
            <a:lvl4pPr marL="1600200" indent="-228600" eaLnBrk="0" hangingPunct="0">
              <a:defRPr sz="2400">
                <a:solidFill>
                  <a:schemeClr val="tx1"/>
                </a:solidFill>
                <a:latin typeface="Comic Sans MS" pitchFamily="66" charset="0"/>
              </a:defRPr>
            </a:lvl4pPr>
            <a:lvl5pPr marL="2057400" indent="-228600" eaLnBrk="0" hangingPunct="0">
              <a:defRPr sz="2400">
                <a:solidFill>
                  <a:schemeClr val="tx1"/>
                </a:solidFill>
                <a:latin typeface="Comic Sans MS" pitchFamily="66" charset="0"/>
              </a:defRPr>
            </a:lvl5pPr>
            <a:lvl6pPr marL="2514600" indent="-228600" eaLnBrk="0" fontAlgn="base" hangingPunct="0">
              <a:spcBef>
                <a:spcPct val="0"/>
              </a:spcBef>
              <a:spcAft>
                <a:spcPct val="0"/>
              </a:spcAft>
              <a:defRPr sz="2400">
                <a:solidFill>
                  <a:schemeClr val="tx1"/>
                </a:solidFill>
                <a:latin typeface="Comic Sans MS" pitchFamily="66" charset="0"/>
              </a:defRPr>
            </a:lvl6pPr>
            <a:lvl7pPr marL="2971800" indent="-228600" eaLnBrk="0" fontAlgn="base" hangingPunct="0">
              <a:spcBef>
                <a:spcPct val="0"/>
              </a:spcBef>
              <a:spcAft>
                <a:spcPct val="0"/>
              </a:spcAft>
              <a:defRPr sz="2400">
                <a:solidFill>
                  <a:schemeClr val="tx1"/>
                </a:solidFill>
                <a:latin typeface="Comic Sans MS" pitchFamily="66" charset="0"/>
              </a:defRPr>
            </a:lvl7pPr>
            <a:lvl8pPr marL="3429000" indent="-228600" eaLnBrk="0" fontAlgn="base" hangingPunct="0">
              <a:spcBef>
                <a:spcPct val="0"/>
              </a:spcBef>
              <a:spcAft>
                <a:spcPct val="0"/>
              </a:spcAft>
              <a:defRPr sz="2400">
                <a:solidFill>
                  <a:schemeClr val="tx1"/>
                </a:solidFill>
                <a:latin typeface="Comic Sans MS" pitchFamily="66" charset="0"/>
              </a:defRPr>
            </a:lvl8pPr>
            <a:lvl9pPr marL="3886200" indent="-228600" eaLnBrk="0" fontAlgn="base" hangingPunct="0">
              <a:spcBef>
                <a:spcPct val="0"/>
              </a:spcBef>
              <a:spcAft>
                <a:spcPct val="0"/>
              </a:spcAft>
              <a:defRPr sz="2400">
                <a:solidFill>
                  <a:schemeClr val="tx1"/>
                </a:solidFill>
                <a:latin typeface="Comic Sans MS" pitchFamily="66" charset="0"/>
              </a:defRPr>
            </a:lvl9pPr>
          </a:lstStyle>
          <a:p>
            <a:pPr eaLnBrk="1" hangingPunct="1"/>
            <a:r>
              <a:rPr lang="es-ES_tradnl" sz="1200">
                <a:solidFill>
                  <a:schemeClr val="bg2"/>
                </a:solidFill>
                <a:latin typeface="Arial" charset="0"/>
              </a:rPr>
              <a:t>X. Páez Facultad Medicina ULA 2015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3117</TotalTime>
  <Words>7487</Words>
  <Application>Microsoft Office PowerPoint</Application>
  <PresentationFormat>Presentación en pantalla (4:3)</PresentationFormat>
  <Paragraphs>1537</Paragraphs>
  <Slides>140</Slides>
  <Notes>0</Notes>
  <HiddenSlides>0</HiddenSlides>
  <MMClips>0</MMClips>
  <ScaleCrop>false</ScaleCrop>
  <HeadingPairs>
    <vt:vector size="4" baseType="variant">
      <vt:variant>
        <vt:lpstr>Tema</vt:lpstr>
      </vt:variant>
      <vt:variant>
        <vt:i4>1</vt:i4>
      </vt:variant>
      <vt:variant>
        <vt:lpstr>Títulos de diapositiva</vt:lpstr>
      </vt:variant>
      <vt:variant>
        <vt:i4>140</vt:i4>
      </vt:variant>
    </vt:vector>
  </HeadingPairs>
  <TitlesOfParts>
    <vt:vector size="141" baseType="lpstr">
      <vt:lpstr>Diseño predeterminado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Diapositiva 95</vt:lpstr>
      <vt:lpstr>Diapositiva 96</vt:lpstr>
      <vt:lpstr>Diapositiva 97</vt:lpstr>
      <vt:lpstr>Diapositiva 98</vt:lpstr>
      <vt:lpstr>Diapositiva 99</vt:lpstr>
      <vt:lpstr>Diapositiva 100</vt:lpstr>
      <vt:lpstr>Diapositiva 101</vt:lpstr>
      <vt:lpstr>Diapositiva 102</vt:lpstr>
      <vt:lpstr>Diapositiva 103</vt:lpstr>
      <vt:lpstr>Diapositiva 104</vt:lpstr>
      <vt:lpstr>Diapositiva 105</vt:lpstr>
      <vt:lpstr>Diapositiva 106</vt:lpstr>
      <vt:lpstr>Diapositiva 107</vt:lpstr>
      <vt:lpstr>Diapositiva 108</vt:lpstr>
      <vt:lpstr>Diapositiva 109</vt:lpstr>
      <vt:lpstr>Diapositiva 110</vt:lpstr>
      <vt:lpstr>Diapositiva 111</vt:lpstr>
      <vt:lpstr>Diapositiva 112</vt:lpstr>
      <vt:lpstr>Diapositiva 113</vt:lpstr>
      <vt:lpstr>Diapositiva 114</vt:lpstr>
      <vt:lpstr>Diapositiva 115</vt:lpstr>
      <vt:lpstr>Diapositiva 116</vt:lpstr>
      <vt:lpstr>Diapositiva 117</vt:lpstr>
      <vt:lpstr>Diapositiva 118</vt:lpstr>
      <vt:lpstr>Diapositiva 119</vt:lpstr>
      <vt:lpstr>Diapositiva 120</vt:lpstr>
      <vt:lpstr>Diapositiva 121</vt:lpstr>
      <vt:lpstr>Diapositiva 122</vt:lpstr>
      <vt:lpstr>Diapositiva 123</vt:lpstr>
      <vt:lpstr>Diapositiva 124</vt:lpstr>
      <vt:lpstr>Diapositiva 125</vt:lpstr>
      <vt:lpstr>Diapositiva 126</vt:lpstr>
      <vt:lpstr>Diapositiva 127</vt:lpstr>
      <vt:lpstr>Diapositiva 128</vt:lpstr>
      <vt:lpstr>Diapositiva 129</vt:lpstr>
      <vt:lpstr>Diapositiva 130</vt:lpstr>
      <vt:lpstr>Diapositiva 131</vt:lpstr>
      <vt:lpstr>Diapositiva 132</vt:lpstr>
      <vt:lpstr>Diapositiva 133</vt:lpstr>
      <vt:lpstr>Diapositiva 134</vt:lpstr>
      <vt:lpstr>Diapositiva 135</vt:lpstr>
      <vt:lpstr>Diapositiva 136</vt:lpstr>
      <vt:lpstr>Diapositiva 137</vt:lpstr>
      <vt:lpstr>Diapositiva 138</vt:lpstr>
      <vt:lpstr>Diapositiva 139</vt:lpstr>
      <vt:lpstr>Diapositiva 140</vt:lpstr>
    </vt:vector>
  </TitlesOfParts>
  <Company>The houze!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XIMENA</dc:creator>
  <cp:lastModifiedBy>saber</cp:lastModifiedBy>
  <cp:revision>267</cp:revision>
  <dcterms:created xsi:type="dcterms:W3CDTF">2009-06-30T03:54:11Z</dcterms:created>
  <dcterms:modified xsi:type="dcterms:W3CDTF">2018-05-14T13:17:01Z</dcterms:modified>
</cp:coreProperties>
</file>