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92" r:id="rId2"/>
    <p:sldId id="294" r:id="rId3"/>
    <p:sldId id="256" r:id="rId4"/>
    <p:sldId id="341" r:id="rId5"/>
    <p:sldId id="352" r:id="rId6"/>
    <p:sldId id="342" r:id="rId7"/>
    <p:sldId id="353" r:id="rId8"/>
    <p:sldId id="343" r:id="rId9"/>
    <p:sldId id="316" r:id="rId10"/>
    <p:sldId id="347" r:id="rId11"/>
    <p:sldId id="331" r:id="rId12"/>
    <p:sldId id="323" r:id="rId13"/>
    <p:sldId id="346" r:id="rId14"/>
    <p:sldId id="329" r:id="rId15"/>
    <p:sldId id="325" r:id="rId16"/>
    <p:sldId id="337" r:id="rId17"/>
    <p:sldId id="330" r:id="rId18"/>
    <p:sldId id="350" r:id="rId19"/>
    <p:sldId id="355" r:id="rId20"/>
    <p:sldId id="335" r:id="rId21"/>
    <p:sldId id="351" r:id="rId22"/>
    <p:sldId id="339" r:id="rId23"/>
    <p:sldId id="340" r:id="rId24"/>
    <p:sldId id="348" r:id="rId25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205D51-CEC8-4241-9094-BFCE65F9BAB7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VE"/>
        </a:p>
      </dgm:t>
    </dgm:pt>
    <dgm:pt modelId="{960C4286-3120-4162-A785-46DB53E91881}">
      <dgm:prSet phldrT="[Texto]"/>
      <dgm:spPr>
        <a:solidFill>
          <a:schemeClr val="accent6"/>
        </a:solidFill>
      </dgm:spPr>
      <dgm:t>
        <a:bodyPr/>
        <a:lstStyle/>
        <a:p>
          <a:r>
            <a:rPr lang="es-ES" dirty="0" smtClean="0"/>
            <a:t>CARACTERÌSTICAS</a:t>
          </a:r>
        </a:p>
        <a:p>
          <a:r>
            <a:rPr lang="es-ES" dirty="0" smtClean="0"/>
            <a:t>MACROSCÒPICAS</a:t>
          </a:r>
        </a:p>
      </dgm:t>
    </dgm:pt>
    <dgm:pt modelId="{6F0B6949-B586-4893-B74C-4CC50EAB78FF}" type="parTrans" cxnId="{A95347AC-99C7-427B-9F67-6EEA163E1F66}">
      <dgm:prSet/>
      <dgm:spPr/>
      <dgm:t>
        <a:bodyPr/>
        <a:lstStyle/>
        <a:p>
          <a:endParaRPr lang="es-VE"/>
        </a:p>
      </dgm:t>
    </dgm:pt>
    <dgm:pt modelId="{1252A0DB-4365-4BFE-94FC-A99641A64A06}" type="sibTrans" cxnId="{A95347AC-99C7-427B-9F67-6EEA163E1F66}">
      <dgm:prSet/>
      <dgm:spPr/>
      <dgm:t>
        <a:bodyPr/>
        <a:lstStyle/>
        <a:p>
          <a:endParaRPr lang="es-VE"/>
        </a:p>
      </dgm:t>
    </dgm:pt>
    <dgm:pt modelId="{50FDB886-6DDC-4186-8007-C4A25BBAC1D3}">
      <dgm:prSet phldrT="[Texto]"/>
      <dgm:spPr>
        <a:solidFill>
          <a:schemeClr val="accent6"/>
        </a:solidFill>
      </dgm:spPr>
      <dgm:t>
        <a:bodyPr/>
        <a:lstStyle/>
        <a:p>
          <a:r>
            <a:rPr lang="es-ES" dirty="0" smtClean="0"/>
            <a:t>ÀREAS</a:t>
          </a:r>
        </a:p>
        <a:p>
          <a:r>
            <a:rPr lang="es-ES" dirty="0" smtClean="0"/>
            <a:t>FUNCIONALES</a:t>
          </a:r>
          <a:endParaRPr lang="es-VE" dirty="0"/>
        </a:p>
      </dgm:t>
    </dgm:pt>
    <dgm:pt modelId="{0295C507-7AA8-4FA5-8EB4-2317D8708D56}" type="parTrans" cxnId="{FC479585-D876-492B-9EFF-2897E329DC39}">
      <dgm:prSet/>
      <dgm:spPr/>
      <dgm:t>
        <a:bodyPr/>
        <a:lstStyle/>
        <a:p>
          <a:endParaRPr lang="es-VE"/>
        </a:p>
      </dgm:t>
    </dgm:pt>
    <dgm:pt modelId="{7FBE1A08-B296-4E01-BF32-D485EE3962EC}" type="sibTrans" cxnId="{FC479585-D876-492B-9EFF-2897E329DC39}">
      <dgm:prSet/>
      <dgm:spPr/>
      <dgm:t>
        <a:bodyPr/>
        <a:lstStyle/>
        <a:p>
          <a:endParaRPr lang="es-VE"/>
        </a:p>
      </dgm:t>
    </dgm:pt>
    <dgm:pt modelId="{D41E0010-0A61-46F8-8A11-F2A70E6983B9}">
      <dgm:prSet phldrT="[Texto]"/>
      <dgm:spPr>
        <a:solidFill>
          <a:schemeClr val="accent6"/>
        </a:solidFill>
      </dgm:spPr>
      <dgm:t>
        <a:bodyPr/>
        <a:lstStyle/>
        <a:p>
          <a:r>
            <a:rPr lang="es-ES" dirty="0" smtClean="0"/>
            <a:t>AFERENCIAS</a:t>
          </a:r>
        </a:p>
        <a:p>
          <a:r>
            <a:rPr lang="es-ES" dirty="0" smtClean="0"/>
            <a:t>EFERENCIAS</a:t>
          </a:r>
          <a:endParaRPr lang="es-VE" dirty="0"/>
        </a:p>
      </dgm:t>
    </dgm:pt>
    <dgm:pt modelId="{53C97E57-2D08-435E-AE5F-5D602391C977}" type="parTrans" cxnId="{860EA7DF-9EBE-4076-9BC4-4FA3AAB92411}">
      <dgm:prSet/>
      <dgm:spPr/>
      <dgm:t>
        <a:bodyPr/>
        <a:lstStyle/>
        <a:p>
          <a:endParaRPr lang="es-VE"/>
        </a:p>
      </dgm:t>
    </dgm:pt>
    <dgm:pt modelId="{FC2497CB-36B3-4E2B-9608-F9CC9BEF944F}" type="sibTrans" cxnId="{860EA7DF-9EBE-4076-9BC4-4FA3AAB92411}">
      <dgm:prSet/>
      <dgm:spPr/>
      <dgm:t>
        <a:bodyPr/>
        <a:lstStyle/>
        <a:p>
          <a:endParaRPr lang="es-VE"/>
        </a:p>
      </dgm:t>
    </dgm:pt>
    <dgm:pt modelId="{5D85DA9B-EDC0-48FD-89B4-C6AF2A594F4A}" type="pres">
      <dgm:prSet presAssocID="{11205D51-CEC8-4241-9094-BFCE65F9BAB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VE"/>
        </a:p>
      </dgm:t>
    </dgm:pt>
    <dgm:pt modelId="{34B48FBB-D4F7-4D52-85FF-AF8041EBE356}" type="pres">
      <dgm:prSet presAssocID="{960C4286-3120-4162-A785-46DB53E91881}" presName="node" presStyleLbl="node1" presStyleIdx="0" presStyleCnt="3" custLinFactNeighborX="4767" custLinFactNeighborY="632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37E8B16A-1D55-4EDA-83CF-94516E4DB4BE}" type="pres">
      <dgm:prSet presAssocID="{1252A0DB-4365-4BFE-94FC-A99641A64A06}" presName="sibTrans" presStyleCnt="0"/>
      <dgm:spPr/>
    </dgm:pt>
    <dgm:pt modelId="{D39BF98B-CE81-4A07-8066-FA457C6A69A5}" type="pres">
      <dgm:prSet presAssocID="{50FDB886-6DDC-4186-8007-C4A25BBAC1D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2E6FD8A3-8DE0-463D-B693-8E426359C432}" type="pres">
      <dgm:prSet presAssocID="{7FBE1A08-B296-4E01-BF32-D485EE3962EC}" presName="sibTrans" presStyleCnt="0"/>
      <dgm:spPr/>
    </dgm:pt>
    <dgm:pt modelId="{16675168-0C2F-4196-8A52-3DE223D24C31}" type="pres">
      <dgm:prSet presAssocID="{D41E0010-0A61-46F8-8A11-F2A70E6983B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</dgm:ptLst>
  <dgm:cxnLst>
    <dgm:cxn modelId="{860EA7DF-9EBE-4076-9BC4-4FA3AAB92411}" srcId="{11205D51-CEC8-4241-9094-BFCE65F9BAB7}" destId="{D41E0010-0A61-46F8-8A11-F2A70E6983B9}" srcOrd="2" destOrd="0" parTransId="{53C97E57-2D08-435E-AE5F-5D602391C977}" sibTransId="{FC2497CB-36B3-4E2B-9608-F9CC9BEF944F}"/>
    <dgm:cxn modelId="{FE04A826-BDE2-41F3-8345-90AA2E3FEA96}" type="presOf" srcId="{960C4286-3120-4162-A785-46DB53E91881}" destId="{34B48FBB-D4F7-4D52-85FF-AF8041EBE356}" srcOrd="0" destOrd="0" presId="urn:microsoft.com/office/officeart/2005/8/layout/hList6"/>
    <dgm:cxn modelId="{A95347AC-99C7-427B-9F67-6EEA163E1F66}" srcId="{11205D51-CEC8-4241-9094-BFCE65F9BAB7}" destId="{960C4286-3120-4162-A785-46DB53E91881}" srcOrd="0" destOrd="0" parTransId="{6F0B6949-B586-4893-B74C-4CC50EAB78FF}" sibTransId="{1252A0DB-4365-4BFE-94FC-A99641A64A06}"/>
    <dgm:cxn modelId="{787B1545-A294-49D3-84E5-E32986AA4385}" type="presOf" srcId="{D41E0010-0A61-46F8-8A11-F2A70E6983B9}" destId="{16675168-0C2F-4196-8A52-3DE223D24C31}" srcOrd="0" destOrd="0" presId="urn:microsoft.com/office/officeart/2005/8/layout/hList6"/>
    <dgm:cxn modelId="{FC479585-D876-492B-9EFF-2897E329DC39}" srcId="{11205D51-CEC8-4241-9094-BFCE65F9BAB7}" destId="{50FDB886-6DDC-4186-8007-C4A25BBAC1D3}" srcOrd="1" destOrd="0" parTransId="{0295C507-7AA8-4FA5-8EB4-2317D8708D56}" sibTransId="{7FBE1A08-B296-4E01-BF32-D485EE3962EC}"/>
    <dgm:cxn modelId="{755AB1A7-8E75-4CE8-8EB3-C17C353B026E}" type="presOf" srcId="{50FDB886-6DDC-4186-8007-C4A25BBAC1D3}" destId="{D39BF98B-CE81-4A07-8066-FA457C6A69A5}" srcOrd="0" destOrd="0" presId="urn:microsoft.com/office/officeart/2005/8/layout/hList6"/>
    <dgm:cxn modelId="{A5940BFA-E02F-4FEF-88A4-EBBB51E76E5E}" type="presOf" srcId="{11205D51-CEC8-4241-9094-BFCE65F9BAB7}" destId="{5D85DA9B-EDC0-48FD-89B4-C6AF2A594F4A}" srcOrd="0" destOrd="0" presId="urn:microsoft.com/office/officeart/2005/8/layout/hList6"/>
    <dgm:cxn modelId="{4B13D456-C980-48EB-BB5B-B415CDFFC95B}" type="presParOf" srcId="{5D85DA9B-EDC0-48FD-89B4-C6AF2A594F4A}" destId="{34B48FBB-D4F7-4D52-85FF-AF8041EBE356}" srcOrd="0" destOrd="0" presId="urn:microsoft.com/office/officeart/2005/8/layout/hList6"/>
    <dgm:cxn modelId="{1DE186E8-12A9-4CE7-AB8D-B3D00196B540}" type="presParOf" srcId="{5D85DA9B-EDC0-48FD-89B4-C6AF2A594F4A}" destId="{37E8B16A-1D55-4EDA-83CF-94516E4DB4BE}" srcOrd="1" destOrd="0" presId="urn:microsoft.com/office/officeart/2005/8/layout/hList6"/>
    <dgm:cxn modelId="{5387982E-2FEC-4287-9C67-B25D955823B6}" type="presParOf" srcId="{5D85DA9B-EDC0-48FD-89B4-C6AF2A594F4A}" destId="{D39BF98B-CE81-4A07-8066-FA457C6A69A5}" srcOrd="2" destOrd="0" presId="urn:microsoft.com/office/officeart/2005/8/layout/hList6"/>
    <dgm:cxn modelId="{F9A5DD93-ED42-4BAB-80A6-61BAB1F2540A}" type="presParOf" srcId="{5D85DA9B-EDC0-48FD-89B4-C6AF2A594F4A}" destId="{2E6FD8A3-8DE0-463D-B693-8E426359C432}" srcOrd="3" destOrd="0" presId="urn:microsoft.com/office/officeart/2005/8/layout/hList6"/>
    <dgm:cxn modelId="{7745217C-A11E-44EF-9DF3-12A0FC03ED3D}" type="presParOf" srcId="{5D85DA9B-EDC0-48FD-89B4-C6AF2A594F4A}" destId="{16675168-0C2F-4196-8A52-3DE223D24C31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B48FBB-D4F7-4D52-85FF-AF8041EBE356}">
      <dsp:nvSpPr>
        <dsp:cNvPr id="0" name=""/>
        <dsp:cNvSpPr/>
      </dsp:nvSpPr>
      <dsp:spPr>
        <a:xfrm rot="16200000">
          <a:off x="-946671" y="957014"/>
          <a:ext cx="4525963" cy="2611933"/>
        </a:xfrm>
        <a:prstGeom prst="flowChartManualOperation">
          <a:avLst/>
        </a:prstGeom>
        <a:solidFill>
          <a:schemeClr val="accent6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0813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CARACTERÌSTICAS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MACROSCÒPICAS</a:t>
          </a:r>
        </a:p>
      </dsp:txBody>
      <dsp:txXfrm rot="16200000">
        <a:off x="-946671" y="957014"/>
        <a:ext cx="4525963" cy="2611933"/>
      </dsp:txXfrm>
    </dsp:sp>
    <dsp:sp modelId="{D39BF98B-CE81-4A07-8066-FA457C6A69A5}">
      <dsp:nvSpPr>
        <dsp:cNvPr id="0" name=""/>
        <dsp:cNvSpPr/>
      </dsp:nvSpPr>
      <dsp:spPr>
        <a:xfrm rot="16200000">
          <a:off x="1851818" y="957014"/>
          <a:ext cx="4525963" cy="2611933"/>
        </a:xfrm>
        <a:prstGeom prst="flowChartManualOperation">
          <a:avLst/>
        </a:prstGeom>
        <a:solidFill>
          <a:schemeClr val="accent6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0813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ÀREAS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FUNCIONALES</a:t>
          </a:r>
          <a:endParaRPr lang="es-VE" sz="2400" kern="1200" dirty="0"/>
        </a:p>
      </dsp:txBody>
      <dsp:txXfrm rot="16200000">
        <a:off x="1851818" y="957014"/>
        <a:ext cx="4525963" cy="2611933"/>
      </dsp:txXfrm>
    </dsp:sp>
    <dsp:sp modelId="{16675168-0C2F-4196-8A52-3DE223D24C31}">
      <dsp:nvSpPr>
        <dsp:cNvPr id="0" name=""/>
        <dsp:cNvSpPr/>
      </dsp:nvSpPr>
      <dsp:spPr>
        <a:xfrm rot="16200000">
          <a:off x="4659647" y="957014"/>
          <a:ext cx="4525963" cy="2611933"/>
        </a:xfrm>
        <a:prstGeom prst="flowChartManualOperation">
          <a:avLst/>
        </a:prstGeom>
        <a:solidFill>
          <a:schemeClr val="accent6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0813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AFERENCIAS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EFERENCIAS</a:t>
          </a:r>
          <a:endParaRPr lang="es-VE" sz="2400" kern="1200" dirty="0"/>
        </a:p>
      </dsp:txBody>
      <dsp:txXfrm rot="16200000">
        <a:off x="4659647" y="957014"/>
        <a:ext cx="4525963" cy="26119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25F1D-7E6D-4F33-9E05-BB5BCF70188A}" type="datetimeFigureOut">
              <a:rPr lang="es-VE" smtClean="0"/>
              <a:pPr/>
              <a:t>28/10/2011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AE22C-DBE1-4968-B97C-223A544FC394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8078-1786-4955-ADE7-E0CEBDA768D1}" type="datetime1">
              <a:rPr lang="es-VE" smtClean="0"/>
              <a:pPr/>
              <a:t>28/10/2011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790E0-E86F-4B15-B424-F8757675FF4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D841-CC19-4C7D-BF0D-137E129B54F9}" type="datetime1">
              <a:rPr lang="es-VE" smtClean="0"/>
              <a:pPr/>
              <a:t>28/10/2011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790E0-E86F-4B15-B424-F8757675FF4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01388-49F4-4149-A932-6FC1DFC6AD56}" type="datetime1">
              <a:rPr lang="es-VE" smtClean="0"/>
              <a:pPr/>
              <a:t>28/10/2011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790E0-E86F-4B15-B424-F8757675FF4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0EC1-C4BC-4596-B48F-9B3B6073E378}" type="datetime1">
              <a:rPr lang="es-VE" smtClean="0"/>
              <a:pPr/>
              <a:t>28/10/2011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790E0-E86F-4B15-B424-F8757675FF4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C1765-E672-47CC-A65A-C68706AE0484}" type="datetime1">
              <a:rPr lang="es-VE" smtClean="0"/>
              <a:pPr/>
              <a:t>28/10/2011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790E0-E86F-4B15-B424-F8757675FF4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17ECF-76B2-4CB8-9284-05A43946EADF}" type="datetime1">
              <a:rPr lang="es-VE" smtClean="0"/>
              <a:pPr/>
              <a:t>28/10/2011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790E0-E86F-4B15-B424-F8757675FF4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1AFA3-13C2-4F42-9F07-317E160B79BA}" type="datetime1">
              <a:rPr lang="es-VE" smtClean="0"/>
              <a:pPr/>
              <a:t>28/10/2011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790E0-E86F-4B15-B424-F8757675FF4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388F-94FB-41FA-8FD7-6FF789920668}" type="datetime1">
              <a:rPr lang="es-VE" smtClean="0"/>
              <a:pPr/>
              <a:t>28/10/2011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790E0-E86F-4B15-B424-F8757675FF4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6899-35E0-4060-B178-B15ABC5F1ACA}" type="datetime1">
              <a:rPr lang="es-VE" smtClean="0"/>
              <a:pPr/>
              <a:t>28/10/2011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790E0-E86F-4B15-B424-F8757675FF4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0BEB3-CBD1-4525-B34D-53686544C4C2}" type="datetime1">
              <a:rPr lang="es-VE" smtClean="0"/>
              <a:pPr/>
              <a:t>28/10/2011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790E0-E86F-4B15-B424-F8757675FF4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7187E-35E4-4C30-85D2-22178A400DBE}" type="datetime1">
              <a:rPr lang="es-VE" smtClean="0"/>
              <a:pPr/>
              <a:t>28/10/2011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790E0-E86F-4B15-B424-F8757675FF4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C96F5-B68C-43E9-9B52-43349E533718}" type="datetime1">
              <a:rPr lang="es-VE" smtClean="0"/>
              <a:pPr/>
              <a:t>28/10/2011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790E0-E86F-4B15-B424-F8757675FF4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ula.v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effectLst>
            <a:softEdge rad="1270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VE" sz="2400" dirty="0" smtClean="0"/>
              <a:t>Universidad de los Andes</a:t>
            </a:r>
            <a:br>
              <a:rPr lang="es-VE" sz="2400" dirty="0" smtClean="0"/>
            </a:br>
            <a:r>
              <a:rPr lang="es-VE" sz="2400" dirty="0" smtClean="0"/>
              <a:t>Facultad de Medicina</a:t>
            </a:r>
            <a:br>
              <a:rPr lang="es-VE" sz="2400" dirty="0" smtClean="0"/>
            </a:br>
            <a:r>
              <a:rPr lang="es-VE" sz="2400" dirty="0" smtClean="0"/>
              <a:t>Cátedra de Neuroanatomía</a:t>
            </a:r>
            <a:endParaRPr lang="es-VE" sz="2400" dirty="0"/>
          </a:p>
        </p:txBody>
      </p:sp>
      <p:sp>
        <p:nvSpPr>
          <p:cNvPr id="6" name="5 Rectángulo"/>
          <p:cNvSpPr/>
          <p:nvPr/>
        </p:nvSpPr>
        <p:spPr>
          <a:xfrm>
            <a:off x="1658708" y="1988840"/>
            <a:ext cx="5826595" cy="36933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LÓBULO  </a:t>
            </a:r>
            <a:r>
              <a:rPr lang="es-E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PARIETAL  </a:t>
            </a:r>
          </a:p>
          <a:p>
            <a:pPr algn="ctr"/>
            <a:r>
              <a:rPr lang="es-E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s-E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LÓBULO  </a:t>
            </a:r>
            <a:r>
              <a:rPr lang="es-E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OCCIPITAL</a:t>
            </a: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/>
            <a:r>
              <a:rPr lang="es-E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Morelia  Hernández</a:t>
            </a:r>
          </a:p>
          <a:p>
            <a:pPr algn="r"/>
            <a:endParaRPr lang="es-ES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s-E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Sept. , 2011</a:t>
            </a:r>
            <a:endParaRPr lang="es-ES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Picture 8" descr="Ulasell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3" y="260648"/>
            <a:ext cx="11144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cerebro25[1]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3929066"/>
            <a:ext cx="3714744" cy="292893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EFERENCIAS DEL ÀREA  SOMATOSENSORIAL PRIMARIA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CORTICO-TALÀMICAS</a:t>
            </a:r>
          </a:p>
          <a:p>
            <a:r>
              <a:rPr lang="es-ES" dirty="0" smtClean="0"/>
              <a:t>CORTEZA-NUCLEOS  COLINÈRGICOS</a:t>
            </a:r>
          </a:p>
          <a:p>
            <a:r>
              <a:rPr lang="es-ES" dirty="0" smtClean="0"/>
              <a:t>CORTEZA-NÙCLEOS  NORADRENÈRGICOS</a:t>
            </a:r>
          </a:p>
          <a:p>
            <a:r>
              <a:rPr lang="es-ES" dirty="0" smtClean="0"/>
              <a:t>CORTICO-HIPOTALÀMICAS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105400" y="4929197"/>
            <a:ext cx="4038600" cy="1928803"/>
          </a:xfrm>
          <a:prstGeom prst="rect">
            <a:avLst/>
          </a:prstGeom>
          <a:noFill/>
          <a:ln/>
        </p:spPr>
      </p:pic>
      <p:pic>
        <p:nvPicPr>
          <p:cNvPr id="5" name="Picture 2" descr="C:\Users\Usuario\Pictures\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4895850"/>
            <a:ext cx="4067175" cy="1962150"/>
          </a:xfrm>
          <a:prstGeom prst="rect">
            <a:avLst/>
          </a:prstGeom>
          <a:noFill/>
        </p:spPr>
      </p:pic>
      <p:cxnSp>
        <p:nvCxnSpPr>
          <p:cNvPr id="9" name="8 Conector recto de flecha"/>
          <p:cNvCxnSpPr/>
          <p:nvPr/>
        </p:nvCxnSpPr>
        <p:spPr>
          <a:xfrm rot="10800000">
            <a:off x="7786710" y="4214818"/>
            <a:ext cx="92869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rot="16200000" flipV="1">
            <a:off x="7108049" y="4321975"/>
            <a:ext cx="50006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rot="16200000" flipV="1">
            <a:off x="6179355" y="4464851"/>
            <a:ext cx="64294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AFERENCIAS DE LA CORTEZA DE ASOCIACIÓN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VE" cap="all" dirty="0" smtClean="0"/>
              <a:t>Recibe información  del Área  Somato-</a:t>
            </a:r>
            <a:r>
              <a:rPr lang="es-VE" cap="all" dirty="0" err="1" smtClean="0"/>
              <a:t>sensoria</a:t>
            </a:r>
            <a:r>
              <a:rPr lang="es-VE" dirty="0" err="1" smtClean="0"/>
              <a:t>L</a:t>
            </a:r>
            <a:endParaRPr lang="es-VE" dirty="0" smtClean="0"/>
          </a:p>
          <a:p>
            <a:endParaRPr lang="es-VE" dirty="0" smtClean="0"/>
          </a:p>
          <a:p>
            <a:r>
              <a:rPr lang="es-VE" dirty="0" smtClean="0"/>
              <a:t>TÀLAMO  (PULVINAR)</a:t>
            </a:r>
          </a:p>
          <a:p>
            <a:endParaRPr lang="es-VE" dirty="0" smtClean="0"/>
          </a:p>
          <a:p>
            <a:r>
              <a:rPr lang="es-VE" dirty="0" smtClean="0"/>
              <a:t>FIBRAS DE ASOCIACIÒN</a:t>
            </a:r>
          </a:p>
          <a:p>
            <a:endParaRPr lang="es-VE" dirty="0" smtClean="0"/>
          </a:p>
          <a:p>
            <a:r>
              <a:rPr lang="es-VE" dirty="0" smtClean="0"/>
              <a:t>FIBRAS COMISURALES</a:t>
            </a:r>
          </a:p>
          <a:p>
            <a:endParaRPr lang="es-VE" dirty="0"/>
          </a:p>
        </p:txBody>
      </p:sp>
      <p:pic>
        <p:nvPicPr>
          <p:cNvPr id="4" name="Picture 5" descr="cerebro25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215174" y="4429108"/>
            <a:ext cx="1928826" cy="24288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s-VE" dirty="0" smtClean="0">
                <a:solidFill>
                  <a:schemeClr val="bg1"/>
                </a:solidFill>
              </a:rPr>
              <a:t>LESIONES  DE LÒBULO  PARIETAL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VE" dirty="0" smtClean="0"/>
              <a:t>AGNOSIA  TACTÌL</a:t>
            </a:r>
          </a:p>
          <a:p>
            <a:pPr>
              <a:buNone/>
            </a:pPr>
            <a:r>
              <a:rPr lang="es-VE" dirty="0" smtClean="0"/>
              <a:t>ASTEREOGNOSIA  CONTRALATERAL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NEGACIÒN CORTICAL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APRAXIA</a:t>
            </a:r>
          </a:p>
          <a:p>
            <a:pPr>
              <a:buNone/>
            </a:pPr>
            <a:r>
              <a:rPr lang="es-VE" dirty="0" smtClean="0"/>
              <a:t> </a:t>
            </a:r>
          </a:p>
          <a:p>
            <a:pPr>
              <a:buNone/>
            </a:pPr>
            <a:r>
              <a:rPr lang="es-VE" dirty="0" smtClean="0"/>
              <a:t>ALTERACION  MOVIMIENTOS  CUERPO  Y </a:t>
            </a:r>
          </a:p>
          <a:p>
            <a:pPr>
              <a:buNone/>
            </a:pPr>
            <a:r>
              <a:rPr lang="es-VE" dirty="0" smtClean="0"/>
              <a:t>DEL  TACTO  FINO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endParaRPr lang="es-VE" dirty="0" smtClean="0"/>
          </a:p>
        </p:txBody>
      </p:sp>
      <p:pic>
        <p:nvPicPr>
          <p:cNvPr id="7" name="Picture 2" descr="C:\Users\Usuario\Pictures\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5000636"/>
            <a:ext cx="1928794" cy="185736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LÒBULO  OCCIPITAL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9" name="Picture 2" descr="C:\Users\Usuario\Pictures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034" y="1500174"/>
            <a:ext cx="8215370" cy="4643470"/>
          </a:xfrm>
          <a:prstGeom prst="rect">
            <a:avLst/>
          </a:prstGeom>
          <a:noFill/>
        </p:spPr>
      </p:pic>
      <p:cxnSp>
        <p:nvCxnSpPr>
          <p:cNvPr id="11" name="10 Conector recto de flecha"/>
          <p:cNvCxnSpPr/>
          <p:nvPr/>
        </p:nvCxnSpPr>
        <p:spPr>
          <a:xfrm rot="5400000" flipH="1" flipV="1">
            <a:off x="6429388" y="4000504"/>
            <a:ext cx="785818" cy="642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rot="10800000" flipV="1">
            <a:off x="6929454" y="2928934"/>
            <a:ext cx="785818" cy="7143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s-VE" b="1" dirty="0" smtClean="0">
                <a:solidFill>
                  <a:schemeClr val="bg1"/>
                </a:solidFill>
              </a:rPr>
              <a:t>LÒBULO  OCCIPITAL</a:t>
            </a:r>
            <a:endParaRPr lang="es-VE" b="1" dirty="0">
              <a:solidFill>
                <a:schemeClr val="bg1"/>
              </a:solidFill>
            </a:endParaRPr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s-VE" dirty="0" smtClean="0"/>
              <a:t>CORTE  VERTICAL  SUPERFICIE  MEDIAL</a:t>
            </a:r>
            <a:endParaRPr lang="es-VE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VE" dirty="0" smtClean="0"/>
              <a:t>-Capa  4    (Bandas de </a:t>
            </a:r>
            <a:r>
              <a:rPr lang="es-VE" dirty="0" err="1" smtClean="0"/>
              <a:t>Baillanger</a:t>
            </a:r>
            <a:r>
              <a:rPr lang="es-VE" dirty="0" smtClean="0"/>
              <a:t>).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Área  Estriada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b="1" dirty="0" smtClean="0"/>
              <a:t>LINEAS   DE GENNARI</a:t>
            </a:r>
          </a:p>
          <a:p>
            <a:endParaRPr lang="es-VE" dirty="0" smtClean="0"/>
          </a:p>
          <a:p>
            <a:endParaRPr lang="es-VE" dirty="0" smtClean="0"/>
          </a:p>
          <a:p>
            <a:pPr>
              <a:buNone/>
            </a:pPr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pPr>
              <a:buNone/>
            </a:pPr>
            <a:endParaRPr lang="es-VE" dirty="0" smtClean="0"/>
          </a:p>
        </p:txBody>
      </p:sp>
      <p:cxnSp>
        <p:nvCxnSpPr>
          <p:cNvPr id="9" name="8 Conector recto"/>
          <p:cNvCxnSpPr/>
          <p:nvPr/>
        </p:nvCxnSpPr>
        <p:spPr>
          <a:xfrm rot="5400000">
            <a:off x="2536017" y="3679033"/>
            <a:ext cx="2286016" cy="13573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 rot="10800000">
            <a:off x="2285984" y="3857628"/>
            <a:ext cx="1500198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G:\DCIM\100KM015\PICT199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14554"/>
            <a:ext cx="4040188" cy="378621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ÁREA  VISUAL  </a:t>
            </a:r>
            <a:br>
              <a:rPr lang="es-VE" dirty="0" smtClean="0">
                <a:solidFill>
                  <a:schemeClr val="bg1"/>
                </a:solidFill>
              </a:rPr>
            </a:br>
            <a:r>
              <a:rPr lang="es-VE" dirty="0" smtClean="0">
                <a:solidFill>
                  <a:schemeClr val="bg1"/>
                </a:solidFill>
              </a:rPr>
              <a:t>PRIMARIA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s-VE" dirty="0" smtClean="0"/>
              <a:t>CORTEZA   VISUAL  PRIMARIA</a:t>
            </a:r>
            <a:endParaRPr lang="es-VE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VE" dirty="0" smtClean="0"/>
              <a:t>UBICACIÓN:</a:t>
            </a:r>
          </a:p>
          <a:p>
            <a:pPr>
              <a:buNone/>
            </a:pPr>
            <a:r>
              <a:rPr lang="es-VE" dirty="0" smtClean="0"/>
              <a:t>Superficie medial de </a:t>
            </a:r>
            <a:r>
              <a:rPr lang="es-VE" dirty="0" err="1" smtClean="0"/>
              <a:t>lobulo</a:t>
            </a:r>
            <a:r>
              <a:rPr lang="es-VE" dirty="0" smtClean="0"/>
              <a:t> occipital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CENTRO DE LA </a:t>
            </a:r>
            <a:r>
              <a:rPr lang="es-VE" dirty="0" err="1" smtClean="0"/>
              <a:t>RETINA:Pared</a:t>
            </a:r>
            <a:r>
              <a:rPr lang="es-VE" dirty="0" smtClean="0"/>
              <a:t> posterior  área  17.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RETINA PERIFÉRICA</a:t>
            </a:r>
          </a:p>
          <a:p>
            <a:pPr>
              <a:buNone/>
            </a:pPr>
            <a:r>
              <a:rPr lang="es-VE" dirty="0" smtClean="0"/>
              <a:t>(Anterior  del área  17)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Rodea   Surco  </a:t>
            </a:r>
            <a:r>
              <a:rPr lang="es-VE" dirty="0" err="1" smtClean="0"/>
              <a:t>Calcarino</a:t>
            </a:r>
            <a:endParaRPr lang="es-VE" dirty="0" smtClean="0"/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Entre  el cuneo y la cisura </a:t>
            </a:r>
            <a:r>
              <a:rPr lang="es-VE" dirty="0" err="1" smtClean="0"/>
              <a:t>calcarina</a:t>
            </a:r>
            <a:endParaRPr lang="es-VE" dirty="0" smtClean="0"/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endParaRPr lang="es-VE" dirty="0" smtClean="0"/>
          </a:p>
        </p:txBody>
      </p:sp>
      <p:pic>
        <p:nvPicPr>
          <p:cNvPr id="3074" name="Picture 2" descr="C:\Documents and Settings\Administrador\Mis documentos\Mis imágenes\VV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357298"/>
            <a:ext cx="4040188" cy="471490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>
            <a:normAutofit/>
          </a:bodyPr>
          <a:lstStyle/>
          <a:p>
            <a:r>
              <a:rPr lang="es-ES" sz="5400" dirty="0" smtClean="0">
                <a:solidFill>
                  <a:schemeClr val="bg1"/>
                </a:solidFill>
                <a:latin typeface="Andy" pitchFamily="66" charset="0"/>
              </a:rPr>
              <a:t>corteza visual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dirty="0" smtClean="0"/>
              <a:t>Imagen mental  captada por el cerebro.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dirty="0" smtClean="0"/>
              <a:t>Percepción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dirty="0" smtClean="0"/>
              <a:t>colores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dirty="0" smtClean="0"/>
              <a:t>formas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dirty="0" smtClean="0"/>
              <a:t>relaciones espaciales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dirty="0" smtClean="0"/>
              <a:t>movimientos.</a:t>
            </a:r>
            <a:endParaRPr lang="es-ES" dirty="0"/>
          </a:p>
        </p:txBody>
      </p:sp>
      <p:pic>
        <p:nvPicPr>
          <p:cNvPr id="5" name="Picture 6" descr="Image9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1700809"/>
            <a:ext cx="4038600" cy="4392488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AFERENCIAS</a:t>
            </a:r>
            <a:br>
              <a:rPr lang="es-VE" dirty="0" smtClean="0">
                <a:solidFill>
                  <a:schemeClr val="bg1"/>
                </a:solidFill>
              </a:rPr>
            </a:br>
            <a:r>
              <a:rPr lang="es-VE" dirty="0" smtClean="0">
                <a:solidFill>
                  <a:schemeClr val="bg1"/>
                </a:solidFill>
              </a:rPr>
              <a:t>LÒBULO OCCIPITAL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VE" dirty="0" smtClean="0"/>
              <a:t>TÁLAMO</a:t>
            </a:r>
          </a:p>
          <a:p>
            <a:pPr>
              <a:buNone/>
            </a:pPr>
            <a:r>
              <a:rPr lang="es-VE" dirty="0" smtClean="0"/>
              <a:t>ÁREA  17</a:t>
            </a:r>
          </a:p>
          <a:p>
            <a:pPr>
              <a:buNone/>
            </a:pPr>
            <a:r>
              <a:rPr lang="es-VE" dirty="0" smtClean="0"/>
              <a:t>NÚCLEO GENICULADO LATERAL (</a:t>
            </a:r>
            <a:r>
              <a:rPr lang="es-VE" dirty="0" err="1" smtClean="0"/>
              <a:t>Geniculo-Calcarina</a:t>
            </a:r>
            <a:r>
              <a:rPr lang="es-VE" dirty="0" smtClean="0"/>
              <a:t>)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ÀREA 19</a:t>
            </a:r>
          </a:p>
          <a:p>
            <a:pPr>
              <a:buNone/>
            </a:pPr>
            <a:r>
              <a:rPr lang="es-VE" dirty="0" smtClean="0"/>
              <a:t>NUCLEO  PULVINAR (ÁREA  PREOCCIPITAL)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endParaRPr lang="es-VE" dirty="0"/>
          </a:p>
        </p:txBody>
      </p:sp>
      <p:pic>
        <p:nvPicPr>
          <p:cNvPr id="4" name="Picture 5" descr="cerebro25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215174" y="4429108"/>
            <a:ext cx="1928826" cy="24288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EFERENCIAS  DEL ÀREA  VISUAL PRIMARIA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CORTICO-TALÁMICAS</a:t>
            </a:r>
          </a:p>
          <a:p>
            <a:r>
              <a:rPr lang="es-ES" dirty="0" smtClean="0"/>
              <a:t>CORTEZA-NÚCLEOS  COLINÉRGICOS</a:t>
            </a:r>
          </a:p>
          <a:p>
            <a:r>
              <a:rPr lang="es-ES" dirty="0" smtClean="0"/>
              <a:t>CORTEZA-NÚCLEOS  NORADRENÉRGICOS</a:t>
            </a:r>
          </a:p>
          <a:p>
            <a:r>
              <a:rPr lang="es-ES" dirty="0" smtClean="0"/>
              <a:t>CORTICO-HIPOTALÁMICAS</a:t>
            </a:r>
          </a:p>
          <a:p>
            <a:pPr>
              <a:buNone/>
            </a:pPr>
            <a:endParaRPr lang="es-E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EFERENCIAS DEL ÀREA  VISUAL PRIMARIA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CORTICO-TALÀMICAS</a:t>
            </a:r>
          </a:p>
          <a:p>
            <a:r>
              <a:rPr lang="es-ES" dirty="0" smtClean="0"/>
              <a:t>CORTEZA-NUCLEOS  COLINÈRGICOS</a:t>
            </a:r>
          </a:p>
          <a:p>
            <a:r>
              <a:rPr lang="es-ES" dirty="0" smtClean="0"/>
              <a:t>CORTEZA-NÙCLEOS  NORADRENÈRGICOS</a:t>
            </a:r>
          </a:p>
          <a:p>
            <a:r>
              <a:rPr lang="es-ES" dirty="0" smtClean="0"/>
              <a:t>CORTICO-HIPOTALÀMICAS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105400" y="4929197"/>
            <a:ext cx="4038600" cy="1928803"/>
          </a:xfrm>
          <a:prstGeom prst="rect">
            <a:avLst/>
          </a:prstGeom>
          <a:noFill/>
          <a:ln/>
        </p:spPr>
      </p:pic>
      <p:pic>
        <p:nvPicPr>
          <p:cNvPr id="5" name="Picture 2" descr="C:\Users\Usuario\Pictures\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4895850"/>
            <a:ext cx="4067175" cy="1962150"/>
          </a:xfrm>
          <a:prstGeom prst="rect">
            <a:avLst/>
          </a:prstGeom>
          <a:noFill/>
        </p:spPr>
      </p:pic>
      <p:cxnSp>
        <p:nvCxnSpPr>
          <p:cNvPr id="9" name="8 Conector recto de flecha"/>
          <p:cNvCxnSpPr/>
          <p:nvPr/>
        </p:nvCxnSpPr>
        <p:spPr>
          <a:xfrm rot="10800000">
            <a:off x="7786710" y="4214818"/>
            <a:ext cx="92869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rot="16200000" flipV="1">
            <a:off x="7108049" y="4321975"/>
            <a:ext cx="50006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rot="16200000" flipV="1">
            <a:off x="6179355" y="4464851"/>
            <a:ext cx="64294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LÒBULO PARIETAL</a:t>
            </a:r>
            <a:br>
              <a:rPr lang="es-ES" b="1" dirty="0" smtClean="0">
                <a:solidFill>
                  <a:schemeClr val="bg1"/>
                </a:solidFill>
              </a:rPr>
            </a:br>
            <a:r>
              <a:rPr lang="es-ES" b="1" dirty="0" smtClean="0">
                <a:solidFill>
                  <a:schemeClr val="bg1"/>
                </a:solidFill>
              </a:rPr>
              <a:t>LÒBULO OCCIPITAL</a:t>
            </a:r>
            <a:endParaRPr lang="es-VE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s-VE" cap="all" dirty="0" smtClean="0">
                <a:solidFill>
                  <a:schemeClr val="bg1"/>
                </a:solidFill>
              </a:rPr>
              <a:t>Lesiones del </a:t>
            </a:r>
            <a:r>
              <a:rPr lang="es-VE" cap="all" dirty="0" err="1" smtClean="0">
                <a:solidFill>
                  <a:schemeClr val="bg1"/>
                </a:solidFill>
              </a:rPr>
              <a:t>lòbulo</a:t>
            </a:r>
            <a:r>
              <a:rPr lang="es-VE" cap="all" dirty="0" smtClean="0">
                <a:solidFill>
                  <a:schemeClr val="bg1"/>
                </a:solidFill>
              </a:rPr>
              <a:t> Occipital</a:t>
            </a:r>
            <a:endParaRPr lang="es-VE" cap="all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VE" dirty="0" smtClean="0"/>
              <a:t>Amaurosis</a:t>
            </a:r>
          </a:p>
          <a:p>
            <a:r>
              <a:rPr lang="es-VE" dirty="0" smtClean="0"/>
              <a:t>Daño es  </a:t>
            </a:r>
            <a:r>
              <a:rPr lang="es-VE" dirty="0" err="1" smtClean="0"/>
              <a:t>contralateral</a:t>
            </a:r>
            <a:endParaRPr lang="es-VE" dirty="0" smtClean="0"/>
          </a:p>
          <a:p>
            <a:r>
              <a:rPr lang="es-VE" dirty="0" smtClean="0"/>
              <a:t>Agnosia  Visual</a:t>
            </a:r>
          </a:p>
          <a:p>
            <a:r>
              <a:rPr lang="es-VE" dirty="0" smtClean="0"/>
              <a:t>Acromatopsia</a:t>
            </a:r>
          </a:p>
          <a:p>
            <a:r>
              <a:rPr lang="es-VE" dirty="0" err="1" smtClean="0"/>
              <a:t>Prosopagnosia</a:t>
            </a:r>
            <a:endParaRPr lang="es-VE" dirty="0" smtClean="0"/>
          </a:p>
          <a:p>
            <a:r>
              <a:rPr lang="es-VE" dirty="0" smtClean="0"/>
              <a:t>Hemianopsia</a:t>
            </a:r>
          </a:p>
          <a:p>
            <a:pPr>
              <a:buNone/>
            </a:pPr>
            <a:endParaRPr lang="es-VE" dirty="0" smtClean="0"/>
          </a:p>
          <a:p>
            <a:endParaRPr lang="es-V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CASO  CLÌNICO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s-ES_tradnl" dirty="0" smtClean="0"/>
              <a:t>Paciente masculino  de 45 años de edad natural del Táchira y procedente de Barinas, quien inicia enfermedad actual hace 4 meses con  cefalea, disminución de  fuerza muscular  y episodio convulsivo , fue dado de alta con tratamiento </a:t>
            </a:r>
            <a:r>
              <a:rPr lang="es-ES_tradnl" dirty="0" err="1" smtClean="0"/>
              <a:t>anticomicial</a:t>
            </a:r>
            <a:r>
              <a:rPr lang="es-ES_tradnl" dirty="0" smtClean="0"/>
              <a:t>, 4 meses después acude con cefalea </a:t>
            </a:r>
            <a:r>
              <a:rPr lang="es-ES_tradnl" dirty="0" err="1" smtClean="0"/>
              <a:t>fronto</a:t>
            </a:r>
            <a:r>
              <a:rPr lang="es-ES_tradnl" dirty="0" smtClean="0"/>
              <a:t>-occipital tipo opresivo y disminución progresiva de la fuerza muscular.</a:t>
            </a:r>
            <a:endParaRPr lang="es-ES" dirty="0" smtClean="0"/>
          </a:p>
          <a:p>
            <a:pPr algn="just"/>
            <a:r>
              <a:rPr lang="es-ES_tradnl" dirty="0" smtClean="0"/>
              <a:t>RMN: Evidencia imagen para sagital parietal derecha, heterogénea, híper intensa en t1 y t2, con áreas hipo intensas en su interior que impresiona área de necrosis, con moderado edema </a:t>
            </a:r>
            <a:r>
              <a:rPr lang="es-ES_tradnl" dirty="0" err="1" smtClean="0"/>
              <a:t>perilesional</a:t>
            </a:r>
            <a:r>
              <a:rPr lang="es-ES_tradnl" dirty="0" smtClean="0"/>
              <a:t> y escaso efecto de masa. Se realizó  </a:t>
            </a:r>
            <a:r>
              <a:rPr lang="es-ES_tradnl" dirty="0" err="1" smtClean="0"/>
              <a:t>exéresis</a:t>
            </a:r>
            <a:r>
              <a:rPr lang="es-ES_tradnl" dirty="0" smtClean="0"/>
              <a:t>  tumoral en un 80%. La biopsia  reporto </a:t>
            </a:r>
            <a:r>
              <a:rPr lang="es-ES_tradnl" dirty="0" err="1" smtClean="0"/>
              <a:t>Glioblastoma</a:t>
            </a:r>
            <a:r>
              <a:rPr lang="es-ES_tradnl" dirty="0" smtClean="0"/>
              <a:t> Multiforme. Actualmente se encuentra en terapia física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CONCLUSIONES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b="1" u="sng" dirty="0" smtClean="0">
                <a:solidFill>
                  <a:schemeClr val="accent6">
                    <a:lumMod val="50000"/>
                  </a:schemeClr>
                </a:solidFill>
              </a:rPr>
              <a:t>LÓBULO PARIETAL</a:t>
            </a:r>
            <a:r>
              <a:rPr lang="es-ES" b="1" dirty="0" smtClean="0"/>
              <a:t>: </a:t>
            </a:r>
            <a:r>
              <a:rPr lang="es-ES" dirty="0" smtClean="0"/>
              <a:t>SOMATOSENSORIAL PRIMARIA </a:t>
            </a:r>
          </a:p>
          <a:p>
            <a:r>
              <a:rPr lang="es-ES" dirty="0" smtClean="0"/>
              <a:t>(ÀREAS  3, 1 Y 2  BRODMAN)</a:t>
            </a:r>
          </a:p>
          <a:p>
            <a:r>
              <a:rPr lang="es-ES" dirty="0" smtClean="0"/>
              <a:t>CORTEZA DE ASOCIACIÓN (ÁREAS  5, 7, 39, 40)</a:t>
            </a:r>
          </a:p>
          <a:p>
            <a:pPr>
              <a:buFontTx/>
              <a:buChar char="-"/>
            </a:pPr>
            <a:r>
              <a:rPr lang="es-ES" dirty="0" smtClean="0"/>
              <a:t>SENSACIONES. (LENGUAJE,TACTO).</a:t>
            </a:r>
          </a:p>
          <a:p>
            <a:pPr>
              <a:buFontTx/>
              <a:buChar char="-"/>
            </a:pPr>
            <a:r>
              <a:rPr lang="es-ES" dirty="0" smtClean="0"/>
              <a:t>ORIENTACIÓN ESPACIAL (Segmentos corporales).</a:t>
            </a:r>
          </a:p>
          <a:p>
            <a:pPr>
              <a:buNone/>
            </a:pPr>
            <a:endParaRPr lang="es-ES" u="sng" dirty="0" smtClean="0"/>
          </a:p>
          <a:p>
            <a:pPr>
              <a:buFontTx/>
              <a:buChar char="-"/>
            </a:pPr>
            <a:r>
              <a:rPr lang="es-ES" b="1" u="sng" dirty="0" smtClean="0">
                <a:solidFill>
                  <a:schemeClr val="accent6">
                    <a:lumMod val="50000"/>
                  </a:schemeClr>
                </a:solidFill>
              </a:rPr>
              <a:t>LÓBULO OCCIPITAL</a:t>
            </a:r>
          </a:p>
          <a:p>
            <a:pPr>
              <a:buFontTx/>
              <a:buChar char="-"/>
            </a:pPr>
            <a:r>
              <a:rPr lang="es-ES" dirty="0" smtClean="0"/>
              <a:t>CORTEZA VISUAL PRIMARIA (ÁREA  17 )</a:t>
            </a:r>
          </a:p>
          <a:p>
            <a:pPr>
              <a:buFontTx/>
              <a:buChar char="-"/>
            </a:pPr>
            <a:r>
              <a:rPr lang="es-ES" dirty="0" smtClean="0"/>
              <a:t>(ADYACENCIAS  LÒBULO TEMPORAL</a:t>
            </a:r>
          </a:p>
          <a:p>
            <a:pPr>
              <a:buFontTx/>
              <a:buChar char="-"/>
            </a:pPr>
            <a:r>
              <a:rPr lang="es-ES" dirty="0" smtClean="0"/>
              <a:t>  Y  PARIETAL).</a:t>
            </a:r>
          </a:p>
          <a:p>
            <a:pPr>
              <a:buFontTx/>
              <a:buChar char="-"/>
            </a:pPr>
            <a:r>
              <a:rPr lang="es-ES" dirty="0" smtClean="0"/>
              <a:t>ASOCIACIÓN  ÁREAS  18 Y 19  BRODMAN</a:t>
            </a:r>
          </a:p>
          <a:p>
            <a:pPr>
              <a:buFontTx/>
              <a:buChar char="-"/>
            </a:pPr>
            <a:endParaRPr lang="es-ES" dirty="0" smtClean="0"/>
          </a:p>
          <a:p>
            <a:pPr>
              <a:buFontTx/>
              <a:buChar char="-"/>
            </a:pPr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4" name="Picture 5" descr="cerebro25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215174" y="4429108"/>
            <a:ext cx="1928826" cy="24288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BIBLIOGRAFÌA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200" dirty="0" smtClean="0"/>
              <a:t>1.-AFIFI,A.BERGMAN,R.2006.NEUROANATOMÍA FUNCIONAL.MAC GRAW-HILL.INTERAMERICANA.</a:t>
            </a:r>
          </a:p>
          <a:p>
            <a:endParaRPr lang="es-ES" sz="2200" dirty="0" smtClean="0"/>
          </a:p>
          <a:p>
            <a:r>
              <a:rPr lang="es-ES" sz="2200" dirty="0" smtClean="0"/>
              <a:t>2.- BARR, K.2006.EL SISTEMA  NERVIOSO HUMANO.UN PUNTO DE VISTA ANATÒMICO.MCGRAW-HILL.INTERAMERICANA.</a:t>
            </a:r>
          </a:p>
          <a:p>
            <a:endParaRPr lang="es-ES" sz="2200" dirty="0" smtClean="0"/>
          </a:p>
          <a:p>
            <a:r>
              <a:rPr lang="es-ES" sz="2200" dirty="0" smtClean="0"/>
              <a:t>3.-SNELL,R.2008.NEUROANATOMÍA CLÍNICA.EDITORIAL PANAMERICANA.</a:t>
            </a:r>
            <a:endParaRPr lang="es-ES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  <a:latin typeface="Arial Black" pitchFamily="34" charset="0"/>
              </a:rPr>
              <a:t>GRACIAS</a:t>
            </a:r>
            <a:endParaRPr lang="es-ES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050" name="Picture 2" descr="C:\Documents and Settings\Administrador\Mis documentos\Mis imágenes\C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8143932" cy="48577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ln>
            <a:solidFill>
              <a:schemeClr val="accent6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HISTORIA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7" name="6 Marcador de texto"/>
          <p:cNvSpPr>
            <a:spLocks noGrp="1"/>
          </p:cNvSpPr>
          <p:nvPr>
            <p:ph type="body" idx="1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es-VE" dirty="0" smtClean="0">
                <a:solidFill>
                  <a:schemeClr val="bg1"/>
                </a:solidFill>
              </a:rPr>
              <a:t>ALBERT   EINSTEIN 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8" name="7 Marcador de texto"/>
          <p:cNvSpPr>
            <a:spLocks noGrp="1"/>
          </p:cNvSpPr>
          <p:nvPr>
            <p:ph type="body" sz="quarter" idx="3"/>
          </p:nvPr>
        </p:nvSpPr>
        <p:spPr>
          <a:solidFill>
            <a:schemeClr val="accent6"/>
          </a:solidFill>
          <a:ln>
            <a:solidFill>
              <a:schemeClr val="accent6"/>
            </a:solidFill>
          </a:ln>
        </p:spPr>
        <p:txBody>
          <a:bodyPr/>
          <a:lstStyle/>
          <a:p>
            <a:endParaRPr lang="es-VE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s-VE" b="1" cap="all" dirty="0" smtClean="0"/>
              <a:t>Thomas   </a:t>
            </a:r>
            <a:r>
              <a:rPr lang="es-VE" b="1" cap="all" dirty="0" err="1" smtClean="0"/>
              <a:t>Stolz</a:t>
            </a:r>
            <a:r>
              <a:rPr lang="es-VE" b="1" cap="all" dirty="0" smtClean="0"/>
              <a:t>   Harvey(EEUU )</a:t>
            </a:r>
          </a:p>
          <a:p>
            <a:pPr algn="ctr">
              <a:buNone/>
            </a:pPr>
            <a:r>
              <a:rPr lang="es-VE" b="1" cap="all" dirty="0" smtClean="0"/>
              <a:t>        </a:t>
            </a:r>
            <a:r>
              <a:rPr lang="es-VE" b="1" cap="all" dirty="0" err="1" smtClean="0"/>
              <a:t>Cels</a:t>
            </a:r>
            <a:r>
              <a:rPr lang="es-VE" b="1" cap="all" dirty="0" smtClean="0"/>
              <a:t>  </a:t>
            </a:r>
            <a:r>
              <a:rPr lang="es-VE" b="1" cap="all" dirty="0" err="1" smtClean="0"/>
              <a:t>gliales</a:t>
            </a:r>
            <a:endParaRPr lang="es-VE" b="1" cap="all" dirty="0" smtClean="0"/>
          </a:p>
          <a:p>
            <a:pPr algn="ctr">
              <a:buNone/>
            </a:pPr>
            <a:endParaRPr lang="es-VE" b="1" cap="all" dirty="0" smtClean="0"/>
          </a:p>
          <a:p>
            <a:pPr algn="ctr"/>
            <a:endParaRPr lang="es-VE" dirty="0" smtClean="0"/>
          </a:p>
          <a:p>
            <a:pPr algn="ctr">
              <a:buNone/>
            </a:pPr>
            <a:r>
              <a:rPr lang="es-VE" b="1" cap="all" dirty="0" smtClean="0"/>
              <a:t>    Sandra   </a:t>
            </a:r>
            <a:r>
              <a:rPr lang="es-VE" b="1" cap="all" dirty="0" err="1" smtClean="0"/>
              <a:t>Witelson</a:t>
            </a:r>
            <a:endParaRPr lang="es-VE" b="1" cap="all" dirty="0" smtClean="0"/>
          </a:p>
          <a:p>
            <a:pPr algn="ctr">
              <a:buNone/>
            </a:pPr>
            <a:r>
              <a:rPr lang="es-VE" b="1" cap="all" dirty="0" smtClean="0"/>
              <a:t>           (</a:t>
            </a:r>
            <a:r>
              <a:rPr lang="es-VE" b="1" cap="all" dirty="0" err="1" smtClean="0"/>
              <a:t>canadà</a:t>
            </a:r>
            <a:r>
              <a:rPr lang="es-VE" b="1" cap="all" dirty="0" smtClean="0"/>
              <a:t>)</a:t>
            </a:r>
          </a:p>
          <a:p>
            <a:pPr algn="ctr">
              <a:buNone/>
            </a:pPr>
            <a:r>
              <a:rPr lang="es-VE" b="1" cap="all" dirty="0" smtClean="0"/>
              <a:t>PESO  1400 </a:t>
            </a:r>
            <a:r>
              <a:rPr lang="es-VE" b="1" cap="all" dirty="0" err="1" smtClean="0"/>
              <a:t>Grs</a:t>
            </a:r>
            <a:endParaRPr lang="es-VE" b="1" cap="all" dirty="0" smtClean="0"/>
          </a:p>
          <a:p>
            <a:pPr algn="ctr">
              <a:buNone/>
            </a:pPr>
            <a:r>
              <a:rPr lang="es-VE" b="1" dirty="0" smtClean="0"/>
              <a:t>LÒBULO PARIETAL  ANCHO</a:t>
            </a:r>
          </a:p>
          <a:p>
            <a:endParaRPr lang="es-VE" dirty="0"/>
          </a:p>
        </p:txBody>
      </p:sp>
      <p:pic>
        <p:nvPicPr>
          <p:cNvPr id="1028" name="Picture 4" descr="http://t2.gstatic.com/images?q=tbn:ANd9GcQ_ypdoEZZiM1eeDYBz6q2tfCytr3O1SRKSTKQ9mw55mfHcLOS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214555"/>
            <a:ext cx="4000527" cy="3929090"/>
          </a:xfrm>
          <a:prstGeom prst="rect">
            <a:avLst/>
          </a:prstGeom>
          <a:noFill/>
        </p:spPr>
      </p:pic>
      <p:cxnSp>
        <p:nvCxnSpPr>
          <p:cNvPr id="12" name="11 Conector recto de flecha"/>
          <p:cNvCxnSpPr/>
          <p:nvPr/>
        </p:nvCxnSpPr>
        <p:spPr>
          <a:xfrm rot="5400000" flipH="1" flipV="1">
            <a:off x="5608645" y="3178173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CITOARQUITECTURA</a:t>
            </a:r>
            <a:br>
              <a:rPr lang="es-ES" dirty="0" smtClean="0">
                <a:solidFill>
                  <a:schemeClr val="bg1"/>
                </a:solidFill>
              </a:rPr>
            </a:br>
            <a:r>
              <a:rPr lang="es-ES" dirty="0" smtClean="0">
                <a:solidFill>
                  <a:schemeClr val="bg1"/>
                </a:solidFill>
              </a:rPr>
              <a:t>  LÓBULO PARIETAL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solidFill>
            <a:schemeClr val="accent6"/>
          </a:solidFill>
        </p:spPr>
        <p:txBody>
          <a:bodyPr>
            <a:normAutofit fontScale="77500" lnSpcReduction="20000"/>
          </a:bodyPr>
          <a:lstStyle/>
          <a:p>
            <a:pPr algn="ctr"/>
            <a:r>
              <a:rPr lang="es-ES" dirty="0" smtClean="0">
                <a:solidFill>
                  <a:schemeClr val="bg1"/>
                </a:solidFill>
              </a:rPr>
              <a:t>KORBINIAN  BRODMAN</a:t>
            </a:r>
          </a:p>
          <a:p>
            <a:pPr algn="ctr"/>
            <a:r>
              <a:rPr lang="es-ES" dirty="0" smtClean="0">
                <a:solidFill>
                  <a:schemeClr val="bg1"/>
                </a:solidFill>
              </a:rPr>
              <a:t>1868-1918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solidFill>
            <a:schemeClr val="accent6"/>
          </a:solidFill>
        </p:spPr>
        <p:txBody>
          <a:bodyPr>
            <a:normAutofit fontScale="92500" lnSpcReduction="20000"/>
          </a:bodyPr>
          <a:lstStyle/>
          <a:p>
            <a:pPr algn="ctr"/>
            <a:r>
              <a:rPr lang="es-ES" dirty="0" smtClean="0">
                <a:solidFill>
                  <a:schemeClr val="bg1"/>
                </a:solidFill>
              </a:rPr>
              <a:t>AREAS  FUNCIONALES  DEL  CEREBRO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Estimulación  Eléctrica : Lóbulo  Occipital  </a:t>
            </a:r>
          </a:p>
          <a:p>
            <a:pPr>
              <a:buNone/>
            </a:pPr>
            <a:r>
              <a:rPr lang="es-ES" dirty="0" smtClean="0"/>
              <a:t>Alucinaciones   Visuales 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Complicada  trama  de  Fibras</a:t>
            </a:r>
          </a:p>
          <a:p>
            <a:pPr>
              <a:buNone/>
            </a:pPr>
            <a:r>
              <a:rPr lang="es-ES" dirty="0" smtClean="0"/>
              <a:t>Tálamo</a:t>
            </a:r>
          </a:p>
          <a:p>
            <a:pPr>
              <a:buNone/>
            </a:pPr>
            <a:r>
              <a:rPr lang="es-ES" dirty="0" smtClean="0"/>
              <a:t>Mismo Hemisferio</a:t>
            </a:r>
          </a:p>
          <a:p>
            <a:pPr>
              <a:buNone/>
            </a:pPr>
            <a:r>
              <a:rPr lang="es-ES" dirty="0" smtClean="0"/>
              <a:t>Otro  Hemisferio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1026" name="Picture 2" descr="C:\Documents and Settings\Administrador\Mis documentos\Mis imágenes\K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74875"/>
            <a:ext cx="4071966" cy="39512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ÀREA  SOMATOSENSORIAL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" name="Picture 2" descr="C:\Users\Usuario\Pictures\CC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035" y="1500174"/>
            <a:ext cx="7929618" cy="4786345"/>
          </a:xfrm>
          <a:prstGeom prst="rect">
            <a:avLst/>
          </a:prstGeom>
          <a:noFill/>
        </p:spPr>
      </p:pic>
      <p:cxnSp>
        <p:nvCxnSpPr>
          <p:cNvPr id="6" name="5 Conector recto de flecha"/>
          <p:cNvCxnSpPr/>
          <p:nvPr/>
        </p:nvCxnSpPr>
        <p:spPr>
          <a:xfrm>
            <a:off x="3786182" y="1500174"/>
            <a:ext cx="3786214" cy="9286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 rot="10800000" flipV="1">
            <a:off x="4143372" y="1928802"/>
            <a:ext cx="1228740" cy="11430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rot="5400000" flipH="1" flipV="1">
            <a:off x="5750727" y="2678901"/>
            <a:ext cx="1500198" cy="11430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 rot="10800000">
            <a:off x="5286380" y="3143248"/>
            <a:ext cx="1214446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SUPERFICIE  LATERAL.</a:t>
            </a:r>
            <a:br>
              <a:rPr lang="es-ES" dirty="0" smtClean="0"/>
            </a:br>
            <a:r>
              <a:rPr lang="es-ES" dirty="0" smtClean="0"/>
              <a:t> Aéreas  de </a:t>
            </a:r>
            <a:r>
              <a:rPr lang="es-ES" dirty="0" err="1" smtClean="0"/>
              <a:t>Brodman</a:t>
            </a:r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4" name="Picture 2" descr="C:\Users\Usuario\Pictures\1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034" y="1500174"/>
            <a:ext cx="8286808" cy="47863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cxnSp>
        <p:nvCxnSpPr>
          <p:cNvPr id="6" name="5 Conector recto de flecha"/>
          <p:cNvCxnSpPr/>
          <p:nvPr/>
        </p:nvCxnSpPr>
        <p:spPr>
          <a:xfrm rot="5400000" flipH="1" flipV="1">
            <a:off x="5965041" y="4036223"/>
            <a:ext cx="2500330" cy="7143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rot="10800000">
            <a:off x="4857752" y="4214818"/>
            <a:ext cx="2428892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2571736" y="1928802"/>
            <a:ext cx="4786346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rot="5400000" flipH="1" flipV="1">
            <a:off x="3750463" y="3036091"/>
            <a:ext cx="2428892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ÀREAS  DE BRODMAN.LÒBULO PARIETAL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b="1" dirty="0" smtClean="0"/>
              <a:t>ÀREAS  3, 1 y 2</a:t>
            </a:r>
          </a:p>
          <a:p>
            <a:r>
              <a:rPr lang="es-ES" b="1" dirty="0" smtClean="0"/>
              <a:t>PRIMARIAS</a:t>
            </a:r>
          </a:p>
          <a:p>
            <a:endParaRPr lang="es-ES" b="1" dirty="0" smtClean="0"/>
          </a:p>
          <a:p>
            <a:endParaRPr lang="es-ES" b="1" dirty="0" smtClean="0"/>
          </a:p>
          <a:p>
            <a:r>
              <a:rPr lang="es-ES" b="1" dirty="0" smtClean="0"/>
              <a:t>ÀREAS  5  Y  7  DE ASOCIACIÒN </a:t>
            </a:r>
          </a:p>
          <a:p>
            <a:r>
              <a:rPr lang="es-ES" b="1" dirty="0" smtClean="0"/>
              <a:t>CONSCIENCIA  DEL ESQUEMA CORPORAL</a:t>
            </a:r>
          </a:p>
          <a:p>
            <a:r>
              <a:rPr lang="es-ES" b="1" dirty="0" smtClean="0"/>
              <a:t>RECONOCER  OBJETOS</a:t>
            </a:r>
          </a:p>
          <a:p>
            <a:endParaRPr lang="es-ES" b="1" dirty="0" smtClean="0"/>
          </a:p>
          <a:p>
            <a:endParaRPr lang="es-ES" b="1" dirty="0" smtClean="0"/>
          </a:p>
          <a:p>
            <a:r>
              <a:rPr lang="es-ES" b="1" dirty="0" smtClean="0"/>
              <a:t>ÀREA  39    RECONOCIMIENTO   ESPACIAL</a:t>
            </a:r>
          </a:p>
          <a:p>
            <a:r>
              <a:rPr lang="es-ES" b="1" dirty="0" smtClean="0"/>
              <a:t>ÀREA  40    COMPRENSIÒN  LENGUAJE  ORAL  Y  ESCRITO</a:t>
            </a:r>
          </a:p>
          <a:p>
            <a:endParaRPr lang="es-ES" dirty="0" smtClean="0"/>
          </a:p>
          <a:p>
            <a:pPr>
              <a:buNone/>
            </a:pPr>
            <a:r>
              <a:rPr lang="es-ES" dirty="0" smtClean="0"/>
              <a:t>  </a:t>
            </a:r>
          </a:p>
          <a:p>
            <a:endParaRPr lang="es-ES" dirty="0"/>
          </a:p>
        </p:txBody>
      </p:sp>
      <p:pic>
        <p:nvPicPr>
          <p:cNvPr id="6" name="Picture 2" descr="C:\Documents and Settings\Administrador\Mis documentos\Mis imágenes\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428736"/>
            <a:ext cx="1357323" cy="1571636"/>
          </a:xfrm>
          <a:prstGeom prst="rect">
            <a:avLst/>
          </a:prstGeom>
          <a:noFill/>
        </p:spPr>
      </p:pic>
      <p:pic>
        <p:nvPicPr>
          <p:cNvPr id="4099" name="Picture 3" descr="C:\Documents and Settings\Administrador\Mis documentos\Mis imágenes\r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428737"/>
            <a:ext cx="1200147" cy="1571636"/>
          </a:xfrm>
          <a:prstGeom prst="rect">
            <a:avLst/>
          </a:prstGeom>
          <a:noFill/>
        </p:spPr>
      </p:pic>
      <p:pic>
        <p:nvPicPr>
          <p:cNvPr id="4102" name="Picture 6" descr="C:\Documents and Settings\Administrador\Mis documentos\Mis imágenes\h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428736"/>
            <a:ext cx="1690686" cy="1571636"/>
          </a:xfrm>
          <a:prstGeom prst="rect">
            <a:avLst/>
          </a:prstGeom>
          <a:noFill/>
        </p:spPr>
      </p:pic>
      <p:pic>
        <p:nvPicPr>
          <p:cNvPr id="12" name="Picture 7" descr="C:\Documents and Settings\Administrador\Mis documentos\Mis imágenes\D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2928934"/>
            <a:ext cx="1714512" cy="1885159"/>
          </a:xfrm>
          <a:prstGeom prst="rect">
            <a:avLst/>
          </a:prstGeom>
          <a:noFill/>
        </p:spPr>
      </p:pic>
      <p:pic>
        <p:nvPicPr>
          <p:cNvPr id="15" name="Picture 8" descr="C:\Documents and Settings\Administrador\Mis documentos\Mis imágenes\VVV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429250"/>
            <a:ext cx="952500" cy="14287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HOMUNCULO   SENSORIAL</a:t>
            </a:r>
            <a:endParaRPr lang="es-ES" dirty="0"/>
          </a:p>
        </p:txBody>
      </p:sp>
      <p:pic>
        <p:nvPicPr>
          <p:cNvPr id="7" name="Picture 2" descr="C:\Users\Usuario\Pictures\fS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142984"/>
            <a:ext cx="8286808" cy="53578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AFERENCIAS DEL ÁREA  SOMATO-SENSORIAL  PRIMARIA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VE" dirty="0" smtClean="0"/>
              <a:t>Cortico-Corticales                            TALAMO </a:t>
            </a:r>
          </a:p>
          <a:p>
            <a:r>
              <a:rPr lang="es-VE" dirty="0" smtClean="0"/>
              <a:t>Tálamo-Corticales</a:t>
            </a:r>
          </a:p>
          <a:p>
            <a:r>
              <a:rPr lang="es-VE" dirty="0" smtClean="0"/>
              <a:t>Colinérgicas </a:t>
            </a:r>
          </a:p>
          <a:p>
            <a:endParaRPr lang="es-VE" dirty="0" smtClean="0"/>
          </a:p>
          <a:p>
            <a:endParaRPr lang="es-VE" dirty="0" smtClean="0"/>
          </a:p>
          <a:p>
            <a:pPr>
              <a:buNone/>
            </a:pPr>
            <a:endParaRPr lang="es-VE" dirty="0" smtClean="0"/>
          </a:p>
        </p:txBody>
      </p:sp>
      <p:sp>
        <p:nvSpPr>
          <p:cNvPr id="4" name="3 Flecha derecha"/>
          <p:cNvSpPr/>
          <p:nvPr/>
        </p:nvSpPr>
        <p:spPr>
          <a:xfrm>
            <a:off x="5286380" y="1643050"/>
            <a:ext cx="978408" cy="484632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7106" name="Picture 2" descr="C:\Users\Usuario\Pictures\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4895850"/>
            <a:ext cx="4067175" cy="1962150"/>
          </a:xfrm>
          <a:prstGeom prst="rect">
            <a:avLst/>
          </a:prstGeom>
          <a:noFill/>
        </p:spPr>
      </p:pic>
      <p:cxnSp>
        <p:nvCxnSpPr>
          <p:cNvPr id="10" name="9 Conector recto de flecha"/>
          <p:cNvCxnSpPr/>
          <p:nvPr/>
        </p:nvCxnSpPr>
        <p:spPr>
          <a:xfrm rot="10800000">
            <a:off x="3929058" y="4429132"/>
            <a:ext cx="235745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rot="10800000">
            <a:off x="4929190" y="3857628"/>
            <a:ext cx="1785950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>
            <a:off x="7429520" y="4929198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rot="16200000" flipV="1">
            <a:off x="6215074" y="4143380"/>
            <a:ext cx="1285884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 rot="16200000" flipV="1">
            <a:off x="7072330" y="4214818"/>
            <a:ext cx="114300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57200" y="4929197"/>
            <a:ext cx="4038600" cy="1928803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1508</TotalTime>
  <Words>510</Words>
  <Application>Microsoft Office PowerPoint</Application>
  <PresentationFormat>Presentación en pantalla (4:3)</PresentationFormat>
  <Paragraphs>169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Tema de Office</vt:lpstr>
      <vt:lpstr>Universidad de los Andes Facultad de Medicina Cátedra de Neuroanatomía</vt:lpstr>
      <vt:lpstr>LÒBULO PARIETAL LÒBULO OCCIPITAL</vt:lpstr>
      <vt:lpstr>HISTORIA</vt:lpstr>
      <vt:lpstr>CITOARQUITECTURA   LÓBULO PARIETAL</vt:lpstr>
      <vt:lpstr>ÀREA  SOMATOSENSORIAL</vt:lpstr>
      <vt:lpstr>SUPERFICIE  LATERAL.  Aéreas  de Brodman </vt:lpstr>
      <vt:lpstr>ÀREAS  DE BRODMAN.LÒBULO PARIETAL</vt:lpstr>
      <vt:lpstr>HOMUNCULO   SENSORIAL</vt:lpstr>
      <vt:lpstr>AFERENCIAS DEL ÁREA  SOMATO-SENSORIAL  PRIMARIA</vt:lpstr>
      <vt:lpstr>EFERENCIAS DEL ÀREA  SOMATOSENSORIAL PRIMARIA</vt:lpstr>
      <vt:lpstr>AFERENCIAS DE LA CORTEZA DE ASOCIACIÓN</vt:lpstr>
      <vt:lpstr>LESIONES  DE LÒBULO  PARIETAL</vt:lpstr>
      <vt:lpstr>LÒBULO  OCCIPITAL</vt:lpstr>
      <vt:lpstr>LÒBULO  OCCIPITAL</vt:lpstr>
      <vt:lpstr>ÁREA  VISUAL   PRIMARIA</vt:lpstr>
      <vt:lpstr>corteza visual</vt:lpstr>
      <vt:lpstr>AFERENCIAS LÒBULO OCCIPITAL</vt:lpstr>
      <vt:lpstr>EFERENCIAS  DEL ÀREA  VISUAL PRIMARIA</vt:lpstr>
      <vt:lpstr>EFERENCIAS DEL ÀREA  VISUAL PRIMARIA</vt:lpstr>
      <vt:lpstr>Lesiones del lòbulo Occipital</vt:lpstr>
      <vt:lpstr>CASO  CLÌNICO</vt:lpstr>
      <vt:lpstr>CONCLUSIONES</vt:lpstr>
      <vt:lpstr>BIBLIOGRAFÌA</vt:lpstr>
      <vt:lpstr>GRACIAS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Vanessa</dc:creator>
  <cp:lastModifiedBy>pili</cp:lastModifiedBy>
  <cp:revision>149</cp:revision>
  <dcterms:created xsi:type="dcterms:W3CDTF">2011-06-04T21:36:26Z</dcterms:created>
  <dcterms:modified xsi:type="dcterms:W3CDTF">2011-10-28T15:04:32Z</dcterms:modified>
</cp:coreProperties>
</file>