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82" r:id="rId3"/>
    <p:sldId id="299" r:id="rId4"/>
    <p:sldId id="323" r:id="rId5"/>
    <p:sldId id="306" r:id="rId6"/>
    <p:sldId id="357" r:id="rId7"/>
    <p:sldId id="342" r:id="rId8"/>
    <p:sldId id="352" r:id="rId9"/>
    <p:sldId id="353" r:id="rId10"/>
    <p:sldId id="354" r:id="rId11"/>
    <p:sldId id="355" r:id="rId12"/>
    <p:sldId id="316" r:id="rId13"/>
    <p:sldId id="310" r:id="rId14"/>
    <p:sldId id="341" r:id="rId15"/>
    <p:sldId id="337" r:id="rId16"/>
    <p:sldId id="339" r:id="rId17"/>
    <p:sldId id="375" r:id="rId18"/>
    <p:sldId id="340" r:id="rId19"/>
    <p:sldId id="317" r:id="rId20"/>
    <p:sldId id="313" r:id="rId21"/>
    <p:sldId id="358" r:id="rId22"/>
    <p:sldId id="359" r:id="rId23"/>
    <p:sldId id="363" r:id="rId24"/>
    <p:sldId id="360" r:id="rId25"/>
    <p:sldId id="361" r:id="rId26"/>
    <p:sldId id="362" r:id="rId27"/>
    <p:sldId id="325" r:id="rId28"/>
    <p:sldId id="330" r:id="rId29"/>
    <p:sldId id="331" r:id="rId30"/>
    <p:sldId id="333" r:id="rId31"/>
    <p:sldId id="335" r:id="rId32"/>
    <p:sldId id="374" r:id="rId33"/>
    <p:sldId id="370" r:id="rId34"/>
    <p:sldId id="366" r:id="rId35"/>
    <p:sldId id="371" r:id="rId36"/>
    <p:sldId id="369" r:id="rId37"/>
    <p:sldId id="373" r:id="rId38"/>
    <p:sldId id="344" r:id="rId39"/>
    <p:sldId id="365" r:id="rId40"/>
    <p:sldId id="343" r:id="rId41"/>
    <p:sldId id="305" r:id="rId42"/>
    <p:sldId id="345" r:id="rId43"/>
    <p:sldId id="346" r:id="rId44"/>
    <p:sldId id="347" r:id="rId45"/>
    <p:sldId id="348" r:id="rId46"/>
    <p:sldId id="351" r:id="rId47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1864" autoAdjust="0"/>
  </p:normalViewPr>
  <p:slideViewPr>
    <p:cSldViewPr>
      <p:cViewPr>
        <p:scale>
          <a:sx n="100" d="100"/>
          <a:sy n="100" d="100"/>
        </p:scale>
        <p:origin x="-70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93355-F835-4341-8B65-96D353944D56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A9566-F8B7-4A6D-9B1B-E03FD4E7FAD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A9566-F8B7-4A6D-9B1B-E03FD4E7FAD5}" type="slidenum">
              <a:rPr lang="es-VE" smtClean="0"/>
              <a:pPr/>
              <a:t>1</a:t>
            </a:fld>
            <a:endParaRPr lang="es-V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8926D-A34E-4C3B-993D-845D996CBC1B}" type="datetimeFigureOut">
              <a:rPr lang="es-VE" smtClean="0"/>
              <a:pPr/>
              <a:t>27/10/2011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AB82-53EC-4DE0-963B-4B950F903445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uario\Documents\video%201.AVI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uario\Documents\VIDEOS%20Y%20FOTO%20DEL%20SEMINARIO\NISTAGMUS.MOV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uario\Documents\VIDEOS%20Y%20FOTO%20DEL%20SEMINARIO\PRONO%20SUPINO%20MANO.MOV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uario\Documents\VIDEOS%20Y%20FOTO%20DEL%20SEMINARIO\PINZA.MO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uario\Documents\VIDEOS%20Y%20FOTO%20DEL%20SEMINARIO\INDICE%20OJOS%20ABIERTOS%201.MOV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uario\Documents\VIDEOS%20Y%20FOTO%20DEL%20SEMINARIO\TALON-RODILLA.MOV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s-VE" sz="2800" dirty="0" smtClean="0">
                <a:solidFill>
                  <a:schemeClr val="bg1"/>
                </a:solidFill>
              </a:rPr>
              <a:t>Universidad de los Andes</a:t>
            </a:r>
            <a:br>
              <a:rPr lang="es-VE" sz="2800" dirty="0" smtClean="0">
                <a:solidFill>
                  <a:schemeClr val="bg1"/>
                </a:solidFill>
              </a:rPr>
            </a:br>
            <a:r>
              <a:rPr lang="es-VE" sz="2800" dirty="0" smtClean="0">
                <a:solidFill>
                  <a:schemeClr val="bg1"/>
                </a:solidFill>
              </a:rPr>
              <a:t>Facultad de Medicina</a:t>
            </a:r>
            <a:br>
              <a:rPr lang="es-VE" sz="2800" dirty="0" smtClean="0">
                <a:solidFill>
                  <a:schemeClr val="bg1"/>
                </a:solidFill>
              </a:rPr>
            </a:br>
            <a:r>
              <a:rPr lang="es-VE" sz="2800" dirty="0" smtClean="0">
                <a:solidFill>
                  <a:schemeClr val="bg1"/>
                </a:solidFill>
              </a:rPr>
              <a:t>Postgrado de Medicina Física y Rehabilitación</a:t>
            </a:r>
            <a:endParaRPr lang="es-VE" sz="2800" dirty="0">
              <a:solidFill>
                <a:schemeClr val="bg1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s-VE" dirty="0" smtClean="0">
                <a:solidFill>
                  <a:schemeClr val="bg1"/>
                </a:solidFill>
              </a:rPr>
              <a:t>TONO POSTURAL,EQUILIBRIO,COORDINACIÓN y MOVIMIENTOS  INVOLUNTARIOS</a:t>
            </a:r>
          </a:p>
          <a:p>
            <a:pPr algn="ctr"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s-VE" sz="1300" dirty="0" smtClean="0">
              <a:solidFill>
                <a:schemeClr val="bg1"/>
              </a:solidFill>
            </a:endParaRPr>
          </a:p>
          <a:p>
            <a:pPr algn="r">
              <a:buNone/>
            </a:pPr>
            <a:endParaRPr lang="es-VE" sz="1300" dirty="0">
              <a:solidFill>
                <a:schemeClr val="bg1"/>
              </a:solidFill>
            </a:endParaRPr>
          </a:p>
          <a:p>
            <a:pPr algn="r">
              <a:buNone/>
            </a:pPr>
            <a:r>
              <a:rPr lang="es-VE" sz="1600" dirty="0" smtClean="0">
                <a:solidFill>
                  <a:schemeClr val="bg1"/>
                </a:solidFill>
              </a:rPr>
              <a:t>Expositor:  Dra.</a:t>
            </a:r>
          </a:p>
          <a:p>
            <a:pPr algn="r">
              <a:buNone/>
            </a:pPr>
            <a:r>
              <a:rPr lang="es-VE" sz="1600" dirty="0" smtClean="0">
                <a:solidFill>
                  <a:schemeClr val="bg1"/>
                </a:solidFill>
              </a:rPr>
              <a:t> Morelia Hernández</a:t>
            </a:r>
          </a:p>
          <a:p>
            <a:pPr algn="r">
              <a:buNone/>
            </a:pPr>
            <a:endParaRPr lang="es-VE" sz="1600" dirty="0" smtClean="0">
              <a:solidFill>
                <a:schemeClr val="bg1"/>
              </a:solidFill>
            </a:endParaRPr>
          </a:p>
          <a:p>
            <a:pPr algn="r">
              <a:buNone/>
            </a:pPr>
            <a:r>
              <a:rPr lang="es-VE" sz="1600" dirty="0" smtClean="0">
                <a:solidFill>
                  <a:schemeClr val="bg1"/>
                </a:solidFill>
              </a:rPr>
              <a:t>Asesor:  Dr.  </a:t>
            </a:r>
            <a:r>
              <a:rPr lang="es-VE" sz="1600" smtClean="0">
                <a:solidFill>
                  <a:schemeClr val="bg1"/>
                </a:solidFill>
              </a:rPr>
              <a:t>Álvaro </a:t>
            </a:r>
            <a:r>
              <a:rPr lang="es-VE" sz="1600" dirty="0" smtClean="0">
                <a:solidFill>
                  <a:schemeClr val="bg1"/>
                </a:solidFill>
              </a:rPr>
              <a:t>Torrens</a:t>
            </a:r>
          </a:p>
          <a:p>
            <a:pPr algn="ctr">
              <a:buNone/>
            </a:pPr>
            <a:endParaRPr lang="es-VE" sz="18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s-VE" sz="18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s-VE" sz="1800" dirty="0" smtClean="0">
                <a:solidFill>
                  <a:schemeClr val="bg1"/>
                </a:solidFill>
              </a:rPr>
              <a:t>Febrero  2011</a:t>
            </a:r>
          </a:p>
          <a:p>
            <a:pPr algn="r">
              <a:buNone/>
            </a:pPr>
            <a:endParaRPr lang="es-VE" sz="1800" dirty="0" smtClean="0">
              <a:solidFill>
                <a:schemeClr val="bg1"/>
              </a:solidFill>
            </a:endParaRPr>
          </a:p>
          <a:p>
            <a:pPr algn="r">
              <a:buNone/>
            </a:pPr>
            <a:endParaRPr lang="es-VE" sz="1800" dirty="0">
              <a:solidFill>
                <a:schemeClr val="bg1"/>
              </a:solidFill>
            </a:endParaRPr>
          </a:p>
          <a:p>
            <a:pPr algn="r">
              <a:buNone/>
            </a:pPr>
            <a:endParaRPr lang="es-VE" sz="1800" dirty="0" smtClean="0">
              <a:solidFill>
                <a:schemeClr val="bg1"/>
              </a:solidFill>
            </a:endParaRPr>
          </a:p>
          <a:p>
            <a:pPr algn="r">
              <a:buNone/>
            </a:pPr>
            <a:endParaRPr lang="es-VE" sz="1800" dirty="0" smtClean="0">
              <a:solidFill>
                <a:schemeClr val="bg1"/>
              </a:solidFill>
            </a:endParaRPr>
          </a:p>
          <a:p>
            <a:pPr algn="r">
              <a:buNone/>
            </a:pPr>
            <a:endParaRPr lang="es-VE" sz="1800" dirty="0" smtClean="0"/>
          </a:p>
          <a:p>
            <a:pPr algn="just"/>
            <a:endParaRPr lang="es-VE" sz="1800" dirty="0"/>
          </a:p>
        </p:txBody>
      </p:sp>
      <p:pic>
        <p:nvPicPr>
          <p:cNvPr id="6" name="Picture 2" descr="C:\Users\Usuario\Pictures\MUSCULO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214686"/>
            <a:ext cx="2095353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HEMIPLEJÍA DERECHA A PREDOMINIO BRAQUIAL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HEMIPLEJIA IZQUIERDA A PREDOMINIO BRAQUIAL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s-VE" sz="2800" dirty="0" smtClean="0"/>
              <a:t/>
            </a:r>
            <a:br>
              <a:rPr lang="es-VE" sz="2800" dirty="0" smtClean="0"/>
            </a:br>
            <a:r>
              <a:rPr lang="es-VE" sz="2800" dirty="0" smtClean="0">
                <a:solidFill>
                  <a:schemeClr val="bg1"/>
                </a:solidFill>
              </a:rPr>
              <a:t>EQUILIBRIO</a:t>
            </a:r>
            <a:br>
              <a:rPr lang="es-VE" sz="2800" dirty="0" smtClean="0">
                <a:solidFill>
                  <a:schemeClr val="bg1"/>
                </a:solidFill>
              </a:rPr>
            </a:br>
            <a:r>
              <a:rPr lang="es-VE" sz="2800" dirty="0" smtClean="0">
                <a:solidFill>
                  <a:schemeClr val="bg1"/>
                </a:solidFill>
              </a:rPr>
              <a:t>CONCEPTO</a:t>
            </a:r>
            <a:r>
              <a:rPr lang="es-VE" sz="3600" dirty="0" smtClean="0"/>
              <a:t/>
            </a:r>
            <a:br>
              <a:rPr lang="es-VE" sz="3600" dirty="0" smtClean="0"/>
            </a:br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Nivelación de Fuerzas </a:t>
            </a:r>
            <a:r>
              <a:rPr lang="es-VE" sz="1050" dirty="0" smtClean="0"/>
              <a:t>.</a:t>
            </a:r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endParaRPr lang="es-VE" sz="1050" dirty="0" smtClean="0"/>
          </a:p>
          <a:p>
            <a:pPr>
              <a:buNone/>
            </a:pPr>
            <a:r>
              <a:rPr lang="es-VE" sz="1050" dirty="0" smtClean="0"/>
              <a:t>J. </a:t>
            </a:r>
            <a:r>
              <a:rPr lang="es-VE" sz="1050" dirty="0" err="1" smtClean="0"/>
              <a:t>Sanchez,A</a:t>
            </a:r>
            <a:r>
              <a:rPr lang="es-VE" sz="1050" dirty="0" smtClean="0"/>
              <a:t>. </a:t>
            </a:r>
            <a:r>
              <a:rPr lang="es-VE" sz="1050" dirty="0" err="1" smtClean="0"/>
              <a:t>Ferrero.Aguilar,J</a:t>
            </a:r>
            <a:r>
              <a:rPr lang="es-VE" sz="1050" dirty="0" smtClean="0"/>
              <a:t>. y col.2008.Manual SERMEF de Rehabilitación y  Medicina </a:t>
            </a:r>
            <a:r>
              <a:rPr lang="es-VE" sz="1050" dirty="0" err="1" smtClean="0"/>
              <a:t>Fisica.España</a:t>
            </a:r>
            <a:r>
              <a:rPr lang="es-VE" dirty="0" smtClean="0"/>
              <a:t> . </a:t>
            </a:r>
            <a:r>
              <a:rPr lang="es-VE" dirty="0" smtClean="0">
                <a:solidFill>
                  <a:schemeClr val="bg1"/>
                </a:solidFill>
              </a:rPr>
              <a:t> 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uario\AppData\Local\Microsoft\Windows\Temporary Internet Files\Content.IE5\92XTXK1I\MC900217504[1]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28992" y="3357562"/>
            <a:ext cx="1661465" cy="1285884"/>
          </a:xfrm>
          <a:prstGeom prst="rect">
            <a:avLst/>
          </a:prstGeom>
          <a:noFill/>
        </p:spPr>
      </p:pic>
      <p:sp>
        <p:nvSpPr>
          <p:cNvPr id="7" name="6 Elipse"/>
          <p:cNvSpPr/>
          <p:nvPr/>
        </p:nvSpPr>
        <p:spPr>
          <a:xfrm>
            <a:off x="1428728" y="2214554"/>
            <a:ext cx="5715040" cy="78581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 smtClean="0"/>
          </a:p>
          <a:p>
            <a:pPr algn="ctr"/>
            <a:endParaRPr lang="es-VE" dirty="0" smtClean="0"/>
          </a:p>
          <a:p>
            <a:pPr algn="ctr"/>
            <a:r>
              <a:rPr lang="es-VE" dirty="0" smtClean="0"/>
              <a:t>Base de Sustentación</a:t>
            </a:r>
            <a:endParaRPr lang="es-VE" dirty="0"/>
          </a:p>
        </p:txBody>
      </p:sp>
      <p:sp>
        <p:nvSpPr>
          <p:cNvPr id="10" name="9 Elipse"/>
          <p:cNvSpPr/>
          <p:nvPr/>
        </p:nvSpPr>
        <p:spPr>
          <a:xfrm>
            <a:off x="2714612" y="2285992"/>
            <a:ext cx="3214710" cy="42862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Centro de Gravedad</a:t>
            </a:r>
            <a:endParaRPr lang="es-VE" dirty="0"/>
          </a:p>
        </p:txBody>
      </p:sp>
      <p:sp>
        <p:nvSpPr>
          <p:cNvPr id="11" name="10 Elipse"/>
          <p:cNvSpPr/>
          <p:nvPr/>
        </p:nvSpPr>
        <p:spPr>
          <a:xfrm>
            <a:off x="642910" y="2928934"/>
            <a:ext cx="2143140" cy="9144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VE" sz="1400" dirty="0" smtClean="0"/>
              <a:t>Estado Cognitivo</a:t>
            </a:r>
            <a:endParaRPr lang="es-VE" sz="1400" dirty="0">
              <a:solidFill>
                <a:srgbClr val="7030A0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500034" y="4357694"/>
            <a:ext cx="1285884" cy="9144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400" dirty="0" smtClean="0"/>
              <a:t>Atención</a:t>
            </a:r>
            <a:endParaRPr lang="es-VE" sz="1400" dirty="0"/>
          </a:p>
        </p:txBody>
      </p:sp>
      <p:sp>
        <p:nvSpPr>
          <p:cNvPr id="13" name="12 Elipse"/>
          <p:cNvSpPr/>
          <p:nvPr/>
        </p:nvSpPr>
        <p:spPr>
          <a:xfrm>
            <a:off x="1857356" y="4572008"/>
            <a:ext cx="1485904" cy="9144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dirty="0" smtClean="0"/>
              <a:t>Superficie </a:t>
            </a:r>
          </a:p>
          <a:p>
            <a:pPr algn="ctr"/>
            <a:r>
              <a:rPr lang="es-VE" sz="1600" dirty="0" smtClean="0"/>
              <a:t>de Apoyo</a:t>
            </a:r>
            <a:endParaRPr lang="es-VE" sz="1600" dirty="0"/>
          </a:p>
        </p:txBody>
      </p:sp>
      <p:sp>
        <p:nvSpPr>
          <p:cNvPr id="14" name="13 Elipse"/>
          <p:cNvSpPr/>
          <p:nvPr/>
        </p:nvSpPr>
        <p:spPr>
          <a:xfrm>
            <a:off x="3428992" y="4714884"/>
            <a:ext cx="1700218" cy="9144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Entorno </a:t>
            </a:r>
          </a:p>
          <a:p>
            <a:pPr algn="ctr"/>
            <a:r>
              <a:rPr lang="es-VE" dirty="0" smtClean="0"/>
              <a:t>Visual</a:t>
            </a:r>
            <a:endParaRPr lang="es-VE" dirty="0"/>
          </a:p>
        </p:txBody>
      </p:sp>
      <p:sp>
        <p:nvSpPr>
          <p:cNvPr id="15" name="14 Elipse"/>
          <p:cNvSpPr/>
          <p:nvPr/>
        </p:nvSpPr>
        <p:spPr>
          <a:xfrm>
            <a:off x="6215074" y="3071810"/>
            <a:ext cx="1771656" cy="9144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Memoria</a:t>
            </a:r>
            <a:endParaRPr lang="es-VE" dirty="0"/>
          </a:p>
        </p:txBody>
      </p:sp>
      <p:sp>
        <p:nvSpPr>
          <p:cNvPr id="16" name="15 Elipse"/>
          <p:cNvSpPr/>
          <p:nvPr/>
        </p:nvSpPr>
        <p:spPr>
          <a:xfrm>
            <a:off x="5429256" y="4572008"/>
            <a:ext cx="2428892" cy="9144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/>
              <a:t>Objetivo del </a:t>
            </a:r>
          </a:p>
          <a:p>
            <a:pPr algn="ctr"/>
            <a:r>
              <a:rPr lang="es-VE" dirty="0" smtClean="0"/>
              <a:t>movimiento</a:t>
            </a:r>
            <a:endParaRPr lang="es-VE" dirty="0"/>
          </a:p>
        </p:txBody>
      </p:sp>
      <p:sp>
        <p:nvSpPr>
          <p:cNvPr id="17" name="16 Flecha curvada hacia abajo"/>
          <p:cNvSpPr/>
          <p:nvPr/>
        </p:nvSpPr>
        <p:spPr>
          <a:xfrm>
            <a:off x="4929190" y="3071810"/>
            <a:ext cx="1216152" cy="588644"/>
          </a:xfrm>
          <a:prstGeom prst="curvedDownArrow">
            <a:avLst>
              <a:gd name="adj1" fmla="val 25000"/>
              <a:gd name="adj2" fmla="val 50000"/>
              <a:gd name="adj3" fmla="val 37184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s-VE" sz="3600" dirty="0" smtClean="0">
                <a:solidFill>
                  <a:schemeClr val="bg1"/>
                </a:solidFill>
              </a:rPr>
              <a:t>EQUILIBRIO</a:t>
            </a:r>
            <a:br>
              <a:rPr lang="es-VE" sz="3600" dirty="0" smtClean="0">
                <a:solidFill>
                  <a:schemeClr val="bg1"/>
                </a:solidFill>
              </a:rPr>
            </a:br>
            <a:r>
              <a:rPr lang="es-VE" sz="3600" dirty="0" smtClean="0">
                <a:solidFill>
                  <a:schemeClr val="bg1"/>
                </a:solidFill>
              </a:rPr>
              <a:t>Consideraciones </a:t>
            </a:r>
            <a:r>
              <a:rPr lang="es-VE" sz="3600" dirty="0" err="1" smtClean="0">
                <a:solidFill>
                  <a:schemeClr val="bg1"/>
                </a:solidFill>
              </a:rPr>
              <a:t>anatomofisipatológicas</a:t>
            </a:r>
            <a:endParaRPr lang="es-VE" sz="3600" dirty="0">
              <a:solidFill>
                <a:schemeClr val="bg1"/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solidFill>
            <a:srgbClr val="7030A0"/>
          </a:solidFill>
        </p:spPr>
        <p:txBody>
          <a:bodyPr>
            <a:normAutofit fontScale="92500" lnSpcReduction="2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TRANSMISION SENSORIAL PERIFÉRICA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s-VE" smtClean="0">
                <a:solidFill>
                  <a:schemeClr val="bg1"/>
                </a:solidFill>
              </a:rPr>
              <a:t>RECORRIDO VIA VESTIBULAR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>
          <a:solidFill>
            <a:srgbClr val="7030A0"/>
          </a:solidFill>
        </p:spPr>
        <p:txBody>
          <a:bodyPr/>
          <a:lstStyle/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-Núcleos Cocleares dorsal y ventral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-Cuerpo Trapezoide y núcleo olivar superior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-Tubérculo </a:t>
            </a:r>
            <a:r>
              <a:rPr lang="es-VE" dirty="0" err="1" smtClean="0">
                <a:solidFill>
                  <a:schemeClr val="bg1"/>
                </a:solidFill>
              </a:rPr>
              <a:t>Cuadrigémino</a:t>
            </a: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      inferior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-Cuerpo </a:t>
            </a:r>
            <a:r>
              <a:rPr lang="es-VE" dirty="0" err="1" smtClean="0">
                <a:solidFill>
                  <a:schemeClr val="bg1"/>
                </a:solidFill>
              </a:rPr>
              <a:t>Geniculado</a:t>
            </a:r>
            <a:r>
              <a:rPr lang="es-VE" dirty="0" smtClean="0">
                <a:solidFill>
                  <a:schemeClr val="bg1"/>
                </a:solidFill>
              </a:rPr>
              <a:t> Interno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Corteza Auditiva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17" name="16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s-VE" sz="1600" dirty="0" smtClean="0">
                <a:solidFill>
                  <a:schemeClr val="bg1"/>
                </a:solidFill>
              </a:rPr>
              <a:t>-Tallo Cerebral</a:t>
            </a:r>
          </a:p>
          <a:p>
            <a:pPr algn="r">
              <a:buNone/>
            </a:pPr>
            <a:r>
              <a:rPr lang="es-VE" sz="1600" dirty="0" smtClean="0">
                <a:solidFill>
                  <a:schemeClr val="bg1"/>
                </a:solidFill>
              </a:rPr>
              <a:t>-Cerebelo</a:t>
            </a:r>
          </a:p>
          <a:p>
            <a:pPr algn="r">
              <a:buNone/>
            </a:pPr>
            <a:r>
              <a:rPr lang="es-VE" sz="1600" dirty="0" smtClean="0">
                <a:solidFill>
                  <a:schemeClr val="bg1"/>
                </a:solidFill>
              </a:rPr>
              <a:t>-Nervios Periféricos</a:t>
            </a:r>
          </a:p>
          <a:p>
            <a:pPr algn="r">
              <a:buNone/>
            </a:pPr>
            <a:r>
              <a:rPr lang="es-VE" sz="1600" dirty="0" smtClean="0">
                <a:solidFill>
                  <a:schemeClr val="bg1"/>
                </a:solidFill>
              </a:rPr>
              <a:t>Visual</a:t>
            </a:r>
          </a:p>
          <a:p>
            <a:pPr algn="r">
              <a:buNone/>
            </a:pPr>
            <a:r>
              <a:rPr lang="es-VE" sz="1600" dirty="0" err="1" smtClean="0">
                <a:solidFill>
                  <a:schemeClr val="bg1"/>
                </a:solidFill>
              </a:rPr>
              <a:t>Vestibular</a:t>
            </a:r>
            <a:endParaRPr lang="es-VE" sz="1600" dirty="0" smtClean="0">
              <a:solidFill>
                <a:schemeClr val="bg1"/>
              </a:solidFill>
            </a:endParaRPr>
          </a:p>
          <a:p>
            <a:pPr algn="r">
              <a:buNone/>
            </a:pPr>
            <a:r>
              <a:rPr lang="es-VE" sz="1600" dirty="0" err="1" smtClean="0">
                <a:solidFill>
                  <a:schemeClr val="bg1"/>
                </a:solidFill>
              </a:rPr>
              <a:t>Somatosensorial</a:t>
            </a:r>
            <a:endParaRPr lang="es-VE" sz="1600" dirty="0" smtClean="0">
              <a:solidFill>
                <a:schemeClr val="bg1"/>
              </a:solidFill>
            </a:endParaRPr>
          </a:p>
          <a:p>
            <a:pPr algn="r">
              <a:buNone/>
            </a:pPr>
            <a:endParaRPr lang="es-VE" sz="1600" dirty="0"/>
          </a:p>
        </p:txBody>
      </p:sp>
      <p:pic>
        <p:nvPicPr>
          <p:cNvPr id="18" name="Picture 10" descr="C:\Users\Usuario\Pictures\VESTIBU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2500330" cy="3643338"/>
          </a:xfrm>
          <a:prstGeom prst="rect">
            <a:avLst/>
          </a:prstGeom>
          <a:noFill/>
        </p:spPr>
      </p:pic>
      <p:pic>
        <p:nvPicPr>
          <p:cNvPr id="20" name="Picture 5" descr="C:\Users\Usuario\Pictures\ojo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7868"/>
            <a:ext cx="1882790" cy="1000132"/>
          </a:xfrm>
          <a:prstGeom prst="rect">
            <a:avLst/>
          </a:prstGeom>
          <a:noFill/>
        </p:spPr>
      </p:pic>
      <p:pic>
        <p:nvPicPr>
          <p:cNvPr id="21" name="Picture 2" descr="C:\Users\Usuario\Pictures\oido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071670" y="5422116"/>
            <a:ext cx="2428892" cy="1435884"/>
          </a:xfrm>
          <a:prstGeom prst="rect">
            <a:avLst/>
          </a:prstGeom>
          <a:noFill/>
        </p:spPr>
      </p:pic>
      <p:sp>
        <p:nvSpPr>
          <p:cNvPr id="22" name="21 Flecha arriba"/>
          <p:cNvSpPr/>
          <p:nvPr/>
        </p:nvSpPr>
        <p:spPr>
          <a:xfrm>
            <a:off x="2000232" y="5072074"/>
            <a:ext cx="270318" cy="97840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4" name="Picture 2" descr="E:\img3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2143116"/>
            <a:ext cx="1357322" cy="1000132"/>
          </a:xfrm>
          <a:prstGeom prst="rect">
            <a:avLst/>
          </a:prstGeom>
          <a:noFill/>
        </p:spPr>
      </p:pic>
      <p:sp>
        <p:nvSpPr>
          <p:cNvPr id="12" name="11 Rectángulo"/>
          <p:cNvSpPr/>
          <p:nvPr/>
        </p:nvSpPr>
        <p:spPr>
          <a:xfrm>
            <a:off x="2286000" y="2967335"/>
            <a:ext cx="4572000" cy="380873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endParaRPr lang="es-VE" sz="1050" dirty="0" smtClean="0"/>
          </a:p>
          <a:p>
            <a:r>
              <a:rPr lang="es-VE" sz="1050" dirty="0" err="1" smtClean="0"/>
              <a:t>Fustinoni,O.Semiología</a:t>
            </a:r>
            <a:r>
              <a:rPr lang="es-VE" sz="1050" dirty="0" smtClean="0"/>
              <a:t> del sistema </a:t>
            </a:r>
            <a:r>
              <a:rPr lang="es-VE" sz="1050" dirty="0" err="1" smtClean="0"/>
              <a:t>nervioso.Editorial</a:t>
            </a:r>
            <a:r>
              <a:rPr lang="es-VE" sz="1050" dirty="0" smtClean="0"/>
              <a:t> El Ateneo.14ava </a:t>
            </a:r>
            <a:r>
              <a:rPr lang="es-VE" sz="1050" dirty="0" err="1" smtClean="0"/>
              <a:t>Edición.Argentina</a:t>
            </a:r>
            <a:r>
              <a:rPr lang="es-VE" sz="1050" dirty="0" smtClean="0"/>
              <a:t>. </a:t>
            </a:r>
            <a:endParaRPr lang="es-VE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sz="3600" dirty="0" smtClean="0">
                <a:solidFill>
                  <a:schemeClr val="bg1"/>
                </a:solidFill>
              </a:rPr>
              <a:t/>
            </a:r>
            <a:br>
              <a:rPr lang="es-VE" sz="3600" dirty="0" smtClean="0">
                <a:solidFill>
                  <a:schemeClr val="bg1"/>
                </a:solidFill>
              </a:rPr>
            </a:br>
            <a:r>
              <a:rPr lang="es-VE" sz="3600" dirty="0" smtClean="0">
                <a:solidFill>
                  <a:schemeClr val="bg1"/>
                </a:solidFill>
              </a:rPr>
              <a:t/>
            </a:r>
            <a:br>
              <a:rPr lang="es-VE" sz="3600" dirty="0" smtClean="0">
                <a:solidFill>
                  <a:schemeClr val="bg1"/>
                </a:solidFill>
              </a:rPr>
            </a:br>
            <a:r>
              <a:rPr lang="es-VE" sz="3600" dirty="0" smtClean="0">
                <a:solidFill>
                  <a:schemeClr val="bg1"/>
                </a:solidFill>
              </a:rPr>
              <a:t>ÁREAS QUE INTERVIENEN EN EL EQUILIBRIO </a:t>
            </a:r>
            <a:r>
              <a:rPr lang="es-VE" dirty="0" smtClean="0"/>
              <a:t/>
            </a:r>
            <a:br>
              <a:rPr lang="es-VE" dirty="0" smtClean="0"/>
            </a:br>
            <a:endParaRPr lang="es-VE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-TALLO CEREBRAL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-CEREBELO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-FIBRAS PERIFÉRICAS: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-SOMATOSENSORIAL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-VISUAL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-VESTIBULAR</a:t>
            </a:r>
          </a:p>
          <a:p>
            <a:pPr>
              <a:buNone/>
            </a:pPr>
            <a:endParaRPr lang="es-VE" sz="1100" dirty="0" smtClean="0"/>
          </a:p>
          <a:p>
            <a:pPr>
              <a:buNone/>
            </a:pPr>
            <a:endParaRPr lang="es-VE" sz="1100" dirty="0" smtClean="0"/>
          </a:p>
          <a:p>
            <a:pPr>
              <a:buNone/>
            </a:pPr>
            <a:r>
              <a:rPr lang="es-VE" sz="1100" dirty="0" smtClean="0"/>
              <a:t>J. </a:t>
            </a:r>
            <a:r>
              <a:rPr lang="es-VE" sz="1100" dirty="0" err="1" smtClean="0"/>
              <a:t>Sanchez,A</a:t>
            </a:r>
            <a:r>
              <a:rPr lang="es-VE" sz="1100" dirty="0" smtClean="0"/>
              <a:t>. </a:t>
            </a:r>
            <a:r>
              <a:rPr lang="es-VE" sz="1100" dirty="0" err="1" smtClean="0"/>
              <a:t>Ferrero.Aguilar,J</a:t>
            </a:r>
            <a:r>
              <a:rPr lang="es-VE" sz="1100" dirty="0" smtClean="0"/>
              <a:t>. y col.2008.Manual SERMEF de Rehabilitación y  Medicina </a:t>
            </a:r>
            <a:r>
              <a:rPr lang="es-VE" sz="1100" dirty="0" err="1" smtClean="0"/>
              <a:t>Fisica.España</a:t>
            </a:r>
            <a:endParaRPr lang="es-VE" sz="1100" dirty="0" smtClean="0">
              <a:solidFill>
                <a:schemeClr val="bg1"/>
              </a:solidFill>
            </a:endParaRPr>
          </a:p>
          <a:p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9" name="Picture 2" descr="C:\Users\Usuario\Pictures\ESQU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571612"/>
            <a:ext cx="3429024" cy="3500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FACTORES QUE PROVOCAN DESEQUILIBRIO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-La gravedad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-El peso del cuerpo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-Fatiga de la posición de pie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Balanceo en búsqueda de equilibrio</a:t>
            </a:r>
          </a:p>
          <a:p>
            <a:endParaRPr lang="es-VE" sz="1100" dirty="0" smtClean="0"/>
          </a:p>
          <a:p>
            <a:endParaRPr lang="es-VE" sz="1100" dirty="0" smtClean="0"/>
          </a:p>
          <a:p>
            <a:r>
              <a:rPr lang="es-VE" sz="1100" dirty="0" smtClean="0">
                <a:solidFill>
                  <a:schemeClr val="bg1"/>
                </a:solidFill>
              </a:rPr>
              <a:t>J. </a:t>
            </a:r>
            <a:r>
              <a:rPr lang="es-VE" sz="1100" dirty="0" err="1" smtClean="0">
                <a:solidFill>
                  <a:schemeClr val="bg1"/>
                </a:solidFill>
              </a:rPr>
              <a:t>Sanchez,A</a:t>
            </a:r>
            <a:r>
              <a:rPr lang="es-VE" sz="1100" dirty="0" smtClean="0">
                <a:solidFill>
                  <a:schemeClr val="bg1"/>
                </a:solidFill>
              </a:rPr>
              <a:t>. </a:t>
            </a:r>
            <a:r>
              <a:rPr lang="es-VE" sz="1100" dirty="0" err="1" smtClean="0">
                <a:solidFill>
                  <a:schemeClr val="bg1"/>
                </a:solidFill>
              </a:rPr>
              <a:t>Ferrero.Aguilar,J</a:t>
            </a:r>
            <a:r>
              <a:rPr lang="es-VE" sz="1100" dirty="0" smtClean="0">
                <a:solidFill>
                  <a:schemeClr val="bg1"/>
                </a:solidFill>
              </a:rPr>
              <a:t>. y col.2008.Manual SERMEF de Rehabilitación y  Medicina </a:t>
            </a:r>
            <a:r>
              <a:rPr lang="es-VE" sz="1100" dirty="0" err="1" smtClean="0">
                <a:solidFill>
                  <a:schemeClr val="bg1"/>
                </a:solidFill>
              </a:rPr>
              <a:t>Fisica.España</a:t>
            </a:r>
            <a:endParaRPr lang="es-VE" sz="11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Prueba  de  Estimulación  </a:t>
            </a:r>
            <a:r>
              <a:rPr lang="es-VE" dirty="0" err="1" smtClean="0">
                <a:solidFill>
                  <a:schemeClr val="bg1"/>
                </a:solidFill>
              </a:rPr>
              <a:t>Vestibular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EQUILIBRIO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4" name="video 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71736" y="2428868"/>
            <a:ext cx="4572032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err="1" smtClean="0">
                <a:solidFill>
                  <a:schemeClr val="bg1"/>
                </a:solidFill>
              </a:rPr>
              <a:t>Sindrome</a:t>
            </a:r>
            <a:r>
              <a:rPr lang="es-VE" dirty="0" smtClean="0">
                <a:solidFill>
                  <a:schemeClr val="bg1"/>
                </a:solidFill>
              </a:rPr>
              <a:t> </a:t>
            </a:r>
            <a:r>
              <a:rPr lang="es-VE" dirty="0" err="1" smtClean="0">
                <a:solidFill>
                  <a:schemeClr val="bg1"/>
                </a:solidFill>
              </a:rPr>
              <a:t>cerebeloso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VE" dirty="0"/>
          </a:p>
        </p:txBody>
      </p:sp>
      <p:pic>
        <p:nvPicPr>
          <p:cNvPr id="4" name="NISTAGMUS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14546" y="2071678"/>
            <a:ext cx="5357850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EQUILIBRIO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SEMIOLOGÍA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TEST DE ALCANZAR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TEST DE BERG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TEST DE TINETTI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ESCALA DE BARTHEL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ESCALA FIM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UP AND GO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POSTUROGRAFÍA</a:t>
            </a:r>
          </a:p>
          <a:p>
            <a:r>
              <a:rPr lang="es-VE" sz="1100" dirty="0" smtClean="0"/>
              <a:t>J. </a:t>
            </a:r>
            <a:r>
              <a:rPr lang="es-VE" sz="1100" dirty="0" err="1" smtClean="0"/>
              <a:t>Sanchez,A</a:t>
            </a:r>
            <a:r>
              <a:rPr lang="es-VE" sz="1100" dirty="0" smtClean="0"/>
              <a:t>. </a:t>
            </a:r>
            <a:r>
              <a:rPr lang="es-VE" sz="1100" dirty="0" err="1" smtClean="0"/>
              <a:t>Ferrero.Aguilar,J</a:t>
            </a:r>
            <a:r>
              <a:rPr lang="es-VE" sz="1100" dirty="0" smtClean="0"/>
              <a:t>. y col.2008.Manual SERMEF de Rehabilitación y  Medicina </a:t>
            </a:r>
            <a:r>
              <a:rPr lang="es-VE" sz="1100" dirty="0" err="1" smtClean="0"/>
              <a:t>Fisica.España</a:t>
            </a:r>
            <a:endParaRPr lang="es-VE" sz="1100" dirty="0">
              <a:solidFill>
                <a:schemeClr val="bg1"/>
              </a:solidFill>
            </a:endParaRPr>
          </a:p>
        </p:txBody>
      </p:sp>
      <p:pic>
        <p:nvPicPr>
          <p:cNvPr id="11" name="Picture 2" descr="C:\Users\Usuario\Pictures\POSTUROGRAFÍ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1571612"/>
            <a:ext cx="121444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Autofit/>
          </a:bodyPr>
          <a:lstStyle/>
          <a:p>
            <a:r>
              <a:rPr lang="es-VE" sz="2800" dirty="0" smtClean="0">
                <a:solidFill>
                  <a:schemeClr val="bg1"/>
                </a:solidFill>
              </a:rPr>
              <a:t>Objetivos</a:t>
            </a:r>
            <a:br>
              <a:rPr lang="es-VE" sz="2800" dirty="0" smtClean="0">
                <a:solidFill>
                  <a:schemeClr val="bg1"/>
                </a:solidFill>
              </a:rPr>
            </a:br>
            <a:r>
              <a:rPr lang="es-VE" sz="2800" dirty="0" smtClean="0">
                <a:solidFill>
                  <a:schemeClr val="bg1"/>
                </a:solidFill>
              </a:rPr>
              <a:t>Tono </a:t>
            </a:r>
            <a:r>
              <a:rPr lang="es-VE" sz="2800" dirty="0" err="1" smtClean="0">
                <a:solidFill>
                  <a:schemeClr val="bg1"/>
                </a:solidFill>
              </a:rPr>
              <a:t>Postural,Equilibrio,Coordinación</a:t>
            </a:r>
            <a:r>
              <a:rPr lang="es-VE" sz="2800" dirty="0" smtClean="0">
                <a:solidFill>
                  <a:schemeClr val="bg1"/>
                </a:solidFill>
              </a:rPr>
              <a:t> y Movimientos Involuntarios</a:t>
            </a:r>
            <a:endParaRPr lang="es-VE" sz="2800" dirty="0">
              <a:solidFill>
                <a:schemeClr val="bg1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 lnSpcReduction="1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CONCEPTO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CONSIDERACIONES 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  ANATOMOFISIOLÓGICAS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SEMIOLOGÍA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6" name="Picture 2" descr="C:\Users\Usuario\Pictures\es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571744"/>
            <a:ext cx="3214710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/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CEREBELO</a:t>
            </a:r>
            <a:br>
              <a:rPr lang="es-VE" dirty="0" smtClean="0">
                <a:solidFill>
                  <a:schemeClr val="bg1"/>
                </a:solidFill>
              </a:rPr>
            </a:b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25963"/>
          </a:xfrm>
          <a:solidFill>
            <a:srgbClr val="7030A0"/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                           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CONTROLA  POSTURA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MANTIENE EL EQUILIBRIO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COORDINA LA ACTIVIDAD MOTORA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REGULA EL TONO MUSCULAR</a:t>
            </a:r>
          </a:p>
          <a:p>
            <a:pPr>
              <a:buNone/>
            </a:pPr>
            <a:r>
              <a:rPr lang="es-VE" sz="1100" dirty="0" smtClean="0">
                <a:solidFill>
                  <a:schemeClr val="bg1"/>
                </a:solidFill>
              </a:rPr>
              <a:t>Stokes, M.2006.Rehabilitación Neurológica.Harcourt.Madrid.3-44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4" name="Picture 3" descr="E:\img3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571612"/>
            <a:ext cx="3357586" cy="23128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VIAS AFERENTES DEL CEREBELO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(procedentes del cerebro)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62500" lnSpcReduction="20000"/>
          </a:bodyPr>
          <a:lstStyle/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* Vía </a:t>
            </a:r>
            <a:r>
              <a:rPr lang="es-VE" b="1" dirty="0" err="1" smtClean="0">
                <a:solidFill>
                  <a:schemeClr val="bg1"/>
                </a:solidFill>
                <a:latin typeface="Trebuchet MS" pitchFamily="34" charset="0"/>
              </a:rPr>
              <a:t>corticopontocerebelosa</a:t>
            </a:r>
            <a:r>
              <a:rPr lang="es-VE" dirty="0" smtClean="0">
                <a:solidFill>
                  <a:schemeClr val="bg1"/>
                </a:solidFill>
                <a:latin typeface="Trebuchet MS" pitchFamily="34" charset="0"/>
              </a:rPr>
              <a:t>  Desde corteza motora a protuberancia a lóbulo posterior cerebelo.</a:t>
            </a:r>
          </a:p>
          <a:p>
            <a:pPr>
              <a:spcBef>
                <a:spcPct val="50000"/>
              </a:spcBef>
            </a:pPr>
            <a:endParaRPr lang="es-VE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* Haz </a:t>
            </a:r>
            <a:r>
              <a:rPr lang="es-VE" b="1" dirty="0" err="1" smtClean="0">
                <a:solidFill>
                  <a:schemeClr val="bg1"/>
                </a:solidFill>
                <a:latin typeface="Trebuchet MS" pitchFamily="34" charset="0"/>
              </a:rPr>
              <a:t>olivocerebeloso</a:t>
            </a:r>
            <a:r>
              <a:rPr lang="es-VE" dirty="0" smtClean="0">
                <a:solidFill>
                  <a:schemeClr val="bg1"/>
                </a:solidFill>
                <a:latin typeface="Trebuchet MS" pitchFamily="34" charset="0"/>
              </a:rPr>
              <a:t>  Desde oliva inferior hasta el vermis, lóbulo </a:t>
            </a:r>
            <a:r>
              <a:rPr lang="es-VE" dirty="0" err="1" smtClean="0">
                <a:solidFill>
                  <a:schemeClr val="bg1"/>
                </a:solidFill>
                <a:latin typeface="Trebuchet MS" pitchFamily="34" charset="0"/>
              </a:rPr>
              <a:t>floculonodular</a:t>
            </a:r>
            <a:r>
              <a:rPr lang="es-VE" dirty="0" smtClean="0">
                <a:solidFill>
                  <a:schemeClr val="bg1"/>
                </a:solidFill>
                <a:latin typeface="Trebuchet MS" pitchFamily="34" charset="0"/>
              </a:rPr>
              <a:t> y hemisferios.</a:t>
            </a:r>
          </a:p>
          <a:p>
            <a:pPr>
              <a:spcBef>
                <a:spcPct val="50000"/>
              </a:spcBef>
            </a:pPr>
            <a:endParaRPr lang="es-VE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* Fibras </a:t>
            </a:r>
            <a:r>
              <a:rPr lang="es-VE" b="1" dirty="0" err="1" smtClean="0">
                <a:solidFill>
                  <a:schemeClr val="bg1"/>
                </a:solidFill>
                <a:latin typeface="Trebuchet MS" pitchFamily="34" charset="0"/>
              </a:rPr>
              <a:t>vestíbulocerebelosas</a:t>
            </a:r>
            <a:r>
              <a:rPr lang="es-VE" dirty="0" smtClean="0">
                <a:solidFill>
                  <a:schemeClr val="bg1"/>
                </a:solidFill>
                <a:latin typeface="Trebuchet MS" pitchFamily="34" charset="0"/>
              </a:rPr>
              <a:t>  Desde aparato </a:t>
            </a:r>
            <a:r>
              <a:rPr lang="es-VE" dirty="0" err="1" smtClean="0">
                <a:solidFill>
                  <a:schemeClr val="bg1"/>
                </a:solidFill>
                <a:latin typeface="Trebuchet MS" pitchFamily="34" charset="0"/>
              </a:rPr>
              <a:t>vestibular</a:t>
            </a:r>
            <a:r>
              <a:rPr lang="es-VE" dirty="0" smtClean="0">
                <a:solidFill>
                  <a:schemeClr val="bg1"/>
                </a:solidFill>
                <a:latin typeface="Trebuchet MS" pitchFamily="34" charset="0"/>
              </a:rPr>
              <a:t> y núcleos </a:t>
            </a:r>
            <a:r>
              <a:rPr lang="es-VE" dirty="0" err="1" smtClean="0">
                <a:solidFill>
                  <a:schemeClr val="bg1"/>
                </a:solidFill>
                <a:latin typeface="Trebuchet MS" pitchFamily="34" charset="0"/>
              </a:rPr>
              <a:t>vestibulares</a:t>
            </a:r>
            <a:r>
              <a:rPr lang="es-VE" dirty="0" smtClean="0">
                <a:solidFill>
                  <a:schemeClr val="bg1"/>
                </a:solidFill>
                <a:latin typeface="Trebuchet MS" pitchFamily="34" charset="0"/>
              </a:rPr>
              <a:t> hasta lóbulo </a:t>
            </a:r>
            <a:r>
              <a:rPr lang="es-VE" dirty="0" err="1" smtClean="0">
                <a:solidFill>
                  <a:schemeClr val="bg1"/>
                </a:solidFill>
                <a:latin typeface="Trebuchet MS" pitchFamily="34" charset="0"/>
              </a:rPr>
              <a:t>floculonodular</a:t>
            </a:r>
            <a:r>
              <a:rPr lang="es-VE" dirty="0" smtClean="0">
                <a:solidFill>
                  <a:schemeClr val="bg1"/>
                </a:solidFill>
                <a:latin typeface="Trebuchet MS" pitchFamily="34" charset="0"/>
              </a:rPr>
              <a:t> y N. </a:t>
            </a:r>
            <a:r>
              <a:rPr lang="es-VE" dirty="0" err="1" smtClean="0">
                <a:solidFill>
                  <a:schemeClr val="bg1"/>
                </a:solidFill>
                <a:latin typeface="Trebuchet MS" pitchFamily="34" charset="0"/>
              </a:rPr>
              <a:t>fastigial</a:t>
            </a:r>
            <a:r>
              <a:rPr lang="es-VE" dirty="0" smtClean="0">
                <a:solidFill>
                  <a:schemeClr val="bg1"/>
                </a:solidFill>
                <a:latin typeface="Trebuchet MS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s-VE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* Fibras </a:t>
            </a:r>
            <a:r>
              <a:rPr lang="es-VE" b="1" dirty="0" err="1" smtClean="0">
                <a:solidFill>
                  <a:schemeClr val="bg1"/>
                </a:solidFill>
                <a:latin typeface="Trebuchet MS" pitchFamily="34" charset="0"/>
              </a:rPr>
              <a:t>reticulocerebelosas:D</a:t>
            </a:r>
            <a:r>
              <a:rPr lang="es-VE" dirty="0" err="1" smtClean="0">
                <a:solidFill>
                  <a:schemeClr val="bg1"/>
                </a:solidFill>
                <a:latin typeface="Trebuchet MS" pitchFamily="34" charset="0"/>
              </a:rPr>
              <a:t>esde</a:t>
            </a:r>
            <a:r>
              <a:rPr lang="es-VE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VE" dirty="0" smtClean="0">
                <a:solidFill>
                  <a:schemeClr val="bg1"/>
                </a:solidFill>
                <a:latin typeface="Trebuchet MS" pitchFamily="34" charset="0"/>
              </a:rPr>
              <a:t>formación reticular hasta el vermis.</a:t>
            </a:r>
          </a:p>
          <a:p>
            <a:pPr>
              <a:spcBef>
                <a:spcPct val="50000"/>
              </a:spcBef>
            </a:pPr>
            <a:r>
              <a:rPr lang="es-VE" dirty="0" smtClean="0">
                <a:solidFill>
                  <a:schemeClr val="bg1"/>
                </a:solidFill>
              </a:rPr>
              <a:t> </a:t>
            </a:r>
            <a:r>
              <a:rPr lang="es-VE" sz="1900" dirty="0" smtClean="0">
                <a:solidFill>
                  <a:schemeClr val="bg1"/>
                </a:solidFill>
              </a:rPr>
              <a:t>Stokes, M.2006.Rehabilitación Neurológica.Harcourt.Madrid.3-44</a:t>
            </a:r>
            <a:endParaRPr lang="es-VE" sz="19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endParaRPr lang="es-VE" dirty="0"/>
          </a:p>
        </p:txBody>
      </p:sp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500570"/>
            <a:ext cx="2786082" cy="1500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sz="2700" b="1" dirty="0" smtClean="0">
                <a:latin typeface="Trebuchet MS" pitchFamily="34" charset="0"/>
              </a:rPr>
              <a:t/>
            </a:r>
            <a:br>
              <a:rPr lang="es-VE" sz="2700" b="1" dirty="0" smtClean="0">
                <a:latin typeface="Trebuchet MS" pitchFamily="34" charset="0"/>
              </a:rPr>
            </a:br>
            <a:r>
              <a:rPr lang="es-VE" sz="2700" b="1" dirty="0" smtClean="0">
                <a:latin typeface="Trebuchet MS" pitchFamily="34" charset="0"/>
              </a:rPr>
              <a:t/>
            </a:r>
            <a:br>
              <a:rPr lang="es-VE" sz="2700" b="1" dirty="0" smtClean="0">
                <a:latin typeface="Trebuchet MS" pitchFamily="34" charset="0"/>
              </a:rPr>
            </a:br>
            <a:r>
              <a:rPr lang="es-VE" sz="2700" b="1" cap="all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Vías aferentes procedentes de la periferia Haces </a:t>
            </a:r>
            <a:r>
              <a:rPr lang="es-VE" sz="2700" b="1" cap="all" dirty="0" err="1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espinocerebelosos</a:t>
            </a:r>
            <a:r>
              <a:rPr lang="es-VE" b="1" dirty="0" smtClean="0">
                <a:latin typeface="Trebuchet MS" pitchFamily="34" charset="0"/>
              </a:rPr>
              <a:t/>
            </a:r>
            <a:br>
              <a:rPr lang="es-VE" b="1" dirty="0" smtClean="0">
                <a:latin typeface="Trebuchet MS" pitchFamily="34" charset="0"/>
              </a:rPr>
            </a:br>
            <a:endParaRPr lang="es-VE" dirty="0"/>
          </a:p>
        </p:txBody>
      </p:sp>
      <p:pic>
        <p:nvPicPr>
          <p:cNvPr id="4" name="Picture 2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79149"/>
            <a:ext cx="4038600" cy="39680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Haz </a:t>
            </a:r>
            <a:r>
              <a:rPr lang="es-VE" b="1" dirty="0" err="1" smtClean="0">
                <a:solidFill>
                  <a:schemeClr val="bg1"/>
                </a:solidFill>
                <a:latin typeface="Trebuchet MS" pitchFamily="34" charset="0"/>
              </a:rPr>
              <a:t>Espinocerebeloso</a:t>
            </a: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 Dorsal, desde el núcleo de Clarke al  vermis</a:t>
            </a:r>
          </a:p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* Haz </a:t>
            </a:r>
            <a:r>
              <a:rPr lang="es-VE" b="1" dirty="0" err="1" smtClean="0">
                <a:solidFill>
                  <a:schemeClr val="bg1"/>
                </a:solidFill>
                <a:latin typeface="Trebuchet MS" pitchFamily="34" charset="0"/>
              </a:rPr>
              <a:t>Espinocerebeloso</a:t>
            </a: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 ventral desde medula espinal-cerebelo.</a:t>
            </a:r>
          </a:p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s-VE" sz="1100" dirty="0" smtClean="0">
                <a:solidFill>
                  <a:schemeClr val="bg1"/>
                </a:solidFill>
              </a:rPr>
              <a:t>Stokes, M.2006.Rehabilitación Neurológica.Harcourt.Madrid.3-44</a:t>
            </a:r>
            <a:endParaRPr lang="es-VE" sz="11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spcBef>
                <a:spcPct val="50000"/>
              </a:spcBef>
            </a:pPr>
            <a:endParaRPr lang="es-VE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TRONCO CEREBELOSO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9" name="8 Marcador de contenido"/>
          <p:cNvSpPr>
            <a:spLocks noGrp="1"/>
          </p:cNvSpPr>
          <p:nvPr>
            <p:ph sz="half" idx="1"/>
          </p:nvPr>
        </p:nvSpPr>
        <p:spPr>
          <a:xfrm>
            <a:off x="571472" y="1000108"/>
            <a:ext cx="4257676" cy="4525963"/>
          </a:xfrm>
        </p:spPr>
        <p:txBody>
          <a:bodyPr>
            <a:normAutofit/>
          </a:bodyPr>
          <a:lstStyle/>
          <a:p>
            <a:endParaRPr lang="es-VE" dirty="0" smtClean="0"/>
          </a:p>
          <a:p>
            <a:endParaRPr lang="es-VE" dirty="0" smtClean="0"/>
          </a:p>
          <a:p>
            <a:r>
              <a:rPr lang="es-VE" dirty="0" err="1" smtClean="0">
                <a:solidFill>
                  <a:schemeClr val="bg1"/>
                </a:solidFill>
              </a:rPr>
              <a:t>Nucleos</a:t>
            </a:r>
            <a:r>
              <a:rPr lang="es-VE" dirty="0" smtClean="0">
                <a:solidFill>
                  <a:schemeClr val="bg1"/>
                </a:solidFill>
              </a:rPr>
              <a:t> </a:t>
            </a:r>
            <a:r>
              <a:rPr lang="es-VE" dirty="0" err="1" smtClean="0">
                <a:solidFill>
                  <a:schemeClr val="bg1"/>
                </a:solidFill>
              </a:rPr>
              <a:t>Fastigiales</a:t>
            </a:r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Núcleos Interpuestos</a:t>
            </a:r>
          </a:p>
          <a:p>
            <a:r>
              <a:rPr lang="es-VE" dirty="0" err="1" smtClean="0">
                <a:solidFill>
                  <a:schemeClr val="bg1"/>
                </a:solidFill>
              </a:rPr>
              <a:t>Nucleos</a:t>
            </a:r>
            <a:r>
              <a:rPr lang="es-VE" dirty="0" smtClean="0">
                <a:solidFill>
                  <a:schemeClr val="bg1"/>
                </a:solidFill>
              </a:rPr>
              <a:t> Dentados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endParaRPr lang="es-VE" dirty="0" smtClean="0">
              <a:solidFill>
                <a:schemeClr val="bg1"/>
              </a:solidFill>
            </a:endParaRP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sz="1200" dirty="0" smtClean="0">
                <a:solidFill>
                  <a:schemeClr val="bg1"/>
                </a:solidFill>
              </a:rPr>
              <a:t>Stokes, M.2006.Rehabilitación Neurológica.Harcourt.Madrid.3-44</a:t>
            </a:r>
            <a:endParaRPr lang="es-VE" sz="12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pic>
        <p:nvPicPr>
          <p:cNvPr id="8" name="Picture 2" descr="E:\img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643051"/>
            <a:ext cx="3786214" cy="3714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Núcleos: </a:t>
            </a:r>
            <a:r>
              <a:rPr lang="es-VE" b="1" dirty="0" err="1" smtClean="0">
                <a:solidFill>
                  <a:schemeClr val="bg1"/>
                </a:solidFill>
                <a:latin typeface="Trebuchet MS" pitchFamily="34" charset="0"/>
              </a:rPr>
              <a:t>fastigiales</a:t>
            </a:r>
            <a:endParaRPr lang="es-VE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(Desde el Vermis hasta </a:t>
            </a:r>
          </a:p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Bulbo y Protuberancia)</a:t>
            </a:r>
          </a:p>
          <a:p>
            <a:pPr>
              <a:buNone/>
            </a:pPr>
            <a:endParaRPr lang="es-VE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“Equilibrio”</a:t>
            </a:r>
          </a:p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s-VE" sz="1050" dirty="0" smtClean="0">
                <a:solidFill>
                  <a:schemeClr val="bg1"/>
                </a:solidFill>
              </a:rPr>
              <a:t>Stokes, M.2006.Rehabilitación Neurológica.Harcourt.Madrid.3-44</a:t>
            </a:r>
            <a:endParaRPr lang="es-VE" sz="105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buNone/>
            </a:pPr>
            <a:endParaRPr lang="es-VE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endParaRPr lang="es-VE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buNone/>
            </a:pPr>
            <a:endParaRPr lang="es-VE" b="1" u="sng" dirty="0" smtClean="0">
              <a:solidFill>
                <a:schemeClr val="bg1"/>
              </a:solidFill>
              <a:latin typeface="Trebuchet MS" pitchFamily="34" charset="0"/>
            </a:endParaRPr>
          </a:p>
          <a:p>
            <a:endParaRPr lang="es-VE" dirty="0"/>
          </a:p>
        </p:txBody>
      </p:sp>
      <p:pic>
        <p:nvPicPr>
          <p:cNvPr id="4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643314"/>
            <a:ext cx="2035159" cy="2352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s-VE" dirty="0" err="1" smtClean="0">
                <a:solidFill>
                  <a:schemeClr val="bg1"/>
                </a:solidFill>
              </a:rPr>
              <a:t>Vias</a:t>
            </a:r>
            <a:r>
              <a:rPr lang="es-VE" dirty="0" smtClean="0">
                <a:solidFill>
                  <a:schemeClr val="bg1"/>
                </a:solidFill>
              </a:rPr>
              <a:t> Eferentes del Cerebelo</a:t>
            </a:r>
            <a:endParaRPr lang="es-V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s-VE" dirty="0" err="1" smtClean="0">
                <a:solidFill>
                  <a:schemeClr val="bg1"/>
                </a:solidFill>
              </a:rPr>
              <a:t>Vias</a:t>
            </a:r>
            <a:r>
              <a:rPr lang="es-VE" dirty="0" smtClean="0">
                <a:solidFill>
                  <a:schemeClr val="bg1"/>
                </a:solidFill>
              </a:rPr>
              <a:t> Eferentes del Cerebelo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 Núcleo interpuesto :</a:t>
            </a:r>
          </a:p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Desde tálamo, corteza cerebral       ganglios básales, núcleo rojo y formación reticular  </a:t>
            </a:r>
          </a:p>
          <a:p>
            <a:pPr>
              <a:buNone/>
            </a:pPr>
            <a:endParaRPr lang="es-VE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“M. agonistas y antagonistas de extremidades”</a:t>
            </a:r>
          </a:p>
          <a:p>
            <a:pPr>
              <a:spcBef>
                <a:spcPct val="50000"/>
              </a:spcBef>
            </a:pPr>
            <a:r>
              <a:rPr lang="es-VE" sz="1000" dirty="0" smtClean="0">
                <a:solidFill>
                  <a:schemeClr val="bg1"/>
                </a:solidFill>
              </a:rPr>
              <a:t>Stokes, M.2006.Rehabilitación Neurológica.Harcourt.Madrid.3-44</a:t>
            </a:r>
            <a:endParaRPr lang="es-VE" sz="10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buNone/>
            </a:pPr>
            <a:endParaRPr lang="es-VE" sz="1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buNone/>
            </a:pPr>
            <a:endParaRPr lang="es-V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s-VE" dirty="0" err="1" smtClean="0">
                <a:solidFill>
                  <a:schemeClr val="bg1"/>
                </a:solidFill>
              </a:rPr>
              <a:t>Vias</a:t>
            </a:r>
            <a:r>
              <a:rPr lang="es-VE" dirty="0" smtClean="0">
                <a:solidFill>
                  <a:schemeClr val="bg1"/>
                </a:solidFill>
              </a:rPr>
              <a:t> Eferentes del Cerebelo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25963"/>
          </a:xfrm>
          <a:solidFill>
            <a:srgbClr val="7030A0"/>
          </a:solidFill>
        </p:spPr>
        <p:txBody>
          <a:bodyPr/>
          <a:lstStyle/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Núcleo dentado:</a:t>
            </a:r>
          </a:p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 De cerebelo Tálamo a Corteza Cerebral      </a:t>
            </a:r>
          </a:p>
          <a:p>
            <a:pPr>
              <a:buNone/>
            </a:pPr>
            <a:endParaRPr lang="es-VE" b="1" u="sng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“</a:t>
            </a:r>
            <a:r>
              <a:rPr lang="es-VE" b="1" dirty="0" err="1" smtClean="0">
                <a:solidFill>
                  <a:schemeClr val="bg1"/>
                </a:solidFill>
                <a:latin typeface="Trebuchet MS" pitchFamily="34" charset="0"/>
              </a:rPr>
              <a:t>coordinacion</a:t>
            </a: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 motoras </a:t>
            </a:r>
          </a:p>
          <a:p>
            <a:pPr>
              <a:buNone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Y secuencial”</a:t>
            </a:r>
          </a:p>
          <a:p>
            <a:pPr>
              <a:spcBef>
                <a:spcPct val="50000"/>
              </a:spcBef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s-VE" sz="1050" dirty="0" smtClean="0">
                <a:solidFill>
                  <a:schemeClr val="bg1"/>
                </a:solidFill>
              </a:rPr>
              <a:t>Stokes, M.2006.Rehabilitación Neurológica.Harcourt.Madrid.3-44</a:t>
            </a:r>
            <a:endParaRPr lang="es-VE" sz="1050" dirty="0" smtClean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4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643314"/>
            <a:ext cx="2035159" cy="2352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VE" sz="3600" b="1" dirty="0" smtClean="0">
                <a:latin typeface="Trebuchet MS" pitchFamily="34" charset="0"/>
              </a:rPr>
              <a:t/>
            </a:r>
            <a:br>
              <a:rPr lang="es-VE" sz="3600" b="1" dirty="0" smtClean="0">
                <a:latin typeface="Trebuchet MS" pitchFamily="34" charset="0"/>
              </a:rPr>
            </a:br>
            <a:r>
              <a:rPr lang="es-VE" sz="3600" b="1" dirty="0" smtClean="0">
                <a:solidFill>
                  <a:schemeClr val="bg1"/>
                </a:solidFill>
                <a:latin typeface="Trebuchet MS" pitchFamily="34" charset="0"/>
              </a:rPr>
              <a:t>Unidad Funcional de la Corteza </a:t>
            </a:r>
            <a:r>
              <a:rPr lang="es-VE" sz="3600" b="1" dirty="0" err="1" smtClean="0">
                <a:solidFill>
                  <a:schemeClr val="bg1"/>
                </a:solidFill>
                <a:latin typeface="Trebuchet MS" pitchFamily="34" charset="0"/>
              </a:rPr>
              <a:t>Cerebelosa</a:t>
            </a:r>
            <a:r>
              <a:rPr lang="es-VE" sz="3600" b="1" dirty="0" smtClean="0">
                <a:solidFill>
                  <a:schemeClr val="bg1"/>
                </a:solidFill>
                <a:latin typeface="Trebuchet MS" pitchFamily="34" charset="0"/>
              </a:rPr>
              <a:t>: Excitación/inhibición</a:t>
            </a:r>
            <a:r>
              <a:rPr lang="es-VE" b="1" dirty="0" smtClean="0">
                <a:latin typeface="Trebuchet MS" pitchFamily="34" charset="0"/>
              </a:rPr>
              <a:t/>
            </a:r>
            <a:br>
              <a:rPr lang="es-VE" b="1" dirty="0" smtClean="0">
                <a:latin typeface="Trebuchet MS" pitchFamily="34" charset="0"/>
              </a:rPr>
            </a:br>
            <a:endParaRPr lang="es-VE" dirty="0"/>
          </a:p>
        </p:txBody>
      </p:sp>
      <p:pic>
        <p:nvPicPr>
          <p:cNvPr id="4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7238" y="1629848"/>
            <a:ext cx="6409524" cy="4466667"/>
          </a:xfrm>
          <a:prstGeom prst="rect">
            <a:avLst/>
          </a:prstGeom>
          <a:solidFill>
            <a:srgbClr val="7030A0"/>
          </a:solidFill>
        </p:spPr>
      </p:pic>
      <p:sp>
        <p:nvSpPr>
          <p:cNvPr id="5" name="4 Rectángulo"/>
          <p:cNvSpPr/>
          <p:nvPr/>
        </p:nvSpPr>
        <p:spPr>
          <a:xfrm>
            <a:off x="1714480" y="2500307"/>
            <a:ext cx="5143520" cy="4085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7</a:t>
            </a: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sz="1050" dirty="0" smtClean="0"/>
              <a:t>.-Stokes, M.2006.Rehabilitación Neurológica.Harcourt.Madrid.3-44</a:t>
            </a:r>
            <a:endParaRPr lang="es-VE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COORDINACION 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err="1" smtClean="0">
                <a:solidFill>
                  <a:schemeClr val="bg1"/>
                </a:solidFill>
              </a:rPr>
              <a:t>SEMIOLOGíA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5" name="PRONO SUPINO MANO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5763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/>
              <a:t>COORDINACION</a:t>
            </a:r>
            <a:br>
              <a:rPr lang="es-VE" dirty="0" smtClean="0"/>
            </a:br>
            <a:r>
              <a:rPr lang="es-VE" dirty="0" err="1" smtClean="0">
                <a:solidFill>
                  <a:schemeClr val="bg1"/>
                </a:solidFill>
              </a:rPr>
              <a:t>SEMIOLOGíA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VE" dirty="0"/>
          </a:p>
        </p:txBody>
      </p:sp>
      <p:pic>
        <p:nvPicPr>
          <p:cNvPr id="4" name="PINZA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00298" y="2143116"/>
            <a:ext cx="5000660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POSTURA 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CONCEPTO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Comité de Actitud Postural de la Academia Americana de Cirujanos Ortopédicos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  <a:latin typeface="Agency FB" pitchFamily="34" charset="0"/>
              </a:rPr>
              <a:t>Posición relativa que adoptan las diferentes partes del cuerpo</a:t>
            </a:r>
            <a:r>
              <a:rPr lang="es-VE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Tipos de Postura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Estática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Dinámica </a:t>
            </a:r>
            <a:endParaRPr lang="es-VE" sz="11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sz="1100" dirty="0" smtClean="0">
                <a:solidFill>
                  <a:schemeClr val="bg1"/>
                </a:solidFill>
              </a:rPr>
              <a:t>Kendalls,F.Kendalls,E.Geise-Provance,M.Anthony-Roman,W.Musculos.Pruebas 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</p:txBody>
      </p:sp>
      <p:pic>
        <p:nvPicPr>
          <p:cNvPr id="4" name="il_fi" descr="http://t1.gstatic.com/images?q=tbn:ANd9GcT7kePQCaVX6_P0fFCln5vHliBui-UZ2ZnKa87TKEex-f92E0gq&amp;t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286124"/>
            <a:ext cx="3071834" cy="284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/>
              <a:t>COORDINACION</a:t>
            </a:r>
            <a:br>
              <a:rPr lang="es-VE" dirty="0" smtClean="0"/>
            </a:br>
            <a:r>
              <a:rPr lang="es-VE" dirty="0" err="1" smtClean="0">
                <a:solidFill>
                  <a:schemeClr val="bg1"/>
                </a:solidFill>
              </a:rPr>
              <a:t>SEMIOLOGíA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VE" dirty="0" smtClean="0"/>
          </a:p>
          <a:p>
            <a:endParaRPr lang="es-VE" dirty="0"/>
          </a:p>
        </p:txBody>
      </p:sp>
      <p:pic>
        <p:nvPicPr>
          <p:cNvPr id="5" name="INDICE OJOS ABIERTOS 1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71604" y="17144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COORDINACION 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err="1" smtClean="0">
                <a:solidFill>
                  <a:schemeClr val="bg1"/>
                </a:solidFill>
              </a:rPr>
              <a:t>SEMIOLOGíA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4" name="TALON-RODILLA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5763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sz="3100" dirty="0" smtClean="0">
                <a:solidFill>
                  <a:schemeClr val="bg1"/>
                </a:solidFill>
              </a:rPr>
              <a:t/>
            </a:r>
            <a:br>
              <a:rPr lang="es-VE" sz="3100" dirty="0" smtClean="0">
                <a:solidFill>
                  <a:schemeClr val="bg1"/>
                </a:solidFill>
              </a:rPr>
            </a:br>
            <a:r>
              <a:rPr lang="es-VE" sz="3100" dirty="0" smtClean="0">
                <a:solidFill>
                  <a:schemeClr val="bg1"/>
                </a:solidFill>
              </a:rPr>
              <a:t>MÉTODO DE FRENKEL</a:t>
            </a:r>
            <a:r>
              <a:rPr lang="es-VE" dirty="0" smtClean="0">
                <a:solidFill>
                  <a:schemeClr val="bg1"/>
                </a:solidFill>
              </a:rPr>
              <a:t/>
            </a:r>
            <a:br>
              <a:rPr lang="es-VE" dirty="0" smtClean="0">
                <a:solidFill>
                  <a:schemeClr val="bg1"/>
                </a:solidFill>
              </a:rPr>
            </a:b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spcBef>
                <a:spcPct val="50000"/>
              </a:spcBef>
            </a:pPr>
            <a:r>
              <a:rPr lang="es-VE" b="1" u="sng" dirty="0" smtClean="0">
                <a:solidFill>
                  <a:schemeClr val="bg1"/>
                </a:solidFill>
                <a:latin typeface="Trebuchet MS" pitchFamily="34" charset="0"/>
              </a:rPr>
              <a:t>Ejercicios de coordinación: </a:t>
            </a:r>
          </a:p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- Fase en decúbito dorsal.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 Fase de </a:t>
            </a:r>
            <a:r>
              <a:rPr lang="es-VE" b="1" dirty="0" err="1" smtClean="0">
                <a:solidFill>
                  <a:schemeClr val="bg1"/>
                </a:solidFill>
                <a:latin typeface="Trebuchet MS" pitchFamily="34" charset="0"/>
              </a:rPr>
              <a:t>sedestación</a:t>
            </a: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 (paciente sentado con los pies    apoyados en el piso).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Fase de bipedestación y marcha (se realizaran marchas en progresión):</a:t>
            </a:r>
          </a:p>
          <a:p>
            <a:pPr>
              <a:spcBef>
                <a:spcPct val="50000"/>
              </a:spcBef>
            </a:pPr>
            <a:endParaRPr lang="es-VE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METODO DE FRENKEL</a:t>
            </a:r>
          </a:p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En ambiente tranquilo visualizar los segmentos corporales.  </a:t>
            </a:r>
          </a:p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Repetición del ejercicio </a:t>
            </a:r>
            <a:r>
              <a:rPr lang="es-VE" b="1" dirty="0" err="1" smtClean="0">
                <a:solidFill>
                  <a:schemeClr val="bg1"/>
                </a:solidFill>
                <a:latin typeface="Trebuchet MS" pitchFamily="34" charset="0"/>
              </a:rPr>
              <a:t>propioceptivo</a:t>
            </a: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 y automatizarlo.</a:t>
            </a:r>
          </a:p>
          <a:p>
            <a:pPr>
              <a:spcBef>
                <a:spcPct val="50000"/>
              </a:spcBef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Ejercicios progresivos  en complejidad de movimiento y no en potencia.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VE" b="1" dirty="0" smtClean="0">
                <a:solidFill>
                  <a:schemeClr val="bg1"/>
                </a:solidFill>
                <a:latin typeface="Trebuchet MS" pitchFamily="34" charset="0"/>
              </a:rPr>
              <a:t> Ejercicios para la incoordinación, ataxia y temblores.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s-VE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endParaRPr lang="es-VE" dirty="0" smtClean="0">
              <a:solidFill>
                <a:schemeClr val="bg1"/>
              </a:solidFill>
            </a:endParaRP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err="1" smtClean="0">
                <a:solidFill>
                  <a:schemeClr val="bg1"/>
                </a:solidFill>
              </a:rPr>
              <a:t>Fustinoni,O.Semiología</a:t>
            </a:r>
            <a:r>
              <a:rPr lang="es-VE" dirty="0" smtClean="0">
                <a:solidFill>
                  <a:schemeClr val="bg1"/>
                </a:solidFill>
              </a:rPr>
              <a:t> del sistema </a:t>
            </a:r>
            <a:r>
              <a:rPr lang="es-VE" dirty="0" err="1" smtClean="0">
                <a:solidFill>
                  <a:schemeClr val="bg1"/>
                </a:solidFill>
              </a:rPr>
              <a:t>nervioso.Editorial</a:t>
            </a:r>
            <a:r>
              <a:rPr lang="es-VE" dirty="0" smtClean="0">
                <a:solidFill>
                  <a:schemeClr val="bg1"/>
                </a:solidFill>
              </a:rPr>
              <a:t> El Ateneo.14ava </a:t>
            </a:r>
            <a:r>
              <a:rPr lang="es-VE" dirty="0" err="1" smtClean="0">
                <a:solidFill>
                  <a:schemeClr val="bg1"/>
                </a:solidFill>
              </a:rPr>
              <a:t>Edición.Argentina</a:t>
            </a:r>
            <a:endParaRPr lang="es-VE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Tx/>
              <a:buChar char="-"/>
            </a:pPr>
            <a:endParaRPr lang="es-VE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es-VE" b="1" dirty="0" smtClean="0">
                <a:latin typeface="Trebuchet MS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es-VE" b="1" dirty="0" smtClean="0">
              <a:latin typeface="Trebuchet MS" pitchFamily="34" charset="0"/>
            </a:endParaRPr>
          </a:p>
          <a:p>
            <a:pPr>
              <a:spcBef>
                <a:spcPct val="50000"/>
              </a:spcBef>
            </a:pPr>
            <a:endParaRPr lang="es-VE" b="1" dirty="0" smtClean="0">
              <a:latin typeface="Trebuchet MS" pitchFamily="34" charset="0"/>
            </a:endParaRPr>
          </a:p>
          <a:p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/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Movimientos   Involuntarios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/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   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“No   todos   los  movimientos  involuntarios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 son anormales”.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“Los  movimientos  involuntarios   patológicos , se   llaman  MOVIMIENTOS  ANORMALES”.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Ejemplos   de   Movimientos  Involuntarios Normales: Caminar,  cerrar ojos, mirar   hacia arriba, bostezo, temblor   fisiológico.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“Movimientos    Asociados” </a:t>
            </a:r>
          </a:p>
          <a:p>
            <a:endParaRPr lang="es-VE" sz="1050" dirty="0" smtClean="0">
              <a:solidFill>
                <a:schemeClr val="bg1"/>
              </a:solidFill>
            </a:endParaRPr>
          </a:p>
          <a:p>
            <a:endParaRPr lang="es-VE" sz="1050" dirty="0" smtClean="0">
              <a:solidFill>
                <a:schemeClr val="bg1"/>
              </a:solidFill>
            </a:endParaRPr>
          </a:p>
          <a:p>
            <a:endParaRPr lang="es-VE" sz="1050" dirty="0" smtClean="0">
              <a:solidFill>
                <a:schemeClr val="bg1"/>
              </a:solidFill>
            </a:endParaRPr>
          </a:p>
          <a:p>
            <a:endParaRPr lang="es-VE" sz="1050" dirty="0" smtClean="0">
              <a:solidFill>
                <a:schemeClr val="bg1"/>
              </a:solidFill>
            </a:endParaRPr>
          </a:p>
          <a:p>
            <a:r>
              <a:rPr lang="es-VE" sz="1050" dirty="0" err="1" smtClean="0">
                <a:solidFill>
                  <a:schemeClr val="bg1"/>
                </a:solidFill>
              </a:rPr>
              <a:t>Fustinoni,O.Semiología</a:t>
            </a:r>
            <a:r>
              <a:rPr lang="es-VE" sz="1050" dirty="0" smtClean="0">
                <a:solidFill>
                  <a:schemeClr val="bg1"/>
                </a:solidFill>
              </a:rPr>
              <a:t> del sistema </a:t>
            </a:r>
            <a:r>
              <a:rPr lang="es-VE" sz="1050" dirty="0" err="1" smtClean="0">
                <a:solidFill>
                  <a:schemeClr val="bg1"/>
                </a:solidFill>
              </a:rPr>
              <a:t>nervioso.Editorial</a:t>
            </a:r>
            <a:r>
              <a:rPr lang="es-VE" sz="1050" dirty="0" smtClean="0">
                <a:solidFill>
                  <a:schemeClr val="bg1"/>
                </a:solidFill>
              </a:rPr>
              <a:t> El Ateneo.14ava </a:t>
            </a:r>
            <a:r>
              <a:rPr lang="es-VE" sz="1050" dirty="0" err="1" smtClean="0">
                <a:solidFill>
                  <a:schemeClr val="bg1"/>
                </a:solidFill>
              </a:rPr>
              <a:t>Edición.Argentina</a:t>
            </a:r>
            <a:endParaRPr lang="es-VE" sz="1050" dirty="0" smtClean="0">
              <a:solidFill>
                <a:schemeClr val="bg1"/>
              </a:solidFill>
            </a:endParaRPr>
          </a:p>
          <a:p>
            <a:endParaRPr lang="es-V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SISTEMA EXTRAPIRAMIDAL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-Formado por los núcleos profundos de la sustancia gris o ganglios basales  y sus  conexiones  del </a:t>
            </a:r>
            <a:r>
              <a:rPr lang="es-VE" dirty="0" err="1" smtClean="0">
                <a:solidFill>
                  <a:schemeClr val="bg1"/>
                </a:solidFill>
              </a:rPr>
              <a:t>neuroeje</a:t>
            </a:r>
            <a:r>
              <a:rPr lang="es-VE" dirty="0" smtClean="0">
                <a:solidFill>
                  <a:schemeClr val="bg1"/>
                </a:solidFill>
              </a:rPr>
              <a:t>.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NUCLEO ROJO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SUSTANCIA NEGRA (</a:t>
            </a:r>
            <a:r>
              <a:rPr lang="es-VE" dirty="0" err="1" smtClean="0">
                <a:solidFill>
                  <a:schemeClr val="bg1"/>
                </a:solidFill>
              </a:rPr>
              <a:t>Melatonina</a:t>
            </a:r>
            <a:r>
              <a:rPr lang="es-VE" dirty="0" smtClean="0">
                <a:solidFill>
                  <a:schemeClr val="bg1"/>
                </a:solidFill>
              </a:rPr>
              <a:t>)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CUERPO DE LUYS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 OTROS CENTROS 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sz="1400" dirty="0" err="1" smtClean="0">
                <a:solidFill>
                  <a:schemeClr val="bg1"/>
                </a:solidFill>
              </a:rPr>
              <a:t>Fustinoni,O.Semiología</a:t>
            </a:r>
            <a:r>
              <a:rPr lang="es-VE" sz="1400" dirty="0" smtClean="0">
                <a:solidFill>
                  <a:schemeClr val="bg1"/>
                </a:solidFill>
              </a:rPr>
              <a:t> del sistema </a:t>
            </a:r>
            <a:r>
              <a:rPr lang="es-VE" sz="1400" dirty="0" err="1" smtClean="0">
                <a:solidFill>
                  <a:schemeClr val="bg1"/>
                </a:solidFill>
              </a:rPr>
              <a:t>nervioso.Editorial</a:t>
            </a:r>
            <a:r>
              <a:rPr lang="es-VE" sz="1400" dirty="0" smtClean="0">
                <a:solidFill>
                  <a:schemeClr val="bg1"/>
                </a:solidFill>
              </a:rPr>
              <a:t> El Ateneo.14ava </a:t>
            </a:r>
            <a:r>
              <a:rPr lang="es-VE" sz="1400" dirty="0" err="1" smtClean="0">
                <a:solidFill>
                  <a:schemeClr val="bg1"/>
                </a:solidFill>
              </a:rPr>
              <a:t>Edición.Argentina</a:t>
            </a:r>
            <a:endParaRPr lang="es-VE" sz="1400" dirty="0" smtClean="0">
              <a:solidFill>
                <a:schemeClr val="bg1"/>
              </a:solidFill>
            </a:endParaRPr>
          </a:p>
          <a:p>
            <a:endParaRPr lang="es-VE" dirty="0" smtClean="0">
              <a:solidFill>
                <a:schemeClr val="bg1"/>
              </a:solidFill>
            </a:endParaRPr>
          </a:p>
          <a:p>
            <a:endParaRPr lang="es-VE" dirty="0" smtClean="0">
              <a:solidFill>
                <a:schemeClr val="bg1"/>
              </a:solidFill>
            </a:endParaRPr>
          </a:p>
          <a:p>
            <a:endParaRPr lang="es-VE" dirty="0" smtClean="0">
              <a:solidFill>
                <a:schemeClr val="bg1"/>
              </a:solidFill>
            </a:endParaRPr>
          </a:p>
          <a:p>
            <a:endParaRPr lang="es-VE" dirty="0" smtClean="0"/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571744"/>
            <a:ext cx="3071834" cy="35719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SISTEMA  EXTRAPIRAMIDAL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1.-TALAMO OPTICO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2.-CUERPO ESTRIADO: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a.-  NUCLEO CAUDADO 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b.- NUCLEO LENTICULAR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sz="1100" dirty="0" err="1" smtClean="0">
                <a:solidFill>
                  <a:schemeClr val="bg1"/>
                </a:solidFill>
              </a:rPr>
              <a:t>Fustinoni,O.Semiología</a:t>
            </a:r>
            <a:r>
              <a:rPr lang="es-VE" sz="1100" dirty="0" smtClean="0">
                <a:solidFill>
                  <a:schemeClr val="bg1"/>
                </a:solidFill>
              </a:rPr>
              <a:t> del sistema </a:t>
            </a:r>
            <a:r>
              <a:rPr lang="es-VE" sz="1100" dirty="0" err="1" smtClean="0">
                <a:solidFill>
                  <a:schemeClr val="bg1"/>
                </a:solidFill>
              </a:rPr>
              <a:t>nervioso.Editorial</a:t>
            </a:r>
            <a:r>
              <a:rPr lang="es-VE" sz="1100" dirty="0" smtClean="0">
                <a:solidFill>
                  <a:schemeClr val="bg1"/>
                </a:solidFill>
              </a:rPr>
              <a:t> El Ateneo.14ava </a:t>
            </a:r>
            <a:r>
              <a:rPr lang="es-VE" sz="1100" dirty="0" err="1" smtClean="0">
                <a:solidFill>
                  <a:schemeClr val="bg1"/>
                </a:solidFill>
              </a:rPr>
              <a:t>Edición.Argentina</a:t>
            </a:r>
            <a:endParaRPr lang="es-VE" sz="1100" dirty="0" smtClean="0">
              <a:solidFill>
                <a:schemeClr val="bg1"/>
              </a:solidFill>
            </a:endParaRPr>
          </a:p>
          <a:p>
            <a:endParaRPr lang="es-VE" dirty="0" smtClean="0">
              <a:solidFill>
                <a:schemeClr val="bg1"/>
              </a:solidFill>
            </a:endParaRPr>
          </a:p>
          <a:p>
            <a:endParaRPr lang="es-V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714488"/>
            <a:ext cx="3857652" cy="4429156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OTROS NUCLEOS EXTRAPIRAMIDALES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N. DEITERS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N. DE LA FORMACION RETICULADA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N. DE LA OLIVA BULBAR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N. DE DARKSCHEWITSCH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N. DE CAJAL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/>
              <a:t> </a:t>
            </a:r>
            <a:endParaRPr lang="es-VE" dirty="0" smtClean="0">
              <a:solidFill>
                <a:schemeClr val="bg1"/>
              </a:solidFill>
            </a:endParaRPr>
          </a:p>
          <a:p>
            <a:r>
              <a:rPr lang="es-VE" sz="1200" dirty="0" err="1" smtClean="0">
                <a:solidFill>
                  <a:schemeClr val="bg1"/>
                </a:solidFill>
              </a:rPr>
              <a:t>Fustinoni,O.Semiología</a:t>
            </a:r>
            <a:r>
              <a:rPr lang="es-VE" sz="1200" dirty="0" smtClean="0">
                <a:solidFill>
                  <a:schemeClr val="bg1"/>
                </a:solidFill>
              </a:rPr>
              <a:t> del sistema </a:t>
            </a:r>
            <a:r>
              <a:rPr lang="es-VE" sz="1200" dirty="0" err="1" smtClean="0">
                <a:solidFill>
                  <a:schemeClr val="bg1"/>
                </a:solidFill>
              </a:rPr>
              <a:t>nervioso.Editorial</a:t>
            </a:r>
            <a:r>
              <a:rPr lang="es-VE" sz="1200" dirty="0" smtClean="0">
                <a:solidFill>
                  <a:schemeClr val="bg1"/>
                </a:solidFill>
              </a:rPr>
              <a:t> El Ateneo.14ava </a:t>
            </a:r>
            <a:r>
              <a:rPr lang="es-VE" sz="1200" dirty="0" err="1" smtClean="0">
                <a:solidFill>
                  <a:schemeClr val="bg1"/>
                </a:solidFill>
              </a:rPr>
              <a:t>Edición.Argentina</a:t>
            </a:r>
            <a:endParaRPr lang="es-VE" sz="12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dirty="0" smtClean="0"/>
          </a:p>
          <a:p>
            <a:endParaRPr lang="es-V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OTROS NUCLEOS</a:t>
            </a:r>
            <a:endParaRPr lang="es-V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TRANSTORNOS DE LOS GANGLIOS BASALES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PÉRDIDA  DE  LA  MÍMICA EMOCIONAL 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(LESIÓN DEL VII PAR CRANEAL)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ALTERACION DE LOS MOVIMIENTOS ASOCIADOS.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r>
              <a:rPr lang="es-VE" dirty="0" err="1" smtClean="0">
                <a:solidFill>
                  <a:schemeClr val="bg1"/>
                </a:solidFill>
              </a:rPr>
              <a:t>Mov</a:t>
            </a:r>
            <a:r>
              <a:rPr lang="es-VE" dirty="0" smtClean="0">
                <a:solidFill>
                  <a:schemeClr val="bg1"/>
                </a:solidFill>
              </a:rPr>
              <a:t>. ANORMALES:COREA,ATETOSIS,DISCINECIAS,</a:t>
            </a:r>
          </a:p>
          <a:p>
            <a:pPr>
              <a:buNone/>
            </a:pPr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sz="1050" dirty="0" smtClean="0">
              <a:solidFill>
                <a:schemeClr val="bg1"/>
              </a:solidFill>
            </a:endParaRPr>
          </a:p>
          <a:p>
            <a:r>
              <a:rPr lang="es-VE" sz="1100" dirty="0" err="1" smtClean="0">
                <a:solidFill>
                  <a:schemeClr val="bg1"/>
                </a:solidFill>
              </a:rPr>
              <a:t>Fustinoni,O.Semiología</a:t>
            </a:r>
            <a:r>
              <a:rPr lang="es-VE" sz="1100" dirty="0" smtClean="0">
                <a:solidFill>
                  <a:schemeClr val="bg1"/>
                </a:solidFill>
              </a:rPr>
              <a:t> del sistema </a:t>
            </a:r>
            <a:r>
              <a:rPr lang="es-VE" sz="1100" dirty="0" err="1" smtClean="0">
                <a:solidFill>
                  <a:schemeClr val="bg1"/>
                </a:solidFill>
              </a:rPr>
              <a:t>nervioso.Editorial</a:t>
            </a:r>
            <a:r>
              <a:rPr lang="es-VE" sz="1100" dirty="0" smtClean="0">
                <a:solidFill>
                  <a:schemeClr val="bg1"/>
                </a:solidFill>
              </a:rPr>
              <a:t> El Ateneo.14ava </a:t>
            </a:r>
            <a:r>
              <a:rPr lang="es-VE" sz="1100" dirty="0" err="1" smtClean="0">
                <a:solidFill>
                  <a:schemeClr val="bg1"/>
                </a:solidFill>
              </a:rPr>
              <a:t>Edición.Argentina</a:t>
            </a:r>
            <a:endParaRPr lang="es-VE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Postura y equilibrio.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Ficha Bibliográfica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  <a:solidFill>
            <a:srgbClr val="7030A0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Correlación entre la Evaluación Clínica y  la Plataforma de fuerza para el Control Postural en pacientes con antecedentes de Enfermedad </a:t>
            </a:r>
            <a:r>
              <a:rPr lang="es-VE" sz="2400" dirty="0" err="1" smtClean="0">
                <a:solidFill>
                  <a:schemeClr val="bg1"/>
                </a:solidFill>
              </a:rPr>
              <a:t>Cerebrovascular</a:t>
            </a:r>
            <a:r>
              <a:rPr lang="es-VE" sz="2400" dirty="0" smtClean="0">
                <a:solidFill>
                  <a:schemeClr val="bg1"/>
                </a:solidFill>
              </a:rPr>
              <a:t>.</a:t>
            </a:r>
          </a:p>
          <a:p>
            <a:pPr algn="ctr">
              <a:buNone/>
            </a:pPr>
            <a:endParaRPr lang="es-VE" sz="2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s-VE" sz="2400" dirty="0" err="1" smtClean="0">
                <a:solidFill>
                  <a:schemeClr val="bg1"/>
                </a:solidFill>
              </a:rPr>
              <a:t>Frykberg,G.Lindmark,B.Lanshammar,H.Borg,J</a:t>
            </a:r>
            <a:endParaRPr lang="es-VE" sz="2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s-VE" sz="24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s-VE" sz="2400" dirty="0" err="1" smtClean="0">
                <a:solidFill>
                  <a:schemeClr val="bg1"/>
                </a:solidFill>
              </a:rPr>
              <a:t>Journal</a:t>
            </a:r>
            <a:r>
              <a:rPr lang="es-VE" sz="2400" dirty="0" smtClean="0">
                <a:solidFill>
                  <a:schemeClr val="bg1"/>
                </a:solidFill>
              </a:rPr>
              <a:t> of </a:t>
            </a:r>
            <a:r>
              <a:rPr lang="es-VE" sz="2400" dirty="0" err="1" smtClean="0">
                <a:solidFill>
                  <a:schemeClr val="bg1"/>
                </a:solidFill>
              </a:rPr>
              <a:t>Rehabilitation</a:t>
            </a:r>
            <a:r>
              <a:rPr lang="es-VE" sz="2400" dirty="0" smtClean="0">
                <a:solidFill>
                  <a:schemeClr val="bg1"/>
                </a:solidFill>
              </a:rPr>
              <a:t> Medicine.</a:t>
            </a:r>
          </a:p>
          <a:p>
            <a:pPr algn="ctr">
              <a:buNone/>
            </a:pPr>
            <a:r>
              <a:rPr lang="es-VE" sz="2400" dirty="0" err="1" smtClean="0">
                <a:solidFill>
                  <a:schemeClr val="bg1"/>
                </a:solidFill>
              </a:rPr>
              <a:t>Vol</a:t>
            </a:r>
            <a:r>
              <a:rPr lang="es-VE" sz="2400" dirty="0" smtClean="0">
                <a:solidFill>
                  <a:schemeClr val="bg1"/>
                </a:solidFill>
              </a:rPr>
              <a:t> 39. </a:t>
            </a:r>
            <a:r>
              <a:rPr lang="es-VE" sz="2400" dirty="0" err="1" smtClean="0">
                <a:solidFill>
                  <a:schemeClr val="bg1"/>
                </a:solidFill>
              </a:rPr>
              <a:t>Pags</a:t>
            </a:r>
            <a:r>
              <a:rPr lang="es-VE" sz="2400" dirty="0" smtClean="0">
                <a:solidFill>
                  <a:schemeClr val="bg1"/>
                </a:solidFill>
              </a:rPr>
              <a:t>: 448-453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Ficha Bibliográfica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s-VE" sz="1600" dirty="0" smtClean="0">
                <a:solidFill>
                  <a:schemeClr val="bg1"/>
                </a:solidFill>
              </a:rPr>
              <a:t>       Estudio Descriptivo y </a:t>
            </a:r>
            <a:r>
              <a:rPr lang="es-VE" sz="1600" dirty="0" err="1" smtClean="0">
                <a:solidFill>
                  <a:schemeClr val="bg1"/>
                </a:solidFill>
              </a:rPr>
              <a:t>Correlacional</a:t>
            </a:r>
            <a:r>
              <a:rPr lang="es-VE" sz="1600" dirty="0" smtClean="0">
                <a:solidFill>
                  <a:schemeClr val="bg1"/>
                </a:solidFill>
              </a:rPr>
              <a:t> realizado en 20 pacientes con antecedente de ECV, en los últimos 6 meses.11 pacientes tenían como secuela </a:t>
            </a:r>
            <a:r>
              <a:rPr lang="es-VE" sz="1600" dirty="0" err="1" smtClean="0">
                <a:solidFill>
                  <a:schemeClr val="bg1"/>
                </a:solidFill>
              </a:rPr>
              <a:t>paresia</a:t>
            </a:r>
            <a:r>
              <a:rPr lang="es-VE" sz="1600" dirty="0" smtClean="0">
                <a:solidFill>
                  <a:schemeClr val="bg1"/>
                </a:solidFill>
              </a:rPr>
              <a:t> de miembro inferior izquierdo y 9 pacientes con </a:t>
            </a:r>
            <a:r>
              <a:rPr lang="es-VE" sz="1600" dirty="0" err="1" smtClean="0">
                <a:solidFill>
                  <a:schemeClr val="bg1"/>
                </a:solidFill>
              </a:rPr>
              <a:t>paresia</a:t>
            </a:r>
            <a:r>
              <a:rPr lang="es-VE" sz="1600" dirty="0" smtClean="0">
                <a:solidFill>
                  <a:schemeClr val="bg1"/>
                </a:solidFill>
              </a:rPr>
              <a:t> del miembro inferior derecho. Se les aplicó el test de equilibrio de </a:t>
            </a:r>
            <a:r>
              <a:rPr lang="es-VE" sz="1600" dirty="0" err="1" smtClean="0">
                <a:solidFill>
                  <a:schemeClr val="bg1"/>
                </a:solidFill>
              </a:rPr>
              <a:t>Berg</a:t>
            </a:r>
            <a:r>
              <a:rPr lang="es-VE" sz="1600" dirty="0" smtClean="0">
                <a:solidFill>
                  <a:schemeClr val="bg1"/>
                </a:solidFill>
              </a:rPr>
              <a:t>, separando los </a:t>
            </a:r>
            <a:r>
              <a:rPr lang="es-VE" sz="1600" dirty="0" err="1" smtClean="0">
                <a:solidFill>
                  <a:schemeClr val="bg1"/>
                </a:solidFill>
              </a:rPr>
              <a:t>items</a:t>
            </a:r>
            <a:r>
              <a:rPr lang="es-VE" sz="1600" dirty="0" smtClean="0">
                <a:solidFill>
                  <a:schemeClr val="bg1"/>
                </a:solidFill>
              </a:rPr>
              <a:t> de postura de los </a:t>
            </a:r>
            <a:r>
              <a:rPr lang="es-VE" sz="1600" dirty="0" err="1" smtClean="0">
                <a:solidFill>
                  <a:schemeClr val="bg1"/>
                </a:solidFill>
              </a:rPr>
              <a:t>items</a:t>
            </a:r>
            <a:r>
              <a:rPr lang="es-VE" sz="1600" dirty="0" smtClean="0">
                <a:solidFill>
                  <a:schemeClr val="bg1"/>
                </a:solidFill>
              </a:rPr>
              <a:t> de marcha. Además se aplicó la plataforma de fuerza para controlar el centro de gravedad, mediante el monitor y la distribución del peso del </a:t>
            </a:r>
            <a:r>
              <a:rPr lang="es-VE" sz="1600" dirty="0" err="1" smtClean="0">
                <a:solidFill>
                  <a:schemeClr val="bg1"/>
                </a:solidFill>
              </a:rPr>
              <a:t>cuerpo.Se</a:t>
            </a:r>
            <a:r>
              <a:rPr lang="es-VE" sz="1600" dirty="0" smtClean="0">
                <a:solidFill>
                  <a:schemeClr val="bg1"/>
                </a:solidFill>
              </a:rPr>
              <a:t> excluyeron los pacientes con </a:t>
            </a:r>
            <a:r>
              <a:rPr lang="es-VE" sz="1600" dirty="0" err="1" smtClean="0">
                <a:solidFill>
                  <a:schemeClr val="bg1"/>
                </a:solidFill>
              </a:rPr>
              <a:t>transtornos</a:t>
            </a:r>
            <a:r>
              <a:rPr lang="es-VE" sz="1600" dirty="0" smtClean="0">
                <a:solidFill>
                  <a:schemeClr val="bg1"/>
                </a:solidFill>
              </a:rPr>
              <a:t> visuales, ortopédicos y otros </a:t>
            </a:r>
            <a:r>
              <a:rPr lang="es-VE" sz="1600" dirty="0" err="1" smtClean="0">
                <a:solidFill>
                  <a:schemeClr val="bg1"/>
                </a:solidFill>
              </a:rPr>
              <a:t>transtornos</a:t>
            </a:r>
            <a:r>
              <a:rPr lang="es-VE" sz="1600" dirty="0" smtClean="0">
                <a:solidFill>
                  <a:schemeClr val="bg1"/>
                </a:solidFill>
              </a:rPr>
              <a:t> neurológicos .</a:t>
            </a:r>
          </a:p>
          <a:p>
            <a:pPr algn="just">
              <a:buNone/>
            </a:pPr>
            <a:r>
              <a:rPr lang="es-VE" sz="1600" dirty="0" smtClean="0">
                <a:solidFill>
                  <a:schemeClr val="bg1"/>
                </a:solidFill>
              </a:rPr>
              <a:t>        </a:t>
            </a:r>
            <a:r>
              <a:rPr lang="es-VE" sz="1600" dirty="0" err="1" smtClean="0">
                <a:solidFill>
                  <a:schemeClr val="bg1"/>
                </a:solidFill>
              </a:rPr>
              <a:t>Resultados:No</a:t>
            </a:r>
            <a:r>
              <a:rPr lang="es-VE" sz="1600" dirty="0" smtClean="0">
                <a:solidFill>
                  <a:schemeClr val="bg1"/>
                </a:solidFill>
              </a:rPr>
              <a:t> hubo diferencias significativas entre la prueba de Equilibrio de </a:t>
            </a:r>
            <a:r>
              <a:rPr lang="es-VE" sz="1600" dirty="0" err="1" smtClean="0">
                <a:solidFill>
                  <a:schemeClr val="bg1"/>
                </a:solidFill>
              </a:rPr>
              <a:t>Berg</a:t>
            </a:r>
            <a:r>
              <a:rPr lang="es-VE" sz="1600" dirty="0" smtClean="0">
                <a:solidFill>
                  <a:schemeClr val="bg1"/>
                </a:solidFill>
              </a:rPr>
              <a:t> y las medidas que arrojó la plataforma de fuerza.</a:t>
            </a:r>
          </a:p>
          <a:p>
            <a:pPr algn="just">
              <a:buNone/>
            </a:pPr>
            <a:r>
              <a:rPr lang="es-VE" sz="1600" dirty="0" smtClean="0">
                <a:solidFill>
                  <a:schemeClr val="bg1"/>
                </a:solidFill>
              </a:rPr>
              <a:t>        Hubo una mediana significancia estadística entre el subgrupo de pacientes que aprobaron el test de postura y los que tuvieron mayor balance </a:t>
            </a:r>
            <a:r>
              <a:rPr lang="es-VE" sz="1600" dirty="0" err="1" smtClean="0">
                <a:solidFill>
                  <a:schemeClr val="bg1"/>
                </a:solidFill>
              </a:rPr>
              <a:t>anteroposterior</a:t>
            </a:r>
            <a:r>
              <a:rPr lang="es-VE" sz="1600" dirty="0" smtClean="0">
                <a:solidFill>
                  <a:schemeClr val="bg1"/>
                </a:solidFill>
              </a:rPr>
              <a:t> en la plataforma de fuerza.</a:t>
            </a:r>
          </a:p>
          <a:p>
            <a:pPr algn="just">
              <a:buNone/>
            </a:pPr>
            <a:r>
              <a:rPr lang="es-VE" sz="1600" dirty="0" smtClean="0">
                <a:solidFill>
                  <a:schemeClr val="bg1"/>
                </a:solidFill>
              </a:rPr>
              <a:t>        </a:t>
            </a:r>
            <a:endParaRPr lang="es-VE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TONO  POSTURAL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-</a:t>
            </a:r>
            <a:r>
              <a:rPr lang="es-VE" sz="2600" dirty="0" smtClean="0">
                <a:solidFill>
                  <a:schemeClr val="bg1"/>
                </a:solidFill>
              </a:rPr>
              <a:t>FIJACIÓN DE SEGMENTOS</a:t>
            </a:r>
          </a:p>
          <a:p>
            <a:pPr>
              <a:buNone/>
            </a:pPr>
            <a:endParaRPr lang="es-VE" sz="2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sz="2600" dirty="0" smtClean="0">
                <a:solidFill>
                  <a:schemeClr val="bg1"/>
                </a:solidFill>
              </a:rPr>
              <a:t>-REFLEJO MIOTÁTICO</a:t>
            </a:r>
          </a:p>
          <a:p>
            <a:pPr>
              <a:buNone/>
            </a:pPr>
            <a:endParaRPr lang="es-VE" sz="2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sz="2600" dirty="0" smtClean="0">
                <a:solidFill>
                  <a:schemeClr val="bg1"/>
                </a:solidFill>
              </a:rPr>
              <a:t>-REFLEJO DE SOSTÉN</a:t>
            </a:r>
          </a:p>
          <a:p>
            <a:pPr>
              <a:buNone/>
            </a:pPr>
            <a:endParaRPr lang="es-VE" sz="2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sz="2600" dirty="0" smtClean="0">
                <a:solidFill>
                  <a:schemeClr val="bg1"/>
                </a:solidFill>
              </a:rPr>
              <a:t>-CONTROL DE LA CABEZA</a:t>
            </a:r>
          </a:p>
          <a:p>
            <a:pPr>
              <a:buNone/>
            </a:pPr>
            <a:r>
              <a:rPr lang="es-VE" sz="2600" dirty="0" smtClean="0">
                <a:solidFill>
                  <a:schemeClr val="bg1"/>
                </a:solidFill>
              </a:rPr>
              <a:t>(</a:t>
            </a:r>
            <a:r>
              <a:rPr lang="es-VE" sz="2600" dirty="0" err="1" smtClean="0">
                <a:solidFill>
                  <a:schemeClr val="bg1"/>
                </a:solidFill>
              </a:rPr>
              <a:t>Otolítos</a:t>
            </a:r>
            <a:r>
              <a:rPr lang="es-VE" sz="2600" dirty="0" smtClean="0">
                <a:solidFill>
                  <a:schemeClr val="bg1"/>
                </a:solidFill>
              </a:rPr>
              <a:t> del Laberinto)</a:t>
            </a:r>
          </a:p>
          <a:p>
            <a:pPr>
              <a:buNone/>
            </a:pPr>
            <a:endParaRPr lang="es-VE" sz="1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sz="1200" dirty="0" err="1" smtClean="0">
                <a:solidFill>
                  <a:schemeClr val="bg1"/>
                </a:solidFill>
              </a:rPr>
              <a:t>Fustinoni,O.Semiología</a:t>
            </a:r>
            <a:r>
              <a:rPr lang="es-VE" sz="1200" dirty="0" smtClean="0">
                <a:solidFill>
                  <a:schemeClr val="bg1"/>
                </a:solidFill>
              </a:rPr>
              <a:t> del sistema </a:t>
            </a:r>
            <a:r>
              <a:rPr lang="es-VE" sz="1200" dirty="0" err="1" smtClean="0">
                <a:solidFill>
                  <a:schemeClr val="bg1"/>
                </a:solidFill>
              </a:rPr>
              <a:t>nervioso.Editorial</a:t>
            </a:r>
            <a:r>
              <a:rPr lang="es-VE" sz="1200" dirty="0" smtClean="0">
                <a:solidFill>
                  <a:schemeClr val="bg1"/>
                </a:solidFill>
              </a:rPr>
              <a:t> El Ateneo.14ava </a:t>
            </a:r>
            <a:r>
              <a:rPr lang="es-VE" sz="1200" dirty="0" err="1" smtClean="0">
                <a:solidFill>
                  <a:schemeClr val="bg1"/>
                </a:solidFill>
              </a:rPr>
              <a:t>Edición.Argentina</a:t>
            </a:r>
            <a:r>
              <a:rPr lang="es-VE" sz="1200" dirty="0" smtClean="0">
                <a:solidFill>
                  <a:schemeClr val="bg1"/>
                </a:solidFill>
              </a:rPr>
              <a:t>.</a:t>
            </a:r>
          </a:p>
          <a:p>
            <a:endParaRPr lang="es-VE" dirty="0" smtClean="0"/>
          </a:p>
          <a:p>
            <a:endParaRPr lang="es-VE" dirty="0"/>
          </a:p>
        </p:txBody>
      </p:sp>
      <p:pic>
        <p:nvPicPr>
          <p:cNvPr id="9" name="Picture 2" descr="http://www.kalipedia.com/kalipediamedia/cienciasnaturales/media/200704/17/delavida/20070417klpcnavid_159.Ees.SC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4786322"/>
            <a:ext cx="2500330" cy="1214446"/>
          </a:xfrm>
          <a:prstGeom prst="rect">
            <a:avLst/>
          </a:prstGeom>
          <a:noFill/>
        </p:spPr>
      </p:pic>
      <p:pic>
        <p:nvPicPr>
          <p:cNvPr id="10" name="9 Imagen" descr="C:\Users\Usuario\Pictures\MUS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786322"/>
            <a:ext cx="1785950" cy="1214446"/>
          </a:xfrm>
          <a:prstGeom prst="rect">
            <a:avLst/>
          </a:prstGeom>
          <a:noFill/>
        </p:spPr>
      </p:pic>
      <p:pic>
        <p:nvPicPr>
          <p:cNvPr id="13" name="Picture 4" descr="C:\Users\Usuario\Pictures\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571612"/>
            <a:ext cx="4286280" cy="3203084"/>
          </a:xfrm>
          <a:prstGeom prst="rect">
            <a:avLst/>
          </a:prstGeom>
          <a:noFill/>
        </p:spPr>
      </p:pic>
      <p:pic>
        <p:nvPicPr>
          <p:cNvPr id="14" name="Picture 2" descr="E:\img3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1571612"/>
            <a:ext cx="1857388" cy="1785950"/>
          </a:xfrm>
          <a:prstGeom prst="rect">
            <a:avLst/>
          </a:prstGeom>
          <a:noFill/>
        </p:spPr>
      </p:pic>
      <p:sp>
        <p:nvSpPr>
          <p:cNvPr id="15" name="14 Flecha doblada"/>
          <p:cNvSpPr/>
          <p:nvPr/>
        </p:nvSpPr>
        <p:spPr>
          <a:xfrm>
            <a:off x="6000760" y="2500306"/>
            <a:ext cx="813816" cy="2500330"/>
          </a:xfrm>
          <a:prstGeom prst="bentArrow">
            <a:avLst>
              <a:gd name="adj1" fmla="val 10680"/>
              <a:gd name="adj2" fmla="val 27754"/>
              <a:gd name="adj3" fmla="val 25000"/>
              <a:gd name="adj4" fmla="val 6137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schemeClr val="tx1"/>
              </a:solidFill>
            </a:endParaRPr>
          </a:p>
        </p:txBody>
      </p:sp>
      <p:sp>
        <p:nvSpPr>
          <p:cNvPr id="16" name="15 Flecha abajo"/>
          <p:cNvSpPr/>
          <p:nvPr/>
        </p:nvSpPr>
        <p:spPr>
          <a:xfrm>
            <a:off x="5286380" y="3071810"/>
            <a:ext cx="214314" cy="7143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Flecha abajo"/>
          <p:cNvSpPr/>
          <p:nvPr/>
        </p:nvSpPr>
        <p:spPr>
          <a:xfrm>
            <a:off x="8143900" y="3571876"/>
            <a:ext cx="270318" cy="147847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Flecha abajo"/>
          <p:cNvSpPr/>
          <p:nvPr/>
        </p:nvSpPr>
        <p:spPr>
          <a:xfrm>
            <a:off x="7500958" y="4000504"/>
            <a:ext cx="270318" cy="104984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19 Flecha abajo"/>
          <p:cNvSpPr/>
          <p:nvPr/>
        </p:nvSpPr>
        <p:spPr>
          <a:xfrm>
            <a:off x="5500694" y="3714752"/>
            <a:ext cx="28575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BIBLIOGRAFÍA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                                     BIBLIOGRAFIA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1.-Becerril-Sanchez-Aldana,A.C.2008.transtornos del </a:t>
            </a:r>
            <a:r>
              <a:rPr lang="es-VE" dirty="0" err="1" smtClean="0">
                <a:solidFill>
                  <a:schemeClr val="bg1"/>
                </a:solidFill>
              </a:rPr>
              <a:t>equilibrio:vértigos</a:t>
            </a:r>
            <a:r>
              <a:rPr lang="es-VE" dirty="0" smtClean="0">
                <a:solidFill>
                  <a:schemeClr val="bg1"/>
                </a:solidFill>
              </a:rPr>
              <a:t> y Ataxia.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2.-Frykberg,G.E.Lindmark,B.Lanshammar,H.Borg,J.2007.J </a:t>
            </a:r>
            <a:r>
              <a:rPr lang="es-VE" dirty="0" err="1" smtClean="0">
                <a:solidFill>
                  <a:schemeClr val="bg1"/>
                </a:solidFill>
              </a:rPr>
              <a:t>Rehabil</a:t>
            </a:r>
            <a:r>
              <a:rPr lang="es-VE" dirty="0" smtClean="0">
                <a:solidFill>
                  <a:schemeClr val="bg1"/>
                </a:solidFill>
              </a:rPr>
              <a:t> Med.39:448-453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3.-Fustinoni,O.Semiología del sistema </a:t>
            </a:r>
            <a:r>
              <a:rPr lang="es-VE" dirty="0" err="1" smtClean="0">
                <a:solidFill>
                  <a:schemeClr val="bg1"/>
                </a:solidFill>
              </a:rPr>
              <a:t>nervioso.Editorial</a:t>
            </a:r>
            <a:r>
              <a:rPr lang="es-VE" dirty="0" smtClean="0">
                <a:solidFill>
                  <a:schemeClr val="bg1"/>
                </a:solidFill>
              </a:rPr>
              <a:t> El Ateneo.14ava </a:t>
            </a:r>
            <a:r>
              <a:rPr lang="es-VE" dirty="0" err="1" smtClean="0">
                <a:solidFill>
                  <a:schemeClr val="bg1"/>
                </a:solidFill>
              </a:rPr>
              <a:t>Edición.Argentina</a:t>
            </a:r>
            <a:r>
              <a:rPr lang="es-VE" dirty="0" smtClean="0">
                <a:solidFill>
                  <a:schemeClr val="bg1"/>
                </a:solidFill>
              </a:rPr>
              <a:t>.  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4.-Kendalls,F.Kendalls,E.Geise-Provance,M.Anthony-Roman,W.Musculos.Pruebas </a:t>
            </a:r>
            <a:r>
              <a:rPr lang="es-VE" dirty="0" err="1" smtClean="0">
                <a:solidFill>
                  <a:schemeClr val="bg1"/>
                </a:solidFill>
              </a:rPr>
              <a:t>Funcionales.Postura</a:t>
            </a:r>
            <a:r>
              <a:rPr lang="es-VE" dirty="0" smtClean="0">
                <a:solidFill>
                  <a:schemeClr val="bg1"/>
                </a:solidFill>
              </a:rPr>
              <a:t> y dolor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5.-Ramirez-Camacho.2002.tratamiento de los </a:t>
            </a:r>
            <a:r>
              <a:rPr lang="es-VE" dirty="0" err="1" smtClean="0">
                <a:solidFill>
                  <a:schemeClr val="bg1"/>
                </a:solidFill>
              </a:rPr>
              <a:t>transtornos</a:t>
            </a:r>
            <a:r>
              <a:rPr lang="es-VE" dirty="0" smtClean="0">
                <a:solidFill>
                  <a:schemeClr val="bg1"/>
                </a:solidFill>
              </a:rPr>
              <a:t> del equilibrio. Información Terapéutica del Sistema Nacional de </a:t>
            </a:r>
            <a:r>
              <a:rPr lang="es-VE" dirty="0" err="1" smtClean="0">
                <a:solidFill>
                  <a:schemeClr val="bg1"/>
                </a:solidFill>
              </a:rPr>
              <a:t>Salud.Vol</a:t>
            </a:r>
            <a:r>
              <a:rPr lang="es-VE" dirty="0" smtClean="0">
                <a:solidFill>
                  <a:schemeClr val="bg1"/>
                </a:solidFill>
              </a:rPr>
              <a:t> 26(2).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6.- J. </a:t>
            </a:r>
            <a:r>
              <a:rPr lang="es-VE" dirty="0" err="1" smtClean="0">
                <a:solidFill>
                  <a:schemeClr val="bg1"/>
                </a:solidFill>
              </a:rPr>
              <a:t>Sanchez,A</a:t>
            </a:r>
            <a:r>
              <a:rPr lang="es-VE" dirty="0" smtClean="0">
                <a:solidFill>
                  <a:schemeClr val="bg1"/>
                </a:solidFill>
              </a:rPr>
              <a:t>. </a:t>
            </a:r>
            <a:r>
              <a:rPr lang="es-VE" dirty="0" err="1" smtClean="0">
                <a:solidFill>
                  <a:schemeClr val="bg1"/>
                </a:solidFill>
              </a:rPr>
              <a:t>Ferrero.Aguilar,J</a:t>
            </a:r>
            <a:r>
              <a:rPr lang="es-VE" dirty="0" smtClean="0">
                <a:solidFill>
                  <a:schemeClr val="bg1"/>
                </a:solidFill>
              </a:rPr>
              <a:t>. y col.2008.Manual SERMEF de Rehabilitación y  Medicina </a:t>
            </a:r>
            <a:r>
              <a:rPr lang="es-VE" dirty="0" err="1" smtClean="0">
                <a:solidFill>
                  <a:schemeClr val="bg1"/>
                </a:solidFill>
              </a:rPr>
              <a:t>Fisica.España</a:t>
            </a:r>
            <a:r>
              <a:rPr lang="es-VE" dirty="0" smtClean="0">
                <a:solidFill>
                  <a:schemeClr val="bg1"/>
                </a:solidFill>
              </a:rPr>
              <a:t> .</a:t>
            </a:r>
          </a:p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7.-Stokes, M.2006.Rehabilitación Neurológica.Harcourt.Madrid.3-44</a:t>
            </a:r>
            <a:endParaRPr lang="es-V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Autofit/>
          </a:bodyPr>
          <a:lstStyle/>
          <a:p>
            <a:r>
              <a:rPr lang="es-VE" sz="8800" dirty="0" smtClean="0">
                <a:solidFill>
                  <a:schemeClr val="bg1"/>
                </a:solidFill>
                <a:latin typeface="Edwardian Script ITC" pitchFamily="66" charset="0"/>
              </a:rPr>
              <a:t>Gracias</a:t>
            </a:r>
            <a:endParaRPr lang="es-VE" sz="8800" dirty="0">
              <a:solidFill>
                <a:schemeClr val="bg1"/>
              </a:solidFill>
              <a:latin typeface="Edwardian Script ITC" pitchFamily="66" charset="0"/>
            </a:endParaRPr>
          </a:p>
        </p:txBody>
      </p:sp>
      <p:pic>
        <p:nvPicPr>
          <p:cNvPr id="1026" name="Picture 2" descr="C:\Users\Usuario\Pictures\EQUILIBRI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Postura y Equilibrio.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Ficha Bibliográfica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 lnSpcReduction="10000"/>
          </a:bodyPr>
          <a:lstStyle/>
          <a:p>
            <a:r>
              <a:rPr lang="es-VE" sz="2600" u="sng" dirty="0" smtClean="0">
                <a:solidFill>
                  <a:schemeClr val="bg1"/>
                </a:solidFill>
              </a:rPr>
              <a:t>Objetivo</a:t>
            </a:r>
            <a:r>
              <a:rPr lang="es-VE" sz="2600" dirty="0" smtClean="0">
                <a:solidFill>
                  <a:schemeClr val="bg1"/>
                </a:solidFill>
              </a:rPr>
              <a:t>: Establecer correlación entre la evaluación Clínica y el uso de Plataforma de Fuerza en pacientes con antecedentes de ECV.</a:t>
            </a:r>
          </a:p>
          <a:p>
            <a:pPr>
              <a:buNone/>
            </a:pPr>
            <a:endParaRPr lang="es-VE" sz="2600" dirty="0" smtClean="0">
              <a:solidFill>
                <a:schemeClr val="bg1"/>
              </a:solidFill>
            </a:endParaRPr>
          </a:p>
          <a:p>
            <a:r>
              <a:rPr lang="es-VE" sz="2600" u="sng" dirty="0" smtClean="0">
                <a:solidFill>
                  <a:schemeClr val="bg1"/>
                </a:solidFill>
              </a:rPr>
              <a:t>METODOLOGÍA</a:t>
            </a:r>
          </a:p>
          <a:p>
            <a:r>
              <a:rPr lang="es-VE" sz="2600" dirty="0" smtClean="0">
                <a:solidFill>
                  <a:schemeClr val="bg1"/>
                </a:solidFill>
              </a:rPr>
              <a:t>Edad:20-65 años</a:t>
            </a:r>
          </a:p>
          <a:p>
            <a:r>
              <a:rPr lang="es-VE" sz="2600" u="sng" dirty="0" smtClean="0">
                <a:solidFill>
                  <a:schemeClr val="bg1"/>
                </a:solidFill>
              </a:rPr>
              <a:t>Criterios de </a:t>
            </a:r>
            <a:r>
              <a:rPr lang="es-VE" sz="2600" u="sng" dirty="0" err="1" smtClean="0">
                <a:solidFill>
                  <a:schemeClr val="bg1"/>
                </a:solidFill>
              </a:rPr>
              <a:t>Inclusión:ECV</a:t>
            </a:r>
            <a:r>
              <a:rPr lang="es-VE" sz="2600" u="sng" dirty="0" smtClean="0">
                <a:solidFill>
                  <a:schemeClr val="bg1"/>
                </a:solidFill>
              </a:rPr>
              <a:t> </a:t>
            </a:r>
            <a:r>
              <a:rPr lang="es-VE" sz="2600" dirty="0" smtClean="0">
                <a:solidFill>
                  <a:schemeClr val="bg1"/>
                </a:solidFill>
              </a:rPr>
              <a:t>(últimos 6 meses).</a:t>
            </a:r>
          </a:p>
          <a:p>
            <a:r>
              <a:rPr lang="es-VE" sz="2600" dirty="0" err="1" smtClean="0">
                <a:solidFill>
                  <a:schemeClr val="bg1"/>
                </a:solidFill>
              </a:rPr>
              <a:t>Secuela:Paresia</a:t>
            </a:r>
            <a:r>
              <a:rPr lang="es-VE" sz="2600" dirty="0" smtClean="0">
                <a:solidFill>
                  <a:schemeClr val="bg1"/>
                </a:solidFill>
              </a:rPr>
              <a:t> unilateral de miembros Inferiores</a:t>
            </a:r>
          </a:p>
          <a:p>
            <a:r>
              <a:rPr lang="es-VE" sz="2600" dirty="0" smtClean="0">
                <a:solidFill>
                  <a:schemeClr val="bg1"/>
                </a:solidFill>
              </a:rPr>
              <a:t>Habilidad para ponerse de pie al menos 2 min</a:t>
            </a:r>
          </a:p>
          <a:p>
            <a:r>
              <a:rPr lang="es-VE" sz="2600" dirty="0" smtClean="0">
                <a:solidFill>
                  <a:schemeClr val="bg1"/>
                </a:solidFill>
              </a:rPr>
              <a:t>Obedece órdenes Verbales</a:t>
            </a:r>
          </a:p>
          <a:p>
            <a:endParaRPr lang="es-VE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V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Postura y Equilibrio.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Ficha Bibliográfica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s-VE" sz="2400" u="sng" dirty="0" smtClean="0">
                <a:solidFill>
                  <a:schemeClr val="bg1"/>
                </a:solidFill>
              </a:rPr>
              <a:t>Criterios de Exclusión</a:t>
            </a:r>
          </a:p>
          <a:p>
            <a:r>
              <a:rPr lang="es-VE" sz="2400" dirty="0" err="1" smtClean="0">
                <a:solidFill>
                  <a:schemeClr val="bg1"/>
                </a:solidFill>
              </a:rPr>
              <a:t>Transtornos</a:t>
            </a:r>
            <a:r>
              <a:rPr lang="es-VE" sz="2400" dirty="0" smtClean="0">
                <a:solidFill>
                  <a:schemeClr val="bg1"/>
                </a:solidFill>
              </a:rPr>
              <a:t> Visuales</a:t>
            </a:r>
          </a:p>
          <a:p>
            <a:r>
              <a:rPr lang="es-VE" sz="2400" dirty="0" err="1" smtClean="0">
                <a:solidFill>
                  <a:schemeClr val="bg1"/>
                </a:solidFill>
              </a:rPr>
              <a:t>Transtornos</a:t>
            </a:r>
            <a:r>
              <a:rPr lang="es-VE" sz="2400" dirty="0" smtClean="0">
                <a:solidFill>
                  <a:schemeClr val="bg1"/>
                </a:solidFill>
              </a:rPr>
              <a:t> Ortopédicos</a:t>
            </a:r>
          </a:p>
          <a:p>
            <a:r>
              <a:rPr lang="es-VE" sz="2400" dirty="0" smtClean="0">
                <a:solidFill>
                  <a:schemeClr val="bg1"/>
                </a:solidFill>
              </a:rPr>
              <a:t>Otros </a:t>
            </a:r>
            <a:r>
              <a:rPr lang="es-VE" sz="2400" dirty="0" err="1" smtClean="0">
                <a:solidFill>
                  <a:schemeClr val="bg1"/>
                </a:solidFill>
              </a:rPr>
              <a:t>transtornos</a:t>
            </a:r>
            <a:r>
              <a:rPr lang="es-VE" sz="2400" dirty="0" smtClean="0">
                <a:solidFill>
                  <a:schemeClr val="bg1"/>
                </a:solidFill>
              </a:rPr>
              <a:t> Neurológicos</a:t>
            </a:r>
          </a:p>
          <a:p>
            <a:endParaRPr lang="es-VE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sz="2400" u="sng" dirty="0" smtClean="0">
                <a:solidFill>
                  <a:schemeClr val="bg1"/>
                </a:solidFill>
              </a:rPr>
              <a:t>Recursos Humanos</a:t>
            </a: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2 Terapistas</a:t>
            </a: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20 pacientes</a:t>
            </a:r>
            <a:endParaRPr lang="es-VE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Postura y Equilibrio.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Ficha Bibliográfica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es-VE" sz="2400" u="sng" dirty="0" smtClean="0">
                <a:solidFill>
                  <a:schemeClr val="bg1"/>
                </a:solidFill>
              </a:rPr>
              <a:t>Muestra</a:t>
            </a: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20 pacientes.11 con </a:t>
            </a:r>
            <a:r>
              <a:rPr lang="es-VE" sz="2400" dirty="0" err="1" smtClean="0">
                <a:solidFill>
                  <a:schemeClr val="bg1"/>
                </a:solidFill>
              </a:rPr>
              <a:t>paresia</a:t>
            </a:r>
            <a:r>
              <a:rPr lang="es-VE" sz="2400" dirty="0" smtClean="0">
                <a:solidFill>
                  <a:schemeClr val="bg1"/>
                </a:solidFill>
              </a:rPr>
              <a:t> Miembro </a:t>
            </a:r>
            <a:r>
              <a:rPr lang="es-VE" sz="2400" dirty="0" err="1" smtClean="0">
                <a:solidFill>
                  <a:schemeClr val="bg1"/>
                </a:solidFill>
              </a:rPr>
              <a:t>Inf</a:t>
            </a:r>
            <a:r>
              <a:rPr lang="es-VE" sz="2400" dirty="0" smtClean="0">
                <a:solidFill>
                  <a:schemeClr val="bg1"/>
                </a:solidFill>
              </a:rPr>
              <a:t> derecho</a:t>
            </a: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                         9 con </a:t>
            </a:r>
            <a:r>
              <a:rPr lang="es-VE" sz="2400" dirty="0" err="1" smtClean="0">
                <a:solidFill>
                  <a:schemeClr val="bg1"/>
                </a:solidFill>
              </a:rPr>
              <a:t>paresia</a:t>
            </a:r>
            <a:r>
              <a:rPr lang="es-VE" sz="2400" dirty="0" smtClean="0">
                <a:solidFill>
                  <a:schemeClr val="bg1"/>
                </a:solidFill>
              </a:rPr>
              <a:t> Miembro </a:t>
            </a:r>
            <a:r>
              <a:rPr lang="es-VE" sz="2400" dirty="0" err="1" smtClean="0">
                <a:solidFill>
                  <a:schemeClr val="bg1"/>
                </a:solidFill>
              </a:rPr>
              <a:t>Inf</a:t>
            </a:r>
            <a:r>
              <a:rPr lang="es-VE" sz="2400" dirty="0" smtClean="0">
                <a:solidFill>
                  <a:schemeClr val="bg1"/>
                </a:solidFill>
              </a:rPr>
              <a:t>  Izqdo.</a:t>
            </a: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18 caminaban sin apoyo</a:t>
            </a: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2 con andador</a:t>
            </a: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1 con bastón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Postura y </a:t>
            </a:r>
            <a:r>
              <a:rPr lang="es-VE" dirty="0" err="1" smtClean="0">
                <a:solidFill>
                  <a:schemeClr val="bg1"/>
                </a:solidFill>
              </a:rPr>
              <a:t>Equilibrio.Ficha</a:t>
            </a:r>
            <a:r>
              <a:rPr lang="es-VE" dirty="0" smtClean="0">
                <a:solidFill>
                  <a:schemeClr val="bg1"/>
                </a:solidFill>
              </a:rPr>
              <a:t> Bibliográfica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s-VE" sz="2400" u="sng" dirty="0" smtClean="0">
                <a:solidFill>
                  <a:schemeClr val="bg1"/>
                </a:solidFill>
              </a:rPr>
              <a:t>Instrumentos:</a:t>
            </a: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Test de Equilibrio de </a:t>
            </a:r>
            <a:r>
              <a:rPr lang="es-VE" sz="2400" dirty="0" err="1" smtClean="0">
                <a:solidFill>
                  <a:schemeClr val="bg1"/>
                </a:solidFill>
              </a:rPr>
              <a:t>Berg</a:t>
            </a:r>
            <a:r>
              <a:rPr lang="es-VE" sz="2400" dirty="0" smtClean="0">
                <a:solidFill>
                  <a:schemeClr val="bg1"/>
                </a:solidFill>
              </a:rPr>
              <a:t>: 2 partes</a:t>
            </a: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Estática (6 </a:t>
            </a:r>
            <a:r>
              <a:rPr lang="es-VE" sz="2400" dirty="0" err="1" smtClean="0">
                <a:solidFill>
                  <a:schemeClr val="bg1"/>
                </a:solidFill>
              </a:rPr>
              <a:t>items</a:t>
            </a:r>
            <a:r>
              <a:rPr lang="es-VE" sz="2400" dirty="0" smtClean="0">
                <a:solidFill>
                  <a:schemeClr val="bg1"/>
                </a:solidFill>
              </a:rPr>
              <a:t>)</a:t>
            </a: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Dinámica (8 </a:t>
            </a:r>
            <a:r>
              <a:rPr lang="es-VE" sz="2400" dirty="0" err="1" smtClean="0">
                <a:solidFill>
                  <a:schemeClr val="bg1"/>
                </a:solidFill>
              </a:rPr>
              <a:t>items</a:t>
            </a:r>
            <a:r>
              <a:rPr lang="es-VE" sz="2400" dirty="0" smtClean="0">
                <a:solidFill>
                  <a:schemeClr val="bg1"/>
                </a:solidFill>
              </a:rPr>
              <a:t>)</a:t>
            </a:r>
          </a:p>
          <a:p>
            <a:pPr>
              <a:buNone/>
            </a:pPr>
            <a:endParaRPr lang="es-VE" sz="2400" u="sng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sz="2400" u="sng" dirty="0" smtClean="0">
                <a:solidFill>
                  <a:schemeClr val="bg1"/>
                </a:solidFill>
              </a:rPr>
              <a:t>Plataforma de Fuerza </a:t>
            </a:r>
            <a:r>
              <a:rPr lang="es-VE" sz="2400" dirty="0" smtClean="0">
                <a:solidFill>
                  <a:schemeClr val="bg1"/>
                </a:solidFill>
              </a:rPr>
              <a:t>(Centro de gravedad: Monitor y  Peso del cuerpo: Igual/Más/Mucho más.</a:t>
            </a:r>
          </a:p>
          <a:p>
            <a:pPr>
              <a:buNone/>
            </a:pPr>
            <a:endParaRPr lang="es-VE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Aprobado Comité </a:t>
            </a:r>
            <a:r>
              <a:rPr lang="es-VE" sz="2400" dirty="0" err="1" smtClean="0">
                <a:solidFill>
                  <a:schemeClr val="bg1"/>
                </a:solidFill>
              </a:rPr>
              <a:t>Ética:Consentimiento</a:t>
            </a:r>
            <a:r>
              <a:rPr lang="es-VE" sz="2400" dirty="0" smtClean="0">
                <a:solidFill>
                  <a:schemeClr val="bg1"/>
                </a:solidFill>
              </a:rPr>
              <a:t> Informado</a:t>
            </a:r>
            <a:endParaRPr lang="es-VE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Postura y Equilibrio.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Ficha Bibliográfica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pPr>
              <a:buNone/>
            </a:pPr>
            <a:r>
              <a:rPr lang="es-VE" dirty="0" smtClean="0">
                <a:solidFill>
                  <a:schemeClr val="bg1"/>
                </a:solidFill>
              </a:rPr>
              <a:t>                           </a:t>
            </a:r>
            <a:r>
              <a:rPr lang="es-VE" sz="2400" dirty="0" smtClean="0">
                <a:solidFill>
                  <a:schemeClr val="bg1"/>
                </a:solidFill>
              </a:rPr>
              <a:t>RESULTADOS</a:t>
            </a:r>
          </a:p>
          <a:p>
            <a:pPr marL="514350" indent="-514350"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No hubo diferencias significativas entre métodos</a:t>
            </a:r>
          </a:p>
          <a:p>
            <a:endParaRPr lang="es-VE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Correlación significativa entre test estático de </a:t>
            </a:r>
            <a:r>
              <a:rPr lang="es-VE" sz="2400" dirty="0" err="1" smtClean="0">
                <a:solidFill>
                  <a:schemeClr val="bg1"/>
                </a:solidFill>
              </a:rPr>
              <a:t>Berg</a:t>
            </a:r>
            <a:r>
              <a:rPr lang="es-VE" sz="2400" dirty="0" smtClean="0">
                <a:solidFill>
                  <a:schemeClr val="bg1"/>
                </a:solidFill>
              </a:rPr>
              <a:t>  y     del centro de gravedad.</a:t>
            </a:r>
          </a:p>
          <a:p>
            <a:pPr>
              <a:buNone/>
            </a:pPr>
            <a:endParaRPr lang="es-VE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VE" sz="2400" dirty="0" smtClean="0">
                <a:solidFill>
                  <a:schemeClr val="bg1"/>
                </a:solidFill>
              </a:rPr>
              <a:t>Los </a:t>
            </a:r>
            <a:r>
              <a:rPr lang="es-VE" sz="2400" dirty="0" err="1" smtClean="0">
                <a:solidFill>
                  <a:schemeClr val="bg1"/>
                </a:solidFill>
              </a:rPr>
              <a:t>pac</a:t>
            </a:r>
            <a:r>
              <a:rPr lang="es-VE" sz="2400" dirty="0" smtClean="0">
                <a:solidFill>
                  <a:schemeClr val="bg1"/>
                </a:solidFill>
              </a:rPr>
              <a:t> con puntaje máximo de </a:t>
            </a:r>
            <a:r>
              <a:rPr lang="es-VE" sz="2400" dirty="0" err="1" smtClean="0">
                <a:solidFill>
                  <a:schemeClr val="bg1"/>
                </a:solidFill>
              </a:rPr>
              <a:t>Berg:Variaciones</a:t>
            </a:r>
            <a:r>
              <a:rPr lang="es-VE" sz="2400" dirty="0" smtClean="0">
                <a:solidFill>
                  <a:schemeClr val="bg1"/>
                </a:solidFill>
              </a:rPr>
              <a:t>     en el Centro de gravedad   </a:t>
            </a:r>
            <a:r>
              <a:rPr lang="es-VE" dirty="0" smtClean="0">
                <a:solidFill>
                  <a:schemeClr val="bg1"/>
                </a:solidFill>
              </a:rPr>
              <a:t>  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6" name="5 Flecha arriba"/>
          <p:cNvSpPr/>
          <p:nvPr/>
        </p:nvSpPr>
        <p:spPr>
          <a:xfrm>
            <a:off x="2071670" y="3857628"/>
            <a:ext cx="285752" cy="406904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smtClean="0">
                <a:solidFill>
                  <a:schemeClr val="bg1"/>
                </a:solidFill>
              </a:rPr>
              <a:t> </a:t>
            </a:r>
            <a:endParaRPr lang="es-V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POSTURA 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SEMIOLOGÍA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solidFill>
            <a:srgbClr val="7030A0"/>
          </a:solidFill>
        </p:spPr>
        <p:txBody>
          <a:bodyPr>
            <a:normAutofit fontScale="92500" lnSpcReduction="1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Cabeza  90°</a:t>
            </a:r>
          </a:p>
          <a:p>
            <a:r>
              <a:rPr lang="es-VE" dirty="0" err="1" smtClean="0">
                <a:solidFill>
                  <a:schemeClr val="bg1"/>
                </a:solidFill>
              </a:rPr>
              <a:t>Interescapular</a:t>
            </a:r>
            <a:r>
              <a:rPr lang="es-VE" dirty="0" smtClean="0">
                <a:solidFill>
                  <a:schemeClr val="bg1"/>
                </a:solidFill>
              </a:rPr>
              <a:t> 10 cm.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Hombros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 Codos poco  doblados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Alineación de la espalda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Columna: 4 curvaturas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Caderas 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 Rótulas hacia adelante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Dedos hacia afuera </a:t>
            </a:r>
          </a:p>
          <a:p>
            <a:r>
              <a:rPr lang="es-VE" sz="1200" dirty="0" smtClean="0">
                <a:solidFill>
                  <a:schemeClr val="bg1"/>
                </a:solidFill>
              </a:rPr>
              <a:t>Kendalls,F.Kendalls,E.Geise-Provance,M.Anthony-Roman,W.Musculos.Pruebas</a:t>
            </a:r>
            <a:r>
              <a:rPr lang="es-VE" dirty="0" smtClean="0">
                <a:solidFill>
                  <a:schemeClr val="bg1"/>
                </a:solidFill>
              </a:rPr>
              <a:t> </a:t>
            </a:r>
          </a:p>
          <a:p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s-VE" dirty="0"/>
          </a:p>
        </p:txBody>
      </p:sp>
      <p:pic>
        <p:nvPicPr>
          <p:cNvPr id="5124" name="Picture 4" descr="http://t2.gstatic.com/images?q=tbn:ANd9GcQNOIXeBSjMYhRKED-p9nooyocqymCRWYoUPzsmnErRrhufBwPsc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71612"/>
            <a:ext cx="4143404" cy="4714908"/>
          </a:xfrm>
          <a:prstGeom prst="rect">
            <a:avLst/>
          </a:prstGeom>
          <a:noFill/>
        </p:spPr>
      </p:pic>
      <p:sp>
        <p:nvSpPr>
          <p:cNvPr id="17" name="16 Conector"/>
          <p:cNvSpPr/>
          <p:nvPr/>
        </p:nvSpPr>
        <p:spPr>
          <a:xfrm>
            <a:off x="8643966" y="3643314"/>
            <a:ext cx="142876" cy="15239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Conector"/>
          <p:cNvSpPr/>
          <p:nvPr/>
        </p:nvSpPr>
        <p:spPr>
          <a:xfrm>
            <a:off x="8429652" y="2857496"/>
            <a:ext cx="142876" cy="15239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Conector"/>
          <p:cNvSpPr/>
          <p:nvPr/>
        </p:nvSpPr>
        <p:spPr>
          <a:xfrm>
            <a:off x="8715404" y="2357430"/>
            <a:ext cx="142876" cy="15239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19 Conector"/>
          <p:cNvSpPr/>
          <p:nvPr/>
        </p:nvSpPr>
        <p:spPr>
          <a:xfrm>
            <a:off x="8286776" y="3357562"/>
            <a:ext cx="142876" cy="15239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POSTURA</a:t>
            </a:r>
            <a:br>
              <a:rPr lang="es-VE" dirty="0" smtClean="0">
                <a:solidFill>
                  <a:schemeClr val="bg1"/>
                </a:solidFill>
              </a:rPr>
            </a:br>
            <a:r>
              <a:rPr lang="es-VE" dirty="0" smtClean="0">
                <a:solidFill>
                  <a:schemeClr val="bg1"/>
                </a:solidFill>
              </a:rPr>
              <a:t>Tipos de Postura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2286000" y="3105835"/>
            <a:ext cx="4572000" cy="28392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endParaRPr lang="es-ES" sz="1050" u="sng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just">
              <a:buNone/>
            </a:pPr>
            <a:r>
              <a:rPr lang="es-ES" sz="1050" u="sng" dirty="0" smtClean="0">
                <a:solidFill>
                  <a:schemeClr val="bg1"/>
                </a:solidFill>
                <a:latin typeface="Comic Sans MS" pitchFamily="66" charset="0"/>
              </a:rPr>
              <a:t>Bates,B.1999.Propedetica </a:t>
            </a:r>
            <a:r>
              <a:rPr lang="es-ES" sz="1050" u="sng" dirty="0" err="1" smtClean="0">
                <a:solidFill>
                  <a:schemeClr val="bg1"/>
                </a:solidFill>
                <a:latin typeface="Comic Sans MS" pitchFamily="66" charset="0"/>
              </a:rPr>
              <a:t>Médica.Mc</a:t>
            </a:r>
            <a:r>
              <a:rPr lang="es-ES" sz="1050" u="sng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ES" sz="1050" u="sng" dirty="0" err="1" smtClean="0">
                <a:solidFill>
                  <a:schemeClr val="bg1"/>
                </a:solidFill>
                <a:latin typeface="Comic Sans MS" pitchFamily="66" charset="0"/>
              </a:rPr>
              <a:t>Graw</a:t>
            </a:r>
            <a:r>
              <a:rPr lang="es-ES" sz="1050" u="sng" dirty="0" smtClean="0">
                <a:solidFill>
                  <a:schemeClr val="bg1"/>
                </a:solidFill>
                <a:latin typeface="Comic Sans MS" pitchFamily="66" charset="0"/>
              </a:rPr>
              <a:t> Hill.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 POSTURA.ESCOLIOSIS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Rectángulo"/>
          <p:cNvSpPr/>
          <p:nvPr/>
        </p:nvSpPr>
        <p:spPr>
          <a:xfrm flipH="1">
            <a:off x="4071934" y="3714752"/>
            <a:ext cx="571504" cy="5715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Flecha abajo"/>
          <p:cNvSpPr/>
          <p:nvPr/>
        </p:nvSpPr>
        <p:spPr>
          <a:xfrm>
            <a:off x="5357818" y="3429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POSTURA.ESCOLIOSIS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s-VE" dirty="0" smtClean="0">
                <a:solidFill>
                  <a:schemeClr val="bg1"/>
                </a:solidFill>
              </a:rPr>
              <a:t>POSTURA.ESCOLIOSIS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Rectángulo"/>
          <p:cNvSpPr/>
          <p:nvPr/>
        </p:nvSpPr>
        <p:spPr>
          <a:xfrm>
            <a:off x="4714876" y="3429000"/>
            <a:ext cx="285752" cy="628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5259</TotalTime>
  <Words>1259</Words>
  <Application>Microsoft Office PowerPoint</Application>
  <PresentationFormat>Presentación en pantalla (4:3)</PresentationFormat>
  <Paragraphs>422</Paragraphs>
  <Slides>46</Slides>
  <Notes>1</Notes>
  <HiddenSlides>0</HiddenSlides>
  <MMClips>6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47" baseType="lpstr">
      <vt:lpstr>Tema de Office</vt:lpstr>
      <vt:lpstr>Universidad de los Andes Facultad de Medicina Postgrado de Medicina Física y Rehabilitación</vt:lpstr>
      <vt:lpstr>Objetivos Tono Postural,Equilibrio,Coordinación y Movimientos Involuntarios</vt:lpstr>
      <vt:lpstr>POSTURA  CONCEPTO</vt:lpstr>
      <vt:lpstr>TONO  POSTURAL</vt:lpstr>
      <vt:lpstr>POSTURA  SEMIOLOGÍA</vt:lpstr>
      <vt:lpstr>POSTURA Tipos de Postura</vt:lpstr>
      <vt:lpstr> POSTURA.ESCOLIOSIS</vt:lpstr>
      <vt:lpstr>POSTURA.ESCOLIOSIS</vt:lpstr>
      <vt:lpstr>POSTURA.ESCOLIOSIS</vt:lpstr>
      <vt:lpstr>HEMIPLEJÍA DERECHA A PREDOMINIO BRAQUIAL</vt:lpstr>
      <vt:lpstr>HEMIPLEJIA IZQUIERDA A PREDOMINIO BRAQUIAL</vt:lpstr>
      <vt:lpstr> EQUILIBRIO CONCEPTO </vt:lpstr>
      <vt:lpstr>EQUILIBRIO Consideraciones anatomofisipatológicas</vt:lpstr>
      <vt:lpstr>  ÁREAS QUE INTERVIENEN EN EL EQUILIBRIO  </vt:lpstr>
      <vt:lpstr>FACTORES QUE PROVOCAN DESEQUILIBRIO</vt:lpstr>
      <vt:lpstr>Prueba  de  Estimulación  Vestibular</vt:lpstr>
      <vt:lpstr>EQUILIBRIO</vt:lpstr>
      <vt:lpstr>Sindrome cerebeloso</vt:lpstr>
      <vt:lpstr>EQUILIBRIO SEMIOLOGÍA</vt:lpstr>
      <vt:lpstr> CEREBELO </vt:lpstr>
      <vt:lpstr>VIAS AFERENTES DEL CEREBELO (procedentes del cerebro)</vt:lpstr>
      <vt:lpstr>  Vías aferentes procedentes de la periferia Haces espinocerebelosos </vt:lpstr>
      <vt:lpstr>TRONCO CEREBELOSO</vt:lpstr>
      <vt:lpstr>Vias Eferentes del Cerebelo</vt:lpstr>
      <vt:lpstr>Vias Eferentes del Cerebelo</vt:lpstr>
      <vt:lpstr>Vias Eferentes del Cerebelo</vt:lpstr>
      <vt:lpstr> Unidad Funcional de la Corteza Cerebelosa: Excitación/inhibición </vt:lpstr>
      <vt:lpstr>COORDINACION  SEMIOLOGíA</vt:lpstr>
      <vt:lpstr>COORDINACION SEMIOLOGíA</vt:lpstr>
      <vt:lpstr>COORDINACION SEMIOLOGíA</vt:lpstr>
      <vt:lpstr>COORDINACION  SEMIOLOGíA</vt:lpstr>
      <vt:lpstr> MÉTODO DE FRENKEL </vt:lpstr>
      <vt:lpstr> Movimientos   Involuntarios     </vt:lpstr>
      <vt:lpstr>SISTEMA EXTRAPIRAMIDAL</vt:lpstr>
      <vt:lpstr>SISTEMA  EXTRAPIRAMIDAL</vt:lpstr>
      <vt:lpstr>OTROS NUCLEOS EXTRAPIRAMIDALES</vt:lpstr>
      <vt:lpstr>TRANSTORNOS DE LOS GANGLIOS BASALES</vt:lpstr>
      <vt:lpstr>Postura y equilibrio. Ficha Bibliográfica</vt:lpstr>
      <vt:lpstr>Ficha Bibliográfica</vt:lpstr>
      <vt:lpstr>BIBLIOGRAFÍA</vt:lpstr>
      <vt:lpstr>Gracias</vt:lpstr>
      <vt:lpstr>Postura y Equilibrio. Ficha Bibliográfica</vt:lpstr>
      <vt:lpstr>Postura y Equilibrio. Ficha Bibliográfica</vt:lpstr>
      <vt:lpstr>Postura y Equilibrio. Ficha Bibliográfica</vt:lpstr>
      <vt:lpstr>Postura y Equilibrio.Ficha Bibliográfica</vt:lpstr>
      <vt:lpstr>Postura y Equilibrio. Ficha Bibliográfica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de los Andes Facultad de Medicina Postgrado de Medicina Física y Rehabilitación</dc:title>
  <dc:creator>Usuario</dc:creator>
  <cp:lastModifiedBy>pili</cp:lastModifiedBy>
  <cp:revision>328</cp:revision>
  <dcterms:created xsi:type="dcterms:W3CDTF">2011-01-29T19:20:28Z</dcterms:created>
  <dcterms:modified xsi:type="dcterms:W3CDTF">2011-10-27T20:29:28Z</dcterms:modified>
</cp:coreProperties>
</file>