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76"/>
  </p:notesMasterIdLst>
  <p:sldIdLst>
    <p:sldId id="256" r:id="rId2"/>
    <p:sldId id="457" r:id="rId3"/>
    <p:sldId id="458" r:id="rId4"/>
    <p:sldId id="453" r:id="rId5"/>
    <p:sldId id="454" r:id="rId6"/>
    <p:sldId id="354" r:id="rId7"/>
    <p:sldId id="380" r:id="rId8"/>
    <p:sldId id="395" r:id="rId9"/>
    <p:sldId id="381" r:id="rId10"/>
    <p:sldId id="379" r:id="rId11"/>
    <p:sldId id="451" r:id="rId12"/>
    <p:sldId id="452" r:id="rId13"/>
    <p:sldId id="421" r:id="rId14"/>
    <p:sldId id="386" r:id="rId15"/>
    <p:sldId id="450" r:id="rId16"/>
    <p:sldId id="449" r:id="rId17"/>
    <p:sldId id="396" r:id="rId18"/>
    <p:sldId id="429" r:id="rId19"/>
    <p:sldId id="430" r:id="rId20"/>
    <p:sldId id="425" r:id="rId21"/>
    <p:sldId id="426" r:id="rId22"/>
    <p:sldId id="422" r:id="rId23"/>
    <p:sldId id="424" r:id="rId24"/>
    <p:sldId id="397" r:id="rId25"/>
    <p:sldId id="398" r:id="rId26"/>
    <p:sldId id="382" r:id="rId27"/>
    <p:sldId id="342" r:id="rId28"/>
    <p:sldId id="411" r:id="rId29"/>
    <p:sldId id="343" r:id="rId30"/>
    <p:sldId id="367" r:id="rId31"/>
    <p:sldId id="370" r:id="rId32"/>
    <p:sldId id="372" r:id="rId33"/>
    <p:sldId id="383" r:id="rId34"/>
    <p:sldId id="357" r:id="rId35"/>
    <p:sldId id="412" r:id="rId36"/>
    <p:sldId id="350" r:id="rId37"/>
    <p:sldId id="360" r:id="rId38"/>
    <p:sldId id="388" r:id="rId39"/>
    <p:sldId id="427" r:id="rId40"/>
    <p:sldId id="432" r:id="rId41"/>
    <p:sldId id="433" r:id="rId42"/>
    <p:sldId id="401" r:id="rId43"/>
    <p:sldId id="405" r:id="rId44"/>
    <p:sldId id="431" r:id="rId45"/>
    <p:sldId id="400" r:id="rId46"/>
    <p:sldId id="434" r:id="rId47"/>
    <p:sldId id="399" r:id="rId48"/>
    <p:sldId id="417" r:id="rId49"/>
    <p:sldId id="442" r:id="rId50"/>
    <p:sldId id="441" r:id="rId51"/>
    <p:sldId id="387" r:id="rId52"/>
    <p:sldId id="389" r:id="rId53"/>
    <p:sldId id="443" r:id="rId54"/>
    <p:sldId id="391" r:id="rId55"/>
    <p:sldId id="392" r:id="rId56"/>
    <p:sldId id="446" r:id="rId57"/>
    <p:sldId id="393" r:id="rId58"/>
    <p:sldId id="272" r:id="rId59"/>
    <p:sldId id="445" r:id="rId60"/>
    <p:sldId id="447" r:id="rId61"/>
    <p:sldId id="273" r:id="rId62"/>
    <p:sldId id="444" r:id="rId63"/>
    <p:sldId id="448" r:id="rId64"/>
    <p:sldId id="406" r:id="rId65"/>
    <p:sldId id="435" r:id="rId66"/>
    <p:sldId id="281" r:id="rId67"/>
    <p:sldId id="438" r:id="rId68"/>
    <p:sldId id="439" r:id="rId69"/>
    <p:sldId id="440" r:id="rId70"/>
    <p:sldId id="428" r:id="rId71"/>
    <p:sldId id="375" r:id="rId72"/>
    <p:sldId id="376" r:id="rId73"/>
    <p:sldId id="378" r:id="rId74"/>
    <p:sldId id="419" r:id="rId7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166" autoAdjust="0"/>
    <p:restoredTop sz="86441" autoAdjust="0"/>
  </p:normalViewPr>
  <p:slideViewPr>
    <p:cSldViewPr>
      <p:cViewPr varScale="1">
        <p:scale>
          <a:sx n="109" d="100"/>
          <a:sy n="109" d="100"/>
        </p:scale>
        <p:origin x="-15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2" y="34869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A09B23-DE98-4765-8239-768FAB07DDFF}" type="datetimeFigureOut">
              <a:rPr lang="es-VE" smtClean="0"/>
              <a:pPr/>
              <a:t>27/10/2011</a:t>
            </a:fld>
            <a:endParaRPr lang="es-V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V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E80931-A1B2-49EF-B917-DF8BA73D06E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xmlns="" val="4111661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V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E80931-A1B2-49EF-B917-DF8BA73D06E8}" type="slidenum">
              <a:rPr lang="es-VE" smtClean="0"/>
              <a:pPr/>
              <a:t>2</a:t>
            </a:fld>
            <a:endParaRPr lang="es-V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V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E80931-A1B2-49EF-B917-DF8BA73D06E8}" type="slidenum">
              <a:rPr lang="es-VE" smtClean="0"/>
              <a:pPr/>
              <a:t>47</a:t>
            </a:fld>
            <a:endParaRPr lang="es-V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C8BC0F-8565-4AB1-9FB6-DF3AC00437B6}" type="slidenum">
              <a:rPr lang="es-ES" smtClean="0"/>
              <a:pPr/>
              <a:t>48</a:t>
            </a:fld>
            <a:endParaRPr lang="es-E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V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E80931-A1B2-49EF-B917-DF8BA73D06E8}" type="slidenum">
              <a:rPr lang="es-VE" smtClean="0"/>
              <a:pPr/>
              <a:t>72</a:t>
            </a:fld>
            <a:endParaRPr lang="es-V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10/27/2011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‹Nº›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10/27/2011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‹Nº›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10/27/2011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10/27/2011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C5217A8-0E06-4059-AC45-433E2E67A85D}" type="slidenum">
              <a:rPr kumimoji="0" lang="en-US" smtClean="0"/>
              <a:pPr/>
              <a:t>‹Nº›</a:t>
            </a:fld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8CFA630-13BB-46C4-BD44-B2C5F9B66074}" type="datetimeFigureOut">
              <a:rPr lang="en-US" smtClean="0"/>
              <a:pPr/>
              <a:t>10/27/2011</a:t>
            </a:fld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r" eaLnBrk="1" latinLnBrk="0" hangingPunct="1"/>
            <a:endParaRPr kumimoji="0" lang="en-US" sz="1000" dirty="0">
              <a:solidFill>
                <a:schemeClr val="tx2"/>
              </a:solidFill>
            </a:endParaRPr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r" eaLnBrk="1" latinLnBrk="0" hangingPunct="1"/>
            <a:fld id="{BC5217A8-0E06-4059-AC45-433E2E67A85D}" type="slidenum">
              <a:rPr kumimoji="0" lang="en-US" smtClean="0"/>
              <a:pPr algn="r" eaLnBrk="1" latinLnBrk="0" hangingPunct="1"/>
              <a:t>‹Nº›</a:t>
            </a:fld>
            <a:endParaRPr kumimoji="0" lang="en-US" sz="1100" dirty="0">
              <a:solidFill>
                <a:schemeClr val="tx2"/>
              </a:solidFill>
            </a:endParaRPr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ula.ve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20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es.wikipedia.org/wiki/Archivo:Talasoterapia.jpg" TargetMode="External"/><Relationship Id="rId7" Type="http://schemas.openxmlformats.org/officeDocument/2006/relationships/image" Target="../media/image32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ve/imgres?imgurl=http://www.unav.es/tecnun/psicologia/basesbiologicas/estructura_neurona.jpg&amp;imgrefurl=http://www.unav.es/tecnun/psicologia/basesbiologicas/default.html&amp;usg=__ea62DZ6JZQz_wmg3Emz_dOxKd94=&amp;h=910&amp;w=720&amp;sz=608&amp;hl=es&amp;start=4&amp;itbs=1&amp;tbnid=W4wpQ4kDsv9IMM:&amp;tbnh=147&amp;tbnw=116&amp;prev=/images?q=NEURONA&amp;hl=es&amp;sa=N&amp;gbv=2&amp;ndsp=20&amp;tbs=isch:1" TargetMode="External"/><Relationship Id="rId7" Type="http://schemas.openxmlformats.org/officeDocument/2006/relationships/image" Target="../media/image43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jpeg"/><Relationship Id="rId5" Type="http://schemas.openxmlformats.org/officeDocument/2006/relationships/hyperlink" Target="http://www.google.co.ve/imgres?imgurl=http://www.blogacupuntura.com/wp-content/uploads/2008/12/tratamiento-general-del-dolor.jpg&amp;imgrefurl=http://www.blogacupuntura.com/archivo/tratamiento-general-del-dolor&amp;usg=__Rp7BMVjofM9_UeAkmmVKGPf48-k=&amp;h=345&amp;w=460&amp;sz=14&amp;hl=es&amp;start=13&amp;itbs=1&amp;tbnid=hrrTt76hScijZM:&amp;tbnh=96&amp;tbnw=128&amp;prev=/images?q=DOLOR&amp;hl=es&amp;sa=G&amp;gbv=2&amp;tbs=isch:1" TargetMode="External"/><Relationship Id="rId4" Type="http://schemas.openxmlformats.org/officeDocument/2006/relationships/image" Target="../media/image4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hyperlink" Target="http://www.google.co.ve/imgres?imgurl=http://www.blogacupuntura.com/wp-content/uploads/2008/12/tratamiento-general-del-dolor.jpg&amp;imgrefurl=http://www.blogacupuntura.com/archivo/tratamiento-general-del-dolor&amp;usg=__Rp7BMVjofM9_UeAkmmVKGPf48-k=&amp;h=345&amp;w=460&amp;sz=14&amp;hl=es&amp;start=13&amp;itbs=1&amp;tbnid=hrrTt76hScijZM:&amp;tbnh=96&amp;tbnw=128&amp;prev=/images?q=DOLOR&amp;hl=es&amp;sa=G&amp;gbv=2&amp;tbs=isch:1" TargetMode="Externa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s-ES" sz="60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AGENTES FÍSICOS SUPERFICIALES</a:t>
            </a:r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marR="0">
              <a:defRPr/>
            </a:pPr>
            <a:endParaRPr lang="es-ES" sz="28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R="0">
              <a:defRPr/>
            </a:pPr>
            <a:endParaRPr lang="es-ES" sz="28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R="0">
              <a:defRPr/>
            </a:pPr>
            <a:r>
              <a:rPr lang="es-E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Dra.  Morelia  Hernández</a:t>
            </a:r>
          </a:p>
          <a:p>
            <a:pPr marR="0">
              <a:defRPr/>
            </a:pPr>
            <a:r>
              <a:rPr lang="es-E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Coordinador :   </a:t>
            </a:r>
            <a:r>
              <a:rPr lang="es-ES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Dr</a:t>
            </a:r>
            <a:r>
              <a:rPr lang="es-E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  <a:r>
              <a:rPr lang="es-ES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Alvaro</a:t>
            </a:r>
            <a:r>
              <a:rPr lang="es-E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Torrens</a:t>
            </a:r>
          </a:p>
          <a:p>
            <a:endParaRPr lang="es-VE" dirty="0"/>
          </a:p>
        </p:txBody>
      </p:sp>
      <p:pic>
        <p:nvPicPr>
          <p:cNvPr id="4" name="Picture 8" descr="Ulasell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44450"/>
            <a:ext cx="11144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476375" y="82550"/>
            <a:ext cx="6696075" cy="969496"/>
          </a:xfrm>
          <a:prstGeom prst="rect">
            <a:avLst/>
          </a:prstGeom>
          <a:solidFill>
            <a:schemeClr val="accent1">
              <a:alpha val="67058"/>
            </a:schemeClr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s-ES" sz="1900" b="1" dirty="0">
                <a:solidFill>
                  <a:schemeClr val="bg1"/>
                </a:solidFill>
                <a:latin typeface="Arial" charset="0"/>
              </a:rPr>
              <a:t>Universidad de los Andes</a:t>
            </a:r>
          </a:p>
          <a:p>
            <a:pPr algn="ctr"/>
            <a:r>
              <a:rPr lang="es-ES" sz="1900" b="1" dirty="0">
                <a:solidFill>
                  <a:schemeClr val="bg1"/>
                </a:solidFill>
                <a:latin typeface="Arial" charset="0"/>
              </a:rPr>
              <a:t>Instituto Autónomo Hospital Universitario de los Andes</a:t>
            </a:r>
          </a:p>
          <a:p>
            <a:pPr algn="ctr"/>
            <a:r>
              <a:rPr lang="es-ES" sz="1900" b="1" dirty="0">
                <a:solidFill>
                  <a:schemeClr val="bg1"/>
                </a:solidFill>
                <a:latin typeface="Arial" charset="0"/>
              </a:rPr>
              <a:t>Unidad de Medicina Física  y </a:t>
            </a:r>
            <a:r>
              <a:rPr lang="es-ES" sz="1900" b="1" dirty="0" smtClean="0">
                <a:solidFill>
                  <a:schemeClr val="bg1"/>
                </a:solidFill>
                <a:latin typeface="Arial" charset="0"/>
              </a:rPr>
              <a:t>Rehabilitación.</a:t>
            </a:r>
            <a:endParaRPr lang="es-ES" sz="19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928926" y="6215082"/>
            <a:ext cx="32539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pt-PT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MÉRIDA-VENEZUELA  2.011</a:t>
            </a:r>
            <a:endParaRPr lang="es-VE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MECANISMO DE ACCIÓN</a:t>
            </a:r>
            <a:endParaRPr lang="es-VE" dirty="0"/>
          </a:p>
        </p:txBody>
      </p:sp>
      <p:sp>
        <p:nvSpPr>
          <p:cNvPr id="11" name="10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VE" dirty="0" smtClean="0"/>
              <a:t>R              </a:t>
            </a:r>
            <a:r>
              <a:rPr lang="es-VE" sz="1800" dirty="0" smtClean="0"/>
              <a:t>Primaria </a:t>
            </a:r>
            <a:r>
              <a:rPr lang="es-VE" dirty="0" smtClean="0"/>
              <a:t>               Local          Adecuada</a:t>
            </a:r>
          </a:p>
          <a:p>
            <a:endParaRPr lang="es-VE" dirty="0" smtClean="0"/>
          </a:p>
          <a:p>
            <a:r>
              <a:rPr lang="es-VE" dirty="0" smtClean="0"/>
              <a:t>                                                vasoconstricción</a:t>
            </a:r>
          </a:p>
          <a:p>
            <a:r>
              <a:rPr lang="es-VE" dirty="0" smtClean="0"/>
              <a:t>                                                vasodilatación  </a:t>
            </a:r>
          </a:p>
          <a:p>
            <a:r>
              <a:rPr lang="es-VE" dirty="0" smtClean="0"/>
              <a:t>                </a:t>
            </a:r>
            <a:r>
              <a:rPr lang="es-VE" sz="1600" dirty="0" smtClean="0"/>
              <a:t>Agente </a:t>
            </a:r>
            <a:r>
              <a:rPr lang="es-VE" sz="1600" dirty="0" err="1" smtClean="0"/>
              <a:t>fisico</a:t>
            </a:r>
            <a:r>
              <a:rPr lang="es-VE" sz="1600" dirty="0" smtClean="0"/>
              <a:t> </a:t>
            </a:r>
          </a:p>
          <a:p>
            <a:r>
              <a:rPr lang="es-VE" sz="1600" dirty="0" smtClean="0"/>
              <a:t>                           Material Biológico </a:t>
            </a:r>
          </a:p>
          <a:p>
            <a:r>
              <a:rPr lang="es-VE" sz="1600" dirty="0" smtClean="0"/>
              <a:t>Secundaria</a:t>
            </a:r>
          </a:p>
          <a:p>
            <a:r>
              <a:rPr lang="es-VE" dirty="0" smtClean="0"/>
              <a:t>                </a:t>
            </a:r>
            <a:r>
              <a:rPr lang="es-VE" sz="2800" dirty="0" smtClean="0"/>
              <a:t>Secundaria</a:t>
            </a:r>
            <a:r>
              <a:rPr lang="es-VE" dirty="0" smtClean="0"/>
              <a:t>      </a:t>
            </a:r>
          </a:p>
          <a:p>
            <a:r>
              <a:rPr lang="es-VE" dirty="0" smtClean="0"/>
              <a:t>                                         General   Efecto Terapéutico</a:t>
            </a:r>
          </a:p>
          <a:p>
            <a:pPr>
              <a:buNone/>
            </a:pPr>
            <a:r>
              <a:rPr lang="es-VE" dirty="0" smtClean="0"/>
              <a:t>                         </a:t>
            </a:r>
            <a:r>
              <a:rPr lang="es-VE" sz="1600" dirty="0" smtClean="0"/>
              <a:t>                                     </a:t>
            </a:r>
          </a:p>
          <a:p>
            <a:pPr>
              <a:buNone/>
            </a:pPr>
            <a:endParaRPr lang="es-VE" dirty="0" smtClean="0"/>
          </a:p>
          <a:p>
            <a:pPr>
              <a:buNone/>
            </a:pPr>
            <a:endParaRPr lang="es-VE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3" y="1857364"/>
            <a:ext cx="92869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 descr="C:\Users\Usuario\Pictures\YELO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85720" y="1785926"/>
            <a:ext cx="642942" cy="2500313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5" y="4357694"/>
            <a:ext cx="1000132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4357694"/>
            <a:ext cx="571504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Cerrar llave"/>
          <p:cNvSpPr/>
          <p:nvPr/>
        </p:nvSpPr>
        <p:spPr>
          <a:xfrm>
            <a:off x="2071670" y="1857364"/>
            <a:ext cx="45719" cy="44863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026" name="Picture 2" descr="C:\Users\Usuario\Pictures\CELUL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3108" y="2357430"/>
            <a:ext cx="1785950" cy="1357322"/>
          </a:xfrm>
          <a:prstGeom prst="rect">
            <a:avLst/>
          </a:prstGeom>
          <a:noFill/>
        </p:spPr>
      </p:pic>
      <p:pic>
        <p:nvPicPr>
          <p:cNvPr id="1027" name="Picture 3" descr="C:\Users\Usuario\Pictures\MUS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3108" y="5214950"/>
            <a:ext cx="1643074" cy="881093"/>
          </a:xfrm>
          <a:prstGeom prst="rect">
            <a:avLst/>
          </a:prstGeom>
          <a:noFill/>
        </p:spPr>
      </p:pic>
      <p:sp>
        <p:nvSpPr>
          <p:cNvPr id="10" name="9 Cerrar llave"/>
          <p:cNvSpPr/>
          <p:nvPr/>
        </p:nvSpPr>
        <p:spPr>
          <a:xfrm>
            <a:off x="4143372" y="1928802"/>
            <a:ext cx="512638" cy="457203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11 Flecha derecha"/>
          <p:cNvSpPr/>
          <p:nvPr/>
        </p:nvSpPr>
        <p:spPr>
          <a:xfrm flipV="1">
            <a:off x="5357818" y="2071678"/>
            <a:ext cx="428628" cy="214314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14 Flecha doblada hacia arriba"/>
          <p:cNvSpPr/>
          <p:nvPr/>
        </p:nvSpPr>
        <p:spPr>
          <a:xfrm>
            <a:off x="6286512" y="4071942"/>
            <a:ext cx="642942" cy="642942"/>
          </a:xfrm>
          <a:prstGeom prst="bent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17 Flecha en U"/>
          <p:cNvSpPr/>
          <p:nvPr/>
        </p:nvSpPr>
        <p:spPr>
          <a:xfrm rot="5400000">
            <a:off x="6750858" y="3536158"/>
            <a:ext cx="3143273" cy="642942"/>
          </a:xfrm>
          <a:prstGeom prst="utur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schemeClr val="tx1"/>
              </a:solidFill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5000628" y="5715015"/>
            <a:ext cx="4000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600" dirty="0" smtClean="0"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AGENTES  FÍSICOS.RESPUESTA</a:t>
            </a:r>
            <a:endParaRPr lang="es-VE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VE" dirty="0" smtClean="0">
                <a:solidFill>
                  <a:schemeClr val="accent1"/>
                </a:solidFill>
              </a:rPr>
              <a:t>LEY  DE  HOLZER</a:t>
            </a:r>
            <a:endParaRPr lang="es-VE" dirty="0">
              <a:solidFill>
                <a:schemeClr val="accent1"/>
              </a:solidFill>
            </a:endParaRPr>
          </a:p>
        </p:txBody>
      </p:sp>
      <p:sp>
        <p:nvSpPr>
          <p:cNvPr id="6" name="5 Marcador de texto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s-VE" dirty="0" smtClean="0">
                <a:solidFill>
                  <a:schemeClr val="accent1"/>
                </a:solidFill>
              </a:rPr>
              <a:t>ESTÍMULO RESPUESTA</a:t>
            </a:r>
            <a:endParaRPr lang="es-VE" dirty="0">
              <a:solidFill>
                <a:schemeClr val="accent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None/>
            </a:pPr>
            <a:endParaRPr lang="es-VE" b="1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s-VE" b="1" dirty="0" smtClean="0">
                <a:solidFill>
                  <a:schemeClr val="accent1"/>
                </a:solidFill>
              </a:rPr>
              <a:t>  </a:t>
            </a:r>
          </a:p>
          <a:p>
            <a:pPr>
              <a:buNone/>
            </a:pPr>
            <a:endParaRPr lang="es-VE" b="1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s-VE" b="1" dirty="0" smtClean="0">
                <a:solidFill>
                  <a:schemeClr val="accent1"/>
                </a:solidFill>
              </a:rPr>
              <a:t>TIPO  CONSTITUCIONAL</a:t>
            </a:r>
          </a:p>
          <a:p>
            <a:pPr>
              <a:buNone/>
            </a:pPr>
            <a:endParaRPr lang="es-VE" b="1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s-VE" b="1" dirty="0" smtClean="0">
                <a:solidFill>
                  <a:schemeClr val="accent1"/>
                </a:solidFill>
              </a:rPr>
              <a:t>HORA DEL DÍA</a:t>
            </a:r>
          </a:p>
          <a:p>
            <a:pPr>
              <a:buNone/>
            </a:pPr>
            <a:endParaRPr lang="es-VE" b="1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s-VE" b="1" dirty="0" smtClean="0">
                <a:solidFill>
                  <a:schemeClr val="accent1"/>
                </a:solidFill>
              </a:rPr>
              <a:t>TIEMPO ESTACIONAL</a:t>
            </a:r>
          </a:p>
          <a:p>
            <a:pPr>
              <a:buNone/>
            </a:pPr>
            <a:endParaRPr lang="es-VE" dirty="0" smtClean="0"/>
          </a:p>
          <a:p>
            <a:endParaRPr lang="es-VE" dirty="0" smtClean="0"/>
          </a:p>
          <a:p>
            <a:endParaRPr lang="es-VE" dirty="0"/>
          </a:p>
        </p:txBody>
      </p:sp>
      <p:sp>
        <p:nvSpPr>
          <p:cNvPr id="7" name="6 Marcador de contenido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s-VE" sz="2000" b="1" dirty="0" smtClean="0"/>
              <a:t>PRINCIPIO  DE   SCHULTZ</a:t>
            </a:r>
          </a:p>
          <a:p>
            <a:pPr>
              <a:buNone/>
            </a:pPr>
            <a:r>
              <a:rPr lang="es-VE" sz="2000" b="1" dirty="0" smtClean="0"/>
              <a:t>Absorción   de  Energía</a:t>
            </a:r>
          </a:p>
          <a:p>
            <a:pPr>
              <a:buNone/>
            </a:pPr>
            <a:r>
              <a:rPr lang="es-VE" sz="2000" b="1" dirty="0" err="1" smtClean="0"/>
              <a:t>Resp</a:t>
            </a:r>
            <a:r>
              <a:rPr lang="es-VE" sz="2000" b="1" dirty="0" smtClean="0"/>
              <a:t>   Rápida=Corto/Tiempo</a:t>
            </a:r>
          </a:p>
          <a:p>
            <a:pPr>
              <a:buNone/>
            </a:pPr>
            <a:endParaRPr lang="es-VE" sz="2000" b="1" dirty="0" smtClean="0"/>
          </a:p>
          <a:p>
            <a:pPr>
              <a:buNone/>
            </a:pPr>
            <a:endParaRPr lang="es-VE" sz="2000" b="1" dirty="0" smtClean="0"/>
          </a:p>
          <a:p>
            <a:pPr>
              <a:buNone/>
            </a:pPr>
            <a:r>
              <a:rPr lang="es-VE" sz="2000" b="1" dirty="0" smtClean="0">
                <a:solidFill>
                  <a:schemeClr val="accent1"/>
                </a:solidFill>
              </a:rPr>
              <a:t>INDICE  TERAPÉUTICO</a:t>
            </a:r>
          </a:p>
          <a:p>
            <a:pPr>
              <a:buNone/>
            </a:pPr>
            <a:r>
              <a:rPr lang="es-VE" sz="2000" b="1" dirty="0" smtClean="0">
                <a:solidFill>
                  <a:schemeClr val="accent1"/>
                </a:solidFill>
              </a:rPr>
              <a:t>Efecto  Terapéutico:  Menos  40°C</a:t>
            </a:r>
          </a:p>
          <a:p>
            <a:pPr>
              <a:buNone/>
            </a:pPr>
            <a:r>
              <a:rPr lang="es-VE" sz="2000" b="1" dirty="0" smtClean="0">
                <a:solidFill>
                  <a:schemeClr val="accent1"/>
                </a:solidFill>
              </a:rPr>
              <a:t>Efecto  Dañino :  Más   45°C</a:t>
            </a:r>
          </a:p>
          <a:p>
            <a:pPr>
              <a:buNone/>
            </a:pPr>
            <a:endParaRPr lang="es-VE" sz="2000" b="1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s-VE" sz="2000" b="1" dirty="0" smtClean="0">
                <a:solidFill>
                  <a:schemeClr val="accent1"/>
                </a:solidFill>
              </a:rPr>
              <a:t>PERÍODO  DE  LATENCIA</a:t>
            </a:r>
          </a:p>
          <a:p>
            <a:pPr>
              <a:buNone/>
            </a:pPr>
            <a:r>
              <a:rPr lang="es-VE" sz="2000" dirty="0" smtClean="0"/>
              <a:t>Aplicación=Efectos</a:t>
            </a:r>
          </a:p>
          <a:p>
            <a:endParaRPr lang="es-VE" dirty="0" smtClean="0"/>
          </a:p>
          <a:p>
            <a:endParaRPr lang="es-VE" dirty="0" smtClean="0"/>
          </a:p>
        </p:txBody>
      </p:sp>
      <p:pic>
        <p:nvPicPr>
          <p:cNvPr id="10" name="Picture 2" descr="C:\Users\Usuario\Pictures\HOMBRE CAMINAND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2357430"/>
            <a:ext cx="1000132" cy="1143008"/>
          </a:xfrm>
          <a:prstGeom prst="rect">
            <a:avLst/>
          </a:prstGeom>
          <a:noFill/>
        </p:spPr>
      </p:pic>
      <p:pic>
        <p:nvPicPr>
          <p:cNvPr id="16" name="Picture 4" descr="C:\Users\Usuario\Pictures\reloj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4071942"/>
            <a:ext cx="1071537" cy="1071570"/>
          </a:xfrm>
          <a:prstGeom prst="rect">
            <a:avLst/>
          </a:prstGeom>
          <a:noFill/>
        </p:spPr>
      </p:pic>
      <p:pic>
        <p:nvPicPr>
          <p:cNvPr id="17" name="Picture 3" descr="C:\Users\Usuario\Pictures\picnic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2357430"/>
            <a:ext cx="1532714" cy="1300963"/>
          </a:xfrm>
          <a:prstGeom prst="rect">
            <a:avLst/>
          </a:prstGeom>
          <a:noFill/>
        </p:spPr>
      </p:pic>
      <p:pic>
        <p:nvPicPr>
          <p:cNvPr id="20" name="Picture 5" descr="C:\Users\Usuario\Pictures\primaver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715000"/>
            <a:ext cx="3357554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AGENTES  FÍSICOS.RESPUESTA</a:t>
            </a:r>
            <a:endParaRPr lang="es-VE" dirty="0"/>
          </a:p>
        </p:txBody>
      </p:sp>
      <p:sp>
        <p:nvSpPr>
          <p:cNvPr id="7" name="6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VE" b="1" u="sng" dirty="0" smtClean="0">
                <a:solidFill>
                  <a:schemeClr val="bg1"/>
                </a:solidFill>
              </a:rPr>
              <a:t>HIPEREMIA</a:t>
            </a:r>
          </a:p>
          <a:p>
            <a:endParaRPr lang="es-VE" b="1" dirty="0" smtClean="0">
              <a:solidFill>
                <a:schemeClr val="accent1"/>
              </a:solidFill>
            </a:endParaRPr>
          </a:p>
          <a:p>
            <a:r>
              <a:rPr lang="es-VE" b="1" dirty="0" smtClean="0">
                <a:solidFill>
                  <a:schemeClr val="accent1"/>
                </a:solidFill>
              </a:rPr>
              <a:t>FRÍO                           ARTERIAL</a:t>
            </a:r>
          </a:p>
          <a:p>
            <a:endParaRPr lang="es-VE" b="1" dirty="0" smtClean="0">
              <a:solidFill>
                <a:schemeClr val="accent1"/>
              </a:solidFill>
            </a:endParaRPr>
          </a:p>
          <a:p>
            <a:r>
              <a:rPr lang="es-VE" b="1" dirty="0" smtClean="0">
                <a:solidFill>
                  <a:schemeClr val="accent1"/>
                </a:solidFill>
              </a:rPr>
              <a:t>CALOR                        VENOSO     </a:t>
            </a:r>
          </a:p>
          <a:p>
            <a:endParaRPr lang="es-VE" b="1" dirty="0" smtClean="0">
              <a:solidFill>
                <a:schemeClr val="accent1"/>
              </a:solidFill>
            </a:endParaRPr>
          </a:p>
          <a:p>
            <a:r>
              <a:rPr lang="es-VE" b="1" dirty="0" smtClean="0">
                <a:solidFill>
                  <a:schemeClr val="accent1"/>
                </a:solidFill>
              </a:rPr>
              <a:t>ACTÍNICA                   U.V.</a:t>
            </a:r>
          </a:p>
          <a:p>
            <a:endParaRPr lang="es-VE" b="1" dirty="0" smtClean="0">
              <a:solidFill>
                <a:schemeClr val="accent1"/>
              </a:solidFill>
            </a:endParaRPr>
          </a:p>
          <a:p>
            <a:r>
              <a:rPr lang="es-VE" b="1" dirty="0" smtClean="0">
                <a:solidFill>
                  <a:schemeClr val="accent1"/>
                </a:solidFill>
              </a:rPr>
              <a:t>MECÁNICA                 MASAJES      </a:t>
            </a:r>
          </a:p>
          <a:p>
            <a:endParaRPr lang="es-VE" b="1" dirty="0" smtClean="0">
              <a:solidFill>
                <a:schemeClr val="accent1"/>
              </a:solidFill>
            </a:endParaRPr>
          </a:p>
          <a:p>
            <a:r>
              <a:rPr lang="es-VE" b="1" dirty="0" smtClean="0">
                <a:solidFill>
                  <a:schemeClr val="accent1"/>
                </a:solidFill>
              </a:rPr>
              <a:t>QUÍMICA                    FÁRMACOS</a:t>
            </a:r>
            <a:endParaRPr lang="es-VE" b="1" dirty="0">
              <a:solidFill>
                <a:schemeClr val="accent1"/>
              </a:solidFill>
            </a:endParaRPr>
          </a:p>
        </p:txBody>
      </p:sp>
      <p:sp>
        <p:nvSpPr>
          <p:cNvPr id="8" name="7 Flecha derecha"/>
          <p:cNvSpPr/>
          <p:nvPr/>
        </p:nvSpPr>
        <p:spPr>
          <a:xfrm>
            <a:off x="2714612" y="2643182"/>
            <a:ext cx="571504" cy="48463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8 Flecha derecha"/>
          <p:cNvSpPr/>
          <p:nvPr/>
        </p:nvSpPr>
        <p:spPr>
          <a:xfrm>
            <a:off x="2714612" y="3357562"/>
            <a:ext cx="642942" cy="48463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9 Flecha derecha"/>
          <p:cNvSpPr/>
          <p:nvPr/>
        </p:nvSpPr>
        <p:spPr>
          <a:xfrm>
            <a:off x="2786050" y="4000504"/>
            <a:ext cx="642942" cy="48463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10 Flecha derecha"/>
          <p:cNvSpPr/>
          <p:nvPr/>
        </p:nvSpPr>
        <p:spPr>
          <a:xfrm>
            <a:off x="2928926" y="4857760"/>
            <a:ext cx="571504" cy="48463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11 Flecha derecha"/>
          <p:cNvSpPr/>
          <p:nvPr/>
        </p:nvSpPr>
        <p:spPr>
          <a:xfrm>
            <a:off x="2857488" y="5572140"/>
            <a:ext cx="571504" cy="48463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050" name="Picture 2" descr="C:\Users\Usuario\Pictures\ARTERIAVE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6085348" y="1834304"/>
            <a:ext cx="2420938" cy="2682870"/>
          </a:xfrm>
          <a:prstGeom prst="rect">
            <a:avLst/>
          </a:prstGeom>
          <a:noFill/>
        </p:spPr>
      </p:pic>
      <p:sp>
        <p:nvSpPr>
          <p:cNvPr id="2052" name="AutoShape 4" descr="data:image/jpg;base64,/9j/4AAQSkZJRgABAQAAAQABAAD/2wBDAAkGBwgHBgkIBwgKCgkLDRYPDQwMDRsUFRAWIB0iIiAdHx8kKDQsJCYxJx8fLT0tMTU3Ojo6Iys/RD84QzQ5Ojf/2wBDAQoKCg0MDRoPDxo3JR8lNzc3Nzc3Nzc3Nzc3Nzc3Nzc3Nzc3Nzc3Nzc3Nzc3Nzc3Nzc3Nzc3Nzc3Nzc3Nzc3Nzf/wAARCACMALkDASIAAhEBAxEB/8QAGwAAAgMBAQEAAAAAAAAAAAAAAwQBAgUABgf/xAAwEAACAgIBAwQBAwMDBQAAAAAAAQIDESExBBJBBRNRYSJxgZEGFKEjQtEHFVJiwf/EABsBAAIDAQEBAAAAAAAAAAAAAAMEAQIFAAYH/8QAJREAAwACAgMAAgEFAAAAAAAAAAECAxEEIQUSMRNBURQjMmHw/9oADAMBAAIRAxEAPwD5lXTnLXAeFXgZpr/HgYjT+XApeY2sfHWuxamtubck9DPtSaTxoLXTtvHIxGrDaxlIBWXYxOLQvXS2uBqmj6GKun1+45XRraF7sOoA1dO8Yxz5G49PqOs48jVHT8a0MRoWfIreUupFK+naW0uA1XT8a4eUOqvWEg1VePACsxb1EbKFn5ZPsJ8mhOnKWuS1dDfgE83R2jNfTpLX7i/U1NR7Uja9hvwAvoy+C05lshpGB7IJ048GxPp98ApUfQyspHqY1nTv48ALKXjg250tvaF7KMRegs5CrgxZ0PxoWdMk9m1ZT9AJ0BlkK+plOp5ylj9y8YyisrK/Rjrp8YLOj8Qn5Qf40D6fqbq56smk/HczR/u7f/Of8iMKvzQ37b+Ak5QNYlsw6qvw4HKqctBKKMw4Go04WkAqxxQBjSs+A8aE8Y/kvCsapqyloDVl1JWijEs/5HaqcFqq8vgbrh9CuTIXSIqrxwGjUFrr40NV05Ery6IbSF4UjFXTtjVXT6Whyrp/oSy8hIFWRIRj02QkOm2akOm1wGr6V+FgEslV8F65CRiS6bHgXto51/g9Jb0ja8/wIWdNhvRb8tQ+yYzKjz1tDzwAnTg3Len3wKW9P9DePkJh1ZjyqAWU5RqW0teBecPobjKFT2Zc+n+gFlGs8GtKvnIC2pNYGJyk+plexwyZUaH1VpImdOUE/IR6iFVH5rI17H0FhW+5aGvafwWWQFUdmJTViK0MRr0WrrevoNGGJEVYdSDjSnHgaqrUUnj6KwiM1rgBd9E6LRiuBqmGSsI5GqYfkhPJfRD6DVVcDtVPwRTXpDtNRlZs7+CmTJo6inx5NHp+kc+AvQ9H3tSxhI166owX4rBpeN8RfJ/uZOpMrPydPSEq+ha5GIdJGPkZOPT4vGcbH8Qk8tMXl00WsCPU9By1waxDWVxk7N43BlnWtExlqWeU6jpnFvWhK2r6PV9T0sbFpbMXq+mcJbR5PyHj8nDfsu5NLj8n36Zg3U/QnbVg2rK1sTuqAYeRs0Ysx7KxeUTSuqwxWcDQixmXsVUNk9ueOArjsntC+5JWmC7kN+3H5FoZUl8IZ9z9Q2O1rsFUvZkVwwEUfotGOgiX2Uqg5SMfoNXH4ISD1R2gV10dsPRD6HaK9oFRHY7RHaM/NehfJQ1RDjRpdHT7k0saE6VwbXpUOZYF+Dg/qeVMP4ZfJyOZbNGqtVwUUi5CJPo0RMSpn4jIfbOOOOLEHHHHHHA5rYp11CsqyltDs+CmO5NPyA5OGc2NxX7LRTmto8vfDEmsCdsNGr1sO26WhC1Hzak8eVz/AAzcxXtIzLqhGyGGa1seRG6Jo4bHsdCfYsndqRdohjOwhWFabDe0CrbyM9wSaX7OZlxiWUS/t4SOccMt7bL7IUcsYoWQcUHpiCt9EN9DVK2aFCWBCuO0aFCM3kfBXKOVLBuek49pmJXwjV9KsxLsfnYTwmRRzZ2ZXKW5ZqokjJx9CRmknHHEkHEOWDmCm9nHFpSydHgH5Lzl2VuXwimSlMtv9HLsxPUH/rzX2Z1iG75985P7FrD5jnyK89Uv5NrCtLQpYhK2PI/ZwJ2rY1hoehijhllJwwNKOSs4DavsMqF4RC9pMYhe1l1WzmzF9x4O9xgVamtEqWRv1C6Gq5jdMtoQrY1XLSAZJK0jSqw3ljtRmUyY7VJmbnli2STRg9DFFjrmpIRrlgPCQgnWO1S+oTudnpKLlbWpJ7DIwOk6qVM15Xwa9PUwtf4ySfwz3fjPK4+TCmnqjKy4XD/0MnEJpk5NvYA4FPkI3gBZNRbbaRW7UrbZ2t/C0VliHqfU4iq4P9Sep65Ri41vZlTm5S7nyeV815aXDw4n9+sc4+B79qIflgbHsvJgps8nP00ZQKfkUs8jM3gWnt8ofxDMFIxImi0dFZB0+wiKcMnvIJ7QiLHl61jkNFgVywkTXoYGK2NV5E4PaGa5NJZFsiOY9VLD5G6bDNUt8jFU2vInkjYCp2a0J5wMVy4M+ufGxmEzNy4hW4HUy8ZYemKqei8Ziq9pe0AcD9fXXV/73JfYX/u9nHtxf3ky7LeyDl8EymsL5xwP4/JczGtTb0BfHh/oet9TunpNL9EBl1Dktybf6iDt/wBf2/8A17mX7imXl8nJ/nTewiwSviD9+XkpKQPvKSmKKGwigvOQKcvsrKYGdmBiMQWYIsk/kWnLZe21YE7rcD2PGMTAwrl5ZErV8me7Mst7mUH/AAhPQbVi+S/d9mepvIX3fsLONEOTEs1PJaLFrrPyRauZpVASWO1vYdS0hKuQfu0L3JYbjLLDQkJQk8h4STYCpKNGlVPgbrmZlVjWM8DVNj4EcuMDUj8ZhIzEoWPIWM2KViBOBmUlKLT4awzwn9Vf1b1Ho/q/RdLKFr9mzvscGsXQa1+57VS2j5h/1Jupf9R+nd0U5Riu/wDTu4/wzQ8Tgi8/ra2tMDa9V0fSfT52WURvvSjbbFS7V/tXhDLkAhYnFOPDWjnMRuN02F9QveUlMG5gpWEzjLKQkrAFlmik7AE7GMxjCzJ1k86yKWybbCTn8i1khvHIZI5PZZS+QSkS5BXJIVPLDfwKxlsL3BIjZVvR5u23Ms534ZNdq/5M6dsmo5fkNCbZpVBVPo1qLMjPfxkyqZyzFfP/ACNQnJrbyLXAQ0Iy2GjLfIjW38sZg2L1BDHoS42MV2YEK2xiDeBW4QNjsJ75DKYgpNLQWuTa2xesaKMcjPC5PFepek1+r9f631FiUnXRGupvxJLueP4X8nrHJ9j2Zvp0Ix/uWluzqJylny+A/Fbxe1T/AN2V9Ux702+M/TumnF5Tpi8/sg7s85Mz02Kr6CiEdRjFpL6TYw28PZS8a9mW0M+6DlYL5eVvwdl7OWNFki8pgZ2aKuT7QbeQswXRM2BsZNjeHsFJvtDTJdEOWGkS2Bm2tkRm2wvqdsPF/ngPsWq3Lfx/9Gsh8ePaA3XZ/9k="/>
          <p:cNvSpPr>
            <a:spLocks noChangeAspect="1" noChangeArrowheads="1"/>
          </p:cNvSpPr>
          <p:nvPr/>
        </p:nvSpPr>
        <p:spPr bwMode="auto">
          <a:xfrm>
            <a:off x="77788" y="-890588"/>
            <a:ext cx="2457450" cy="18669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VE"/>
          </a:p>
        </p:txBody>
      </p:sp>
      <p:pic>
        <p:nvPicPr>
          <p:cNvPr id="2053" name="Picture 5" descr="C:\Users\Usuario\Pictures\SO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68425" cy="1039813"/>
          </a:xfrm>
          <a:prstGeom prst="rect">
            <a:avLst/>
          </a:prstGeom>
          <a:noFill/>
        </p:spPr>
      </p:pic>
      <p:pic>
        <p:nvPicPr>
          <p:cNvPr id="18" name="Picture 6" descr="C:\Users\Usuario\Pictures\MASAJ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5286388"/>
            <a:ext cx="2738438" cy="13708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AGENTES  FÍSICOS.CLASIFICACIÓN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VE" b="1" dirty="0" smtClean="0">
                <a:solidFill>
                  <a:schemeClr val="accent1"/>
                </a:solidFill>
              </a:rPr>
              <a:t>SEGÚN  SU  EFECTO PRIMARIO</a:t>
            </a:r>
          </a:p>
          <a:p>
            <a:r>
              <a:rPr lang="es-VE" dirty="0" smtClean="0"/>
              <a:t>IONIZANTES: RX y Rayos </a:t>
            </a:r>
            <a:r>
              <a:rPr lang="es-VE" dirty="0" err="1" smtClean="0"/>
              <a:t>Ganma</a:t>
            </a:r>
            <a:endParaRPr lang="es-VE" dirty="0" smtClean="0"/>
          </a:p>
          <a:p>
            <a:r>
              <a:rPr lang="es-VE" dirty="0" smtClean="0"/>
              <a:t>NO IONIZANTES</a:t>
            </a:r>
          </a:p>
          <a:p>
            <a:endParaRPr lang="es-VE" dirty="0" smtClean="0"/>
          </a:p>
          <a:p>
            <a:r>
              <a:rPr lang="es-VE" b="1" dirty="0" smtClean="0">
                <a:solidFill>
                  <a:schemeClr val="accent1"/>
                </a:solidFill>
              </a:rPr>
              <a:t>SEGÚN SU NATURALEZA</a:t>
            </a:r>
          </a:p>
          <a:p>
            <a:r>
              <a:rPr lang="es-VE" dirty="0" smtClean="0"/>
              <a:t>Agentes Cinéticos o Mecánicos</a:t>
            </a:r>
          </a:p>
          <a:p>
            <a:r>
              <a:rPr lang="es-VE" dirty="0" smtClean="0"/>
              <a:t>Agentes Térmicos</a:t>
            </a:r>
          </a:p>
          <a:p>
            <a:r>
              <a:rPr lang="es-VE" dirty="0" smtClean="0"/>
              <a:t>Agentes Eléctricos o Electromagnéticos</a:t>
            </a:r>
          </a:p>
          <a:p>
            <a:r>
              <a:rPr lang="es-VE" dirty="0" smtClean="0"/>
              <a:t>Agentes Climáticos  o  Complejos</a:t>
            </a:r>
          </a:p>
          <a:p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AGENTES FÍSICOS</a:t>
            </a:r>
            <a:br>
              <a:rPr lang="es-ES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ES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NATURALES</a:t>
            </a:r>
            <a:endParaRPr lang="es-VE" dirty="0"/>
          </a:p>
        </p:txBody>
      </p:sp>
      <p:sp>
        <p:nvSpPr>
          <p:cNvPr id="8" name="7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 smtClean="0"/>
          </a:p>
          <a:p>
            <a:r>
              <a:rPr lang="es-ES" dirty="0" smtClean="0"/>
              <a:t>HELIOTERAPIA</a:t>
            </a:r>
          </a:p>
          <a:p>
            <a:r>
              <a:rPr lang="es-ES" b="1" dirty="0" smtClean="0">
                <a:solidFill>
                  <a:schemeClr val="accent2"/>
                </a:solidFill>
              </a:rPr>
              <a:t>TALASOTERAPIA</a:t>
            </a:r>
          </a:p>
          <a:p>
            <a:r>
              <a:rPr lang="es-ES" dirty="0" smtClean="0"/>
              <a:t>CLIMATOTERAPIA</a:t>
            </a:r>
          </a:p>
          <a:p>
            <a:r>
              <a:rPr lang="es-ES" b="1" dirty="0" smtClean="0">
                <a:solidFill>
                  <a:schemeClr val="accent1"/>
                </a:solidFill>
              </a:rPr>
              <a:t>BALNEOTERAPIA</a:t>
            </a:r>
          </a:p>
          <a:p>
            <a:r>
              <a:rPr lang="es-ES" dirty="0" smtClean="0"/>
              <a:t>PELOIDOTERAPIA</a:t>
            </a:r>
            <a:endParaRPr lang="es-ES" b="1" dirty="0" smtClean="0">
              <a:solidFill>
                <a:schemeClr val="accent1"/>
              </a:solidFill>
            </a:endParaRPr>
          </a:p>
          <a:p>
            <a:endParaRPr lang="es-VE" dirty="0"/>
          </a:p>
        </p:txBody>
      </p:sp>
      <p:pic>
        <p:nvPicPr>
          <p:cNvPr id="1026" name="Picture 2" descr="C:\Users\Usuario\Pictures\helioterap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0"/>
            <a:ext cx="1905000" cy="1619250"/>
          </a:xfrm>
          <a:prstGeom prst="rect">
            <a:avLst/>
          </a:prstGeom>
          <a:noFill/>
        </p:spPr>
      </p:pic>
      <p:cxnSp>
        <p:nvCxnSpPr>
          <p:cNvPr id="10" name="9 Conector recto de flecha"/>
          <p:cNvCxnSpPr/>
          <p:nvPr/>
        </p:nvCxnSpPr>
        <p:spPr>
          <a:xfrm flipV="1">
            <a:off x="2928132" y="1500174"/>
            <a:ext cx="3787008" cy="13581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Talasoterapia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5205" y="1785926"/>
            <a:ext cx="1928795" cy="2133601"/>
          </a:xfrm>
          <a:prstGeom prst="rect">
            <a:avLst/>
          </a:prstGeom>
          <a:noFill/>
        </p:spPr>
      </p:pic>
      <p:cxnSp>
        <p:nvCxnSpPr>
          <p:cNvPr id="16" name="15 Conector recto de flecha"/>
          <p:cNvCxnSpPr/>
          <p:nvPr/>
        </p:nvCxnSpPr>
        <p:spPr>
          <a:xfrm flipV="1">
            <a:off x="3214678" y="2643182"/>
            <a:ext cx="3857652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 descr="http://3.bp.blogspot.com/_-NNrEW3HKyE/S12yEyWYK4I/AAAAAAAAAKM/2U1Ia0NSgMs/s320/climatoterapia+chacras+de+vi%C3%B1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768" y="4000504"/>
            <a:ext cx="2000232" cy="1790701"/>
          </a:xfrm>
          <a:prstGeom prst="rect">
            <a:avLst/>
          </a:prstGeom>
          <a:noFill/>
        </p:spPr>
      </p:pic>
      <p:cxnSp>
        <p:nvCxnSpPr>
          <p:cNvPr id="26" name="25 Conector recto de flecha"/>
          <p:cNvCxnSpPr/>
          <p:nvPr/>
        </p:nvCxnSpPr>
        <p:spPr>
          <a:xfrm>
            <a:off x="3357554" y="3714752"/>
            <a:ext cx="3286148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1" name="Picture 7" descr="C:\Users\Usuario\Pictures\BALNEOTERAPI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43372" y="4857746"/>
            <a:ext cx="2857500" cy="2000254"/>
          </a:xfrm>
          <a:prstGeom prst="rect">
            <a:avLst/>
          </a:prstGeom>
          <a:noFill/>
        </p:spPr>
      </p:pic>
      <p:cxnSp>
        <p:nvCxnSpPr>
          <p:cNvPr id="30" name="29 Conector recto de flecha"/>
          <p:cNvCxnSpPr/>
          <p:nvPr/>
        </p:nvCxnSpPr>
        <p:spPr>
          <a:xfrm>
            <a:off x="3214678" y="4286256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9" descr="http://www.toscanaitalia.it/img-sito/illustrative/relax0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5286388"/>
            <a:ext cx="3607594" cy="1571612"/>
          </a:xfrm>
          <a:prstGeom prst="rect">
            <a:avLst/>
          </a:prstGeom>
          <a:noFill/>
        </p:spPr>
      </p:pic>
      <p:cxnSp>
        <p:nvCxnSpPr>
          <p:cNvPr id="34" name="33 Conector recto de flecha"/>
          <p:cNvCxnSpPr/>
          <p:nvPr/>
        </p:nvCxnSpPr>
        <p:spPr>
          <a:xfrm rot="5400000">
            <a:off x="3036083" y="4964917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ES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AGENTES FÍSICOS</a:t>
            </a:r>
            <a:br>
              <a:rPr lang="es-ES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ES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NATURALES</a:t>
            </a:r>
            <a:endParaRPr lang="es-VE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VE" b="1" dirty="0" smtClean="0">
                <a:solidFill>
                  <a:schemeClr val="accent1"/>
                </a:solidFill>
              </a:rPr>
              <a:t>HELIOTERAPIA </a:t>
            </a:r>
            <a:r>
              <a:rPr lang="es-VE" dirty="0" smtClean="0">
                <a:solidFill>
                  <a:schemeClr val="tx2"/>
                </a:solidFill>
              </a:rPr>
              <a:t> </a:t>
            </a:r>
            <a:r>
              <a:rPr lang="es-VE" dirty="0" smtClean="0"/>
              <a:t>            </a:t>
            </a:r>
            <a:r>
              <a:rPr lang="es-VE" b="1" dirty="0" smtClean="0"/>
              <a:t>HUFELAND (1762-1836)</a:t>
            </a:r>
          </a:p>
          <a:p>
            <a:r>
              <a:rPr lang="es-VE" b="1" dirty="0" smtClean="0"/>
              <a:t>TALASOTERAPIA </a:t>
            </a:r>
            <a:r>
              <a:rPr lang="es-VE" b="1" dirty="0" smtClean="0">
                <a:solidFill>
                  <a:schemeClr val="accent1"/>
                </a:solidFill>
              </a:rPr>
              <a:t>            CELIO  AURELIANO</a:t>
            </a:r>
          </a:p>
          <a:p>
            <a:endParaRPr lang="es-VE" dirty="0" smtClean="0"/>
          </a:p>
          <a:p>
            <a:r>
              <a:rPr lang="es-VE" b="1" dirty="0" smtClean="0">
                <a:solidFill>
                  <a:schemeClr val="accent1"/>
                </a:solidFill>
              </a:rPr>
              <a:t>BALNEOTERAPIA</a:t>
            </a:r>
            <a:r>
              <a:rPr lang="es-VE" dirty="0" smtClean="0">
                <a:solidFill>
                  <a:schemeClr val="accent1"/>
                </a:solidFill>
              </a:rPr>
              <a:t>  </a:t>
            </a:r>
            <a:r>
              <a:rPr lang="es-VE" dirty="0" smtClean="0"/>
              <a:t>        </a:t>
            </a:r>
            <a:r>
              <a:rPr lang="es-VE" sz="2000" b="1" dirty="0" smtClean="0"/>
              <a:t>GIOVANNY  SAVONAROLA(1697)</a:t>
            </a:r>
          </a:p>
          <a:p>
            <a:endParaRPr lang="es-VE" sz="2000" b="1" dirty="0" smtClean="0"/>
          </a:p>
          <a:p>
            <a:r>
              <a:rPr lang="es-VE" sz="2000" b="1" dirty="0" smtClean="0">
                <a:solidFill>
                  <a:schemeClr val="accent1"/>
                </a:solidFill>
              </a:rPr>
              <a:t>CLIMATOTERAPIA                     SIGLO XVIII: PONCET-FAURE</a:t>
            </a:r>
          </a:p>
          <a:p>
            <a:endParaRPr lang="es-VE" sz="2000" b="1" dirty="0" smtClean="0"/>
          </a:p>
          <a:p>
            <a:r>
              <a:rPr lang="es-VE" sz="2000" b="1" dirty="0" smtClean="0"/>
              <a:t>HIDROTERAPIA                          KNEIPP(1821-1897) </a:t>
            </a:r>
          </a:p>
          <a:p>
            <a:r>
              <a:rPr lang="es-VE" sz="2000" b="1" dirty="0" smtClean="0"/>
              <a:t>                                                          WILHELM(1835-1917)       </a:t>
            </a:r>
          </a:p>
          <a:p>
            <a:endParaRPr lang="es-VE" sz="2400" dirty="0" smtClean="0"/>
          </a:p>
          <a:p>
            <a:endParaRPr lang="es-VE" sz="2400" dirty="0"/>
          </a:p>
        </p:txBody>
      </p:sp>
      <p:sp>
        <p:nvSpPr>
          <p:cNvPr id="4" name="3 Flecha derecha"/>
          <p:cNvSpPr/>
          <p:nvPr/>
        </p:nvSpPr>
        <p:spPr>
          <a:xfrm>
            <a:off x="3643306" y="2214554"/>
            <a:ext cx="428628" cy="48463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" name="4 Flecha derecha"/>
          <p:cNvSpPr/>
          <p:nvPr/>
        </p:nvSpPr>
        <p:spPr>
          <a:xfrm>
            <a:off x="3643306" y="3429000"/>
            <a:ext cx="428628" cy="48463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6" name="5 Flecha derecha"/>
          <p:cNvSpPr/>
          <p:nvPr/>
        </p:nvSpPr>
        <p:spPr>
          <a:xfrm>
            <a:off x="3643306" y="4143380"/>
            <a:ext cx="428628" cy="48463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" name="6 Flecha derecha"/>
          <p:cNvSpPr/>
          <p:nvPr/>
        </p:nvSpPr>
        <p:spPr>
          <a:xfrm>
            <a:off x="3643306" y="4857760"/>
            <a:ext cx="428628" cy="48463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1524000" y="1397000"/>
          <a:ext cx="6096000" cy="33864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460364">
                <a:tc>
                  <a:txBody>
                    <a:bodyPr/>
                    <a:lstStyle/>
                    <a:p>
                      <a:endParaRPr lang="es-V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VE" sz="1200" dirty="0" smtClean="0"/>
                        <a:t>HELIOTERAPIA</a:t>
                      </a:r>
                      <a:endParaRPr lang="es-V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VE" sz="1200" dirty="0" smtClean="0"/>
                        <a:t>TALASOTERAPIA</a:t>
                      </a:r>
                      <a:endParaRPr lang="es-V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VE" sz="1100" dirty="0" smtClean="0"/>
                        <a:t>CLIMATOTERAPIA</a:t>
                      </a:r>
                      <a:endParaRPr lang="es-VE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VE" sz="1200" dirty="0" smtClean="0"/>
                        <a:t>Concepto</a:t>
                      </a:r>
                      <a:endParaRPr lang="es-V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VE" sz="1200" dirty="0" smtClean="0"/>
                        <a:t>Rayos</a:t>
                      </a:r>
                      <a:r>
                        <a:rPr lang="es-VE" sz="1200" baseline="0" dirty="0" smtClean="0"/>
                        <a:t> Solares</a:t>
                      </a:r>
                      <a:endParaRPr lang="es-V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VE" sz="1200" dirty="0" smtClean="0"/>
                        <a:t>Agua</a:t>
                      </a:r>
                      <a:r>
                        <a:rPr lang="es-VE" sz="1200" baseline="0" dirty="0" smtClean="0"/>
                        <a:t> de Mar y Algas Marinas</a:t>
                      </a:r>
                      <a:endParaRPr lang="es-VE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VE" sz="1200" dirty="0" smtClean="0"/>
                        <a:t>Ambiente</a:t>
                      </a:r>
                      <a:r>
                        <a:rPr lang="es-VE" sz="1200" baseline="0" dirty="0" smtClean="0"/>
                        <a:t> </a:t>
                      </a:r>
                    </a:p>
                    <a:p>
                      <a:r>
                        <a:rPr lang="es-VE" sz="1200" baseline="0" dirty="0" smtClean="0"/>
                        <a:t>Natural</a:t>
                      </a:r>
                      <a:endParaRPr lang="es-VE" sz="12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VE" sz="1200" dirty="0" smtClean="0"/>
                        <a:t>Clasificación</a:t>
                      </a:r>
                      <a:endParaRPr lang="es-V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VE" sz="1200" dirty="0" smtClean="0"/>
                        <a:t>Tipos</a:t>
                      </a:r>
                      <a:r>
                        <a:rPr lang="es-VE" sz="1200" baseline="0" dirty="0" smtClean="0"/>
                        <a:t> de Piel</a:t>
                      </a:r>
                      <a:endParaRPr lang="es-V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VE" sz="1200" dirty="0" smtClean="0"/>
                        <a:t>Algas</a:t>
                      </a:r>
                      <a:r>
                        <a:rPr lang="es-VE" sz="1200" baseline="0" dirty="0" smtClean="0"/>
                        <a:t> Marinas, Aguas Madres,</a:t>
                      </a:r>
                    </a:p>
                    <a:p>
                      <a:r>
                        <a:rPr lang="es-VE" sz="1200" baseline="0" dirty="0" smtClean="0"/>
                        <a:t>limos y lodos </a:t>
                      </a:r>
                    </a:p>
                    <a:p>
                      <a:r>
                        <a:rPr lang="es-VE" sz="1200" baseline="0" dirty="0" smtClean="0"/>
                        <a:t>arenas marinas, </a:t>
                      </a:r>
                    </a:p>
                    <a:p>
                      <a:r>
                        <a:rPr lang="es-VE" sz="1200" baseline="0" dirty="0" smtClean="0"/>
                        <a:t>aire marino</a:t>
                      </a:r>
                      <a:endParaRPr lang="es-V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VE" sz="1200" dirty="0" smtClean="0"/>
                        <a:t>Clima Mediterráneo</a:t>
                      </a:r>
                    </a:p>
                    <a:p>
                      <a:r>
                        <a:rPr lang="es-VE" sz="1200" dirty="0" err="1" smtClean="0"/>
                        <a:t>costero,lacustre</a:t>
                      </a:r>
                      <a:r>
                        <a:rPr lang="es-VE" sz="1200" dirty="0" smtClean="0"/>
                        <a:t>,</a:t>
                      </a:r>
                    </a:p>
                    <a:p>
                      <a:r>
                        <a:rPr lang="es-VE" sz="1200" dirty="0" err="1" smtClean="0"/>
                        <a:t>insular,forestal</a:t>
                      </a:r>
                      <a:r>
                        <a:rPr lang="es-VE" sz="1200" dirty="0" smtClean="0"/>
                        <a:t>,</a:t>
                      </a:r>
                    </a:p>
                    <a:p>
                      <a:r>
                        <a:rPr lang="es-VE" sz="1200" dirty="0" smtClean="0"/>
                        <a:t>urbano</a:t>
                      </a:r>
                      <a:r>
                        <a:rPr lang="es-VE" sz="1200" baseline="0" dirty="0" smtClean="0"/>
                        <a:t> y desértico.</a:t>
                      </a:r>
                      <a:endParaRPr lang="es-VE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VE" sz="1200" dirty="0" smtClean="0"/>
                        <a:t>Indicaciones</a:t>
                      </a:r>
                      <a:endParaRPr lang="es-V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VE" sz="1200" dirty="0" err="1" smtClean="0"/>
                        <a:t>TBC,Artritis,gota</a:t>
                      </a:r>
                      <a:r>
                        <a:rPr lang="es-VE" sz="1200" dirty="0" smtClean="0"/>
                        <a:t>,</a:t>
                      </a:r>
                    </a:p>
                    <a:p>
                      <a:r>
                        <a:rPr lang="es-VE" sz="1200" dirty="0" smtClean="0"/>
                        <a:t>Psoriasis</a:t>
                      </a:r>
                      <a:r>
                        <a:rPr lang="es-VE" sz="1200" baseline="0" dirty="0" smtClean="0"/>
                        <a:t> y  Obesidad</a:t>
                      </a:r>
                      <a:endParaRPr lang="es-V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VE" sz="1200" dirty="0" smtClean="0"/>
                        <a:t>Reumatismo,</a:t>
                      </a:r>
                      <a:r>
                        <a:rPr lang="es-VE" sz="1200" baseline="0" dirty="0" smtClean="0"/>
                        <a:t> post </a:t>
                      </a:r>
                      <a:r>
                        <a:rPr lang="es-VE" sz="1200" baseline="0" dirty="0" err="1" smtClean="0"/>
                        <a:t>Tx</a:t>
                      </a:r>
                      <a:r>
                        <a:rPr lang="es-VE" sz="1200" baseline="0" dirty="0" smtClean="0"/>
                        <a:t>, poliomielitis, </a:t>
                      </a:r>
                      <a:r>
                        <a:rPr lang="es-VE" sz="1200" baseline="0" dirty="0" err="1" smtClean="0"/>
                        <a:t>hemiplejía,polineuritis</a:t>
                      </a:r>
                      <a:r>
                        <a:rPr lang="es-VE" sz="1200" baseline="0" dirty="0" smtClean="0"/>
                        <a:t>.</a:t>
                      </a:r>
                      <a:endParaRPr lang="es-V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VE" sz="1200" dirty="0" err="1" smtClean="0"/>
                        <a:t>Convalescencia</a:t>
                      </a:r>
                      <a:endParaRPr lang="es-VE" sz="1200" dirty="0" smtClean="0"/>
                    </a:p>
                    <a:p>
                      <a:r>
                        <a:rPr lang="es-VE" sz="1200" dirty="0" err="1" smtClean="0"/>
                        <a:t>Distonías</a:t>
                      </a:r>
                      <a:endParaRPr lang="es-VE" sz="1200" dirty="0" smtClean="0"/>
                    </a:p>
                    <a:p>
                      <a:r>
                        <a:rPr lang="es-VE" sz="1200" dirty="0" err="1" smtClean="0"/>
                        <a:t>Enf</a:t>
                      </a:r>
                      <a:r>
                        <a:rPr lang="es-VE" sz="1200" dirty="0" smtClean="0"/>
                        <a:t> Respiratorias</a:t>
                      </a:r>
                      <a:endParaRPr lang="es-VE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VE" sz="1200" dirty="0" smtClean="0"/>
                        <a:t>Contraindicaciones</a:t>
                      </a:r>
                      <a:endParaRPr lang="es-V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VE" sz="1200" dirty="0" smtClean="0"/>
                        <a:t>ICC</a:t>
                      </a:r>
                    </a:p>
                    <a:p>
                      <a:r>
                        <a:rPr lang="es-VE" sz="1200" dirty="0" err="1" smtClean="0"/>
                        <a:t>Insuf</a:t>
                      </a:r>
                      <a:r>
                        <a:rPr lang="es-VE" sz="1200" dirty="0" smtClean="0"/>
                        <a:t>  Renal</a:t>
                      </a:r>
                    </a:p>
                    <a:p>
                      <a:r>
                        <a:rPr lang="es-VE" sz="1200" baseline="0" dirty="0" smtClean="0"/>
                        <a:t>  y  Hepática</a:t>
                      </a:r>
                      <a:endParaRPr lang="es-V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VE" sz="1200" dirty="0" smtClean="0"/>
                        <a:t>Cáncer.  ICC.  HTA </a:t>
                      </a:r>
                      <a:r>
                        <a:rPr lang="es-VE" sz="1200" baseline="0" dirty="0" smtClean="0"/>
                        <a:t> Grave,  </a:t>
                      </a:r>
                      <a:r>
                        <a:rPr lang="es-VE" sz="1200" baseline="0" dirty="0" err="1" smtClean="0"/>
                        <a:t>Insuf</a:t>
                      </a:r>
                      <a:r>
                        <a:rPr lang="es-VE" sz="1200" baseline="0" dirty="0" smtClean="0"/>
                        <a:t>    renal/hepática</a:t>
                      </a:r>
                      <a:endParaRPr lang="es-V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V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3 Rectángulo"/>
          <p:cNvSpPr/>
          <p:nvPr/>
        </p:nvSpPr>
        <p:spPr>
          <a:xfrm>
            <a:off x="1428728" y="5056754"/>
            <a:ext cx="62151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400" dirty="0" smtClean="0"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E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AGENTES  FÍSICOS</a:t>
            </a:r>
            <a:br>
              <a:rPr lang="es-E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E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TIPOS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s-ES" smtClean="0"/>
          </a:p>
          <a:p>
            <a:endParaRPr lang="es-ES" smtClean="0"/>
          </a:p>
          <a:p>
            <a:endParaRPr lang="es-ES" smtClean="0"/>
          </a:p>
          <a:p>
            <a:endParaRPr lang="es-ES" smtClean="0"/>
          </a:p>
          <a:p>
            <a:endParaRPr lang="es-ES" smtClean="0"/>
          </a:p>
          <a:p>
            <a:endParaRPr lang="es-ES" smtClean="0"/>
          </a:p>
          <a:p>
            <a:endParaRPr lang="es-ES" smtClean="0"/>
          </a:p>
          <a:p>
            <a:endParaRPr lang="es-ES" smtClean="0"/>
          </a:p>
          <a:p>
            <a:endParaRPr lang="es-ES" smtClean="0"/>
          </a:p>
          <a:p>
            <a:endParaRPr lang="es-ES" smtClean="0"/>
          </a:p>
          <a:p>
            <a:endParaRPr lang="es-ES" smtClean="0"/>
          </a:p>
          <a:p>
            <a:endParaRPr lang="es-ES" smtClean="0"/>
          </a:p>
          <a:p>
            <a:endParaRPr lang="es-ES" smtClean="0"/>
          </a:p>
          <a:p>
            <a:r>
              <a:rPr lang="es-ES" smtClean="0"/>
              <a:t>   </a:t>
            </a:r>
            <a:endParaRPr lang="es-VE" dirty="0"/>
          </a:p>
        </p:txBody>
      </p:sp>
      <p:sp>
        <p:nvSpPr>
          <p:cNvPr id="8" name="7 Rectángulo"/>
          <p:cNvSpPr/>
          <p:nvPr/>
        </p:nvSpPr>
        <p:spPr>
          <a:xfrm>
            <a:off x="642910" y="2071678"/>
            <a:ext cx="234316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SUPERFICIALES</a:t>
            </a:r>
            <a:endParaRPr lang="es-VE" dirty="0"/>
          </a:p>
        </p:txBody>
      </p:sp>
      <p:sp>
        <p:nvSpPr>
          <p:cNvPr id="9" name="8 Rectángulo"/>
          <p:cNvSpPr/>
          <p:nvPr/>
        </p:nvSpPr>
        <p:spPr>
          <a:xfrm>
            <a:off x="500034" y="4000504"/>
            <a:ext cx="278608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PROFUNDOS</a:t>
            </a:r>
            <a:endParaRPr lang="es-VE" dirty="0"/>
          </a:p>
        </p:txBody>
      </p:sp>
      <p:sp>
        <p:nvSpPr>
          <p:cNvPr id="10" name="9 Elipse"/>
          <p:cNvSpPr/>
          <p:nvPr/>
        </p:nvSpPr>
        <p:spPr>
          <a:xfrm>
            <a:off x="7072330" y="2714620"/>
            <a:ext cx="1857388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400" dirty="0" smtClean="0"/>
              <a:t>PARAFINA</a:t>
            </a:r>
            <a:endParaRPr lang="es-VE" sz="1400" dirty="0"/>
          </a:p>
        </p:txBody>
      </p:sp>
      <p:sp>
        <p:nvSpPr>
          <p:cNvPr id="11" name="10 Elipse"/>
          <p:cNvSpPr/>
          <p:nvPr/>
        </p:nvSpPr>
        <p:spPr>
          <a:xfrm>
            <a:off x="4786314" y="2786058"/>
            <a:ext cx="2071702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400" dirty="0" smtClean="0"/>
              <a:t>INFRARROJO</a:t>
            </a:r>
            <a:endParaRPr lang="es-VE" sz="1400" dirty="0"/>
          </a:p>
        </p:txBody>
      </p:sp>
      <p:sp>
        <p:nvSpPr>
          <p:cNvPr id="12" name="11 Elipse"/>
          <p:cNvSpPr/>
          <p:nvPr/>
        </p:nvSpPr>
        <p:spPr>
          <a:xfrm>
            <a:off x="5286380" y="1714488"/>
            <a:ext cx="1985970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400" dirty="0" smtClean="0"/>
              <a:t>HOTPACK</a:t>
            </a:r>
            <a:endParaRPr lang="es-VE" sz="1400" dirty="0"/>
          </a:p>
        </p:txBody>
      </p:sp>
      <p:sp>
        <p:nvSpPr>
          <p:cNvPr id="13" name="12 Flecha derecha"/>
          <p:cNvSpPr/>
          <p:nvPr/>
        </p:nvSpPr>
        <p:spPr>
          <a:xfrm>
            <a:off x="3714744" y="2357430"/>
            <a:ext cx="85725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13 Flecha derecha"/>
          <p:cNvSpPr/>
          <p:nvPr/>
        </p:nvSpPr>
        <p:spPr>
          <a:xfrm>
            <a:off x="3571868" y="4214818"/>
            <a:ext cx="92869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15" name="14 Elipse"/>
          <p:cNvSpPr/>
          <p:nvPr/>
        </p:nvSpPr>
        <p:spPr>
          <a:xfrm>
            <a:off x="4714876" y="4143380"/>
            <a:ext cx="2357454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400" dirty="0" smtClean="0"/>
              <a:t>ULTRASONIDO</a:t>
            </a:r>
            <a:endParaRPr lang="es-VE" sz="1400" dirty="0"/>
          </a:p>
        </p:txBody>
      </p:sp>
      <p:sp>
        <p:nvSpPr>
          <p:cNvPr id="16" name="15 Elipse"/>
          <p:cNvSpPr/>
          <p:nvPr/>
        </p:nvSpPr>
        <p:spPr>
          <a:xfrm>
            <a:off x="5072066" y="4857760"/>
            <a:ext cx="2200284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400" dirty="0" smtClean="0"/>
              <a:t>MICROONDAS</a:t>
            </a:r>
            <a:endParaRPr lang="es-VE" sz="1400" dirty="0"/>
          </a:p>
        </p:txBody>
      </p:sp>
      <p:sp>
        <p:nvSpPr>
          <p:cNvPr id="17" name="16 Elipse"/>
          <p:cNvSpPr/>
          <p:nvPr/>
        </p:nvSpPr>
        <p:spPr>
          <a:xfrm>
            <a:off x="7215206" y="4071942"/>
            <a:ext cx="1771656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400" dirty="0" smtClean="0"/>
              <a:t>DIATERMIA</a:t>
            </a:r>
          </a:p>
        </p:txBody>
      </p:sp>
      <p:sp>
        <p:nvSpPr>
          <p:cNvPr id="18" name="17 Elipse"/>
          <p:cNvSpPr/>
          <p:nvPr/>
        </p:nvSpPr>
        <p:spPr>
          <a:xfrm>
            <a:off x="7286644" y="2000240"/>
            <a:ext cx="185735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100" dirty="0" smtClean="0"/>
              <a:t>CRIOTERAPIA</a:t>
            </a:r>
            <a:endParaRPr lang="es-VE" sz="1100" dirty="0"/>
          </a:p>
        </p:txBody>
      </p:sp>
      <p:sp>
        <p:nvSpPr>
          <p:cNvPr id="19" name="18 Rectángulo"/>
          <p:cNvSpPr/>
          <p:nvPr/>
        </p:nvSpPr>
        <p:spPr>
          <a:xfrm>
            <a:off x="785786" y="5691157"/>
            <a:ext cx="792961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400" dirty="0" smtClean="0"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</p:txBody>
      </p:sp>
      <p:sp>
        <p:nvSpPr>
          <p:cNvPr id="20" name="19 Elipse"/>
          <p:cNvSpPr/>
          <p:nvPr/>
        </p:nvSpPr>
        <p:spPr>
          <a:xfrm>
            <a:off x="4714876" y="2285992"/>
            <a:ext cx="2571768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600" dirty="0" smtClean="0"/>
              <a:t>HIDROTERAPIA</a:t>
            </a:r>
            <a:endParaRPr lang="es-VE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AGENTES  FÍSICOS</a:t>
            </a:r>
            <a:br>
              <a:rPr lang="es-ES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ES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APLICACIÓN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3 Elipse"/>
          <p:cNvSpPr/>
          <p:nvPr/>
        </p:nvSpPr>
        <p:spPr>
          <a:xfrm>
            <a:off x="1071538" y="3429000"/>
            <a:ext cx="1571636" cy="7715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b="1" dirty="0" smtClean="0"/>
              <a:t>Agente</a:t>
            </a:r>
            <a:endParaRPr lang="es-VE" b="1" dirty="0"/>
          </a:p>
        </p:txBody>
      </p:sp>
      <p:sp>
        <p:nvSpPr>
          <p:cNvPr id="5" name="4 Elipse"/>
          <p:cNvSpPr/>
          <p:nvPr/>
        </p:nvSpPr>
        <p:spPr>
          <a:xfrm>
            <a:off x="2428860" y="2500306"/>
            <a:ext cx="171451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600" b="1" dirty="0" smtClean="0"/>
              <a:t>Tiempo</a:t>
            </a:r>
            <a:endParaRPr lang="es-VE" sz="1600" b="1" dirty="0"/>
          </a:p>
        </p:txBody>
      </p:sp>
      <p:sp>
        <p:nvSpPr>
          <p:cNvPr id="7" name="6 Elipse"/>
          <p:cNvSpPr/>
          <p:nvPr/>
        </p:nvSpPr>
        <p:spPr>
          <a:xfrm>
            <a:off x="4214810" y="3286124"/>
            <a:ext cx="1700218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400" b="1" dirty="0" smtClean="0"/>
              <a:t>Frecuencia</a:t>
            </a:r>
            <a:endParaRPr lang="es-VE" sz="1400" b="1" dirty="0"/>
          </a:p>
        </p:txBody>
      </p:sp>
      <p:sp>
        <p:nvSpPr>
          <p:cNvPr id="8" name="7 Elipse"/>
          <p:cNvSpPr/>
          <p:nvPr/>
        </p:nvSpPr>
        <p:spPr>
          <a:xfrm>
            <a:off x="1285852" y="4786322"/>
            <a:ext cx="2214578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2000" b="1" dirty="0" smtClean="0"/>
              <a:t>Intensidad</a:t>
            </a:r>
            <a:endParaRPr lang="es-VE" sz="2000" b="1" dirty="0"/>
          </a:p>
        </p:txBody>
      </p:sp>
      <p:sp>
        <p:nvSpPr>
          <p:cNvPr id="9" name="8 Elipse"/>
          <p:cNvSpPr/>
          <p:nvPr/>
        </p:nvSpPr>
        <p:spPr>
          <a:xfrm>
            <a:off x="2714612" y="3929066"/>
            <a:ext cx="1700218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b="1" dirty="0" smtClean="0">
                <a:latin typeface="Times New Roman" pitchFamily="18" charset="0"/>
                <a:cs typeface="Times New Roman" pitchFamily="18" charset="0"/>
              </a:rPr>
              <a:t>Superficie</a:t>
            </a:r>
            <a:endParaRPr lang="es-VE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9 Elipse"/>
          <p:cNvSpPr/>
          <p:nvPr/>
        </p:nvSpPr>
        <p:spPr>
          <a:xfrm>
            <a:off x="6286512" y="2571744"/>
            <a:ext cx="1771656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600" b="1" dirty="0" smtClean="0"/>
              <a:t>Respuesta</a:t>
            </a:r>
            <a:endParaRPr lang="es-VE" sz="1600" b="1" dirty="0"/>
          </a:p>
        </p:txBody>
      </p:sp>
      <p:sp>
        <p:nvSpPr>
          <p:cNvPr id="12" name="11 Elipse"/>
          <p:cNvSpPr/>
          <p:nvPr/>
        </p:nvSpPr>
        <p:spPr>
          <a:xfrm>
            <a:off x="5143504" y="4786322"/>
            <a:ext cx="1857388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b="1" dirty="0" smtClean="0"/>
              <a:t>Técnica</a:t>
            </a:r>
            <a:endParaRPr lang="es-VE" b="1" dirty="0"/>
          </a:p>
        </p:txBody>
      </p:sp>
      <p:sp>
        <p:nvSpPr>
          <p:cNvPr id="14" name="13 Elipse"/>
          <p:cNvSpPr/>
          <p:nvPr/>
        </p:nvSpPr>
        <p:spPr>
          <a:xfrm>
            <a:off x="6286512" y="3857628"/>
            <a:ext cx="1771656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b="1" dirty="0" smtClean="0"/>
              <a:t>T°C</a:t>
            </a:r>
            <a:endParaRPr lang="es-VE" b="1" dirty="0"/>
          </a:p>
        </p:txBody>
      </p:sp>
      <p:sp>
        <p:nvSpPr>
          <p:cNvPr id="22" name="21 Marco"/>
          <p:cNvSpPr/>
          <p:nvPr/>
        </p:nvSpPr>
        <p:spPr>
          <a:xfrm>
            <a:off x="500034" y="1928802"/>
            <a:ext cx="8358246" cy="4429156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schemeClr val="tx1"/>
              </a:solidFill>
            </a:endParaRPr>
          </a:p>
        </p:txBody>
      </p:sp>
      <p:cxnSp>
        <p:nvCxnSpPr>
          <p:cNvPr id="24" name="23 Conector recto de flecha"/>
          <p:cNvCxnSpPr/>
          <p:nvPr/>
        </p:nvCxnSpPr>
        <p:spPr>
          <a:xfrm>
            <a:off x="5143504" y="2357430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 de flecha"/>
          <p:cNvCxnSpPr/>
          <p:nvPr/>
        </p:nvCxnSpPr>
        <p:spPr>
          <a:xfrm rot="10800000" flipV="1">
            <a:off x="4214810" y="2500306"/>
            <a:ext cx="785818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 de flecha"/>
          <p:cNvCxnSpPr/>
          <p:nvPr/>
        </p:nvCxnSpPr>
        <p:spPr>
          <a:xfrm rot="5400000">
            <a:off x="4822033" y="2750339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AGENTES  FÍSICOS</a:t>
            </a:r>
            <a:br>
              <a:rPr lang="es-E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E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Como actúan ?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VE" dirty="0" smtClean="0"/>
              <a:t>CONDUCTIVOS          </a:t>
            </a:r>
            <a:r>
              <a:rPr lang="es-VE" sz="2000" dirty="0" smtClean="0"/>
              <a:t> termoterapia, crioterapia, parafina   </a:t>
            </a:r>
            <a:r>
              <a:rPr lang="es-VE" dirty="0" smtClean="0"/>
              <a:t>         </a:t>
            </a:r>
            <a:endParaRPr lang="es-VE" sz="1600" dirty="0" smtClean="0"/>
          </a:p>
          <a:p>
            <a:endParaRPr lang="es-VE" sz="1600" dirty="0" smtClean="0"/>
          </a:p>
          <a:p>
            <a:endParaRPr lang="es-VE" dirty="0" smtClean="0"/>
          </a:p>
          <a:p>
            <a:r>
              <a:rPr lang="es-VE" dirty="0" smtClean="0"/>
              <a:t>CONVECTIVOS              </a:t>
            </a:r>
            <a:r>
              <a:rPr lang="es-VE" sz="2000" dirty="0" smtClean="0"/>
              <a:t>Hidroterapia</a:t>
            </a:r>
          </a:p>
          <a:p>
            <a:endParaRPr lang="es-VE" dirty="0" smtClean="0"/>
          </a:p>
          <a:p>
            <a:r>
              <a:rPr lang="es-VE" dirty="0" smtClean="0"/>
              <a:t>CONVERTIVOS               </a:t>
            </a:r>
            <a:r>
              <a:rPr lang="es-VE" sz="2400" dirty="0" smtClean="0"/>
              <a:t>Rayos infrarrojos, Parafina</a:t>
            </a:r>
          </a:p>
          <a:p>
            <a:endParaRPr lang="es-VE" sz="2400" dirty="0" smtClean="0"/>
          </a:p>
          <a:p>
            <a:endParaRPr lang="es-VE" sz="2400" dirty="0" smtClean="0"/>
          </a:p>
          <a:p>
            <a:endParaRPr lang="es-VE" sz="2400" dirty="0" smtClean="0"/>
          </a:p>
          <a:p>
            <a:pPr>
              <a:buNone/>
            </a:pPr>
            <a:r>
              <a:rPr lang="es-VE" sz="1600" dirty="0" smtClean="0"/>
              <a:t>                                               </a:t>
            </a:r>
          </a:p>
          <a:p>
            <a:pPr>
              <a:buNone/>
            </a:pPr>
            <a:r>
              <a:rPr lang="es-VE" sz="1600" dirty="0" smtClean="0"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  <a:p>
            <a:pPr>
              <a:buNone/>
            </a:pPr>
            <a:endParaRPr lang="es-VE" sz="1600" dirty="0"/>
          </a:p>
        </p:txBody>
      </p:sp>
      <p:sp>
        <p:nvSpPr>
          <p:cNvPr id="4" name="3 Flecha derecha"/>
          <p:cNvSpPr/>
          <p:nvPr/>
        </p:nvSpPr>
        <p:spPr>
          <a:xfrm>
            <a:off x="3357554" y="1928802"/>
            <a:ext cx="571504" cy="484632"/>
          </a:xfrm>
          <a:prstGeom prst="rightArrow">
            <a:avLst>
              <a:gd name="adj1" fmla="val 41224"/>
              <a:gd name="adj2" fmla="val 5000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         </a:t>
            </a:r>
            <a:endParaRPr lang="es-VE" dirty="0"/>
          </a:p>
        </p:txBody>
      </p:sp>
      <p:sp>
        <p:nvSpPr>
          <p:cNvPr id="5" name="4 Flecha derecha"/>
          <p:cNvSpPr/>
          <p:nvPr/>
        </p:nvSpPr>
        <p:spPr>
          <a:xfrm>
            <a:off x="3428992" y="2928934"/>
            <a:ext cx="571504" cy="484632"/>
          </a:xfrm>
          <a:prstGeom prst="rightArrow">
            <a:avLst>
              <a:gd name="adj1" fmla="val 41224"/>
              <a:gd name="adj2" fmla="val 5000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         </a:t>
            </a:r>
            <a:endParaRPr lang="es-VE" dirty="0"/>
          </a:p>
        </p:txBody>
      </p:sp>
      <p:sp>
        <p:nvSpPr>
          <p:cNvPr id="6" name="5 Flecha derecha"/>
          <p:cNvSpPr/>
          <p:nvPr/>
        </p:nvSpPr>
        <p:spPr>
          <a:xfrm>
            <a:off x="3428992" y="3857628"/>
            <a:ext cx="571504" cy="484632"/>
          </a:xfrm>
          <a:prstGeom prst="rightArrow">
            <a:avLst>
              <a:gd name="adj1" fmla="val 41224"/>
              <a:gd name="adj2" fmla="val 5000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         </a:t>
            </a:r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4800" b="1" u="sng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AGENTES  FÍSICOS SUPERFICIALES</a:t>
            </a:r>
            <a:endParaRPr lang="es-VE" u="sng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s-VE" dirty="0" smtClean="0"/>
              <a:t>                                        </a:t>
            </a:r>
            <a:endParaRPr lang="es-VE" b="1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s-VE" sz="8000" dirty="0" smtClean="0"/>
              <a:t>Historia</a:t>
            </a:r>
          </a:p>
          <a:p>
            <a:pPr>
              <a:buNone/>
            </a:pPr>
            <a:endParaRPr lang="es-VE" sz="8000" dirty="0" smtClean="0"/>
          </a:p>
          <a:p>
            <a:pPr>
              <a:buNone/>
            </a:pPr>
            <a:r>
              <a:rPr lang="es-VE" sz="8000" dirty="0" smtClean="0"/>
              <a:t>Concepto                                           1.- Hidroterapia</a:t>
            </a:r>
          </a:p>
          <a:p>
            <a:pPr>
              <a:buNone/>
            </a:pPr>
            <a:r>
              <a:rPr lang="es-VE" sz="8000" dirty="0" smtClean="0"/>
              <a:t>                                                           2.-Termoterapia</a:t>
            </a:r>
          </a:p>
          <a:p>
            <a:pPr>
              <a:buNone/>
            </a:pPr>
            <a:r>
              <a:rPr lang="es-VE" sz="8000" dirty="0" smtClean="0"/>
              <a:t>Objetivos                                           3.-Crioterapia</a:t>
            </a:r>
          </a:p>
          <a:p>
            <a:pPr>
              <a:buNone/>
            </a:pPr>
            <a:r>
              <a:rPr lang="es-VE" sz="8000" dirty="0" smtClean="0"/>
              <a:t>                                                            4.-Rayos  Infrarrojos </a:t>
            </a:r>
          </a:p>
          <a:p>
            <a:pPr>
              <a:buNone/>
            </a:pPr>
            <a:r>
              <a:rPr lang="es-VE" sz="8000" dirty="0" smtClean="0"/>
              <a:t>Mecanismo de Acción                      5.- Parafina</a:t>
            </a:r>
          </a:p>
          <a:p>
            <a:pPr>
              <a:buNone/>
            </a:pPr>
            <a:r>
              <a:rPr lang="es-VE" sz="8000" dirty="0" smtClean="0"/>
              <a:t>                      </a:t>
            </a:r>
            <a:r>
              <a:rPr lang="es-VE" sz="8000" dirty="0" smtClean="0">
                <a:solidFill>
                  <a:schemeClr val="accent1"/>
                </a:solidFill>
              </a:rPr>
              <a:t>  </a:t>
            </a:r>
            <a:endParaRPr lang="es-VE" sz="8000" b="1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es-VE" sz="8000" dirty="0" smtClean="0"/>
              <a:t>Tipos/Indicaciones</a:t>
            </a:r>
            <a:r>
              <a:rPr lang="es-VE" sz="8000" b="1" dirty="0" smtClean="0">
                <a:solidFill>
                  <a:srgbClr val="002060"/>
                </a:solidFill>
              </a:rPr>
              <a:t>.- </a:t>
            </a:r>
          </a:p>
          <a:p>
            <a:pPr>
              <a:buNone/>
            </a:pPr>
            <a:r>
              <a:rPr lang="es-VE" sz="8000" b="1" dirty="0" smtClean="0">
                <a:solidFill>
                  <a:srgbClr val="002060"/>
                </a:solidFill>
              </a:rPr>
              <a:t>                              </a:t>
            </a:r>
          </a:p>
          <a:p>
            <a:pPr>
              <a:buNone/>
            </a:pPr>
            <a:r>
              <a:rPr lang="es-VE" sz="8000" dirty="0" smtClean="0">
                <a:latin typeface="Arial" pitchFamily="34" charset="0"/>
                <a:cs typeface="Arial" pitchFamily="34" charset="0"/>
              </a:rPr>
              <a:t>Contraindicaciones</a:t>
            </a:r>
            <a:endParaRPr lang="es-VE" sz="4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s-VE" dirty="0" smtClean="0"/>
          </a:p>
          <a:p>
            <a:pPr>
              <a:buNone/>
            </a:pPr>
            <a:endParaRPr lang="es-VE" dirty="0" smtClean="0"/>
          </a:p>
          <a:p>
            <a:pPr>
              <a:buNone/>
            </a:pPr>
            <a:r>
              <a:rPr lang="es-VE" dirty="0" smtClean="0"/>
              <a:t>                                            </a:t>
            </a:r>
            <a:endParaRPr lang="es-VE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s-VE" b="1" dirty="0" smtClean="0">
                <a:solidFill>
                  <a:srgbClr val="002060"/>
                </a:solidFill>
              </a:rPr>
              <a:t>                                                              </a:t>
            </a:r>
          </a:p>
          <a:p>
            <a:pPr>
              <a:buNone/>
            </a:pPr>
            <a:r>
              <a:rPr lang="es-VE" b="1" dirty="0" smtClean="0">
                <a:solidFill>
                  <a:srgbClr val="002060"/>
                </a:solidFill>
              </a:rPr>
              <a:t>                                                               </a:t>
            </a:r>
          </a:p>
          <a:p>
            <a:pPr>
              <a:buNone/>
            </a:pPr>
            <a:endParaRPr lang="es-VE" dirty="0"/>
          </a:p>
        </p:txBody>
      </p:sp>
      <p:sp>
        <p:nvSpPr>
          <p:cNvPr id="5" name="4 Cerrar llave"/>
          <p:cNvSpPr/>
          <p:nvPr/>
        </p:nvSpPr>
        <p:spPr>
          <a:xfrm>
            <a:off x="3714744" y="1857364"/>
            <a:ext cx="428628" cy="4572032"/>
          </a:xfrm>
          <a:prstGeom prst="rightBrace">
            <a:avLst>
              <a:gd name="adj1" fmla="val 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s-ES" b="1" dirty="0" smtClean="0">
                <a:solidFill>
                  <a:schemeClr val="accent1"/>
                </a:solidFill>
              </a:rPr>
              <a:t>Arquímedes: </a:t>
            </a:r>
          </a:p>
          <a:p>
            <a:pPr algn="just">
              <a:buNone/>
            </a:pPr>
            <a:r>
              <a:rPr lang="es-ES" dirty="0" smtClean="0"/>
              <a:t>Un cuerpo sumergido en un líquido </a:t>
            </a:r>
          </a:p>
          <a:p>
            <a:pPr algn="just">
              <a:buNone/>
            </a:pPr>
            <a:endParaRPr lang="es-ES" dirty="0" smtClean="0"/>
          </a:p>
          <a:p>
            <a:pPr algn="just">
              <a:buNone/>
            </a:pPr>
            <a:r>
              <a:rPr lang="es-ES" dirty="0" smtClean="0"/>
              <a:t>Empuje vertical de abajo hacia arriba </a:t>
            </a:r>
          </a:p>
          <a:p>
            <a:pPr algn="just">
              <a:buNone/>
            </a:pPr>
            <a:r>
              <a:rPr lang="es-ES" dirty="0" smtClean="0"/>
              <a:t>Igual al peso del vol. del liquido. </a:t>
            </a:r>
          </a:p>
          <a:p>
            <a:pPr algn="just">
              <a:buNone/>
            </a:pPr>
            <a:endParaRPr lang="es-ES" dirty="0" smtClean="0"/>
          </a:p>
          <a:p>
            <a:pPr algn="just">
              <a:buNone/>
            </a:pPr>
            <a:r>
              <a:rPr lang="es-ES" dirty="0" smtClean="0"/>
              <a:t>Hay 2  fuerzas una de gravedad</a:t>
            </a:r>
          </a:p>
          <a:p>
            <a:pPr algn="just">
              <a:buNone/>
            </a:pPr>
            <a:r>
              <a:rPr lang="es-ES" dirty="0" smtClean="0"/>
              <a:t> hacia abajo y otra de empuje</a:t>
            </a:r>
          </a:p>
          <a:p>
            <a:pPr algn="just">
              <a:buNone/>
            </a:pPr>
            <a:r>
              <a:rPr lang="es-ES" dirty="0" smtClean="0"/>
              <a:t> hacia arriba.</a:t>
            </a:r>
          </a:p>
          <a:p>
            <a:pPr algn="just">
              <a:buFont typeface="Wingdings" pitchFamily="2" charset="2"/>
              <a:buNone/>
            </a:pPr>
            <a:endParaRPr lang="es-ES" dirty="0" smtClean="0"/>
          </a:p>
          <a:p>
            <a:r>
              <a:rPr lang="es-VE" sz="2000" dirty="0" smtClean="0"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  <a:p>
            <a:endParaRPr lang="es-VE" dirty="0"/>
          </a:p>
        </p:txBody>
      </p:sp>
      <p:sp>
        <p:nvSpPr>
          <p:cNvPr id="11266" name="AutoShape 2" descr="data:image/jpg;base64,/9j/4AAQSkZJRgABAQAAAQABAAD/2wBDAAkGBwgHBgkIBwgKCgkLDRYPDQwMDRsUFRAWIB0iIiAdHx8kKDQsJCYxJx8fLT0tMTU3Ojo6Iys/RD84QzQ5Ojf/2wBDAQoKCg0MDRoPDxo3JR8lNzc3Nzc3Nzc3Nzc3Nzc3Nzc3Nzc3Nzc3Nzc3Nzc3Nzc3Nzc3Nzc3Nzc3Nzc3Nzc3Nzf/wAARCACUAIQDASIAAhEBAxEB/8QAHAAAAgIDAQEAAAAAAAAAAAAAAAYFBwEDBAII/8QAPhAAAQMDAgMGAwQJBAIDAAAAAQIDBAAFERIhBjFBEyJRYXGBBxQyI5GhsRUzQlJUYpLB0SRTcpOC4bLw8f/EABkBAQADAQEAAAAAAAAAAAAAAAABAgMEBf/EACIRAAICAwACAgMBAAAAAAAAAAABAhEDITESIjJBE1Fhcf/aAAwDAQACEQMRAD8AvGiiigCiiigCsE4rNRt5m/LNJQlehSzurqEjGceeSB70BideosVwsoy++DgtNqTqG2d9RFJV++KjNqlKjGzvh5CsKS86lPpjTqzS1xdx4/EkKgWRDaHG1lKlqGoqVnkB69TzpTuPCPEDkNy8XVbaFud4pfdw4r28eW1Ct2XxwXxTF4rtq5cVpbKmnC060sglKsAjccwQRTDXzXwPxvcuDZXYLT29ucXqej4AIJwCpJ8cAbHY+XOvoWy3eFe7czPtz6Xo7oyFDmD1BHQjqKEpnfRRRQkKKKKAKKKKAKKKKAKKKKAKKKKAKq3jG6zpXFFyhwXS2IEQIBQMq1rAPdHj3hjwxmrSqtZUBDHxCvU1sdq+WGVNtk7JWUhJP4D7zQHFwpwezYmlznWUyLo5kpKjs3npk/iaYW7czr7eYEyZPMrUnIHklPQV0xm1toAed7RxW5VjHsPIVzXGa1GAa+YS2+6cJSGy4o9dkjy6naoKlafEyzoMj9IRWHWkae/lrSM0ucE8WS+EbuiWzqdhud2TG1bOJ8R4KHQ+3WrB4sjNPRn48ibMce0jSJL7bSQScDuHBznyGKqSdCVEcLT31DbA/wA8qgPWz6ytVxi3a3sT4DodjPoC21jqP7HpiuyqH+BvEzsO8q4ekOExpQUthJP0OAZOPIpB9wPGr3HKpRKdmaKKKkkKKKKAKKKKAKKKKAKKKKAKqnj25TOGeMkz24RfZuMdLaFFWlOtOxBPTAwfT0q1qWPiPa27pwdcUK0h1lovtLOe6tG4xjxGR70BBRLi3FiplXB5MmVIGQ3HOysYyhGfDIJPTn4UoS7s25MuD8V95x+K2VIIUQhThwSlOcKS2Bka85ODjAIFabE1d0Q4jN07Ji3oKwmO8QlRUAo9ms57qSU7gHfG56VvusZLseKhlp5tfbJSmG4gIOU4ScpznSAjORkbee/PkyOvRmmPHfRgttrat0JAnyoiG0ttydMtrIClDdJysAk4OMjmefSlfjCNwfe4z73D644lsguOBDRZwnGd0nAPQbDmR4078TWt28x4si1SVNqQgtKktNhWCBjOM+O2RuN96quPYrim6W2cm1MtGap0IaaBQFoQndWFlRTnff08ahJRWjRVZt+D1vVK+IEJQISIiHHlpOd8J0jHuoV9IjlVJfBPhxUu7SOI3g+y00VNxUJJSF5GFat9x5Yxn0q7hW8eGEqvQUUUVYgKKKKAKKKKAKKKwTigM0VDT+JrZBmqhuvan0JCnUtjV2ST1V4Uu3/4hxIyjHs/ZSX9sqeJbTz5JzjWfHcAUKuSQ9ZpK4v4vjW9522uoYKVHsll1ZHNIOwAJP1J5b5zttSFxH8T+JIymVR20MxyoJdkIikt5xnSkqzk+f4UuXfidF3zJucQyVJcSpAS4ULcxtkkg+AGmsM0pJUkaY6lsm7lCmXl9LIeSltbqnnCFgFsHdOTnAWo746Z86mFRpk92KuQpEmXHw264FADV4E+QOBy5moi2F1+O4HYgbkSAlaWsFPZJyMHPPmPXJqVkOMJR27KCy4ScsBZypzTnPoCAPSvKcml4nT/AE0w7vcY3bQIVyEeBGUEvRwAuQtaty20PHdQ1chzohcQsIu8EcRwnrcth5xMZ5TI7FDOkpSjtMg455JByRkYrdMea4XeQi2W5dxvsxvUZYbHM52SOgAH3YFKuu6XPiH5Picz2mFpLz7DpGlSQDjSABgZ99uea7Y5GopsoXfwG12HCVta0lIS0dOQRlOokH3BB96YKguCI5i8JWlkqcVpiowXDlWMZAPoDip2u5bRzsKKKKkBRRRQBRRRQGCcDekfjfih+I85b7aptKm0gvyHHuzQ1noVcwfIb79OdSfFF3lNJcg23S28G9b0latKWU+RPX22G/PAqpLuq3wYsabJeeuEx5ZMSOpGEkk7KSjfnsdSsqORUN0Zzk+I0yrlcHIq3G5qWYyl6nJESOGULOf91w6l+uD71otn6RuMtlTUx10NuBaFyGlus5B6pCQFD2FT1i4Wm32al+7zVKcHcLbawA3tyA36HnVnw7cqBGS2xIXoSM6HMLH+a5nlcvhz9mkMCjuXSleMEXlqS01PkRuxfUko+WSptGUgJGpCt9sgeGDtXq0xGFvhmdEU7JbOhbS1BC0q5gpUevhnIV0wdqtHjCPDk2REicwgxmzpcCCCAlfc1A+qgenKkxcR9cNu4JaTJn2wqh3GOUgmQ0ncEfzY0qBFawdx2Y5U1PRGsOoE4sNMyMMnsw482Q4jGCdQ33HTO1TLE99K27hIaShl5tRioWgKWtQOMlPtzxjG9RF6+fcmxJFskJlQ3GkraC9luNg/SVftEE9d98Zra5EkvuOInyGECOwtDLaASSgEEAE9DgbnpvXm58axz/07MM/OIyRpcyGiPPkNHtXSGo5UoKUSTzUeWTvt/Lil/wCIt4ZetrryVlEhlBYSkDJKlY1aj16Vzvzn3kXB6Q846w1l1lnOOzKlaUnzIwogdPU0q8VynZMd1+Q626886lw4PeSSDsfE4APh91MacppfRabpWSXAvxXuvDvZwrqHLjbEDQEqIDrIHLSo8x5H2Iq++G+IrZxJbkzrU/2redK0qGlTav3VDoa+RWgS27ncnG/nUpZ77dOH5gl2ia7Hez39JyleOik8lD1r1rONS3R9eZrNJvw142b4xtC3HUNs3CMoIkMoOQfBYz0P4EEU5VJoFFFFAFFFFAVP8S7kpV9Xa1OBmGllMia4eqBjAPvSVwhaZHE94fujjJfWlWlhpROhCeQJP7KfAeuBUv8AGxw/p/5FhOXp3ZBRwfoTyAPrT/wJa2IVkQ2hI0JToGNtXifc9a58ztqCJxRpuZIMRpVugjtHjpbTuzBjDn75J/Ct9sucSUpTCZWt9Iypp1HZrSPNJx99dXYtsArYbSHMbDJGqoK8QEXxo/Lq+Tu8QhbSzzbPr1SfEf8Aqs2vDhp8jfPLERT7LzwbhTstKG2GXVAjI6YVkc+vrSbbnFRLiw8VqCZIEKQV9JTOyTn+YAjPpS5cr7IcucqPchhExhcWSwCQlp9IICk+AyMj1qXtM1m7oTFuj7TSZ8Zh1rUohRkDbUnzyAanFk9qKZsfrf6PF1jR7U6qPJW41ZpjnaxZaBvAkE5Kf+BqKu8udbpDbV2YD6eyPZTIqdaVp5avPptTezcvm4MqLcYPavs5amxcA58FpB5hQ3H/AKpW+WnR2HzwfchNgjPa2544cZzzCc7jn/8AtazxxmvZHLGbg/VkLeOIbfMgll59bb4R3sNlOojcE7DPp0yaS5UtcrYhX1E4NS1wlhx1fbhcd3GNLrIJx6jGahCpOsp16t8d0YzSGGMHaNHklJbPTYwNIUAE7qz1NY0lKUlf7Sj+QNe+yU2NbiCEfspI5+teSe6ylQ7xyo+5/wAYrUoTnAvEr3CfEMe4tjWyfsZKP32yRn3GMjzFfVza0uIStCgpKhlJHUeNfGZHIAblR61dfwq+J6H0sWHiFbbTjaA3Glk4SsAbJX0BxyPI9d+Y0g/ouSilefxnDZ7sFp2YojOpPcQPc7/cDUaOOJkbS5OtqXIyubkV3vN+qVfUPMH2qjywTqzdYptXQ9UVzwJbc6EzKZ1dm8gLTqGDg0VoZlK/Exh+Z8UITUdsuOIZRpSDjfnmrNiW56LDaS9OfHZJ+loAAfhmkziBDivi22tpgOqDDYCScYzv/arADkwqATHbSnqVuf4Fcjp5HZqrUVRxIvNtaeMaTdG9ZGUtyE9mv8QM/dS3x4uXbYiblAWpcZBCu0aOVR/MeKDyIINMXEUe1ybeUX1kFrmFJbUrQfEEDIqv72tzh61OPWK5M3GzSAW3I6161NkjmPD0286zycploV1CLIlG7XcSzgOOSELcTjA1aglX9qk4TEm4rSuC6ESrXb1vNKSM4Uhwn8sj3peYfMF91TB/dcaUR0PQ/wD3pTj8MX2GmJ6XglcmWksJR10BKys/lWfHZfqolm5EriG3M3+yks3uEOyfjr2S7jcpI69SKX7qYnEUd6521Ztl7jp+2iqVpUceHj6VKyESrTPk8RWpZWGmY7kuLj9a2ppOSPPUD+frovFvsXGYTMtsgwJ/aJS8paNIRnqfPnjHOu6E1NWcEsTUqE22SZU6Y4mcgOuMx3XUpI3cUlJIzjn1OOuMVpkSG7jBnSVNan46kEPlIBXqUU6Tgb7bjw0npVoW2xQLQw09aLG3c5GnKp8+WGktqBxjSdwfYc6VuIgpZZjmFZgCw6pUe1vBaEHP1q8Fgclb7bYFW8zVYJUIMZIkSE/Mq0RwcuEc8Vh5ZcedeIA6JA6DkBQ8SVFtgakZztyrKUoaUNZ1L6JR41YwNaGHHE68hKRyJ61LcIsOG6ullSiWozrygh0tqKUJ1HCgDg7VwOp2BeVoBJw2ndWB41O8BpSm9yso0g22XgKOT+qNUnuLRpi+aGmMqVKZS+l2WtrGBm7r5/unKNiPA4PrUlGVK0NrcVLShKtGf0yrny0gdmSVHokZNcy0NuJb+SRmT8ulL4DmlIBSP1qht1GE7q5cq7LIPkJcddyc1S206W8kFBBGPsunmUnCvWuD7PX1RbdjTps8NOhSPsh3VK1EeRO2TRXqzqC7VEUOrSfyor0o8R5kushExGzxhNk6SXAwhOdOcZHjUrIdLTS1jkBnOkq/AbmuZ2YlF3kxmkKW+dCiANkjHMmue93gWS3B55Bky3FBDTDQwXFnoPKue0rLvdCzPuPHxkvKtlujriJP2fbthBI693VnHrVc8X3uVPlhiZa48Se0MOuxTqCx4KwSOnrVnM2e4TsXDjCQ64Du3bY7mhlJJ7qVYOVqPLG4qQdscBNtd+ajNFxtGoRmBpaazyCUpwD6nJPkMCsXFvZdSPnd7tpDwjtJxpHeA6eA86bOBG30OS3Ay6HURXGYqQg7rX3c5O3j92KswWKJZ4ceDCaxInvBK3k/UBjK1Z/KuqOYcC0y7illGQgyEAJ5AZDY9hp+81RtvRb+ibOmm2LQYqQ2m4st2styQMAIy2t04PLIIA64NPFvtLVsiJYtTj7TiW8qeDYWpR23Odio7c+Qxyqs+PJYjKsT6loedbLBWBg4WApauvivNWI1xJAEBMubNjsoSkLwXw4s+iQcCtsNJWS0yNv1rtt1iuOXa2Xaa0SHMlP+oKzsQgJOwSMd37gTmqt4xsMK1xos3h6YH4zbym1ah2chlR7wQ4ggHbCt8eVOPEnFd4cgLk8LQlxIGD/qZBK3FJ5ktpUSEp5bgeGKU7pe1cSWnt7qyhd0io1GYlsJLrQUBggcyMk58K1Ul9GckyCuGzUR4BCUSWO1GAd1EkK335HNcqmg0UhL2pRA2bGPz35V3ISJVhCSQXIT4xvuW3OnoFJH9Vals6Q6pGC6sgAZwUjHOolkp6M/wp7ZqRFUWzobCMfUfqOKmOEGWzxA4FBWREkk5GM/ZKNd0F6zJjtMyFNtyEt/aBROlYAyNJA5nrnxrxwvdw9fHGUsMoR8rJWQBjUexVjrWCnOTejdY4xqifiNvLtqENS3mwhhK1sKjMakDAAV9HeSf3h6HBrrQHe0ZYRKlOPrH2bCGGApeNtX6vupGN1nzxk147s1MWK1LbalMNALkBwBEfKdwSPrWQQNA2xnJPKu+1Oqt08gpjIdcBJcC8pe0jGU5O2AM6Dy3053FUrZ1XqkWpY2+ys0JskkpZSCT12or3aHA7a4rgIIU0k5FFeiuHmy6yJYcaHFFzaye1LLSgP5cH+5rdNQyh+O4pCVSS5oZUoZKCRuR7CkziK7mz/EouryGHYiW1qIyByNb73xJGU9Zp7DwLaXCVkZ2GRkEema5JzqzSMbonmWlS+JXlvuK+VghtEZk7JLq0lSlnxODgeG9eZM5C4aV6sJfuHZKUOgSogf/EVCcScYRIjEdSFFb7UlK1NoQe8gZ3B65SfxqvLtxnNUzc4MCMtMd6UZUZ3SQpskg45+X41Vyb1Eskl0s/im8QLZeLMqW8EIGsk55bVVl04yKojceOXFsuQkMuIUNwUk5A8qVri7drwrtJIeWtBJJXnCa1oQtptYLKluozuASlR8tt6h429slS/RIurF/nwIS3lpRKea306ikFOk4GdwDnbyqxeF+B7LHXdUyEyJc23L09m8U6COYUEgb5wdj4daUuB7si3/AKQgyYajHmsadZaIW0v94KwTjO/Lwpsi3eRGuK7k5OZblPshtwJjkJXsNyk5Vz35DrRvxpLhdQclYw3NuOXpaXElLDS2lkkbNoW0Eb9AMt48N6pcNhm4piJC1Ri45GcXjuhJ1JBzy/aB9qtZcmDKC5Mia/JKWsKQEEakpydIzgfhXK3c7K9HShrs2VLz9m8g5HjnUMfcDWayRi76S4xqmytrHZLu6JOYTxjOx+wcdDZCUclJUT5KSMnwzU5B4Ut0gByZeml6x9DbifQc+nt700THZDllbbcvKctthsRY6EkLA7oyckkY35culaIsuf8ALNIeujbClbd9CSlI6bnB9sfnVMuZteojSfCEncLWVtnvXrODjQlSNvYHbl+FR8XhWVEWm52i4RCDqSguYwQQQfHG2edTDlvbuM11MhmVLWDhLwd1JO2cgaQcc+XLbnXKIkP55uHDtzsshaUr05SsHqAdsZOMk8qrHJNaLORsmTeKGgtpkKcKAAgJhIUpI6A4Rp8MnONts14gSON3HeylZS2rIKmozawg/wAwSnl49d6cLFbZLbsmRd5gS92hUUtgISdsZJwCrbpsPWvM2a6t5S7YhDbSPrlONnLp/lSdiPMirRyZHxIlJzlplkcNlRsFvKwQr5dOoHxxvRXrh9ZcskFZJJUyk5POivVXDhlps7Vx2Vqy40hR8VJBrz8rH/h2v6BRRU0QBix+sdk/+ArHykb+GZ/6xRRQIPlY38Oz/wBYoESN/DM/9YoooD18rH/h2v6BWPlY/wDsNf0CiilCzPYMk47Fv+gVj5WP/sNf0CiilIGFRo55sNH1QKz8rH5/LtZ/4CiilIiz0GGgMBpAH/EUJYZSrUlpAJ5kJFFFEkSCmWlbKaQoeaRWCy0Ru0g+qRRRSkRbNqAEpASAAOQAooooSf/Z"/>
          <p:cNvSpPr>
            <a:spLocks noGrp="1" noChangeAspect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s-E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          HIDROTERAPIA</a:t>
            </a:r>
            <a:br>
              <a:rPr lang="es-E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E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                       </a:t>
            </a:r>
            <a:endParaRPr lang="es-VE" dirty="0"/>
          </a:p>
        </p:txBody>
      </p:sp>
      <p:pic>
        <p:nvPicPr>
          <p:cNvPr id="7" name="Picture 3" descr="C:\Users\Usuario\Pictures\arquimedes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1928802"/>
            <a:ext cx="2000264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VE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HIDROTERAPIA.</a:t>
            </a:r>
            <a:br>
              <a:rPr lang="es-VE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VE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MECANISMO DE ACCIÓN/OBJETIVOS</a:t>
            </a:r>
            <a:endParaRPr lang="es-VE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VE" b="1" dirty="0" smtClean="0">
                <a:solidFill>
                  <a:schemeClr val="tx2"/>
                </a:solidFill>
              </a:rPr>
              <a:t>PRESIÓN HIDROSTÁTICA </a:t>
            </a:r>
          </a:p>
          <a:p>
            <a:r>
              <a:rPr lang="es-VE" b="1" dirty="0" smtClean="0">
                <a:solidFill>
                  <a:schemeClr val="tx2"/>
                </a:solidFill>
              </a:rPr>
              <a:t>RESISTENCIA  HEMODINÁMICA</a:t>
            </a:r>
          </a:p>
          <a:p>
            <a:endParaRPr lang="es-VE" dirty="0" smtClean="0"/>
          </a:p>
          <a:p>
            <a:endParaRPr lang="es-VE" dirty="0" smtClean="0"/>
          </a:p>
          <a:p>
            <a:r>
              <a:rPr lang="es-VE" dirty="0" smtClean="0"/>
              <a:t>REEDUCAR  LA  MARCHA</a:t>
            </a:r>
          </a:p>
          <a:p>
            <a:r>
              <a:rPr lang="es-VE" dirty="0" smtClean="0"/>
              <a:t>MEJORAR  EQUILIBRIO</a:t>
            </a:r>
          </a:p>
          <a:p>
            <a:r>
              <a:rPr lang="es-VE" dirty="0" smtClean="0"/>
              <a:t>MEJORAR  LA COORDINACIÓN</a:t>
            </a:r>
          </a:p>
        </p:txBody>
      </p:sp>
      <p:sp>
        <p:nvSpPr>
          <p:cNvPr id="4" name="3 Flecha abajo"/>
          <p:cNvSpPr/>
          <p:nvPr/>
        </p:nvSpPr>
        <p:spPr>
          <a:xfrm>
            <a:off x="3428992" y="3143248"/>
            <a:ext cx="484632" cy="500066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" name="4 Elipse"/>
          <p:cNvSpPr/>
          <p:nvPr/>
        </p:nvSpPr>
        <p:spPr>
          <a:xfrm>
            <a:off x="4929190" y="3643314"/>
            <a:ext cx="305754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CONVECCIÓN</a:t>
            </a:r>
            <a:endParaRPr lang="es-VE" dirty="0"/>
          </a:p>
        </p:txBody>
      </p:sp>
      <p:cxnSp>
        <p:nvCxnSpPr>
          <p:cNvPr id="11" name="10 Conector recto de flecha"/>
          <p:cNvCxnSpPr/>
          <p:nvPr/>
        </p:nvCxnSpPr>
        <p:spPr>
          <a:xfrm>
            <a:off x="6572264" y="928670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 rot="5400000">
            <a:off x="6072198" y="2000240"/>
            <a:ext cx="2643206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Rectángulo"/>
          <p:cNvSpPr/>
          <p:nvPr/>
        </p:nvSpPr>
        <p:spPr>
          <a:xfrm>
            <a:off x="2286000" y="5691157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dirty="0" smtClean="0"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VE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HIDROTERAPIA. </a:t>
            </a:r>
            <a:br>
              <a:rPr lang="es-VE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VE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CLASIFICACIÓN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s-VE" b="1" dirty="0" smtClean="0">
                <a:solidFill>
                  <a:schemeClr val="tx2"/>
                </a:solidFill>
              </a:rPr>
              <a:t>SEGÚN ESTÍMULO  T°C</a:t>
            </a:r>
          </a:p>
          <a:p>
            <a:r>
              <a:rPr lang="es-VE" dirty="0" smtClean="0"/>
              <a:t>CALOR:TERMOTERAPIA</a:t>
            </a:r>
          </a:p>
          <a:p>
            <a:r>
              <a:rPr lang="es-VE" dirty="0" smtClean="0"/>
              <a:t>FRÍO:CRIOTERAPIA</a:t>
            </a:r>
          </a:p>
          <a:p>
            <a:endParaRPr lang="es-VE" dirty="0" smtClean="0"/>
          </a:p>
          <a:p>
            <a:pPr>
              <a:buNone/>
            </a:pPr>
            <a:r>
              <a:rPr lang="es-VE" b="1" dirty="0" smtClean="0">
                <a:solidFill>
                  <a:schemeClr val="tx2"/>
                </a:solidFill>
              </a:rPr>
              <a:t>SEGÚN ESTÍMULO MECÁNICO</a:t>
            </a:r>
          </a:p>
          <a:p>
            <a:r>
              <a:rPr lang="es-VE" dirty="0" smtClean="0"/>
              <a:t>PRESIÓN</a:t>
            </a:r>
          </a:p>
          <a:p>
            <a:endParaRPr lang="es-VE" dirty="0" smtClean="0"/>
          </a:p>
          <a:p>
            <a:pPr>
              <a:buNone/>
            </a:pPr>
            <a:r>
              <a:rPr lang="es-VE" b="1" dirty="0" smtClean="0">
                <a:solidFill>
                  <a:schemeClr val="tx2"/>
                </a:solidFill>
              </a:rPr>
              <a:t>SEGÚN ESTÍMULO QUÍMICO</a:t>
            </a:r>
          </a:p>
          <a:p>
            <a:r>
              <a:rPr lang="es-VE" dirty="0" smtClean="0"/>
              <a:t>SALES MINERALES</a:t>
            </a:r>
          </a:p>
          <a:p>
            <a:r>
              <a:rPr lang="es-VE" dirty="0" smtClean="0"/>
              <a:t>PLANTAS MEDICINALES</a:t>
            </a:r>
            <a:endParaRPr lang="es-VE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7000892" y="4429132"/>
            <a:ext cx="2143108" cy="242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42250" y="0"/>
            <a:ext cx="210175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 descr="E:\Compresas-Sensaflex-A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92" y="2428868"/>
            <a:ext cx="2143108" cy="19754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es-ES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ES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es-ES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ES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es-ES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ES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HIDROTERAPIA</a:t>
            </a:r>
            <a:br>
              <a:rPr lang="es-ES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ES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TÉCNICAS</a:t>
            </a:r>
            <a:r>
              <a:rPr lang="es-E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es-E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E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                      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VE" sz="2800" b="1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JasmineUPC" pitchFamily="18" charset="-34"/>
            </a:endParaRPr>
          </a:p>
          <a:p>
            <a:r>
              <a:rPr lang="es-VE" sz="2800" b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JasmineUPC" pitchFamily="18" charset="-34"/>
              </a:rPr>
              <a:t>Inmersión el Agua Helada</a:t>
            </a:r>
          </a:p>
          <a:p>
            <a:endParaRPr lang="es-VE" sz="2800" b="1" dirty="0" smtClean="0">
              <a:solidFill>
                <a:schemeClr val="accent1"/>
              </a:solidFill>
              <a:cs typeface="JasmineUPC" pitchFamily="18" charset="-34"/>
            </a:endParaRPr>
          </a:p>
          <a:p>
            <a:r>
              <a:rPr lang="es-VE" sz="2800" b="1" dirty="0" smtClean="0">
                <a:solidFill>
                  <a:schemeClr val="accent1"/>
                </a:solidFill>
                <a:cs typeface="JasmineUPC" pitchFamily="18" charset="-34"/>
              </a:rPr>
              <a:t>	</a:t>
            </a:r>
            <a:r>
              <a:rPr lang="es-VE" sz="2800" b="1" dirty="0" smtClean="0">
                <a:solidFill>
                  <a:schemeClr val="accent1"/>
                </a:solidFill>
                <a:latin typeface="Lucida Handwriting" pitchFamily="66" charset="0"/>
              </a:rPr>
              <a:t> </a:t>
            </a:r>
            <a:r>
              <a:rPr lang="es-VE" sz="2800" b="1" dirty="0" smtClean="0">
                <a:solidFill>
                  <a:schemeClr val="accent1"/>
                </a:solidFill>
              </a:rPr>
              <a:t>Temperatura:  2-4°C   x    20-30 </a:t>
            </a:r>
            <a:r>
              <a:rPr lang="es-VE" sz="2800" b="1" dirty="0" err="1" smtClean="0">
                <a:solidFill>
                  <a:schemeClr val="accent1"/>
                </a:solidFill>
              </a:rPr>
              <a:t>seg</a:t>
            </a:r>
            <a:r>
              <a:rPr lang="es-VE" sz="2800" b="1" dirty="0" smtClean="0">
                <a:solidFill>
                  <a:schemeClr val="accent1"/>
                </a:solidFill>
              </a:rPr>
              <a:t> </a:t>
            </a:r>
          </a:p>
          <a:p>
            <a:endParaRPr lang="es-VE" sz="2800" b="1" dirty="0" smtClean="0">
              <a:solidFill>
                <a:schemeClr val="accent1"/>
              </a:solidFill>
              <a:cs typeface="JasmineUPC" pitchFamily="18" charset="-34"/>
            </a:endParaRPr>
          </a:p>
          <a:p>
            <a:pPr>
              <a:buNone/>
            </a:pPr>
            <a:r>
              <a:rPr lang="es-VE" sz="1800" b="1" u="sng" dirty="0" smtClean="0">
                <a:solidFill>
                  <a:schemeClr val="accent1"/>
                </a:solidFill>
                <a:cs typeface="JasmineUPC" pitchFamily="18" charset="-34"/>
              </a:rPr>
              <a:t>Baños de Contraste</a:t>
            </a:r>
          </a:p>
          <a:p>
            <a:pPr lvl="2">
              <a:lnSpc>
                <a:spcPct val="150000"/>
              </a:lnSpc>
            </a:pPr>
            <a:r>
              <a:rPr lang="es-VE" sz="1800" b="1" dirty="0" smtClean="0">
                <a:solidFill>
                  <a:schemeClr val="accent1"/>
                </a:solidFill>
              </a:rPr>
              <a:t>Agua Caliente (40,6-43,3°C) </a:t>
            </a:r>
          </a:p>
          <a:p>
            <a:pPr lvl="2">
              <a:lnSpc>
                <a:spcPct val="150000"/>
              </a:lnSpc>
              <a:buNone/>
            </a:pPr>
            <a:r>
              <a:rPr lang="es-VE" sz="1800" b="1" dirty="0" smtClean="0">
                <a:solidFill>
                  <a:schemeClr val="accent1"/>
                </a:solidFill>
              </a:rPr>
              <a:t> Fría ( 15-20°C)</a:t>
            </a:r>
          </a:p>
          <a:p>
            <a:endParaRPr lang="es-VE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3905" y="4292593"/>
            <a:ext cx="4250095" cy="2565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Rectángulo"/>
          <p:cNvSpPr/>
          <p:nvPr/>
        </p:nvSpPr>
        <p:spPr>
          <a:xfrm>
            <a:off x="214282" y="5691157"/>
            <a:ext cx="46434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dirty="0" smtClean="0"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CONVERSIÓN  DE ENERGÍA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VE" b="1" dirty="0" smtClean="0">
                <a:solidFill>
                  <a:schemeClr val="tx2"/>
                </a:solidFill>
              </a:rPr>
              <a:t>CRIOTERAPIA  Y  TERMOTERAPIA</a:t>
            </a:r>
          </a:p>
          <a:p>
            <a:r>
              <a:rPr lang="es-VE" dirty="0" smtClean="0"/>
              <a:t>CONVIERTE  ENERGÍA  ELÉCTRICA  EN ENERGÍA  CINÉTICA.</a:t>
            </a:r>
          </a:p>
          <a:p>
            <a:pPr>
              <a:buNone/>
            </a:pPr>
            <a:endParaRPr lang="es-VE" dirty="0" smtClean="0"/>
          </a:p>
          <a:p>
            <a:pPr>
              <a:buNone/>
            </a:pPr>
            <a:r>
              <a:rPr lang="es-VE" b="1" dirty="0" smtClean="0">
                <a:solidFill>
                  <a:schemeClr val="tx2"/>
                </a:solidFill>
              </a:rPr>
              <a:t>LUZ INFRARROJA </a:t>
            </a:r>
          </a:p>
          <a:p>
            <a:r>
              <a:rPr lang="es-VE" dirty="0" smtClean="0"/>
              <a:t>CONVIERTE  ENERGÍA  ELECTROMAGNÉTICA  EN ENERGÍA TÉRMICA</a:t>
            </a:r>
          </a:p>
          <a:p>
            <a:endParaRPr lang="es-VE" dirty="0" smtClean="0"/>
          </a:p>
          <a:p>
            <a:r>
              <a:rPr lang="es-VE" sz="1800" dirty="0" smtClean="0"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  <a:p>
            <a:endParaRPr lang="es-VE" dirty="0" smtClean="0"/>
          </a:p>
          <a:p>
            <a:endParaRPr lang="es-VE" dirty="0" smtClean="0"/>
          </a:p>
          <a:p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VE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ESCALAS   DE  TEMPERATURA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VE" dirty="0" smtClean="0"/>
              <a:t>CELSIUS                  CONGELACIÓN   O°C</a:t>
            </a:r>
          </a:p>
          <a:p>
            <a:pPr>
              <a:buNone/>
            </a:pPr>
            <a:r>
              <a:rPr lang="es-VE" dirty="0" smtClean="0"/>
              <a:t>                                      EBULLICIÓN  100 °C</a:t>
            </a:r>
          </a:p>
          <a:p>
            <a:pPr>
              <a:buNone/>
            </a:pPr>
            <a:endParaRPr lang="es-VE" dirty="0" smtClean="0"/>
          </a:p>
          <a:p>
            <a:pPr>
              <a:buNone/>
            </a:pPr>
            <a:endParaRPr lang="es-VE" dirty="0" smtClean="0"/>
          </a:p>
          <a:p>
            <a:pPr>
              <a:buNone/>
            </a:pPr>
            <a:r>
              <a:rPr lang="es-VE" dirty="0" smtClean="0"/>
              <a:t>FARENHEITH                  CONGELACIÓN  32°F</a:t>
            </a:r>
          </a:p>
          <a:p>
            <a:r>
              <a:rPr lang="es-VE" dirty="0" smtClean="0"/>
              <a:t>                                        EBULLICIÓN    212° F</a:t>
            </a:r>
          </a:p>
          <a:p>
            <a:endParaRPr lang="es-VE" dirty="0" smtClean="0"/>
          </a:p>
          <a:p>
            <a:endParaRPr lang="es-VE" dirty="0" smtClean="0"/>
          </a:p>
          <a:p>
            <a:endParaRPr lang="es-VE" dirty="0" smtClean="0"/>
          </a:p>
          <a:p>
            <a:r>
              <a:rPr lang="es-VE" smtClean="0"/>
              <a:t>KELVIN                      CONGELACIÓN   </a:t>
            </a:r>
            <a:r>
              <a:rPr lang="es-VE" dirty="0" err="1" smtClean="0"/>
              <a:t>O°k</a:t>
            </a:r>
            <a:endParaRPr lang="es-VE" dirty="0" smtClean="0"/>
          </a:p>
          <a:p>
            <a:endParaRPr lang="es-VE" dirty="0" smtClean="0"/>
          </a:p>
          <a:p>
            <a:endParaRPr lang="es-VE" dirty="0" smtClean="0"/>
          </a:p>
          <a:p>
            <a:endParaRPr lang="es-VE" dirty="0" smtClean="0"/>
          </a:p>
          <a:p>
            <a:endParaRPr lang="es-VE" dirty="0" smtClean="0"/>
          </a:p>
          <a:p>
            <a:pPr>
              <a:buNone/>
            </a:pPr>
            <a:endParaRPr lang="es-VE" dirty="0" smtClean="0"/>
          </a:p>
          <a:p>
            <a:endParaRPr lang="es-VE" dirty="0"/>
          </a:p>
        </p:txBody>
      </p:sp>
      <p:sp>
        <p:nvSpPr>
          <p:cNvPr id="14" name="13 Flecha derecha"/>
          <p:cNvSpPr/>
          <p:nvPr/>
        </p:nvSpPr>
        <p:spPr>
          <a:xfrm>
            <a:off x="2500298" y="2143116"/>
            <a:ext cx="571504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15 Flecha derecha"/>
          <p:cNvSpPr/>
          <p:nvPr/>
        </p:nvSpPr>
        <p:spPr>
          <a:xfrm>
            <a:off x="2714612" y="3714752"/>
            <a:ext cx="571504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16 Flecha derecha"/>
          <p:cNvSpPr/>
          <p:nvPr/>
        </p:nvSpPr>
        <p:spPr>
          <a:xfrm>
            <a:off x="2285984" y="5500702"/>
            <a:ext cx="571504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17 Rectángulo"/>
          <p:cNvSpPr/>
          <p:nvPr/>
        </p:nvSpPr>
        <p:spPr>
          <a:xfrm rot="10800000" flipV="1">
            <a:off x="2766756" y="6048224"/>
            <a:ext cx="47097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dirty="0" smtClean="0"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uario\Pictures\dArt_North_Pole_vol_1_49451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4 Rectángulo"/>
          <p:cNvSpPr/>
          <p:nvPr/>
        </p:nvSpPr>
        <p:spPr>
          <a:xfrm>
            <a:off x="2286000" y="285729"/>
            <a:ext cx="4572000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VE" dirty="0" smtClean="0"/>
          </a:p>
          <a:p>
            <a:endParaRPr lang="es-VE" dirty="0" smtClean="0"/>
          </a:p>
          <a:p>
            <a:endParaRPr lang="es-VE" dirty="0" smtClean="0"/>
          </a:p>
          <a:p>
            <a:endParaRPr lang="es-VE" dirty="0" smtClean="0"/>
          </a:p>
          <a:p>
            <a:endParaRPr lang="es-VE" dirty="0" smtClean="0"/>
          </a:p>
          <a:p>
            <a:r>
              <a:rPr lang="es-VE" sz="3200" dirty="0" smtClean="0"/>
              <a:t>CRIOTERAPIA</a:t>
            </a:r>
          </a:p>
          <a:p>
            <a:endParaRPr lang="es-VE" dirty="0" smtClean="0"/>
          </a:p>
          <a:p>
            <a:r>
              <a:rPr lang="es-VE" dirty="0" smtClean="0"/>
              <a:t>Es  un proceso  pasivo basado en la aplicación del frío.</a:t>
            </a:r>
          </a:p>
          <a:p>
            <a:endParaRPr lang="es-VE" dirty="0" smtClean="0"/>
          </a:p>
          <a:p>
            <a:endParaRPr lang="es-VE" dirty="0" smtClean="0"/>
          </a:p>
          <a:p>
            <a:endParaRPr lang="es-VE" dirty="0" smtClean="0"/>
          </a:p>
          <a:p>
            <a:endParaRPr lang="es-VE" dirty="0" smtClean="0"/>
          </a:p>
          <a:p>
            <a:endParaRPr lang="es-VE" dirty="0" smtClean="0"/>
          </a:p>
        </p:txBody>
      </p:sp>
      <p:sp>
        <p:nvSpPr>
          <p:cNvPr id="6" name="5 Rectángulo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VE" dirty="0" smtClean="0"/>
              <a:t>Objetivo la reducción de la temperatura del organismo</a:t>
            </a:r>
          </a:p>
        </p:txBody>
      </p:sp>
      <p:sp>
        <p:nvSpPr>
          <p:cNvPr id="7" name="6 Rectángulo"/>
          <p:cNvSpPr/>
          <p:nvPr/>
        </p:nvSpPr>
        <p:spPr>
          <a:xfrm rot="10800000" flipV="1">
            <a:off x="2766756" y="6048224"/>
            <a:ext cx="47097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CRIOTERAPIA</a:t>
            </a:r>
            <a:endParaRPr lang="es-VE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VE" dirty="0" smtClean="0"/>
              <a:t>EVOLUCIÓN</a:t>
            </a:r>
            <a:endParaRPr lang="es-VE" dirty="0"/>
          </a:p>
        </p:txBody>
      </p:sp>
      <p:sp>
        <p:nvSpPr>
          <p:cNvPr id="6" name="5 Marcador de texto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s-VE" dirty="0" smtClean="0"/>
              <a:t>        AEROSOLES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10000"/>
          </a:bodyPr>
          <a:lstStyle/>
          <a:p>
            <a:endParaRPr lang="es-VE" dirty="0" smtClean="0"/>
          </a:p>
          <a:p>
            <a:endParaRPr lang="es-VE" dirty="0" smtClean="0"/>
          </a:p>
          <a:p>
            <a:endParaRPr lang="es-VE" dirty="0" smtClean="0"/>
          </a:p>
          <a:p>
            <a:endParaRPr lang="es-VE" dirty="0" smtClean="0"/>
          </a:p>
          <a:p>
            <a:pPr>
              <a:buNone/>
            </a:pPr>
            <a:r>
              <a:rPr lang="es-VE" dirty="0" smtClean="0"/>
              <a:t>       </a:t>
            </a:r>
          </a:p>
          <a:p>
            <a:pPr>
              <a:buNone/>
            </a:pPr>
            <a:r>
              <a:rPr lang="es-VE" dirty="0" smtClean="0"/>
              <a:t>    (Aerosol de frío):</a:t>
            </a:r>
          </a:p>
          <a:p>
            <a:r>
              <a:rPr lang="es-VE" b="1" dirty="0" smtClean="0">
                <a:solidFill>
                  <a:schemeClr val="tx2"/>
                </a:solidFill>
              </a:rPr>
              <a:t>Bromuro de etilo</a:t>
            </a:r>
          </a:p>
          <a:p>
            <a:r>
              <a:rPr lang="es-VE" b="1" dirty="0" smtClean="0">
                <a:solidFill>
                  <a:schemeClr val="tx2"/>
                </a:solidFill>
              </a:rPr>
              <a:t>Cloruro de Etilo</a:t>
            </a:r>
          </a:p>
          <a:p>
            <a:r>
              <a:rPr lang="es-VE" b="1" dirty="0" smtClean="0">
                <a:solidFill>
                  <a:schemeClr val="tx2"/>
                </a:solidFill>
              </a:rPr>
              <a:t>Sulfuro de Carbono</a:t>
            </a:r>
          </a:p>
          <a:p>
            <a:pPr algn="just">
              <a:buNone/>
            </a:pPr>
            <a:endParaRPr lang="es-VE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s-VE" sz="1400" dirty="0" smtClean="0">
                <a:latin typeface="Times New Roman" pitchFamily="18" charset="0"/>
                <a:cs typeface="Times New Roman" pitchFamily="18" charset="0"/>
              </a:rPr>
              <a:t>Martinez-Morillo,M y col.1998.Manual de MedicinaFísica.Harcourt.Brace.de España</a:t>
            </a:r>
          </a:p>
          <a:p>
            <a:endParaRPr lang="es-VE" dirty="0" smtClean="0"/>
          </a:p>
          <a:p>
            <a:endParaRPr lang="es-VE" dirty="0" smtClean="0"/>
          </a:p>
          <a:p>
            <a:endParaRPr lang="es-VE" dirty="0" smtClean="0"/>
          </a:p>
          <a:p>
            <a:pPr>
              <a:buNone/>
            </a:pPr>
            <a:endParaRPr lang="es-VE" dirty="0" smtClean="0"/>
          </a:p>
          <a:p>
            <a:pPr>
              <a:buNone/>
            </a:pPr>
            <a:endParaRPr lang="es-VE" dirty="0" smtClean="0"/>
          </a:p>
          <a:p>
            <a:pPr>
              <a:buNone/>
            </a:pPr>
            <a:endParaRPr lang="es-VE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VE" dirty="0" smtClean="0"/>
              <a:t>                Usos:</a:t>
            </a:r>
          </a:p>
          <a:p>
            <a:pPr>
              <a:buNone/>
            </a:pPr>
            <a:r>
              <a:rPr lang="es-VE" dirty="0" smtClean="0"/>
              <a:t>        -Enfriamiento Superficial</a:t>
            </a:r>
          </a:p>
          <a:p>
            <a:pPr>
              <a:buNone/>
            </a:pPr>
            <a:endParaRPr lang="es-VE" dirty="0" smtClean="0"/>
          </a:p>
          <a:p>
            <a:pPr>
              <a:buNone/>
            </a:pPr>
            <a:r>
              <a:rPr lang="es-VE" dirty="0" smtClean="0"/>
              <a:t>        -Espasmo  Muscular</a:t>
            </a:r>
          </a:p>
          <a:p>
            <a:pPr>
              <a:buNone/>
            </a:pPr>
            <a:endParaRPr lang="es-VE" dirty="0" smtClean="0"/>
          </a:p>
          <a:p>
            <a:pPr>
              <a:buNone/>
            </a:pPr>
            <a:r>
              <a:rPr lang="es-VE" dirty="0" smtClean="0"/>
              <a:t>        -</a:t>
            </a:r>
            <a:r>
              <a:rPr lang="es-VE" b="1" dirty="0" smtClean="0">
                <a:solidFill>
                  <a:schemeClr val="tx2"/>
                </a:solidFill>
              </a:rPr>
              <a:t>NO</a:t>
            </a:r>
            <a:r>
              <a:rPr lang="es-VE" dirty="0" smtClean="0"/>
              <a:t>  articulaciones</a:t>
            </a:r>
          </a:p>
          <a:p>
            <a:pPr>
              <a:buNone/>
            </a:pPr>
            <a:endParaRPr lang="es-VE" dirty="0" smtClean="0"/>
          </a:p>
          <a:p>
            <a:pPr>
              <a:buNone/>
            </a:pPr>
            <a:r>
              <a:rPr lang="es-VE" dirty="0" smtClean="0"/>
              <a:t>        - </a:t>
            </a:r>
            <a:r>
              <a:rPr lang="es-VE" b="1" dirty="0" smtClean="0">
                <a:solidFill>
                  <a:schemeClr val="tx2"/>
                </a:solidFill>
              </a:rPr>
              <a:t>NO</a:t>
            </a:r>
            <a:r>
              <a:rPr lang="es-VE" dirty="0" smtClean="0"/>
              <a:t>  Puntos gatillos. </a:t>
            </a:r>
          </a:p>
          <a:p>
            <a:endParaRPr lang="es-VE" dirty="0" smtClean="0"/>
          </a:p>
          <a:p>
            <a:endParaRPr lang="es-VE" dirty="0" smtClean="0"/>
          </a:p>
          <a:p>
            <a:endParaRPr lang="es-VE" dirty="0"/>
          </a:p>
        </p:txBody>
      </p:sp>
      <p:pic>
        <p:nvPicPr>
          <p:cNvPr id="10" name="Picture 2" descr="C:\Users\Usuario\Pictures\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357430"/>
            <a:ext cx="3857652" cy="1804204"/>
          </a:xfrm>
          <a:prstGeom prst="rect">
            <a:avLst/>
          </a:prstGeom>
          <a:noFill/>
        </p:spPr>
      </p:pic>
      <p:pic>
        <p:nvPicPr>
          <p:cNvPr id="8" name="Picture 9" descr="E:\crioterapia[1]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42852"/>
            <a:ext cx="4357718" cy="17145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Efectos de la Crioterapia</a:t>
            </a:r>
            <a:endParaRPr lang="es-VE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VE" dirty="0" smtClean="0"/>
              <a:t>EFECTOS  DEL  FRÍO</a:t>
            </a:r>
            <a:endParaRPr lang="es-VE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/>
          </a:bodyPr>
          <a:lstStyle/>
          <a:p>
            <a:pPr lvl="1">
              <a:buFont typeface="Arial" pitchFamily="34" charset="0"/>
              <a:buChar char="•"/>
            </a:pPr>
            <a:r>
              <a:rPr lang="es-VE" sz="2400" dirty="0" smtClean="0">
                <a:cs typeface="JasmineUPC" pitchFamily="18" charset="-34"/>
              </a:rPr>
              <a:t>Sensación de Frío.</a:t>
            </a:r>
          </a:p>
          <a:p>
            <a:pPr lvl="1">
              <a:buFont typeface="Arial" pitchFamily="34" charset="0"/>
              <a:buChar char="•"/>
            </a:pPr>
            <a:endParaRPr lang="es-VE" sz="2400" dirty="0" smtClean="0">
              <a:cs typeface="JasmineUPC" pitchFamily="18" charset="-34"/>
            </a:endParaRPr>
          </a:p>
          <a:p>
            <a:pPr lvl="1">
              <a:buFont typeface="Arial" pitchFamily="34" charset="0"/>
              <a:buChar char="•"/>
            </a:pPr>
            <a:r>
              <a:rPr lang="es-VE" sz="2400" dirty="0" smtClean="0">
                <a:cs typeface="JasmineUPC" pitchFamily="18" charset="-34"/>
              </a:rPr>
              <a:t> Sensación de Dolor Profundo.</a:t>
            </a:r>
          </a:p>
          <a:p>
            <a:pPr lvl="1">
              <a:buFont typeface="Arial" pitchFamily="34" charset="0"/>
              <a:buChar char="•"/>
            </a:pPr>
            <a:endParaRPr lang="es-VE" sz="2400" dirty="0" smtClean="0">
              <a:cs typeface="JasmineUPC" pitchFamily="18" charset="-34"/>
            </a:endParaRPr>
          </a:p>
          <a:p>
            <a:pPr lvl="1">
              <a:buFont typeface="Arial" pitchFamily="34" charset="0"/>
              <a:buChar char="•"/>
            </a:pPr>
            <a:r>
              <a:rPr lang="es-VE" sz="2400" dirty="0" smtClean="0">
                <a:cs typeface="JasmineUPC" pitchFamily="18" charset="-34"/>
              </a:rPr>
              <a:t> Sensación de Parestesias y Quemazón.</a:t>
            </a:r>
          </a:p>
          <a:p>
            <a:pPr lvl="1">
              <a:buFont typeface="Arial" pitchFamily="34" charset="0"/>
              <a:buChar char="•"/>
            </a:pPr>
            <a:endParaRPr lang="es-VE" sz="2400" dirty="0" smtClean="0">
              <a:cs typeface="JasmineUPC" pitchFamily="18" charset="-34"/>
            </a:endParaRPr>
          </a:p>
          <a:p>
            <a:pPr lvl="1">
              <a:buFont typeface="Arial" pitchFamily="34" charset="0"/>
              <a:buChar char="•"/>
            </a:pPr>
            <a:r>
              <a:rPr lang="es-VE" sz="2400" dirty="0" smtClean="0">
                <a:cs typeface="JasmineUPC" pitchFamily="18" charset="-34"/>
              </a:rPr>
              <a:t> Sensación de Entumecimiento</a:t>
            </a:r>
            <a:endParaRPr lang="es-VE" dirty="0"/>
          </a:p>
        </p:txBody>
      </p:sp>
      <p:pic>
        <p:nvPicPr>
          <p:cNvPr id="7" name="Picture 2" descr="E:\image5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72430" y="1500174"/>
            <a:ext cx="1071570" cy="17430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8" name="Picture 6" descr="http://t1.gstatic.com/images?q=tbn:W4wpQ4kDsv9IMM:http://www.unav.es/tecnun/psicologia/basesbiologicas/estructura_neurona.jpg">
            <a:hlinkClick r:id="rId3"/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39100" y="3286124"/>
            <a:ext cx="1104900" cy="14001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Picture 2" descr="http://t3.gstatic.com/images?q=tbn:hrrTt76hScijZM:http://www.blogacupuntura.com/wp-content/uploads/2008/12/tratamiento-general-del-dolor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01024" y="4857760"/>
            <a:ext cx="1142976" cy="162878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" name="Picture 3" descr="Image1553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72198" y="5714992"/>
            <a:ext cx="1857388" cy="1143008"/>
          </a:xfrm>
          <a:prstGeom prst="rect">
            <a:avLst/>
          </a:prstGeom>
          <a:noFill/>
        </p:spPr>
      </p:pic>
      <p:cxnSp>
        <p:nvCxnSpPr>
          <p:cNvPr id="12" name="11 Conector recto de flecha"/>
          <p:cNvCxnSpPr/>
          <p:nvPr/>
        </p:nvCxnSpPr>
        <p:spPr>
          <a:xfrm flipV="1">
            <a:off x="3428992" y="2357430"/>
            <a:ext cx="2643206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 de flecha"/>
          <p:cNvCxnSpPr/>
          <p:nvPr/>
        </p:nvCxnSpPr>
        <p:spPr>
          <a:xfrm>
            <a:off x="3786182" y="3500438"/>
            <a:ext cx="3929090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 de flecha"/>
          <p:cNvCxnSpPr/>
          <p:nvPr/>
        </p:nvCxnSpPr>
        <p:spPr>
          <a:xfrm>
            <a:off x="4429124" y="4786322"/>
            <a:ext cx="3286148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 de flecha"/>
          <p:cNvCxnSpPr/>
          <p:nvPr/>
        </p:nvCxnSpPr>
        <p:spPr>
          <a:xfrm flipV="1">
            <a:off x="3286116" y="6143644"/>
            <a:ext cx="2143140" cy="142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VE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Tipos de Crioterapia</a:t>
            </a:r>
            <a:br>
              <a:rPr lang="es-VE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s-VE" dirty="0" smtClean="0"/>
          </a:p>
          <a:p>
            <a:r>
              <a:rPr lang="es-VE" dirty="0" err="1" smtClean="0"/>
              <a:t>Cold</a:t>
            </a:r>
            <a:r>
              <a:rPr lang="es-VE" dirty="0" smtClean="0"/>
              <a:t>-pack</a:t>
            </a:r>
          </a:p>
          <a:p>
            <a:endParaRPr lang="es-VE" dirty="0" smtClean="0"/>
          </a:p>
          <a:p>
            <a:r>
              <a:rPr lang="es-VE" dirty="0" smtClean="0"/>
              <a:t>Bolsas, bloques o cubitos de hielo</a:t>
            </a:r>
          </a:p>
          <a:p>
            <a:endParaRPr lang="es-VE" dirty="0" smtClean="0"/>
          </a:p>
          <a:p>
            <a:r>
              <a:rPr lang="es-VE" dirty="0" smtClean="0"/>
              <a:t>Aerosoles Refrigerantes  por  Vaporización</a:t>
            </a:r>
          </a:p>
          <a:p>
            <a:endParaRPr lang="es-VE" dirty="0" smtClean="0"/>
          </a:p>
          <a:p>
            <a:r>
              <a:rPr lang="es-VE" dirty="0" smtClean="0"/>
              <a:t>Paños húmedos  (hielo triturado) </a:t>
            </a:r>
          </a:p>
          <a:p>
            <a:r>
              <a:rPr lang="es-VE" sz="1600" dirty="0" smtClean="0"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  <a:p>
            <a:endParaRPr lang="es-VE" dirty="0"/>
          </a:p>
        </p:txBody>
      </p:sp>
      <p:pic>
        <p:nvPicPr>
          <p:cNvPr id="6" name="Picture 2" descr="C:\Users\Usuario\Pictures\COLDPACK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3071802" y="1357298"/>
            <a:ext cx="1714480" cy="2095500"/>
          </a:xfrm>
          <a:prstGeom prst="rect">
            <a:avLst/>
          </a:prstGeom>
          <a:noFill/>
        </p:spPr>
      </p:pic>
      <p:pic>
        <p:nvPicPr>
          <p:cNvPr id="7172" name="Picture 4" descr="http://t3.gstatic.com/images?q=tbn:ANd9GcSaYlrSHScr9GUdhbOLYMUPugbWOnLq45yz1EX4d4sTW8qbh6vkJJQ5gIK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21" y="5143512"/>
            <a:ext cx="1714480" cy="1714489"/>
          </a:xfrm>
          <a:prstGeom prst="rect">
            <a:avLst/>
          </a:prstGeom>
          <a:noFill/>
        </p:spPr>
      </p:pic>
      <p:pic>
        <p:nvPicPr>
          <p:cNvPr id="7174" name="Picture 6" descr="http://t3.gstatic.com/images?q=tbn:ANd9GcQC7IawRkQMtWQ7JP4hRAMfhmvdlTvw8wfOrarsVW1gJAz3-IlnBl663WlZ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9520" y="0"/>
            <a:ext cx="1714480" cy="1571612"/>
          </a:xfrm>
          <a:prstGeom prst="rect">
            <a:avLst/>
          </a:prstGeom>
          <a:noFill/>
        </p:spPr>
      </p:pic>
      <p:pic>
        <p:nvPicPr>
          <p:cNvPr id="7175" name="Picture 7" descr="C:\Users\Usuario\Pictures\FRRI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29520" y="1571612"/>
            <a:ext cx="1714480" cy="1857364"/>
          </a:xfrm>
          <a:prstGeom prst="rect">
            <a:avLst/>
          </a:prstGeom>
          <a:noFill/>
        </p:spPr>
      </p:pic>
      <p:pic>
        <p:nvPicPr>
          <p:cNvPr id="8" name="Picture 2" descr="C:\Users\Usuario\Pictures\Y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29520" y="3357562"/>
            <a:ext cx="1714480" cy="18042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MEDIOS  FÍSICOS  .Historia</a:t>
            </a:r>
            <a:endParaRPr lang="es-VE" dirty="0"/>
          </a:p>
        </p:txBody>
      </p:sp>
      <p:sp>
        <p:nvSpPr>
          <p:cNvPr id="7" name="6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VE" dirty="0" smtClean="0"/>
              <a:t>HIPOCRATES (460    AC.)</a:t>
            </a:r>
            <a:endParaRPr lang="es-VE" dirty="0"/>
          </a:p>
        </p:txBody>
      </p:sp>
      <p:sp>
        <p:nvSpPr>
          <p:cNvPr id="8" name="7 Marcador de texto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s-VE" dirty="0" smtClean="0"/>
              <a:t>MEDIOS  FÍSICOS</a:t>
            </a:r>
            <a:endParaRPr lang="es-VE" dirty="0"/>
          </a:p>
        </p:txBody>
      </p:sp>
      <p:pic>
        <p:nvPicPr>
          <p:cNvPr id="97282" name="Picture 2" descr="C:\Users\Usuario\Pictures\HIPOCRATES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71472" y="2514600"/>
            <a:ext cx="3357586" cy="3846513"/>
          </a:xfrm>
          <a:prstGeom prst="rect">
            <a:avLst/>
          </a:prstGeom>
          <a:noFill/>
        </p:spPr>
      </p:pic>
      <p:sp>
        <p:nvSpPr>
          <p:cNvPr id="9" name="8 Marcador de contenido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s-VE" dirty="0" smtClean="0"/>
              <a:t>Medios  Físicos</a:t>
            </a:r>
          </a:p>
          <a:p>
            <a:r>
              <a:rPr lang="es-VE" dirty="0" smtClean="0"/>
              <a:t>Higiene</a:t>
            </a:r>
          </a:p>
          <a:p>
            <a:r>
              <a:rPr lang="es-VE" dirty="0" smtClean="0"/>
              <a:t>Dieta  sana</a:t>
            </a:r>
          </a:p>
          <a:p>
            <a:endParaRPr lang="es-VE" dirty="0" smtClean="0"/>
          </a:p>
          <a:p>
            <a:endParaRPr lang="es-VE" dirty="0" smtClean="0"/>
          </a:p>
          <a:p>
            <a:r>
              <a:rPr lang="es-VE" dirty="0" smtClean="0"/>
              <a:t>Género  de  Vida  Natural</a:t>
            </a:r>
          </a:p>
          <a:p>
            <a:endParaRPr lang="es-VE" dirty="0" smtClean="0"/>
          </a:p>
          <a:p>
            <a:r>
              <a:rPr lang="es-VE" dirty="0" smtClean="0"/>
              <a:t>Agua  fría</a:t>
            </a:r>
          </a:p>
          <a:p>
            <a:r>
              <a:rPr lang="es-VE" dirty="0" smtClean="0"/>
              <a:t>Baños Marinos</a:t>
            </a:r>
          </a:p>
          <a:p>
            <a:endParaRPr lang="es-VE" dirty="0" smtClean="0"/>
          </a:p>
        </p:txBody>
      </p:sp>
      <p:sp>
        <p:nvSpPr>
          <p:cNvPr id="10" name="9 Flecha abajo"/>
          <p:cNvSpPr/>
          <p:nvPr/>
        </p:nvSpPr>
        <p:spPr>
          <a:xfrm>
            <a:off x="6072198" y="3714752"/>
            <a:ext cx="484632" cy="571504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10 Flecha abajo"/>
          <p:cNvSpPr/>
          <p:nvPr/>
        </p:nvSpPr>
        <p:spPr>
          <a:xfrm>
            <a:off x="6357950" y="4929198"/>
            <a:ext cx="484632" cy="500066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11 Rectángulo"/>
          <p:cNvSpPr/>
          <p:nvPr/>
        </p:nvSpPr>
        <p:spPr>
          <a:xfrm>
            <a:off x="142844" y="6429820"/>
            <a:ext cx="86439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dirty="0" smtClean="0"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                 CRIOTERAPIA</a:t>
            </a:r>
            <a:endParaRPr lang="es-VE" dirty="0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VE" dirty="0" smtClean="0">
                <a:solidFill>
                  <a:schemeClr val="bg1"/>
                </a:solidFill>
              </a:rPr>
              <a:t>CONDUCCIÓN   HIELO</a:t>
            </a:r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10" name="9 Marcador de texto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s-VE" dirty="0" smtClean="0"/>
              <a:t>MECANISMO</a:t>
            </a:r>
            <a:endParaRPr lang="es-VE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57158" y="2643182"/>
            <a:ext cx="4143404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10 Marcador de contenido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endParaRPr lang="es-VE" dirty="0" smtClean="0"/>
          </a:p>
          <a:p>
            <a:pPr>
              <a:buNone/>
            </a:pPr>
            <a:r>
              <a:rPr lang="es-VE" dirty="0" smtClean="0"/>
              <a:t>DIFERENCIA DE  T°C:</a:t>
            </a:r>
          </a:p>
          <a:p>
            <a:r>
              <a:rPr lang="es-VE" b="1" dirty="0" smtClean="0">
                <a:solidFill>
                  <a:srgbClr val="0070C0"/>
                </a:solidFill>
              </a:rPr>
              <a:t>HIELO   Y   EL   TEJIDO</a:t>
            </a:r>
          </a:p>
          <a:p>
            <a:endParaRPr lang="es-VE" dirty="0" smtClean="0"/>
          </a:p>
          <a:p>
            <a:r>
              <a:rPr lang="es-VE" dirty="0" smtClean="0"/>
              <a:t>TIEMPO DE EXPOSICIÓN</a:t>
            </a:r>
          </a:p>
          <a:p>
            <a:endParaRPr lang="es-VE" dirty="0" smtClean="0">
              <a:solidFill>
                <a:srgbClr val="0070C0"/>
              </a:solidFill>
            </a:endParaRPr>
          </a:p>
          <a:p>
            <a:r>
              <a:rPr lang="es-VE" b="1" dirty="0" smtClean="0">
                <a:solidFill>
                  <a:srgbClr val="0070C0"/>
                </a:solidFill>
              </a:rPr>
              <a:t>CONDUCTIVIDAD TÉRMICA  ( TEJIDOS )</a:t>
            </a:r>
          </a:p>
          <a:p>
            <a:pPr>
              <a:buNone/>
            </a:pPr>
            <a:endParaRPr lang="es-VE" dirty="0" smtClean="0"/>
          </a:p>
          <a:p>
            <a:pPr>
              <a:buNone/>
            </a:pPr>
            <a:endParaRPr lang="es-VE" dirty="0"/>
          </a:p>
        </p:txBody>
      </p:sp>
      <p:sp>
        <p:nvSpPr>
          <p:cNvPr id="7" name="6 Rectángulo"/>
          <p:cNvSpPr/>
          <p:nvPr/>
        </p:nvSpPr>
        <p:spPr>
          <a:xfrm>
            <a:off x="4714876" y="5691157"/>
            <a:ext cx="4286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VE" sz="1400" dirty="0" smtClean="0"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</p:txBody>
      </p:sp>
      <p:pic>
        <p:nvPicPr>
          <p:cNvPr id="8" name="Picture 13" descr="E:\ice%20up%20%20con%20uso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15210" y="0"/>
            <a:ext cx="1728790" cy="17287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VE" dirty="0" smtClean="0">
                <a:solidFill>
                  <a:schemeClr val="bg1"/>
                </a:solidFill>
              </a:rPr>
              <a:t>CONVECCIÓN  AGUA  FRÍA</a:t>
            </a:r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s-VE" dirty="0" smtClean="0"/>
              <a:t>MECANISMO</a:t>
            </a:r>
            <a:endParaRPr lang="es-VE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s-VE" dirty="0" smtClean="0"/>
              <a:t>LÍQUIDO EN MOVIMIENTO</a:t>
            </a:r>
          </a:p>
          <a:p>
            <a:pPr>
              <a:buNone/>
            </a:pPr>
            <a:endParaRPr lang="es-VE" dirty="0" smtClean="0"/>
          </a:p>
          <a:p>
            <a:endParaRPr lang="es-VE" dirty="0" smtClean="0"/>
          </a:p>
          <a:p>
            <a:r>
              <a:rPr lang="es-VE" dirty="0" smtClean="0"/>
              <a:t>CORRIENTES CONVECTIVAS</a:t>
            </a:r>
          </a:p>
          <a:p>
            <a:endParaRPr lang="es-VE" dirty="0" smtClean="0"/>
          </a:p>
          <a:p>
            <a:r>
              <a:rPr lang="es-VE" b="1" dirty="0" smtClean="0">
                <a:solidFill>
                  <a:schemeClr val="accent2"/>
                </a:solidFill>
              </a:rPr>
              <a:t>NO:  </a:t>
            </a:r>
            <a:r>
              <a:rPr lang="es-VE" b="1" dirty="0" err="1" smtClean="0">
                <a:solidFill>
                  <a:schemeClr val="accent2"/>
                </a:solidFill>
              </a:rPr>
              <a:t>Enf</a:t>
            </a:r>
            <a:r>
              <a:rPr lang="es-VE" b="1" dirty="0" smtClean="0">
                <a:solidFill>
                  <a:schemeClr val="accent2"/>
                </a:solidFill>
              </a:rPr>
              <a:t>. Cardíaca </a:t>
            </a:r>
          </a:p>
          <a:p>
            <a:r>
              <a:rPr lang="es-VE" b="1" dirty="0" err="1" smtClean="0">
                <a:solidFill>
                  <a:schemeClr val="accent2"/>
                </a:solidFill>
              </a:rPr>
              <a:t>Enf</a:t>
            </a:r>
            <a:r>
              <a:rPr lang="es-VE" b="1" dirty="0" smtClean="0">
                <a:solidFill>
                  <a:schemeClr val="accent2"/>
                </a:solidFill>
              </a:rPr>
              <a:t>  Vascular Periférica </a:t>
            </a:r>
          </a:p>
          <a:p>
            <a:endParaRPr lang="es-VE" b="1" dirty="0">
              <a:solidFill>
                <a:schemeClr val="accent2"/>
              </a:solidFill>
            </a:endParaRP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VE" dirty="0" smtClean="0"/>
              <a:t>MAS RÁPIDO QUE LA CONDUCCIÓN</a:t>
            </a:r>
          </a:p>
          <a:p>
            <a:endParaRPr lang="es-VE" dirty="0" smtClean="0"/>
          </a:p>
          <a:p>
            <a:r>
              <a:rPr lang="es-VE" b="1" dirty="0" smtClean="0">
                <a:solidFill>
                  <a:schemeClr val="accent2"/>
                </a:solidFill>
              </a:rPr>
              <a:t>CONVECCIÓN  LIBRE</a:t>
            </a:r>
            <a:r>
              <a:rPr lang="es-VE" dirty="0" smtClean="0"/>
              <a:t>: CUANDO EL AGUA FRÍA EN CONTACTO CON EL TEJIDO INFLAMADO</a:t>
            </a:r>
          </a:p>
          <a:p>
            <a:r>
              <a:rPr lang="es-VE" dirty="0" smtClean="0"/>
              <a:t> :SE CALIENTA.</a:t>
            </a:r>
          </a:p>
          <a:p>
            <a:endParaRPr lang="es-VE" dirty="0" smtClean="0"/>
          </a:p>
          <a:p>
            <a:r>
              <a:rPr lang="es-VE" b="1" dirty="0" smtClean="0">
                <a:solidFill>
                  <a:schemeClr val="accent2"/>
                </a:solidFill>
              </a:rPr>
              <a:t>CONVECCIÓN FORZADA:</a:t>
            </a:r>
          </a:p>
          <a:p>
            <a:pPr>
              <a:buNone/>
            </a:pPr>
            <a:r>
              <a:rPr lang="es-VE" dirty="0" smtClean="0"/>
              <a:t>CUANDO AGITACIÓN DEL AGUA /O EL INDIVIDUO SE MUEVE</a:t>
            </a:r>
            <a:endParaRPr lang="es-VE" dirty="0"/>
          </a:p>
        </p:txBody>
      </p:sp>
      <p:cxnSp>
        <p:nvCxnSpPr>
          <p:cNvPr id="8" name="7 Conector recto de flecha"/>
          <p:cNvCxnSpPr/>
          <p:nvPr/>
        </p:nvCxnSpPr>
        <p:spPr>
          <a:xfrm rot="5400000">
            <a:off x="2393141" y="4250537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 rot="5400000" flipH="1" flipV="1">
            <a:off x="3001158" y="4285462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Usuario\Pictures\AGU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VE" sz="4000" b="1" dirty="0" smtClean="0">
                <a:solidFill>
                  <a:schemeClr val="bg1"/>
                </a:solidFill>
              </a:rPr>
              <a:t>CRIOTERAPIA</a:t>
            </a:r>
            <a:endParaRPr lang="es-VE" sz="4000" b="1" dirty="0">
              <a:solidFill>
                <a:schemeClr val="bg1"/>
              </a:solidFill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VE" dirty="0" smtClean="0">
                <a:solidFill>
                  <a:schemeClr val="bg1"/>
                </a:solidFill>
              </a:rPr>
              <a:t>EVAPORIZACIÓN</a:t>
            </a:r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s-VE" dirty="0" smtClean="0"/>
              <a:t>AEROSOLES</a:t>
            </a:r>
            <a:endParaRPr lang="es-VE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457200" indent="-457200"/>
            <a:r>
              <a:rPr lang="es-VE" dirty="0" smtClean="0"/>
              <a:t> </a:t>
            </a:r>
          </a:p>
          <a:p>
            <a:endParaRPr lang="es-VE" dirty="0" smtClean="0"/>
          </a:p>
          <a:p>
            <a:endParaRPr lang="es-VE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s-VE" dirty="0" smtClean="0"/>
          </a:p>
          <a:p>
            <a:pPr>
              <a:buNone/>
            </a:pPr>
            <a:r>
              <a:rPr lang="es-VE" dirty="0" smtClean="0"/>
              <a:t>- </a:t>
            </a:r>
            <a:endParaRPr lang="es-VE" dirty="0"/>
          </a:p>
        </p:txBody>
      </p:sp>
      <p:pic>
        <p:nvPicPr>
          <p:cNvPr id="8" name="Picture 9" descr="E:\crioterapia[1]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643182"/>
            <a:ext cx="4000528" cy="392909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9" name="Picture 2" descr="C:\Users\Usuario\Pictures\Y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5053796"/>
            <a:ext cx="4214810" cy="18042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VE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es-VE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VE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MECANISMO DE ACCIÓN</a:t>
            </a:r>
            <a:endParaRPr lang="es-VE" sz="4000" dirty="0"/>
          </a:p>
        </p:txBody>
      </p:sp>
      <p:sp>
        <p:nvSpPr>
          <p:cNvPr id="5" name="4 Marcador de contenido"/>
          <p:cNvSpPr txBox="1">
            <a:spLocks noGrp="1"/>
          </p:cNvSpPr>
          <p:nvPr>
            <p:ph idx="1"/>
          </p:nvPr>
        </p:nvSpPr>
        <p:spPr>
          <a:xfrm>
            <a:off x="457200" y="1935480"/>
            <a:ext cx="8229600" cy="638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CO" sz="28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</a:t>
            </a:r>
            <a:r>
              <a:rPr lang="es-CO" sz="2800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(VASOCONSTRICCIÓN)</a:t>
            </a: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CO" sz="2800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</a:t>
            </a: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CO" sz="2800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es-CO" sz="2800" b="1" dirty="0" smtClean="0">
                <a:solidFill>
                  <a:schemeClr val="tx2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BLOQUEO</a:t>
            </a: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s-CO" sz="2800" b="1" dirty="0" smtClean="0">
              <a:solidFill>
                <a:schemeClr val="bg1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CO" sz="2800" b="1" dirty="0" smtClean="0">
                <a:solidFill>
                  <a:schemeClr val="accent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</a:t>
            </a: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s-CO" sz="2800" b="1" dirty="0" smtClean="0">
              <a:solidFill>
                <a:schemeClr val="bg1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s-ES" sz="2800" dirty="0" smtClean="0">
              <a:latin typeface="Arial" pitchFamily="34" charset="0"/>
              <a:cs typeface="Arial" pitchFamily="34" charset="0"/>
            </a:endParaRPr>
          </a:p>
          <a:p>
            <a:pPr mar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s-CO" sz="2800" dirty="0" smtClean="0">
              <a:latin typeface="Arial" pitchFamily="34" charset="0"/>
              <a:cs typeface="Arial" pitchFamily="34" charset="0"/>
            </a:endParaRPr>
          </a:p>
          <a:p>
            <a:pPr mar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s-CO" sz="2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s-CO" sz="2800" b="1" cap="all" dirty="0" smtClean="0">
              <a:solidFill>
                <a:schemeClr val="bg1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CO" sz="2800" cap="all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</a:t>
            </a:r>
            <a:r>
              <a:rPr lang="es-CO" sz="2800" b="1" cap="all" dirty="0" smtClean="0">
                <a:solidFill>
                  <a:schemeClr val="accent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es-CO" sz="1400" b="1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VE" sz="1400" dirty="0" smtClean="0"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s-CO" sz="2800" b="1" cap="all" dirty="0" smtClean="0">
              <a:solidFill>
                <a:schemeClr val="accent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s-CO" sz="2800" b="1" cap="all" dirty="0" smtClean="0">
              <a:solidFill>
                <a:schemeClr val="accent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endParaRPr lang="es-CO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Picture 2" descr="C:\Users\Usuario\Pictures\neuromuscular_tmj_treatment_visalia_dentist_bodensteiner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3857628"/>
            <a:ext cx="2428860" cy="2786058"/>
          </a:xfrm>
          <a:prstGeom prst="rect">
            <a:avLst/>
          </a:prstGeom>
          <a:noFill/>
        </p:spPr>
      </p:pic>
      <p:sp>
        <p:nvSpPr>
          <p:cNvPr id="6" name="5 Elipse"/>
          <p:cNvSpPr/>
          <p:nvPr/>
        </p:nvSpPr>
        <p:spPr>
          <a:xfrm>
            <a:off x="285720" y="3929066"/>
            <a:ext cx="2714644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RECEPTORES</a:t>
            </a:r>
          </a:p>
          <a:p>
            <a:pPr algn="ctr"/>
            <a:r>
              <a:rPr lang="es-VE" dirty="0" smtClean="0"/>
              <a:t>DOLOROSOS</a:t>
            </a:r>
            <a:endParaRPr lang="es-VE" dirty="0"/>
          </a:p>
        </p:txBody>
      </p:sp>
      <p:sp>
        <p:nvSpPr>
          <p:cNvPr id="7" name="6 Elipse"/>
          <p:cNvSpPr/>
          <p:nvPr/>
        </p:nvSpPr>
        <p:spPr>
          <a:xfrm>
            <a:off x="5643570" y="3857628"/>
            <a:ext cx="3000396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MEDIADORES</a:t>
            </a:r>
          </a:p>
          <a:p>
            <a:pPr algn="ctr"/>
            <a:r>
              <a:rPr lang="es-VE" dirty="0" smtClean="0"/>
              <a:t>INFLAMACIÓN</a:t>
            </a:r>
            <a:endParaRPr lang="es-VE" dirty="0"/>
          </a:p>
        </p:txBody>
      </p:sp>
      <p:sp>
        <p:nvSpPr>
          <p:cNvPr id="10" name="9 Flecha abajo"/>
          <p:cNvSpPr/>
          <p:nvPr/>
        </p:nvSpPr>
        <p:spPr>
          <a:xfrm rot="19652032">
            <a:off x="4960435" y="3038885"/>
            <a:ext cx="484632" cy="2575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11" name="10 Flecha abajo"/>
          <p:cNvSpPr/>
          <p:nvPr/>
        </p:nvSpPr>
        <p:spPr>
          <a:xfrm rot="2671567">
            <a:off x="2324881" y="3125892"/>
            <a:ext cx="484632" cy="3093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9" name="Picture 4" descr="E:\Compresas-Sensaflex-A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3392" y="5382620"/>
            <a:ext cx="2360608" cy="14753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214678" y="571480"/>
            <a:ext cx="292895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VASOCONSTRICCIÓN</a:t>
            </a:r>
            <a:endParaRPr lang="es-VE" dirty="0"/>
          </a:p>
        </p:txBody>
      </p:sp>
      <p:sp>
        <p:nvSpPr>
          <p:cNvPr id="5" name="4 Rectángulo redondeado"/>
          <p:cNvSpPr/>
          <p:nvPr/>
        </p:nvSpPr>
        <p:spPr>
          <a:xfrm>
            <a:off x="285720" y="1785926"/>
            <a:ext cx="285752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AUMENTO </a:t>
            </a:r>
          </a:p>
          <a:p>
            <a:pPr algn="ctr"/>
            <a:r>
              <a:rPr lang="es-VE" dirty="0" smtClean="0"/>
              <a:t>RESISTENCIA</a:t>
            </a:r>
          </a:p>
          <a:p>
            <a:pPr algn="ctr"/>
            <a:r>
              <a:rPr lang="es-VE" dirty="0" smtClean="0"/>
              <a:t>PERIFÉRICA</a:t>
            </a:r>
            <a:endParaRPr lang="es-VE" dirty="0"/>
          </a:p>
        </p:txBody>
      </p:sp>
      <p:sp>
        <p:nvSpPr>
          <p:cNvPr id="6" name="5 Rectángulo redondeado"/>
          <p:cNvSpPr/>
          <p:nvPr/>
        </p:nvSpPr>
        <p:spPr>
          <a:xfrm>
            <a:off x="428596" y="3571876"/>
            <a:ext cx="3071834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AUMENTO DE LA TENSIÓN ARTERIAL</a:t>
            </a:r>
            <a:endParaRPr lang="es-VE" dirty="0"/>
          </a:p>
        </p:txBody>
      </p:sp>
      <p:sp>
        <p:nvSpPr>
          <p:cNvPr id="7" name="6 Rectángulo redondeado"/>
          <p:cNvSpPr/>
          <p:nvPr/>
        </p:nvSpPr>
        <p:spPr>
          <a:xfrm rot="10800000" flipV="1">
            <a:off x="3643306" y="4214818"/>
            <a:ext cx="2928958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 NEUROPRAXIA</a:t>
            </a:r>
          </a:p>
          <a:p>
            <a:pPr algn="ctr"/>
            <a:r>
              <a:rPr lang="es-VE" dirty="0" smtClean="0"/>
              <a:t>AXONOTMESIS</a:t>
            </a:r>
            <a:endParaRPr lang="es-VE" dirty="0"/>
          </a:p>
        </p:txBody>
      </p:sp>
      <p:sp>
        <p:nvSpPr>
          <p:cNvPr id="8" name="7 Rectángulo redondeado"/>
          <p:cNvSpPr/>
          <p:nvPr/>
        </p:nvSpPr>
        <p:spPr>
          <a:xfrm>
            <a:off x="6215074" y="3071810"/>
            <a:ext cx="271464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600" dirty="0" smtClean="0"/>
              <a:t>AUMENTO </a:t>
            </a:r>
          </a:p>
          <a:p>
            <a:pPr algn="ctr"/>
            <a:r>
              <a:rPr lang="es-VE" sz="1600" dirty="0" smtClean="0"/>
              <a:t>VISCOSIDAD SANGUINEA</a:t>
            </a:r>
          </a:p>
          <a:p>
            <a:pPr algn="ctr"/>
            <a:r>
              <a:rPr lang="es-VE" sz="1600" dirty="0" smtClean="0"/>
              <a:t>COLÁGENO</a:t>
            </a:r>
            <a:endParaRPr lang="es-VE" sz="1600" dirty="0"/>
          </a:p>
        </p:txBody>
      </p:sp>
      <p:sp>
        <p:nvSpPr>
          <p:cNvPr id="9" name="8 Rectángulo redondeado"/>
          <p:cNvSpPr/>
          <p:nvPr/>
        </p:nvSpPr>
        <p:spPr>
          <a:xfrm>
            <a:off x="6143636" y="1643050"/>
            <a:ext cx="278608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AUMENTO PERMEABILIDAD CAPILAR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2286000" y="5691157"/>
            <a:ext cx="457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VE" sz="1600" dirty="0" smtClean="0"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</p:txBody>
      </p:sp>
      <p:sp>
        <p:nvSpPr>
          <p:cNvPr id="13" name="12 Flecha curvada hacia la izquierda"/>
          <p:cNvSpPr/>
          <p:nvPr/>
        </p:nvSpPr>
        <p:spPr>
          <a:xfrm>
            <a:off x="3714744" y="2000240"/>
            <a:ext cx="731520" cy="1216152"/>
          </a:xfrm>
          <a:prstGeom prst="curved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schemeClr val="tx1"/>
              </a:solidFill>
            </a:endParaRPr>
          </a:p>
        </p:txBody>
      </p:sp>
      <p:sp>
        <p:nvSpPr>
          <p:cNvPr id="11" name="10 Flecha curvada hacia la derecha"/>
          <p:cNvSpPr/>
          <p:nvPr/>
        </p:nvSpPr>
        <p:spPr>
          <a:xfrm>
            <a:off x="4714876" y="2143116"/>
            <a:ext cx="731520" cy="121615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schemeClr val="tx1"/>
              </a:solidFill>
            </a:endParaRPr>
          </a:p>
        </p:txBody>
      </p:sp>
      <p:pic>
        <p:nvPicPr>
          <p:cNvPr id="12" name="Picture 5" descr="E:\Congelador-ColPaC_medium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4981575"/>
            <a:ext cx="1905000" cy="18764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    Técnicas  de  Aplicación</a:t>
            </a:r>
            <a:endParaRPr lang="es-VE" dirty="0"/>
          </a:p>
        </p:txBody>
      </p:sp>
      <p:pic>
        <p:nvPicPr>
          <p:cNvPr id="4" name="Picture 3" descr="E:\art127-big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143116"/>
            <a:ext cx="47625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4 Rectángulo"/>
          <p:cNvSpPr/>
          <p:nvPr/>
        </p:nvSpPr>
        <p:spPr>
          <a:xfrm rot="10800000" flipV="1">
            <a:off x="2071933" y="5295714"/>
            <a:ext cx="457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VE" sz="1600" dirty="0" smtClean="0"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VE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           CRIOTERAPIA</a:t>
            </a:r>
            <a:endParaRPr lang="es-VE" dirty="0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VE" dirty="0" smtClean="0"/>
              <a:t>INDICACIONES</a:t>
            </a:r>
            <a:endParaRPr lang="es-VE" dirty="0"/>
          </a:p>
        </p:txBody>
      </p:sp>
      <p:sp>
        <p:nvSpPr>
          <p:cNvPr id="9" name="8 Marcador de texto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s-VE" dirty="0" smtClean="0"/>
              <a:t>PROCESOS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VE" sz="24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s-VE" sz="2400" dirty="0" smtClean="0">
                <a:latin typeface="Times New Roman" pitchFamily="18" charset="0"/>
                <a:cs typeface="Times New Roman" pitchFamily="18" charset="0"/>
              </a:rPr>
              <a:t>Lumbalgia</a:t>
            </a:r>
            <a:endParaRPr lang="es-CO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s-CO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CO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-Bursitis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s-CO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CO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-Tenosinovitis.</a:t>
            </a:r>
            <a:endParaRPr lang="es-VE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s-VE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s-VE" sz="2400" dirty="0" smtClean="0">
                <a:latin typeface="Times New Roman" pitchFamily="18" charset="0"/>
                <a:cs typeface="Times New Roman" pitchFamily="18" charset="0"/>
              </a:rPr>
              <a:t>-Fibromialgia</a:t>
            </a:r>
          </a:p>
          <a:p>
            <a:pPr>
              <a:buNone/>
            </a:pPr>
            <a:r>
              <a:rPr lang="es-VE" dirty="0" smtClean="0"/>
              <a:t/>
            </a:r>
            <a:br>
              <a:rPr lang="es-VE" dirty="0" smtClean="0"/>
            </a:br>
            <a:endParaRPr lang="es-VE" dirty="0"/>
          </a:p>
        </p:txBody>
      </p:sp>
      <p:sp>
        <p:nvSpPr>
          <p:cNvPr id="10" name="9 Marcador de contenido"/>
          <p:cNvSpPr>
            <a:spLocks noGrp="1"/>
          </p:cNvSpPr>
          <p:nvPr>
            <p:ph sz="quarter" idx="4"/>
          </p:nvPr>
        </p:nvSpPr>
        <p:spPr>
          <a:xfrm>
            <a:off x="4711145" y="2531925"/>
            <a:ext cx="4041775" cy="5174881"/>
          </a:xfrm>
        </p:spPr>
        <p:txBody>
          <a:bodyPr>
            <a:normAutofit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CO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-Post- Traumatismos  Agudos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s-CO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CO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-Espasticidad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s-CO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CO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-Hipertonía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s-CO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CO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-Quemaduras Leves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s-CO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CO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-Dolor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CO" sz="2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es-CO" sz="2400" dirty="0" smtClean="0">
              <a:latin typeface="Arial" pitchFamily="34" charset="0"/>
            </a:endParaRPr>
          </a:p>
          <a:p>
            <a:endParaRPr lang="es-VE" dirty="0"/>
          </a:p>
        </p:txBody>
      </p:sp>
      <p:pic>
        <p:nvPicPr>
          <p:cNvPr id="13" name="Picture 3" descr="C:\Users\Usuario\Pictures\LUMBALG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2571744"/>
            <a:ext cx="1676418" cy="1727988"/>
          </a:xfrm>
          <a:prstGeom prst="rect">
            <a:avLst/>
          </a:prstGeom>
          <a:noFill/>
        </p:spPr>
      </p:pic>
      <p:sp>
        <p:nvSpPr>
          <p:cNvPr id="11" name="10 Rectángulo"/>
          <p:cNvSpPr/>
          <p:nvPr/>
        </p:nvSpPr>
        <p:spPr>
          <a:xfrm rot="10800000" flipV="1">
            <a:off x="2554999" y="5829695"/>
            <a:ext cx="43185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VE" sz="1600" dirty="0" smtClean="0"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texto"/>
          <p:cNvSpPr>
            <a:spLocks noGrp="1"/>
          </p:cNvSpPr>
          <p:nvPr>
            <p:ph type="body" idx="4294967295"/>
          </p:nvPr>
        </p:nvSpPr>
        <p:spPr>
          <a:xfrm>
            <a:off x="0" y="1855788"/>
            <a:ext cx="4040188" cy="658812"/>
          </a:xfrm>
        </p:spPr>
        <p:txBody>
          <a:bodyPr/>
          <a:lstStyle/>
          <a:p>
            <a:endParaRPr lang="es-VE" sz="2000" dirty="0" smtClean="0"/>
          </a:p>
          <a:p>
            <a:endParaRPr lang="es-VE" dirty="0"/>
          </a:p>
        </p:txBody>
      </p:sp>
      <p:sp>
        <p:nvSpPr>
          <p:cNvPr id="7" name="6 Marcador de texto"/>
          <p:cNvSpPr>
            <a:spLocks noGrp="1"/>
          </p:cNvSpPr>
          <p:nvPr>
            <p:ph type="body" sz="half" idx="4294967295"/>
          </p:nvPr>
        </p:nvSpPr>
        <p:spPr>
          <a:xfrm>
            <a:off x="5102225" y="1860550"/>
            <a:ext cx="4041775" cy="654050"/>
          </a:xfrm>
        </p:spPr>
        <p:txBody>
          <a:bodyPr>
            <a:normAutofit/>
          </a:bodyPr>
          <a:lstStyle/>
          <a:p>
            <a:pPr lvl="0"/>
            <a:endParaRPr lang="es-CO" sz="2000" cap="all" dirty="0" smtClean="0">
              <a:solidFill>
                <a:schemeClr val="accent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endParaRPr lang="es-VE" sz="2000" dirty="0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4294967295"/>
          </p:nvPr>
        </p:nvSpPr>
        <p:spPr>
          <a:xfrm>
            <a:off x="5102225" y="2514600"/>
            <a:ext cx="4041775" cy="3846513"/>
          </a:xfrm>
        </p:spPr>
        <p:txBody>
          <a:bodyPr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s-CO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s-CO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es-CO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es-CO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es-CO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es-CO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endParaRPr lang="es-VE" dirty="0"/>
          </a:p>
        </p:txBody>
      </p:sp>
      <p:sp>
        <p:nvSpPr>
          <p:cNvPr id="8" name="7 Título"/>
          <p:cNvSpPr>
            <a:spLocks noGrp="1"/>
          </p:cNvSpPr>
          <p:nvPr>
            <p:ph type="title" idx="4294967295"/>
          </p:nvPr>
        </p:nvSpPr>
        <p:spPr>
          <a:xfrm>
            <a:off x="0" y="70485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VE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      CONTRAINDICACIONES</a:t>
            </a:r>
            <a:endParaRPr lang="es-VE" sz="4000" dirty="0"/>
          </a:p>
        </p:txBody>
      </p:sp>
      <p:sp>
        <p:nvSpPr>
          <p:cNvPr id="6" name="5 Marcador de contenido"/>
          <p:cNvSpPr>
            <a:spLocks noGrp="1"/>
          </p:cNvSpPr>
          <p:nvPr>
            <p:ph idx="4294967295"/>
          </p:nvPr>
        </p:nvSpPr>
        <p:spPr>
          <a:xfrm>
            <a:off x="0" y="1935163"/>
            <a:ext cx="8229600" cy="4389437"/>
          </a:xfrm>
        </p:spPr>
        <p:txBody>
          <a:bodyPr/>
          <a:lstStyle/>
          <a:p>
            <a:endParaRPr lang="es-VE" b="1" dirty="0" smtClean="0">
              <a:solidFill>
                <a:schemeClr val="tx2"/>
              </a:solidFill>
            </a:endParaRPr>
          </a:p>
          <a:p>
            <a:endParaRPr lang="es-VE" b="1" dirty="0" smtClean="0">
              <a:solidFill>
                <a:schemeClr val="tx2"/>
              </a:solidFill>
            </a:endParaRPr>
          </a:p>
          <a:p>
            <a:endParaRPr lang="es-VE" b="1" dirty="0" smtClean="0">
              <a:solidFill>
                <a:schemeClr val="tx2"/>
              </a:solidFill>
            </a:endParaRPr>
          </a:p>
          <a:p>
            <a:endParaRPr lang="es-VE" b="1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es-VE" dirty="0" smtClean="0"/>
              <a:t> </a:t>
            </a:r>
            <a:endParaRPr lang="es-VE" b="1" dirty="0">
              <a:solidFill>
                <a:schemeClr val="tx2"/>
              </a:solidFill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428596" y="1785926"/>
            <a:ext cx="750099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s-CO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s-CO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s-CO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s-CO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CO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es-CO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es-CO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es-CO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CO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</a:t>
            </a:r>
            <a:r>
              <a:rPr lang="es-CO" sz="2400" b="1" dirty="0" smtClean="0">
                <a:solidFill>
                  <a:schemeClr val="accent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CO" sz="2400" b="1" dirty="0" smtClean="0">
                <a:solidFill>
                  <a:schemeClr val="accent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CO" sz="2400" b="1" dirty="0" smtClean="0">
                <a:solidFill>
                  <a:schemeClr val="accent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es-CO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es-CO" sz="2400" b="1" cap="all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endParaRPr lang="es-VE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857224" y="1857364"/>
            <a:ext cx="650085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HIPERSENSIBILIDAD AL FRÍO</a:t>
            </a:r>
            <a:endParaRPr lang="es-VE" dirty="0"/>
          </a:p>
        </p:txBody>
      </p:sp>
      <p:sp>
        <p:nvSpPr>
          <p:cNvPr id="12" name="11 Rectángulo redondeado"/>
          <p:cNvSpPr/>
          <p:nvPr/>
        </p:nvSpPr>
        <p:spPr>
          <a:xfrm>
            <a:off x="357158" y="3071810"/>
            <a:ext cx="350046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HEMOLISINAS</a:t>
            </a:r>
          </a:p>
          <a:p>
            <a:pPr algn="ctr"/>
            <a:r>
              <a:rPr lang="es-VE" dirty="0" smtClean="0"/>
              <a:t>AGLUTININAS</a:t>
            </a:r>
            <a:endParaRPr lang="es-VE" dirty="0"/>
          </a:p>
        </p:txBody>
      </p:sp>
      <p:sp>
        <p:nvSpPr>
          <p:cNvPr id="13" name="12 Rectángulo redondeado"/>
          <p:cNvSpPr/>
          <p:nvPr/>
        </p:nvSpPr>
        <p:spPr>
          <a:xfrm>
            <a:off x="357158" y="4857760"/>
            <a:ext cx="3571900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F.  RAYNAUD</a:t>
            </a:r>
          </a:p>
          <a:p>
            <a:pPr algn="ctr"/>
            <a:r>
              <a:rPr lang="es-VE" dirty="0" smtClean="0"/>
              <a:t>URTICARIA</a:t>
            </a:r>
            <a:endParaRPr lang="es-VE" dirty="0"/>
          </a:p>
        </p:txBody>
      </p:sp>
      <p:sp>
        <p:nvSpPr>
          <p:cNvPr id="14" name="13 Rectángulo redondeado"/>
          <p:cNvSpPr/>
          <p:nvPr/>
        </p:nvSpPr>
        <p:spPr>
          <a:xfrm>
            <a:off x="4714876" y="4786322"/>
            <a:ext cx="306156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ARTITIS /LES/LEUCEMIA/</a:t>
            </a:r>
          </a:p>
          <a:p>
            <a:pPr algn="ctr"/>
            <a:r>
              <a:rPr lang="es-VE" dirty="0" smtClean="0"/>
              <a:t>MIELOMA MÚLTIPLE</a:t>
            </a:r>
          </a:p>
        </p:txBody>
      </p:sp>
      <p:sp>
        <p:nvSpPr>
          <p:cNvPr id="15" name="14 Rectángulo redondeado"/>
          <p:cNvSpPr/>
          <p:nvPr/>
        </p:nvSpPr>
        <p:spPr>
          <a:xfrm>
            <a:off x="4714876" y="3000372"/>
            <a:ext cx="3071834" cy="1000132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dirty="0" smtClean="0"/>
          </a:p>
          <a:p>
            <a:pPr algn="ctr"/>
            <a:r>
              <a:rPr lang="es-VE" dirty="0" smtClean="0"/>
              <a:t>CRIOGLOBULINAS</a:t>
            </a:r>
          </a:p>
        </p:txBody>
      </p:sp>
      <p:sp>
        <p:nvSpPr>
          <p:cNvPr id="16" name="15 Flecha abajo"/>
          <p:cNvSpPr/>
          <p:nvPr/>
        </p:nvSpPr>
        <p:spPr>
          <a:xfrm>
            <a:off x="4143372" y="2928934"/>
            <a:ext cx="484632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19" name="18 Flecha abajo"/>
          <p:cNvSpPr/>
          <p:nvPr/>
        </p:nvSpPr>
        <p:spPr>
          <a:xfrm>
            <a:off x="1785918" y="4214818"/>
            <a:ext cx="484632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20" name="19 Flecha abajo"/>
          <p:cNvSpPr/>
          <p:nvPr/>
        </p:nvSpPr>
        <p:spPr>
          <a:xfrm>
            <a:off x="5929322" y="4143380"/>
            <a:ext cx="484632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22" name="21 Rectángulo"/>
          <p:cNvSpPr/>
          <p:nvPr/>
        </p:nvSpPr>
        <p:spPr>
          <a:xfrm rot="10800000" flipV="1">
            <a:off x="2554999" y="5829695"/>
            <a:ext cx="43185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VE" sz="1600" dirty="0" smtClean="0"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0" y="70485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VE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TERMOTERAPIA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0" y="1857365"/>
            <a:ext cx="9144000" cy="5000636"/>
          </a:xfrm>
        </p:spPr>
        <p:txBody>
          <a:bodyPr/>
          <a:lstStyle/>
          <a:p>
            <a:pPr>
              <a:buNone/>
            </a:pPr>
            <a:r>
              <a:rPr lang="es-VE" dirty="0" smtClean="0"/>
              <a:t>Objetivo :  (</a:t>
            </a:r>
            <a:r>
              <a:rPr lang="es-VE" dirty="0" err="1" smtClean="0"/>
              <a:t>Hidropack</a:t>
            </a:r>
            <a:r>
              <a:rPr lang="es-VE" dirty="0" smtClean="0"/>
              <a:t>/)</a:t>
            </a:r>
          </a:p>
          <a:p>
            <a:endParaRPr lang="es-VE" dirty="0" smtClean="0"/>
          </a:p>
          <a:p>
            <a:r>
              <a:rPr lang="es-VE" dirty="0" smtClean="0"/>
              <a:t>-Calentamiento  intenso        Tejidos   Superficiales</a:t>
            </a:r>
          </a:p>
          <a:p>
            <a:pPr>
              <a:buNone/>
            </a:pPr>
            <a:r>
              <a:rPr lang="es-VE" dirty="0" smtClean="0"/>
              <a:t> </a:t>
            </a:r>
          </a:p>
          <a:p>
            <a:r>
              <a:rPr lang="es-VE" dirty="0" smtClean="0"/>
              <a:t>Calentamiento   de  leve  a  moderado       Tejidos  Profundos</a:t>
            </a:r>
          </a:p>
          <a:p>
            <a:pPr>
              <a:buNone/>
            </a:pPr>
            <a:endParaRPr lang="es-VE" dirty="0"/>
          </a:p>
        </p:txBody>
      </p:sp>
      <p:sp>
        <p:nvSpPr>
          <p:cNvPr id="4" name="3 Flecha derecha"/>
          <p:cNvSpPr/>
          <p:nvPr/>
        </p:nvSpPr>
        <p:spPr>
          <a:xfrm>
            <a:off x="3929058" y="2857496"/>
            <a:ext cx="357190" cy="48463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" name="4 Flecha derecha"/>
          <p:cNvSpPr/>
          <p:nvPr/>
        </p:nvSpPr>
        <p:spPr>
          <a:xfrm>
            <a:off x="5786446" y="3786190"/>
            <a:ext cx="357190" cy="48463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4500570"/>
            <a:ext cx="2643174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VE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TERMOTERAPIA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Calor   Húmedo  Superficial.</a:t>
            </a:r>
          </a:p>
          <a:p>
            <a:endParaRPr lang="es-ES" dirty="0" smtClean="0"/>
          </a:p>
          <a:p>
            <a:r>
              <a:rPr lang="es-ES" dirty="0" smtClean="0"/>
              <a:t>-Bolsas de Lona con </a:t>
            </a:r>
            <a:r>
              <a:rPr lang="es-ES" dirty="0" err="1" smtClean="0"/>
              <a:t>sust</a:t>
            </a:r>
            <a:r>
              <a:rPr lang="es-ES" dirty="0" smtClean="0"/>
              <a:t>. </a:t>
            </a:r>
            <a:r>
              <a:rPr lang="es-ES" dirty="0" err="1" smtClean="0"/>
              <a:t>hidrofílicas</a:t>
            </a:r>
            <a:r>
              <a:rPr lang="es-ES" dirty="0" smtClean="0"/>
              <a:t> </a:t>
            </a:r>
          </a:p>
          <a:p>
            <a:pPr>
              <a:buNone/>
            </a:pPr>
            <a:r>
              <a:rPr lang="es-ES" dirty="0" smtClean="0"/>
              <a:t>                   (bentonita – silicato) </a:t>
            </a:r>
          </a:p>
          <a:p>
            <a:pPr>
              <a:buNone/>
            </a:pPr>
            <a:endParaRPr lang="es-ES" dirty="0" smtClean="0"/>
          </a:p>
          <a:p>
            <a:pPr>
              <a:buFont typeface="Wingdings" pitchFamily="2" charset="2"/>
              <a:buNone/>
            </a:pPr>
            <a:r>
              <a:rPr lang="es-ES" dirty="0" smtClean="0"/>
              <a:t> </a:t>
            </a:r>
          </a:p>
          <a:p>
            <a:pPr>
              <a:buFont typeface="Wingdings" pitchFamily="2" charset="2"/>
              <a:buNone/>
            </a:pPr>
            <a:r>
              <a:rPr lang="es-ES" dirty="0" smtClean="0"/>
              <a:t> -  Se  envuelven  en  toallas  durante  15-20 min.</a:t>
            </a:r>
          </a:p>
          <a:p>
            <a:pPr>
              <a:buFont typeface="Wingdings" pitchFamily="2" charset="2"/>
              <a:buNone/>
            </a:pPr>
            <a:endParaRPr lang="es-ES" dirty="0" smtClean="0"/>
          </a:p>
          <a:p>
            <a:pPr>
              <a:buNone/>
            </a:pPr>
            <a:r>
              <a:rPr lang="es-VE" sz="1600" dirty="0" smtClean="0"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  <a:p>
            <a:pPr>
              <a:buFont typeface="Wingdings" pitchFamily="2" charset="2"/>
              <a:buNone/>
            </a:pPr>
            <a:endParaRPr lang="es-ES" dirty="0" smtClean="0"/>
          </a:p>
          <a:p>
            <a:endParaRPr lang="es-VE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285728"/>
            <a:ext cx="210175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VE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MEDIOS  FÍSICOS. Historia</a:t>
            </a:r>
            <a:endParaRPr lang="es-VE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VE" dirty="0" smtClean="0"/>
              <a:t>Grecia   900   AC</a:t>
            </a:r>
          </a:p>
          <a:p>
            <a:pPr>
              <a:buNone/>
            </a:pPr>
            <a:endParaRPr lang="es-VE" dirty="0" smtClean="0"/>
          </a:p>
          <a:p>
            <a:r>
              <a:rPr lang="es-VE" dirty="0" smtClean="0"/>
              <a:t>Manantiales </a:t>
            </a:r>
          </a:p>
          <a:p>
            <a:pPr>
              <a:buNone/>
            </a:pPr>
            <a:r>
              <a:rPr lang="es-VE" dirty="0" smtClean="0"/>
              <a:t>    Curativos</a:t>
            </a:r>
          </a:p>
          <a:p>
            <a:pPr>
              <a:buNone/>
            </a:pPr>
            <a:endParaRPr lang="es-VE" dirty="0" smtClean="0"/>
          </a:p>
          <a:p>
            <a:pPr>
              <a:buNone/>
            </a:pPr>
            <a:r>
              <a:rPr lang="es-VE" b="1" dirty="0" smtClean="0">
                <a:solidFill>
                  <a:schemeClr val="accent1"/>
                </a:solidFill>
              </a:rPr>
              <a:t>Ejercicio Físico</a:t>
            </a:r>
          </a:p>
          <a:p>
            <a:pPr>
              <a:buNone/>
            </a:pPr>
            <a:r>
              <a:rPr lang="es-VE" b="1" dirty="0" smtClean="0">
                <a:solidFill>
                  <a:schemeClr val="accent1"/>
                </a:solidFill>
              </a:rPr>
              <a:t>Hidroterapia</a:t>
            </a:r>
          </a:p>
          <a:p>
            <a:pPr>
              <a:buNone/>
            </a:pPr>
            <a:r>
              <a:rPr lang="es-VE" b="1" dirty="0" smtClean="0">
                <a:solidFill>
                  <a:schemeClr val="accent1"/>
                </a:solidFill>
              </a:rPr>
              <a:t>Masaje</a:t>
            </a:r>
            <a:endParaRPr lang="es-VE" b="1" dirty="0">
              <a:solidFill>
                <a:schemeClr val="accent1"/>
              </a:solidFill>
            </a:endParaRPr>
          </a:p>
        </p:txBody>
      </p:sp>
      <p:pic>
        <p:nvPicPr>
          <p:cNvPr id="96258" name="Picture 2" descr="C:\Users\Usuario\Pictures\GRECI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1" y="2000240"/>
            <a:ext cx="3629156" cy="4286280"/>
          </a:xfrm>
          <a:prstGeom prst="rect">
            <a:avLst/>
          </a:prstGeom>
          <a:noFill/>
        </p:spPr>
      </p:pic>
      <p:sp>
        <p:nvSpPr>
          <p:cNvPr id="11" name="10 Rectángulo"/>
          <p:cNvSpPr/>
          <p:nvPr/>
        </p:nvSpPr>
        <p:spPr>
          <a:xfrm>
            <a:off x="285720" y="5691157"/>
            <a:ext cx="40005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400" dirty="0" smtClean="0"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TERMOTERAPIA.ALCANCES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VE" b="1" dirty="0" smtClean="0">
                <a:solidFill>
                  <a:schemeClr val="tx2"/>
                </a:solidFill>
              </a:rPr>
              <a:t>T°C:  </a:t>
            </a:r>
            <a:r>
              <a:rPr lang="es-VE" b="1" dirty="0" smtClean="0"/>
              <a:t>40- 45°C</a:t>
            </a:r>
          </a:p>
          <a:p>
            <a:pPr>
              <a:buNone/>
            </a:pPr>
            <a:endParaRPr lang="es-VE" b="1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es-VE" b="1" dirty="0" smtClean="0">
                <a:solidFill>
                  <a:schemeClr val="tx2"/>
                </a:solidFill>
              </a:rPr>
              <a:t>TERMOSTATOS</a:t>
            </a:r>
            <a:r>
              <a:rPr lang="es-VE" b="1" smtClean="0">
                <a:solidFill>
                  <a:schemeClr val="tx2"/>
                </a:solidFill>
              </a:rPr>
              <a:t>: PROMEDIO :  </a:t>
            </a:r>
            <a:r>
              <a:rPr lang="es-VE" b="1" smtClean="0"/>
              <a:t>70-76°C</a:t>
            </a:r>
          </a:p>
          <a:p>
            <a:pPr>
              <a:buNone/>
            </a:pPr>
            <a:endParaRPr lang="es-VE" b="1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es-VE" b="1" smtClean="0">
                <a:solidFill>
                  <a:schemeClr val="tx2"/>
                </a:solidFill>
              </a:rPr>
              <a:t>CALOR  </a:t>
            </a:r>
          </a:p>
          <a:p>
            <a:pPr>
              <a:buNone/>
            </a:pPr>
            <a:r>
              <a:rPr lang="es-VE" b="1" smtClean="0">
                <a:solidFill>
                  <a:schemeClr val="tx2"/>
                </a:solidFill>
              </a:rPr>
              <a:t>SUPERFICIAL</a:t>
            </a:r>
            <a:r>
              <a:rPr lang="es-VE" smtClean="0"/>
              <a:t>:6-8 MIN</a:t>
            </a:r>
          </a:p>
          <a:p>
            <a:pPr>
              <a:buNone/>
            </a:pPr>
            <a:endParaRPr lang="es-VE" dirty="0" smtClean="0"/>
          </a:p>
          <a:p>
            <a:pPr>
              <a:buNone/>
            </a:pPr>
            <a:r>
              <a:rPr lang="es-VE" b="1" dirty="0" smtClean="0">
                <a:solidFill>
                  <a:schemeClr val="tx2"/>
                </a:solidFill>
              </a:rPr>
              <a:t>MAYOR PENETRACION</a:t>
            </a:r>
            <a:r>
              <a:rPr lang="es-VE" dirty="0" smtClean="0"/>
              <a:t>: 15-3O MIN  A 45°C</a:t>
            </a:r>
          </a:p>
          <a:p>
            <a:pPr>
              <a:buNone/>
            </a:pPr>
            <a:r>
              <a:rPr lang="es-VE" dirty="0" smtClean="0"/>
              <a:t>(MUSCULOS  DE 1-2 CM PROFUNDIDAD)</a:t>
            </a:r>
          </a:p>
          <a:p>
            <a:pPr>
              <a:buNone/>
            </a:pPr>
            <a:endParaRPr lang="es-VE" dirty="0" smtClean="0"/>
          </a:p>
          <a:p>
            <a:pPr>
              <a:buNone/>
            </a:pPr>
            <a:endParaRPr lang="es-VE" dirty="0"/>
          </a:p>
        </p:txBody>
      </p:sp>
      <p:sp>
        <p:nvSpPr>
          <p:cNvPr id="4" name="3 Rectángulo"/>
          <p:cNvSpPr/>
          <p:nvPr/>
        </p:nvSpPr>
        <p:spPr>
          <a:xfrm>
            <a:off x="642910" y="6143644"/>
            <a:ext cx="8001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dirty="0" smtClean="0"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TERMOTERAPIA.PRECAUCIONES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VE" dirty="0" smtClean="0"/>
              <a:t>No ejercer presión sobre las bolsas calientes</a:t>
            </a:r>
          </a:p>
          <a:p>
            <a:r>
              <a:rPr lang="es-VE" dirty="0" smtClean="0"/>
              <a:t>Supervisión</a:t>
            </a:r>
          </a:p>
          <a:p>
            <a:endParaRPr lang="es-VE" dirty="0" smtClean="0"/>
          </a:p>
          <a:p>
            <a:endParaRPr lang="es-VE" dirty="0" smtClean="0"/>
          </a:p>
          <a:p>
            <a:endParaRPr lang="es-VE" dirty="0" smtClean="0"/>
          </a:p>
          <a:p>
            <a:endParaRPr lang="es-VE" dirty="0" smtClean="0"/>
          </a:p>
          <a:p>
            <a:endParaRPr lang="es-VE" dirty="0" smtClean="0"/>
          </a:p>
          <a:p>
            <a:endParaRPr lang="es-VE" dirty="0" smtClean="0"/>
          </a:p>
          <a:p>
            <a:r>
              <a:rPr lang="es-VE" sz="1800" dirty="0" smtClean="0"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  <a:p>
            <a:endParaRPr lang="es-VE" dirty="0" smtClean="0"/>
          </a:p>
          <a:p>
            <a:endParaRPr lang="es-VE" dirty="0" smtClean="0"/>
          </a:p>
          <a:p>
            <a:endParaRPr lang="es-VE" dirty="0" smtClean="0"/>
          </a:p>
          <a:p>
            <a:endParaRPr lang="es-VE" dirty="0" smtClean="0"/>
          </a:p>
          <a:p>
            <a:endParaRPr lang="es-VE" dirty="0" smtClean="0"/>
          </a:p>
          <a:p>
            <a:endParaRPr lang="es-VE" dirty="0" smtClean="0"/>
          </a:p>
          <a:p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VE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TERMOTERAPIA-TIPOS 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s-VE" dirty="0" smtClean="0"/>
          </a:p>
          <a:p>
            <a:pPr>
              <a:buNone/>
            </a:pPr>
            <a:endParaRPr lang="es-VE" dirty="0"/>
          </a:p>
        </p:txBody>
      </p:sp>
      <p:sp>
        <p:nvSpPr>
          <p:cNvPr id="9" name="8 Rectángulo"/>
          <p:cNvSpPr/>
          <p:nvPr/>
        </p:nvSpPr>
        <p:spPr>
          <a:xfrm>
            <a:off x="3286116" y="1928802"/>
            <a:ext cx="277178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SEMILÍQUIDOS</a:t>
            </a:r>
            <a:endParaRPr lang="es-VE" dirty="0"/>
          </a:p>
        </p:txBody>
      </p:sp>
      <p:sp>
        <p:nvSpPr>
          <p:cNvPr id="10" name="9 Rectángulo"/>
          <p:cNvSpPr/>
          <p:nvPr/>
        </p:nvSpPr>
        <p:spPr>
          <a:xfrm>
            <a:off x="571472" y="3000372"/>
            <a:ext cx="250033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PELOIDES</a:t>
            </a:r>
            <a:endParaRPr lang="es-VE" dirty="0"/>
          </a:p>
        </p:txBody>
      </p:sp>
      <p:sp>
        <p:nvSpPr>
          <p:cNvPr id="11" name="10 Rectángulo redondeado"/>
          <p:cNvSpPr/>
          <p:nvPr/>
        </p:nvSpPr>
        <p:spPr>
          <a:xfrm>
            <a:off x="6000760" y="3071810"/>
            <a:ext cx="2428892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PARAFINA</a:t>
            </a:r>
          </a:p>
        </p:txBody>
      </p:sp>
      <p:sp>
        <p:nvSpPr>
          <p:cNvPr id="12" name="11 Rectángulo redondeado"/>
          <p:cNvSpPr/>
          <p:nvPr/>
        </p:nvSpPr>
        <p:spPr>
          <a:xfrm>
            <a:off x="5929322" y="4143380"/>
            <a:ext cx="257176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TURBAS</a:t>
            </a:r>
            <a:endParaRPr lang="es-VE" dirty="0"/>
          </a:p>
        </p:txBody>
      </p:sp>
      <p:sp>
        <p:nvSpPr>
          <p:cNvPr id="13" name="12 Rectángulo redondeado"/>
          <p:cNvSpPr/>
          <p:nvPr/>
        </p:nvSpPr>
        <p:spPr>
          <a:xfrm>
            <a:off x="3214678" y="4714884"/>
            <a:ext cx="264320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BIOGLEAS</a:t>
            </a:r>
            <a:endParaRPr lang="es-VE" dirty="0"/>
          </a:p>
        </p:txBody>
      </p:sp>
      <p:sp>
        <p:nvSpPr>
          <p:cNvPr id="14" name="13 Rectángulo redondeado"/>
          <p:cNvSpPr/>
          <p:nvPr/>
        </p:nvSpPr>
        <p:spPr>
          <a:xfrm>
            <a:off x="500034" y="4071942"/>
            <a:ext cx="270035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LIMOS</a:t>
            </a:r>
            <a:endParaRPr lang="es-VE" dirty="0"/>
          </a:p>
        </p:txBody>
      </p:sp>
      <p:sp>
        <p:nvSpPr>
          <p:cNvPr id="15" name="14 Flecha curvada hacia arriba"/>
          <p:cNvSpPr/>
          <p:nvPr/>
        </p:nvSpPr>
        <p:spPr>
          <a:xfrm>
            <a:off x="3857620" y="3714752"/>
            <a:ext cx="714380" cy="500066"/>
          </a:xfrm>
          <a:prstGeom prst="curved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schemeClr val="tx1"/>
              </a:solidFill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2451606" y="5676470"/>
            <a:ext cx="457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600" dirty="0" smtClean="0"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</p:txBody>
      </p:sp>
      <p:sp>
        <p:nvSpPr>
          <p:cNvPr id="17" name="16 Rectángulo redondeado"/>
          <p:cNvSpPr/>
          <p:nvPr/>
        </p:nvSpPr>
        <p:spPr>
          <a:xfrm>
            <a:off x="6500826" y="2071678"/>
            <a:ext cx="2343160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PARAFANGOS</a:t>
            </a:r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VE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TERMOTERAPIA-TIPOS 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s-VE" dirty="0" smtClean="0"/>
          </a:p>
          <a:p>
            <a:pPr>
              <a:buNone/>
            </a:pPr>
            <a:endParaRPr lang="es-VE" dirty="0"/>
          </a:p>
        </p:txBody>
      </p:sp>
      <p:sp>
        <p:nvSpPr>
          <p:cNvPr id="9" name="8 Rectángulo"/>
          <p:cNvSpPr/>
          <p:nvPr/>
        </p:nvSpPr>
        <p:spPr>
          <a:xfrm>
            <a:off x="3286116" y="1928802"/>
            <a:ext cx="277178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SOLIDOS</a:t>
            </a:r>
            <a:endParaRPr lang="es-VE" dirty="0"/>
          </a:p>
        </p:txBody>
      </p:sp>
      <p:sp>
        <p:nvSpPr>
          <p:cNvPr id="10" name="9 Rectángulo"/>
          <p:cNvSpPr/>
          <p:nvPr/>
        </p:nvSpPr>
        <p:spPr>
          <a:xfrm>
            <a:off x="571472" y="2857496"/>
            <a:ext cx="2286016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cap="all" dirty="0" smtClean="0"/>
              <a:t>Almohadillas/</a:t>
            </a:r>
          </a:p>
          <a:p>
            <a:pPr algn="ctr"/>
            <a:r>
              <a:rPr lang="es-VE" cap="all" dirty="0" smtClean="0"/>
              <a:t>SABANAS</a:t>
            </a:r>
            <a:endParaRPr lang="es-VE" cap="all" dirty="0"/>
          </a:p>
        </p:txBody>
      </p:sp>
      <p:sp>
        <p:nvSpPr>
          <p:cNvPr id="11" name="10 Rectángulo redondeado"/>
          <p:cNvSpPr/>
          <p:nvPr/>
        </p:nvSpPr>
        <p:spPr>
          <a:xfrm>
            <a:off x="6143636" y="2571744"/>
            <a:ext cx="2428892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dirty="0" smtClean="0"/>
          </a:p>
          <a:p>
            <a:pPr algn="ctr"/>
            <a:r>
              <a:rPr lang="es-VE" dirty="0" smtClean="0"/>
              <a:t>PARAFANGOS</a:t>
            </a:r>
            <a:endParaRPr lang="es-VE" dirty="0"/>
          </a:p>
        </p:txBody>
      </p:sp>
      <p:sp>
        <p:nvSpPr>
          <p:cNvPr id="12" name="11 Rectángulo redondeado"/>
          <p:cNvSpPr/>
          <p:nvPr/>
        </p:nvSpPr>
        <p:spPr>
          <a:xfrm>
            <a:off x="6143636" y="3500438"/>
            <a:ext cx="2357454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VE" cap="all" dirty="0" smtClean="0"/>
              <a:t>Manta eléctrica</a:t>
            </a:r>
          </a:p>
        </p:txBody>
      </p:sp>
      <p:sp>
        <p:nvSpPr>
          <p:cNvPr id="13" name="12 Rectángulo redondeado"/>
          <p:cNvSpPr/>
          <p:nvPr/>
        </p:nvSpPr>
        <p:spPr>
          <a:xfrm>
            <a:off x="3000364" y="4500570"/>
            <a:ext cx="2643206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cap="all" dirty="0" err="1" smtClean="0"/>
              <a:t>Termóforos</a:t>
            </a:r>
            <a:endParaRPr lang="es-VE" cap="all" dirty="0"/>
          </a:p>
        </p:txBody>
      </p:sp>
      <p:sp>
        <p:nvSpPr>
          <p:cNvPr id="14" name="13 Rectángulo redondeado"/>
          <p:cNvSpPr/>
          <p:nvPr/>
        </p:nvSpPr>
        <p:spPr>
          <a:xfrm>
            <a:off x="571472" y="3714752"/>
            <a:ext cx="2286016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cap="all" dirty="0" smtClean="0"/>
              <a:t> compresas</a:t>
            </a:r>
            <a:endParaRPr lang="es-VE" cap="all" dirty="0"/>
          </a:p>
        </p:txBody>
      </p:sp>
      <p:sp>
        <p:nvSpPr>
          <p:cNvPr id="15" name="14 Flecha curvada hacia arriba"/>
          <p:cNvSpPr/>
          <p:nvPr/>
        </p:nvSpPr>
        <p:spPr>
          <a:xfrm>
            <a:off x="3857620" y="3714752"/>
            <a:ext cx="714380" cy="500066"/>
          </a:xfrm>
          <a:prstGeom prst="curved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schemeClr val="tx1"/>
              </a:solidFill>
            </a:endParaRPr>
          </a:p>
        </p:txBody>
      </p:sp>
      <p:sp>
        <p:nvSpPr>
          <p:cNvPr id="16" name="15 Rectángulo"/>
          <p:cNvSpPr/>
          <p:nvPr/>
        </p:nvSpPr>
        <p:spPr>
          <a:xfrm rot="10800000" flipV="1">
            <a:off x="3054603" y="5512773"/>
            <a:ext cx="42350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dirty="0" smtClean="0"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VE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EFECTOS DE LA TERMOTERAPIA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VE" dirty="0" smtClean="0"/>
              <a:t>ANALGÉSICO   y  ANTIESPASMÓDICO</a:t>
            </a:r>
          </a:p>
          <a:p>
            <a:r>
              <a:rPr lang="es-VE" dirty="0" smtClean="0"/>
              <a:t>  ÚTIL   ESPASMO  MUSCULAR </a:t>
            </a:r>
          </a:p>
          <a:p>
            <a:r>
              <a:rPr lang="es-VE" dirty="0" smtClean="0"/>
              <a:t>RELAJANTE</a:t>
            </a:r>
          </a:p>
          <a:p>
            <a:r>
              <a:rPr lang="es-VE" dirty="0" smtClean="0"/>
              <a:t>ANTIINFLAMATORIO</a:t>
            </a:r>
          </a:p>
          <a:p>
            <a:endParaRPr lang="es-VE" dirty="0" smtClean="0"/>
          </a:p>
          <a:p>
            <a:endParaRPr lang="es-VE" dirty="0" smtClean="0"/>
          </a:p>
          <a:p>
            <a:endParaRPr lang="es-VE" dirty="0" smtClean="0"/>
          </a:p>
          <a:p>
            <a:r>
              <a:rPr lang="es-VE" sz="2000" dirty="0" smtClean="0"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  <a:p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389120"/>
          </a:xfrm>
        </p:spPr>
        <p:txBody>
          <a:bodyPr>
            <a:normAutofit fontScale="92500" lnSpcReduction="10000"/>
          </a:bodyPr>
          <a:lstStyle/>
          <a:p>
            <a:endParaRPr lang="es-VE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s-VE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s-VE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s-VE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s-VE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s-VE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s-VE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s-VE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s-VE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s-VE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s-VE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s-VE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s-VE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s-VE" sz="1800" dirty="0" smtClean="0"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  <a:p>
            <a:endParaRPr lang="es-VE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3 Elipse"/>
          <p:cNvSpPr/>
          <p:nvPr/>
        </p:nvSpPr>
        <p:spPr>
          <a:xfrm>
            <a:off x="2714612" y="2000240"/>
            <a:ext cx="285752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APARATO</a:t>
            </a:r>
          </a:p>
          <a:p>
            <a:pPr algn="ctr"/>
            <a:r>
              <a:rPr lang="es-VE" dirty="0" smtClean="0"/>
              <a:t>LOCOMOTOR</a:t>
            </a:r>
            <a:endParaRPr lang="es-VE" dirty="0"/>
          </a:p>
        </p:txBody>
      </p:sp>
      <p:sp>
        <p:nvSpPr>
          <p:cNvPr id="5" name="4 Elipse"/>
          <p:cNvSpPr/>
          <p:nvPr/>
        </p:nvSpPr>
        <p:spPr>
          <a:xfrm>
            <a:off x="285720" y="2928934"/>
            <a:ext cx="314327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SIST/ NERVIOSO</a:t>
            </a:r>
            <a:endParaRPr lang="es-VE" dirty="0"/>
          </a:p>
        </p:txBody>
      </p:sp>
      <p:sp>
        <p:nvSpPr>
          <p:cNvPr id="6" name="5 Elipse"/>
          <p:cNvSpPr/>
          <p:nvPr/>
        </p:nvSpPr>
        <p:spPr>
          <a:xfrm>
            <a:off x="2714612" y="4071942"/>
            <a:ext cx="285752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PIEL</a:t>
            </a:r>
            <a:endParaRPr lang="es-VE" dirty="0"/>
          </a:p>
        </p:txBody>
      </p:sp>
      <p:sp>
        <p:nvSpPr>
          <p:cNvPr id="7" name="6 Elipse"/>
          <p:cNvSpPr/>
          <p:nvPr/>
        </p:nvSpPr>
        <p:spPr>
          <a:xfrm>
            <a:off x="4500562" y="3000372"/>
            <a:ext cx="342902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APARATO </a:t>
            </a:r>
          </a:p>
          <a:p>
            <a:pPr algn="ctr"/>
            <a:r>
              <a:rPr lang="es-VE" dirty="0" smtClean="0"/>
              <a:t>DIGESTIVO</a:t>
            </a:r>
            <a:endParaRPr lang="es-VE" dirty="0"/>
          </a:p>
        </p:txBody>
      </p:sp>
      <p:sp>
        <p:nvSpPr>
          <p:cNvPr id="8" name="7 Flecha curvada hacia arriba"/>
          <p:cNvSpPr/>
          <p:nvPr/>
        </p:nvSpPr>
        <p:spPr>
          <a:xfrm>
            <a:off x="3571868" y="3071810"/>
            <a:ext cx="714380" cy="500066"/>
          </a:xfrm>
          <a:prstGeom prst="curved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schemeClr val="tx1"/>
              </a:solidFill>
            </a:endParaRPr>
          </a:p>
        </p:txBody>
      </p:sp>
      <p:sp>
        <p:nvSpPr>
          <p:cNvPr id="9" name="8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VE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TERMOTERAPIA-INDICACIONES</a:t>
            </a:r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TERMOTERAPIA-INDICACIONES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VE" dirty="0" smtClean="0"/>
              <a:t>FIBROMIALGIA</a:t>
            </a:r>
          </a:p>
          <a:p>
            <a:r>
              <a:rPr lang="es-VE" dirty="0" smtClean="0"/>
              <a:t>DISMENORREA PRIMARIA</a:t>
            </a:r>
          </a:p>
          <a:p>
            <a:r>
              <a:rPr lang="es-VE" dirty="0" smtClean="0"/>
              <a:t>TRANSTORNOS GASTROINTESTINALES</a:t>
            </a:r>
          </a:p>
          <a:p>
            <a:endParaRPr lang="es-VE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s-VE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s-VE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s-VE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s-VE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s-VE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s-VE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s-VE" sz="1800" dirty="0" smtClean="0"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  <a:p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VE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TERMOTERAPIA-CONTRAINDICACIONES</a:t>
            </a:r>
            <a:endParaRPr lang="es-VE" sz="3600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s-VE" dirty="0" smtClean="0"/>
          </a:p>
          <a:p>
            <a:endParaRPr lang="es-VE" dirty="0"/>
          </a:p>
        </p:txBody>
      </p:sp>
      <p:sp>
        <p:nvSpPr>
          <p:cNvPr id="4" name="3 Elipse"/>
          <p:cNvSpPr/>
          <p:nvPr/>
        </p:nvSpPr>
        <p:spPr>
          <a:xfrm>
            <a:off x="2500298" y="1928802"/>
            <a:ext cx="278608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CARDIOPATIAS</a:t>
            </a:r>
            <a:endParaRPr lang="es-VE" dirty="0"/>
          </a:p>
        </p:txBody>
      </p:sp>
      <p:sp>
        <p:nvSpPr>
          <p:cNvPr id="5" name="4 Elipse"/>
          <p:cNvSpPr/>
          <p:nvPr/>
        </p:nvSpPr>
        <p:spPr>
          <a:xfrm>
            <a:off x="214282" y="2214554"/>
            <a:ext cx="198597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600" dirty="0" smtClean="0"/>
              <a:t>NEOPLASIAS</a:t>
            </a:r>
            <a:endParaRPr lang="es-VE" sz="1600" dirty="0"/>
          </a:p>
        </p:txBody>
      </p:sp>
      <p:sp>
        <p:nvSpPr>
          <p:cNvPr id="6" name="5 Elipse"/>
          <p:cNvSpPr/>
          <p:nvPr/>
        </p:nvSpPr>
        <p:spPr>
          <a:xfrm>
            <a:off x="285720" y="3643314"/>
            <a:ext cx="2786082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AutoNum type="alphaUcPeriod" startAt="5"/>
            </a:pPr>
            <a:r>
              <a:rPr lang="es-VE" dirty="0" smtClean="0"/>
              <a:t>MANIACO</a:t>
            </a:r>
          </a:p>
          <a:p>
            <a:pPr marL="342900" indent="-342900" algn="ctr"/>
            <a:r>
              <a:rPr lang="es-VE" dirty="0" smtClean="0"/>
              <a:t>DEPRESIVAS</a:t>
            </a:r>
          </a:p>
          <a:p>
            <a:pPr algn="ctr"/>
            <a:endParaRPr lang="es-VE" dirty="0"/>
          </a:p>
        </p:txBody>
      </p:sp>
      <p:sp>
        <p:nvSpPr>
          <p:cNvPr id="7" name="6 Elipse"/>
          <p:cNvSpPr/>
          <p:nvPr/>
        </p:nvSpPr>
        <p:spPr>
          <a:xfrm>
            <a:off x="5429256" y="2071678"/>
            <a:ext cx="250033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APENDICITIS </a:t>
            </a:r>
          </a:p>
          <a:p>
            <a:pPr algn="ctr"/>
            <a:r>
              <a:rPr lang="es-VE" dirty="0" smtClean="0"/>
              <a:t>AGUDA</a:t>
            </a:r>
            <a:endParaRPr lang="es-VE" dirty="0"/>
          </a:p>
        </p:txBody>
      </p:sp>
      <p:sp>
        <p:nvSpPr>
          <p:cNvPr id="8" name="7 Elipse"/>
          <p:cNvSpPr/>
          <p:nvPr/>
        </p:nvSpPr>
        <p:spPr>
          <a:xfrm>
            <a:off x="5929322" y="3357562"/>
            <a:ext cx="2643206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INFLAMACION </a:t>
            </a:r>
          </a:p>
          <a:p>
            <a:pPr algn="ctr"/>
            <a:r>
              <a:rPr lang="es-VE" dirty="0" smtClean="0"/>
              <a:t>AGUDA</a:t>
            </a:r>
            <a:endParaRPr lang="es-VE" dirty="0"/>
          </a:p>
        </p:txBody>
      </p:sp>
      <p:sp>
        <p:nvSpPr>
          <p:cNvPr id="9" name="8 Elipse"/>
          <p:cNvSpPr/>
          <p:nvPr/>
        </p:nvSpPr>
        <p:spPr>
          <a:xfrm>
            <a:off x="4857752" y="4429132"/>
            <a:ext cx="2643206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SENSIBILIDAD</a:t>
            </a:r>
            <a:endParaRPr lang="es-VE" dirty="0"/>
          </a:p>
        </p:txBody>
      </p:sp>
      <p:sp>
        <p:nvSpPr>
          <p:cNvPr id="10" name="9 Elipse"/>
          <p:cNvSpPr/>
          <p:nvPr/>
        </p:nvSpPr>
        <p:spPr>
          <a:xfrm>
            <a:off x="2214546" y="4786322"/>
            <a:ext cx="257176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EMBARAZO</a:t>
            </a:r>
            <a:endParaRPr lang="es-VE" dirty="0"/>
          </a:p>
        </p:txBody>
      </p:sp>
      <p:sp>
        <p:nvSpPr>
          <p:cNvPr id="11" name="10 Flecha curvada hacia arriba"/>
          <p:cNvSpPr/>
          <p:nvPr/>
        </p:nvSpPr>
        <p:spPr>
          <a:xfrm>
            <a:off x="3500430" y="3286124"/>
            <a:ext cx="1214446" cy="731520"/>
          </a:xfrm>
          <a:prstGeom prst="curved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schemeClr val="tx1"/>
              </a:solidFill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2143108" y="6108091"/>
            <a:ext cx="4857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dirty="0" smtClean="0"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fondo de presentacion unic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5" y="-24"/>
            <a:ext cx="9139235" cy="6858024"/>
          </a:xfrm>
          <a:prstGeom prst="rect">
            <a:avLst/>
          </a:prstGeom>
          <a:noFill/>
        </p:spPr>
      </p:pic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1476396" y="2285992"/>
          <a:ext cx="6096000" cy="37862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82614">
                <a:tc>
                  <a:txBody>
                    <a:bodyPr/>
                    <a:lstStyle/>
                    <a:p>
                      <a:pPr algn="ctr"/>
                      <a:endParaRPr lang="es-ES" dirty="0">
                        <a:latin typeface="Lucida Handwriting" pitchFamily="66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dirty="0" smtClean="0">
                          <a:latin typeface="Lucida Handwriting" pitchFamily="66" charset="0"/>
                        </a:rPr>
                        <a:t>FRIO</a:t>
                      </a:r>
                      <a:endParaRPr lang="es-ES" dirty="0">
                        <a:latin typeface="Lucida Handwriting" pitchFamily="66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dirty="0" smtClean="0">
                          <a:latin typeface="Lucida Handwriting" pitchFamily="66" charset="0"/>
                        </a:rPr>
                        <a:t>CALOR</a:t>
                      </a:r>
                      <a:endParaRPr lang="es-ES" dirty="0">
                        <a:latin typeface="Lucida Handwriting" pitchFamily="66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VE" dirty="0" smtClean="0">
                          <a:latin typeface="Lucida Handwriting" pitchFamily="66" charset="0"/>
                        </a:rPr>
                        <a:t>Espasmos</a:t>
                      </a:r>
                      <a:r>
                        <a:rPr lang="es-VE" baseline="0" dirty="0" smtClean="0">
                          <a:latin typeface="Lucida Handwriting" pitchFamily="66" charset="0"/>
                        </a:rPr>
                        <a:t> musculares</a:t>
                      </a:r>
                      <a:endParaRPr lang="es-ES" dirty="0">
                        <a:latin typeface="Lucida Handwriting" pitchFamily="66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latin typeface="Lucida Handwriting" pitchFamily="66" charset="0"/>
                        </a:rPr>
                        <a:t>√</a:t>
                      </a:r>
                      <a:endParaRPr lang="es-ES" dirty="0">
                        <a:latin typeface="Lucida Handwriting" pitchFamily="66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>
                          <a:latin typeface="Lucida Handwriting" pitchFamily="66" charset="0"/>
                        </a:rPr>
                        <a:t>√</a:t>
                      </a:r>
                    </a:p>
                    <a:p>
                      <a:pPr algn="ctr"/>
                      <a:endParaRPr lang="es-ES" dirty="0">
                        <a:latin typeface="Lucida Handwriting" pitchFamily="66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VE" dirty="0" smtClean="0">
                          <a:latin typeface="Lucida Handwriting" pitchFamily="66" charset="0"/>
                        </a:rPr>
                        <a:t>Espasticidad</a:t>
                      </a:r>
                      <a:endParaRPr lang="es-ES" dirty="0">
                        <a:latin typeface="Lucida Handwriting" pitchFamily="66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>
                          <a:latin typeface="Lucida Handwriting" pitchFamily="66" charset="0"/>
                        </a:rPr>
                        <a:t>√</a:t>
                      </a:r>
                      <a:endParaRPr lang="es-ES" dirty="0">
                        <a:latin typeface="Lucida Handwriting" pitchFamily="66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>
                          <a:latin typeface="Lucida Handwriting" pitchFamily="66" charset="0"/>
                        </a:rPr>
                        <a:t>√</a:t>
                      </a:r>
                      <a:endParaRPr lang="es-ES" dirty="0">
                        <a:latin typeface="Lucida Handwriting" pitchFamily="66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VE" dirty="0" smtClean="0">
                          <a:latin typeface="Lucida Handwriting" pitchFamily="66" charset="0"/>
                        </a:rPr>
                        <a:t>Dolor</a:t>
                      </a:r>
                      <a:endParaRPr lang="es-ES" dirty="0">
                        <a:latin typeface="Lucida Handwriting" pitchFamily="66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>
                          <a:latin typeface="Lucida Handwriting" pitchFamily="66" charset="0"/>
                        </a:rPr>
                        <a:t>√</a:t>
                      </a:r>
                      <a:endParaRPr lang="es-ES" dirty="0">
                        <a:latin typeface="Lucida Handwriting" pitchFamily="66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>
                          <a:latin typeface="Lucida Handwriting" pitchFamily="66" charset="0"/>
                        </a:rPr>
                        <a:t>√</a:t>
                      </a: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VE" dirty="0" smtClean="0">
                          <a:latin typeface="Lucida Handwriting" pitchFamily="66" charset="0"/>
                        </a:rPr>
                        <a:t>Flujo Sanguíneo</a:t>
                      </a:r>
                      <a:endParaRPr lang="es-ES" dirty="0">
                        <a:latin typeface="Lucida Handwriting" pitchFamily="66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dirty="0">
                        <a:latin typeface="Lucida Handwriting" pitchFamily="66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dirty="0">
                        <a:latin typeface="Lucida Handwriting" pitchFamily="66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VE" dirty="0" smtClean="0">
                          <a:latin typeface="Lucida Handwriting" pitchFamily="66" charset="0"/>
                        </a:rPr>
                        <a:t>Edema</a:t>
                      </a:r>
                      <a:endParaRPr lang="es-ES" dirty="0">
                        <a:latin typeface="Lucida Handwriting" pitchFamily="66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dirty="0">
                        <a:latin typeface="Lucida Handwriting" pitchFamily="66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dirty="0">
                        <a:latin typeface="Lucida Handwriting" pitchFamily="66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VE" dirty="0" smtClean="0">
                          <a:latin typeface="Lucida Handwriting" pitchFamily="66" charset="0"/>
                        </a:rPr>
                        <a:t>Quemadura</a:t>
                      </a:r>
                      <a:endParaRPr lang="es-ES" dirty="0">
                        <a:latin typeface="Lucida Handwriting" pitchFamily="66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dirty="0" smtClean="0">
                          <a:latin typeface="Lucida Handwriting" pitchFamily="66" charset="0"/>
                        </a:rPr>
                        <a:t>Mejora</a:t>
                      </a:r>
                      <a:endParaRPr lang="es-ES" dirty="0">
                        <a:latin typeface="Lucida Handwriting" pitchFamily="66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dirty="0" smtClean="0">
                          <a:latin typeface="Lucida Handwriting" pitchFamily="66" charset="0"/>
                        </a:rPr>
                        <a:t>Agrava</a:t>
                      </a:r>
                      <a:endParaRPr lang="es-ES" dirty="0">
                        <a:latin typeface="Lucida Handwriting" pitchFamily="66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VE" dirty="0" smtClean="0">
                          <a:latin typeface="Lucida Handwriting" pitchFamily="66" charset="0"/>
                        </a:rPr>
                        <a:t>Rigidez Articular</a:t>
                      </a:r>
                      <a:endParaRPr lang="es-ES" dirty="0">
                        <a:latin typeface="Lucida Handwriting" pitchFamily="66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dirty="0">
                        <a:latin typeface="Lucida Handwriting" pitchFamily="66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dirty="0">
                        <a:latin typeface="Lucida Handwriting" pitchFamily="66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8" name="7 Conector recto de flecha"/>
          <p:cNvCxnSpPr/>
          <p:nvPr/>
        </p:nvCxnSpPr>
        <p:spPr>
          <a:xfrm rot="5400000" flipH="1" flipV="1">
            <a:off x="6287306" y="4356900"/>
            <a:ext cx="427834" cy="7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 rot="5400000">
            <a:off x="4287042" y="4356900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 rot="5400000">
            <a:off x="4287042" y="4928404"/>
            <a:ext cx="427834" cy="7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 rot="5400000" flipH="1" flipV="1">
            <a:off x="6287306" y="4857760"/>
            <a:ext cx="427834" cy="7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/>
          <p:nvPr/>
        </p:nvCxnSpPr>
        <p:spPr>
          <a:xfrm rot="5400000">
            <a:off x="6215868" y="5785660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8" name="17 Conector recto de flecha"/>
          <p:cNvCxnSpPr/>
          <p:nvPr/>
        </p:nvCxnSpPr>
        <p:spPr>
          <a:xfrm rot="5400000" flipH="1" flipV="1">
            <a:off x="4358480" y="5785660"/>
            <a:ext cx="427834" cy="7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graphicFrame>
        <p:nvGraphicFramePr>
          <p:cNvPr id="13" name="12 Tabla"/>
          <p:cNvGraphicFramePr>
            <a:graphicFrameLocks noGrp="1"/>
          </p:cNvGraphicFramePr>
          <p:nvPr/>
        </p:nvGraphicFramePr>
        <p:xfrm>
          <a:off x="1500166" y="2285992"/>
          <a:ext cx="6096000" cy="41729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500066">
                <a:tc>
                  <a:txBody>
                    <a:bodyPr/>
                    <a:lstStyle/>
                    <a:p>
                      <a:pPr algn="ctr"/>
                      <a:endParaRPr lang="es-E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CRIOTERAPIA</a:t>
                      </a:r>
                      <a:endParaRPr lang="es-E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TERMOTERAPIA</a:t>
                      </a:r>
                      <a:endParaRPr lang="es-E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VE" smtClean="0">
                          <a:latin typeface="Times New Roman" pitchFamily="18" charset="0"/>
                          <a:cs typeface="Times New Roman" pitchFamily="18" charset="0"/>
                        </a:rPr>
                        <a:t>Espasmos</a:t>
                      </a:r>
                      <a:r>
                        <a:rPr lang="es-VE" baseline="0" smtClean="0">
                          <a:latin typeface="Times New Roman" pitchFamily="18" charset="0"/>
                          <a:cs typeface="Times New Roman" pitchFamily="18" charset="0"/>
                        </a:rPr>
                        <a:t> Musculares</a:t>
                      </a:r>
                      <a:endParaRPr lang="es-E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latin typeface="Times New Roman" pitchFamily="18" charset="0"/>
                          <a:cs typeface="Times New Roman" pitchFamily="18" charset="0"/>
                        </a:rPr>
                        <a:t>√</a:t>
                      </a:r>
                      <a:endParaRPr lang="es-E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>
                          <a:latin typeface="Times New Roman" pitchFamily="18" charset="0"/>
                          <a:cs typeface="Times New Roman" pitchFamily="18" charset="0"/>
                        </a:rPr>
                        <a:t>√</a:t>
                      </a:r>
                    </a:p>
                    <a:p>
                      <a:pPr algn="ctr"/>
                      <a:endParaRPr lang="es-E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VE" smtClean="0">
                          <a:latin typeface="Times New Roman" pitchFamily="18" charset="0"/>
                          <a:cs typeface="Times New Roman" pitchFamily="18" charset="0"/>
                        </a:rPr>
                        <a:t>Espasticidad</a:t>
                      </a:r>
                      <a:endParaRPr lang="es-E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>
                          <a:latin typeface="Times New Roman" pitchFamily="18" charset="0"/>
                          <a:cs typeface="Times New Roman" pitchFamily="18" charset="0"/>
                        </a:rPr>
                        <a:t>√</a:t>
                      </a:r>
                      <a:endParaRPr lang="es-E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>
                          <a:latin typeface="Times New Roman" pitchFamily="18" charset="0"/>
                          <a:cs typeface="Times New Roman" pitchFamily="18" charset="0"/>
                        </a:rPr>
                        <a:t>√</a:t>
                      </a:r>
                      <a:endParaRPr lang="es-E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VE" smtClean="0">
                          <a:latin typeface="Times New Roman" pitchFamily="18" charset="0"/>
                          <a:cs typeface="Times New Roman" pitchFamily="18" charset="0"/>
                        </a:rPr>
                        <a:t>Dolor</a:t>
                      </a:r>
                      <a:endParaRPr lang="es-E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>
                          <a:latin typeface="Times New Roman" pitchFamily="18" charset="0"/>
                          <a:cs typeface="Times New Roman" pitchFamily="18" charset="0"/>
                        </a:rPr>
                        <a:t>√</a:t>
                      </a:r>
                      <a:endParaRPr lang="es-E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>
                          <a:latin typeface="Times New Roman" pitchFamily="18" charset="0"/>
                          <a:cs typeface="Times New Roman" pitchFamily="18" charset="0"/>
                        </a:rPr>
                        <a:t>√</a:t>
                      </a: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VE" smtClean="0">
                          <a:latin typeface="Times New Roman" pitchFamily="18" charset="0"/>
                          <a:cs typeface="Times New Roman" pitchFamily="18" charset="0"/>
                        </a:rPr>
                        <a:t>Flujo Sanguíneo</a:t>
                      </a:r>
                      <a:endParaRPr lang="es-E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</a:p>
                    <a:p>
                      <a:pPr algn="ctr"/>
                      <a:endParaRPr lang="es-E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VE" smtClean="0">
                          <a:latin typeface="Times New Roman" pitchFamily="18" charset="0"/>
                          <a:cs typeface="Times New Roman" pitchFamily="18" charset="0"/>
                        </a:rPr>
                        <a:t>Edema</a:t>
                      </a:r>
                      <a:endParaRPr lang="es-E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</a:p>
                    <a:p>
                      <a:pPr algn="ctr"/>
                      <a:endParaRPr lang="es-E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VE" smtClean="0">
                          <a:latin typeface="Times New Roman" pitchFamily="18" charset="0"/>
                          <a:cs typeface="Times New Roman" pitchFamily="18" charset="0"/>
                        </a:rPr>
                        <a:t>Quemadura</a:t>
                      </a:r>
                      <a:endParaRPr lang="es-E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dirty="0" smtClean="0">
                          <a:latin typeface="Times New Roman" pitchFamily="18" charset="0"/>
                          <a:cs typeface="Times New Roman" pitchFamily="18" charset="0"/>
                        </a:rPr>
                        <a:t>Mejora</a:t>
                      </a:r>
                      <a:endParaRPr lang="es-E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dirty="0" smtClean="0">
                          <a:latin typeface="Times New Roman" pitchFamily="18" charset="0"/>
                          <a:cs typeface="Times New Roman" pitchFamily="18" charset="0"/>
                        </a:rPr>
                        <a:t>Agrava</a:t>
                      </a:r>
                      <a:endParaRPr lang="es-E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VE" dirty="0" smtClean="0">
                          <a:latin typeface="Times New Roman" pitchFamily="18" charset="0"/>
                          <a:cs typeface="Times New Roman" pitchFamily="18" charset="0"/>
                        </a:rPr>
                        <a:t>Rigidez Articular</a:t>
                      </a:r>
                      <a:endParaRPr lang="es-E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</a:p>
                    <a:p>
                      <a:pPr algn="ctr"/>
                      <a:endParaRPr lang="es-E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4" name="1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VE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                </a:t>
            </a:r>
            <a:br>
              <a:rPr lang="es-VE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VE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es-VE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VE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es-VE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VE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                     BENEFICIOS</a:t>
            </a:r>
            <a:endParaRPr lang="es-VE" dirty="0"/>
          </a:p>
        </p:txBody>
      </p:sp>
      <p:cxnSp>
        <p:nvCxnSpPr>
          <p:cNvPr id="20" name="19 Conector recto de flecha"/>
          <p:cNvCxnSpPr>
            <a:endCxn id="15" idx="0"/>
          </p:cNvCxnSpPr>
          <p:nvPr/>
        </p:nvCxnSpPr>
        <p:spPr>
          <a:xfrm rot="5400000" flipH="1" flipV="1">
            <a:off x="4572000" y="1935480"/>
            <a:ext cx="15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1 Flecha abajo"/>
          <p:cNvSpPr/>
          <p:nvPr/>
        </p:nvSpPr>
        <p:spPr>
          <a:xfrm>
            <a:off x="4357686" y="5000636"/>
            <a:ext cx="142876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6" name="35 Flecha abajo"/>
          <p:cNvSpPr/>
          <p:nvPr/>
        </p:nvSpPr>
        <p:spPr>
          <a:xfrm flipH="1">
            <a:off x="4357685" y="4286256"/>
            <a:ext cx="142876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7" name="36 Flecha abajo"/>
          <p:cNvSpPr/>
          <p:nvPr/>
        </p:nvSpPr>
        <p:spPr>
          <a:xfrm flipV="1">
            <a:off x="6429388" y="4357694"/>
            <a:ext cx="142876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dirty="0"/>
          </a:p>
        </p:txBody>
      </p:sp>
      <p:sp>
        <p:nvSpPr>
          <p:cNvPr id="40" name="39 Flecha abajo"/>
          <p:cNvSpPr/>
          <p:nvPr/>
        </p:nvSpPr>
        <p:spPr>
          <a:xfrm flipV="1">
            <a:off x="4357686" y="5929330"/>
            <a:ext cx="142876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dirty="0"/>
          </a:p>
        </p:txBody>
      </p:sp>
      <p:sp>
        <p:nvSpPr>
          <p:cNvPr id="41" name="40 Flecha abajo"/>
          <p:cNvSpPr/>
          <p:nvPr/>
        </p:nvSpPr>
        <p:spPr>
          <a:xfrm flipV="1">
            <a:off x="6429388" y="5000636"/>
            <a:ext cx="142876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9" name="18 Flecha abajo"/>
          <p:cNvSpPr/>
          <p:nvPr/>
        </p:nvSpPr>
        <p:spPr>
          <a:xfrm>
            <a:off x="6357950" y="5929330"/>
            <a:ext cx="142876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VE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RAYOS INFRARROJOS</a:t>
            </a:r>
            <a:endParaRPr lang="es-VE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28596" y="1928802"/>
            <a:ext cx="4214842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9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s-VE" dirty="0" smtClean="0"/>
              <a:t>CALOR   SECO </a:t>
            </a:r>
          </a:p>
          <a:p>
            <a:pPr>
              <a:buNone/>
            </a:pPr>
            <a:r>
              <a:rPr lang="es-VE" dirty="0" smtClean="0"/>
              <a:t>    SUPERFICIAL</a:t>
            </a:r>
          </a:p>
          <a:p>
            <a:endParaRPr lang="es-VE" dirty="0" smtClean="0"/>
          </a:p>
          <a:p>
            <a:r>
              <a:rPr lang="es-VE" b="1" dirty="0" smtClean="0">
                <a:solidFill>
                  <a:schemeClr val="tx2"/>
                </a:solidFill>
              </a:rPr>
              <a:t>PENETRACIÓN </a:t>
            </a:r>
          </a:p>
          <a:p>
            <a:pPr>
              <a:buNone/>
            </a:pPr>
            <a:r>
              <a:rPr lang="es-VE" b="1" dirty="0" smtClean="0">
                <a:solidFill>
                  <a:schemeClr val="tx2"/>
                </a:solidFill>
              </a:rPr>
              <a:t>    2-10 mm.</a:t>
            </a:r>
          </a:p>
          <a:p>
            <a:endParaRPr lang="es-VE" dirty="0" smtClean="0"/>
          </a:p>
          <a:p>
            <a:r>
              <a:rPr lang="es-VE" dirty="0" smtClean="0"/>
              <a:t>Long  Onda  760-780 </a:t>
            </a:r>
            <a:r>
              <a:rPr lang="es-VE" dirty="0" err="1" smtClean="0"/>
              <a:t>nm</a:t>
            </a:r>
            <a:endParaRPr lang="es-VE" dirty="0" smtClean="0"/>
          </a:p>
          <a:p>
            <a:r>
              <a:rPr lang="es-VE" sz="1400" dirty="0" smtClean="0"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  <a:p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VE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MEDIOS  FÍSICOS .Historia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VE" dirty="0" smtClean="0"/>
              <a:t>Roma  Antigua</a:t>
            </a:r>
          </a:p>
          <a:p>
            <a:pPr>
              <a:buNone/>
            </a:pPr>
            <a:endParaRPr lang="es-VE" dirty="0" smtClean="0"/>
          </a:p>
          <a:p>
            <a:pPr>
              <a:buNone/>
            </a:pPr>
            <a:r>
              <a:rPr lang="es-VE" dirty="0" smtClean="0"/>
              <a:t>Termas  de  Caracalla</a:t>
            </a:r>
            <a:endParaRPr lang="es-VE" dirty="0"/>
          </a:p>
        </p:txBody>
      </p:sp>
      <p:pic>
        <p:nvPicPr>
          <p:cNvPr id="2050" name="Picture 2" descr="C:\Users\Usuario\Pictures\TERMAS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37100" y="1928802"/>
            <a:ext cx="3860800" cy="4357718"/>
          </a:xfrm>
          <a:prstGeom prst="rect">
            <a:avLst/>
          </a:prstGeom>
          <a:noFill/>
        </p:spPr>
      </p:pic>
      <p:pic>
        <p:nvPicPr>
          <p:cNvPr id="6" name="Picture 2" descr="C:\Users\Usuario\Pictures\roma  imperi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994280"/>
            <a:ext cx="4714876" cy="1863720"/>
          </a:xfrm>
          <a:prstGeom prst="rect">
            <a:avLst/>
          </a:prstGeom>
          <a:noFill/>
        </p:spPr>
      </p:pic>
      <p:sp>
        <p:nvSpPr>
          <p:cNvPr id="7" name="6 Rectángulo"/>
          <p:cNvSpPr/>
          <p:nvPr/>
        </p:nvSpPr>
        <p:spPr>
          <a:xfrm>
            <a:off x="4714876" y="6215082"/>
            <a:ext cx="44291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dirty="0" smtClean="0"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VE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RAYOS INFRARROJOS.HISTORIA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VE" b="1" dirty="0" smtClean="0">
                <a:solidFill>
                  <a:schemeClr val="tx2"/>
                </a:solidFill>
              </a:rPr>
              <a:t>-HERSCHEL </a:t>
            </a:r>
            <a:r>
              <a:rPr lang="es-VE" dirty="0" smtClean="0"/>
              <a:t>1800.Luz roja, más allá del espectro solar.</a:t>
            </a:r>
          </a:p>
          <a:p>
            <a:endParaRPr lang="es-VE" dirty="0" smtClean="0"/>
          </a:p>
          <a:p>
            <a:r>
              <a:rPr lang="es-VE" dirty="0" smtClean="0"/>
              <a:t>-</a:t>
            </a:r>
            <a:r>
              <a:rPr lang="es-VE" b="1" dirty="0" smtClean="0">
                <a:solidFill>
                  <a:schemeClr val="tx2"/>
                </a:solidFill>
              </a:rPr>
              <a:t>KIRCHHOFF, WIEN y STEPHAN </a:t>
            </a:r>
            <a:r>
              <a:rPr lang="es-VE" dirty="0" smtClean="0"/>
              <a:t>leyes y propiedades.</a:t>
            </a:r>
          </a:p>
          <a:p>
            <a:endParaRPr lang="es-VE" b="1" dirty="0" smtClean="0">
              <a:solidFill>
                <a:schemeClr val="tx2"/>
              </a:solidFill>
            </a:endParaRPr>
          </a:p>
          <a:p>
            <a:r>
              <a:rPr lang="es-VE" b="1" dirty="0" smtClean="0">
                <a:solidFill>
                  <a:schemeClr val="tx2"/>
                </a:solidFill>
              </a:rPr>
              <a:t>-COMISIÓN INTERNACIONAL DE ILUMINACIÓN</a:t>
            </a:r>
          </a:p>
          <a:p>
            <a:pPr>
              <a:buNone/>
            </a:pPr>
            <a:r>
              <a:rPr lang="es-VE" dirty="0" smtClean="0"/>
              <a:t>      (d´ </a:t>
            </a:r>
            <a:r>
              <a:rPr lang="es-VE" dirty="0" err="1" smtClean="0"/>
              <a:t>Eclairage</a:t>
            </a:r>
            <a:r>
              <a:rPr lang="es-VE" dirty="0" smtClean="0"/>
              <a:t>):</a:t>
            </a:r>
          </a:p>
          <a:p>
            <a:pPr>
              <a:buNone/>
            </a:pPr>
            <a:endParaRPr lang="es-VE" dirty="0" smtClean="0"/>
          </a:p>
          <a:p>
            <a:pPr marL="514350" indent="-514350">
              <a:buNone/>
            </a:pPr>
            <a:r>
              <a:rPr lang="es-VE" b="1" dirty="0" smtClean="0">
                <a:solidFill>
                  <a:schemeClr val="tx2"/>
                </a:solidFill>
              </a:rPr>
              <a:t>bandas: A,B,C</a:t>
            </a:r>
            <a:r>
              <a:rPr lang="es-VE" dirty="0" smtClean="0"/>
              <a:t>: 180 - 10.000</a:t>
            </a:r>
          </a:p>
          <a:p>
            <a:pPr marL="514350" indent="-514350">
              <a:buNone/>
            </a:pPr>
            <a:r>
              <a:rPr lang="es-VE" sz="1500" dirty="0" smtClean="0"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  <a:p>
            <a:pPr marL="514350" indent="-514350">
              <a:buAutoNum type="arabicPlain" startAt="3"/>
            </a:pPr>
            <a:endParaRPr lang="es-VE" dirty="0" smtClean="0"/>
          </a:p>
          <a:p>
            <a:pPr>
              <a:buNone/>
            </a:pPr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RAYOS INFRARROJOS</a:t>
            </a:r>
            <a:endParaRPr lang="es-VE" dirty="0"/>
          </a:p>
        </p:txBody>
      </p:sp>
      <p:sp>
        <p:nvSpPr>
          <p:cNvPr id="5" name="4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s-VE" dirty="0" smtClean="0"/>
              <a:t>Ondas electromagnéticas  al vacío.</a:t>
            </a:r>
          </a:p>
          <a:p>
            <a:endParaRPr lang="es-VE" dirty="0" smtClean="0"/>
          </a:p>
          <a:p>
            <a:r>
              <a:rPr lang="es-VE" dirty="0" smtClean="0"/>
              <a:t>Termólisis :</a:t>
            </a:r>
          </a:p>
          <a:p>
            <a:r>
              <a:rPr lang="es-VE" dirty="0" smtClean="0"/>
              <a:t> Emisión … y  absorción de radiación</a:t>
            </a:r>
          </a:p>
          <a:p>
            <a:endParaRPr lang="es-VE" dirty="0" smtClean="0"/>
          </a:p>
          <a:p>
            <a:r>
              <a:rPr lang="es-VE" dirty="0" smtClean="0"/>
              <a:t> 7000 -  150.000 </a:t>
            </a:r>
            <a:r>
              <a:rPr lang="es-VE" dirty="0" err="1" smtClean="0"/>
              <a:t>Amgstrom</a:t>
            </a:r>
            <a:endParaRPr lang="es-VE" dirty="0" smtClean="0"/>
          </a:p>
          <a:p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  <a:p>
            <a:endParaRPr lang="es-VE" dirty="0" smtClean="0"/>
          </a:p>
          <a:p>
            <a:endParaRPr lang="es-VE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792" y="1920875"/>
            <a:ext cx="3325416" cy="443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VE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RAYOS INFRARROJOS</a:t>
            </a:r>
            <a:br>
              <a:rPr lang="es-VE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VE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TIPOS</a:t>
            </a:r>
            <a:endParaRPr lang="es-VE" dirty="0"/>
          </a:p>
        </p:txBody>
      </p:sp>
      <p:sp>
        <p:nvSpPr>
          <p:cNvPr id="7" name="6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VE" dirty="0" smtClean="0"/>
              <a:t>CERCANOS</a:t>
            </a:r>
            <a:endParaRPr lang="es-VE" dirty="0"/>
          </a:p>
        </p:txBody>
      </p:sp>
      <p:sp>
        <p:nvSpPr>
          <p:cNvPr id="8" name="7 Marcador de texto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s-VE" dirty="0" smtClean="0"/>
              <a:t>LEJANOS</a:t>
            </a:r>
            <a:endParaRPr lang="es-VE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None/>
            </a:pPr>
            <a:r>
              <a:rPr lang="es-VE" dirty="0" smtClean="0"/>
              <a:t>INTENSIDAD    </a:t>
            </a:r>
          </a:p>
          <a:p>
            <a:r>
              <a:rPr lang="es-VE" dirty="0" smtClean="0"/>
              <a:t>7800 -  15000 A°</a:t>
            </a:r>
          </a:p>
          <a:p>
            <a:endParaRPr lang="es-VE" dirty="0" smtClean="0"/>
          </a:p>
          <a:p>
            <a:pPr>
              <a:buNone/>
            </a:pPr>
            <a:r>
              <a:rPr lang="es-VE" dirty="0" smtClean="0"/>
              <a:t>Penetración  superior  a  3 mm .</a:t>
            </a:r>
            <a:endParaRPr lang="es-VE" dirty="0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s-VE" dirty="0" smtClean="0"/>
              <a:t> 15000 a 150.000 A°.</a:t>
            </a:r>
          </a:p>
          <a:p>
            <a:endParaRPr lang="es-VE" dirty="0" smtClean="0"/>
          </a:p>
          <a:p>
            <a:endParaRPr lang="es-VE" dirty="0" smtClean="0"/>
          </a:p>
          <a:p>
            <a:r>
              <a:rPr lang="es-VE" dirty="0" smtClean="0"/>
              <a:t>Penetración  inferior a  3 mm</a:t>
            </a:r>
            <a:endParaRPr lang="es-VE" dirty="0"/>
          </a:p>
        </p:txBody>
      </p:sp>
      <p:sp>
        <p:nvSpPr>
          <p:cNvPr id="13" name="12 Rectángulo"/>
          <p:cNvSpPr/>
          <p:nvPr/>
        </p:nvSpPr>
        <p:spPr>
          <a:xfrm>
            <a:off x="4572000" y="5572140"/>
            <a:ext cx="42148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600" dirty="0" smtClean="0"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1" y="4143380"/>
            <a:ext cx="3214711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VE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RAYOS INFRARROJOS</a:t>
            </a:r>
            <a:br>
              <a:rPr lang="es-VE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VE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TIPOS</a:t>
            </a:r>
            <a:endParaRPr lang="es-VE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VE" dirty="0" smtClean="0"/>
              <a:t>EMISORES  LUMINOSOS</a:t>
            </a:r>
            <a:endParaRPr lang="es-VE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/>
          </a:bodyPr>
          <a:lstStyle/>
          <a:p>
            <a:r>
              <a:rPr lang="es-VE" dirty="0" smtClean="0"/>
              <a:t>EMISORES  NO  LUMINOSOS</a:t>
            </a:r>
            <a:endParaRPr lang="es-VE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r>
              <a:rPr lang="es-VE" dirty="0" smtClean="0"/>
              <a:t>Lámparas  especiales</a:t>
            </a:r>
          </a:p>
          <a:p>
            <a:r>
              <a:rPr lang="es-VE" dirty="0" smtClean="0"/>
              <a:t>Filamentos de  tungsteno</a:t>
            </a:r>
          </a:p>
          <a:p>
            <a:pPr>
              <a:buNone/>
            </a:pPr>
            <a:r>
              <a:rPr lang="es-VE" dirty="0" smtClean="0"/>
              <a:t>     (carbono).</a:t>
            </a:r>
          </a:p>
          <a:p>
            <a:r>
              <a:rPr lang="es-VE" dirty="0" smtClean="0"/>
              <a:t>7800 -  15000 A°</a:t>
            </a:r>
          </a:p>
          <a:p>
            <a:endParaRPr lang="es-VE" dirty="0" smtClean="0"/>
          </a:p>
          <a:p>
            <a:r>
              <a:rPr lang="es-VE" dirty="0" smtClean="0"/>
              <a:t>Ampolla de cristal: gas inerte</a:t>
            </a:r>
          </a:p>
          <a:p>
            <a:pPr>
              <a:buNone/>
            </a:pPr>
            <a:r>
              <a:rPr lang="es-VE" dirty="0" smtClean="0"/>
              <a:t>a  baja  presión</a:t>
            </a:r>
          </a:p>
          <a:p>
            <a:pPr>
              <a:buNone/>
            </a:pPr>
            <a:endParaRPr lang="es-VE" dirty="0" smtClean="0"/>
          </a:p>
          <a:p>
            <a:r>
              <a:rPr lang="es-VE" dirty="0" smtClean="0"/>
              <a:t>Penetración 5-10 mm</a:t>
            </a:r>
          </a:p>
          <a:p>
            <a:r>
              <a:rPr lang="es-VE" sz="1500" dirty="0" smtClean="0"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  <a:p>
            <a:endParaRPr lang="es-VE" dirty="0" smtClean="0"/>
          </a:p>
          <a:p>
            <a:endParaRPr lang="es-VE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s-VE" dirty="0" smtClean="0"/>
              <a:t>Resistencias  Eléctricas</a:t>
            </a:r>
          </a:p>
          <a:p>
            <a:endParaRPr lang="es-VE" dirty="0" smtClean="0"/>
          </a:p>
          <a:p>
            <a:r>
              <a:rPr lang="es-VE" dirty="0" smtClean="0"/>
              <a:t>Onda Larga </a:t>
            </a:r>
          </a:p>
          <a:p>
            <a:endParaRPr lang="es-VE" dirty="0" smtClean="0"/>
          </a:p>
          <a:p>
            <a:r>
              <a:rPr lang="es-VE" dirty="0" smtClean="0"/>
              <a:t>15000 a 150.000 A°.</a:t>
            </a:r>
          </a:p>
          <a:p>
            <a:endParaRPr lang="es-VE" dirty="0" smtClean="0"/>
          </a:p>
          <a:p>
            <a:endParaRPr lang="es-VE" dirty="0" smtClean="0"/>
          </a:p>
          <a:p>
            <a:endParaRPr lang="es-VE" dirty="0" smtClean="0"/>
          </a:p>
          <a:p>
            <a:r>
              <a:rPr lang="es-VE" dirty="0" smtClean="0"/>
              <a:t>Penetración : 2-3 mm</a:t>
            </a:r>
          </a:p>
          <a:p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0" y="5715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VE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es-VE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VE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es-VE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VE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es-VE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VE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es-VE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VE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es-VE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VE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</a:t>
            </a:r>
            <a:br>
              <a:rPr lang="es-VE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VE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es-VE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VE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es-VE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VE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es-VE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VE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es-VE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VE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es-VE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VE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es-VE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VE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es-VE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VE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es-VE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VE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es-VE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VE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es-VE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VE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es-VE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VE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es-VE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VE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es-VE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VE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es-VE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VE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es-VE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VE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es-VE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VE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es-VE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VE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es-VE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VE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es-VE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VE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es-VE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VE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es-VE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VE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es-VE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VE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RADIACIONES ELECTROMAGNÉTICAS</a:t>
            </a:r>
            <a:endParaRPr lang="es-VE" dirty="0"/>
          </a:p>
        </p:txBody>
      </p:sp>
      <p:sp>
        <p:nvSpPr>
          <p:cNvPr id="7" name="6 Marcador de contenido"/>
          <p:cNvSpPr>
            <a:spLocks noGrp="1"/>
          </p:cNvSpPr>
          <p:nvPr>
            <p:ph idx="4294967295"/>
          </p:nvPr>
        </p:nvSpPr>
        <p:spPr>
          <a:xfrm>
            <a:off x="0" y="1935163"/>
            <a:ext cx="8229600" cy="4389437"/>
          </a:xfrm>
        </p:spPr>
        <p:txBody>
          <a:bodyPr/>
          <a:lstStyle/>
          <a:p>
            <a:r>
              <a:rPr lang="es-VE" b="1" dirty="0" smtClean="0">
                <a:solidFill>
                  <a:schemeClr val="accent1"/>
                </a:solidFill>
              </a:rPr>
              <a:t>1.Ley del cuadrado inverso de la distancia</a:t>
            </a:r>
            <a:r>
              <a:rPr lang="es-VE" dirty="0" smtClean="0"/>
              <a:t>: relaciona la intensidad con la distancia</a:t>
            </a:r>
          </a:p>
          <a:p>
            <a:endParaRPr lang="es-VE" dirty="0" smtClean="0"/>
          </a:p>
          <a:p>
            <a:endParaRPr lang="es-VE" dirty="0" smtClean="0"/>
          </a:p>
          <a:p>
            <a:endParaRPr lang="es-VE" dirty="0" smtClean="0"/>
          </a:p>
          <a:p>
            <a:r>
              <a:rPr lang="es-VE" b="1" dirty="0" smtClean="0">
                <a:solidFill>
                  <a:schemeClr val="accent1"/>
                </a:solidFill>
              </a:rPr>
              <a:t>2.Ley del </a:t>
            </a:r>
            <a:r>
              <a:rPr lang="es-VE" b="1" smtClean="0">
                <a:solidFill>
                  <a:schemeClr val="accent1"/>
                </a:solidFill>
              </a:rPr>
              <a:t>coseno de Lambert</a:t>
            </a:r>
            <a:r>
              <a:rPr lang="es-VE" smtClean="0"/>
              <a:t>: relaciona la intensidad de la radiación con el haz dirigido perpendicularmente a dicha zona</a:t>
            </a:r>
          </a:p>
          <a:p>
            <a:endParaRPr lang="es-VE" dirty="0"/>
          </a:p>
        </p:txBody>
      </p:sp>
      <p:pic>
        <p:nvPicPr>
          <p:cNvPr id="9" name="Picture 2" descr="C:\Users\Usuario\Pictures\INFRARROJ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2" y="5072074"/>
            <a:ext cx="2143108" cy="1785926"/>
          </a:xfrm>
          <a:prstGeom prst="rect">
            <a:avLst/>
          </a:prstGeom>
          <a:noFill/>
        </p:spPr>
      </p:pic>
      <p:sp>
        <p:nvSpPr>
          <p:cNvPr id="10" name="9 Rectángulo"/>
          <p:cNvSpPr/>
          <p:nvPr/>
        </p:nvSpPr>
        <p:spPr>
          <a:xfrm>
            <a:off x="2286000" y="5691157"/>
            <a:ext cx="457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600" dirty="0" smtClean="0"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428604"/>
            <a:ext cx="8229600" cy="1143000"/>
          </a:xfrm>
        </p:spPr>
        <p:txBody>
          <a:bodyPr/>
          <a:lstStyle/>
          <a:p>
            <a:r>
              <a:rPr lang="es-VE" dirty="0" smtClean="0"/>
              <a:t>             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VE" b="1" dirty="0" smtClean="0">
                <a:solidFill>
                  <a:schemeClr val="accent1"/>
                </a:solidFill>
              </a:rPr>
              <a:t>3.Ley de Bunsen-</a:t>
            </a:r>
            <a:r>
              <a:rPr lang="es-VE" b="1" dirty="0" err="1" smtClean="0">
                <a:solidFill>
                  <a:schemeClr val="accent1"/>
                </a:solidFill>
              </a:rPr>
              <a:t>Roscoe</a:t>
            </a:r>
            <a:r>
              <a:rPr lang="es-VE" b="1" dirty="0" smtClean="0"/>
              <a:t>: </a:t>
            </a:r>
            <a:r>
              <a:rPr lang="es-VE" dirty="0" smtClean="0"/>
              <a:t>Relaciona la intensidad con el tiempo de aplicación</a:t>
            </a:r>
          </a:p>
          <a:p>
            <a:endParaRPr lang="es-VE" dirty="0" smtClean="0"/>
          </a:p>
          <a:p>
            <a:endParaRPr lang="es-VE" dirty="0" smtClean="0"/>
          </a:p>
          <a:p>
            <a:endParaRPr lang="es-VE" dirty="0" smtClean="0"/>
          </a:p>
          <a:p>
            <a:r>
              <a:rPr lang="es-VE" b="1" dirty="0" smtClean="0">
                <a:solidFill>
                  <a:schemeClr val="accent1"/>
                </a:solidFill>
              </a:rPr>
              <a:t>4.Ley de </a:t>
            </a:r>
            <a:r>
              <a:rPr lang="es-VE" b="1" dirty="0" err="1" smtClean="0">
                <a:solidFill>
                  <a:schemeClr val="accent1"/>
                </a:solidFill>
              </a:rPr>
              <a:t>Grottus</a:t>
            </a:r>
            <a:r>
              <a:rPr lang="es-VE" b="1" dirty="0" smtClean="0">
                <a:solidFill>
                  <a:schemeClr val="accent1"/>
                </a:solidFill>
              </a:rPr>
              <a:t> y </a:t>
            </a:r>
            <a:r>
              <a:rPr lang="es-VE" b="1" dirty="0" err="1" smtClean="0">
                <a:solidFill>
                  <a:schemeClr val="accent1"/>
                </a:solidFill>
              </a:rPr>
              <a:t>Draper</a:t>
            </a:r>
            <a:r>
              <a:rPr lang="es-VE" dirty="0" smtClean="0"/>
              <a:t>: Sólo es eficaz la radiación que es absorbida por parte de los tejidos.</a:t>
            </a:r>
          </a:p>
          <a:p>
            <a:endParaRPr lang="es-VE" dirty="0" smtClean="0"/>
          </a:p>
          <a:p>
            <a:r>
              <a:rPr lang="es-VE" sz="1600" dirty="0" smtClean="0">
                <a:latin typeface="Times New Roman" pitchFamily="18" charset="0"/>
                <a:cs typeface="Times New Roman" pitchFamily="18" charset="0"/>
              </a:rPr>
              <a:t>Martinez-Morillo,M y col.1998.Manual de Medicina Física.</a:t>
            </a:r>
          </a:p>
          <a:p>
            <a:r>
              <a:rPr lang="es-VE" sz="1600" dirty="0" smtClean="0">
                <a:latin typeface="Times New Roman" pitchFamily="18" charset="0"/>
                <a:cs typeface="Times New Roman" pitchFamily="18" charset="0"/>
              </a:rPr>
              <a:t>Harcourt.Brace.de España</a:t>
            </a:r>
          </a:p>
          <a:p>
            <a:endParaRPr lang="es-VE" dirty="0"/>
          </a:p>
        </p:txBody>
      </p:sp>
      <p:pic>
        <p:nvPicPr>
          <p:cNvPr id="4" name="Picture 2" descr="C:\Users\Usuario\Pictures\INFRARROJ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 flipV="1">
            <a:off x="7000892" y="4786322"/>
            <a:ext cx="2143108" cy="2071678"/>
          </a:xfrm>
          <a:prstGeom prst="rect">
            <a:avLst/>
          </a:prstGeom>
          <a:noFill/>
        </p:spPr>
      </p:pic>
      <p:sp>
        <p:nvSpPr>
          <p:cNvPr id="7" name="6 Rectángulo"/>
          <p:cNvSpPr/>
          <p:nvPr/>
        </p:nvSpPr>
        <p:spPr>
          <a:xfrm>
            <a:off x="2500298" y="714356"/>
            <a:ext cx="44047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RADIACIONES   ELECTROMAGNÉTICAS</a:t>
            </a:r>
            <a:endParaRPr lang="es-VE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RAYOS  INFRARROJOS.</a:t>
            </a:r>
            <a:br>
              <a:rPr lang="es-E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E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Unidades de Medida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VE" b="1" dirty="0" smtClean="0">
                <a:solidFill>
                  <a:schemeClr val="tx2"/>
                </a:solidFill>
              </a:rPr>
              <a:t>Efecto  Analgésico: Calor Moderado: 0,5   Pirones </a:t>
            </a:r>
          </a:p>
          <a:p>
            <a:pPr>
              <a:buNone/>
            </a:pPr>
            <a:r>
              <a:rPr lang="es-VE" b="1" dirty="0" smtClean="0">
                <a:solidFill>
                  <a:schemeClr val="tx2"/>
                </a:solidFill>
              </a:rPr>
              <a:t>                              (10-15 min)</a:t>
            </a:r>
          </a:p>
          <a:p>
            <a:endParaRPr lang="es-VE" dirty="0" smtClean="0"/>
          </a:p>
          <a:p>
            <a:r>
              <a:rPr lang="es-VE" b="1" dirty="0" smtClean="0">
                <a:solidFill>
                  <a:schemeClr val="tx2"/>
                </a:solidFill>
              </a:rPr>
              <a:t>Efecto  Antiinflamatorio- Calor  Intenso: 1 Pirón. </a:t>
            </a:r>
          </a:p>
          <a:p>
            <a:pPr>
              <a:buNone/>
            </a:pPr>
            <a:r>
              <a:rPr lang="es-VE" b="1" dirty="0" smtClean="0">
                <a:solidFill>
                  <a:schemeClr val="tx2"/>
                </a:solidFill>
              </a:rPr>
              <a:t>                            (0,5 - 1  Pirón)  (30 min)</a:t>
            </a:r>
          </a:p>
          <a:p>
            <a:endParaRPr lang="es-VE" dirty="0" smtClean="0"/>
          </a:p>
          <a:p>
            <a:r>
              <a:rPr lang="es-VE" dirty="0" smtClean="0"/>
              <a:t>Calor  intolerable:  1,5  Pirones. No terapéutico</a:t>
            </a:r>
          </a:p>
          <a:p>
            <a:endParaRPr lang="es-VE" dirty="0" smtClean="0"/>
          </a:p>
          <a:p>
            <a:r>
              <a:rPr lang="es-VE" sz="1600" dirty="0" smtClean="0"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  <a:p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VE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RAYOS INFRARROJOS</a:t>
            </a:r>
            <a:br>
              <a:rPr lang="es-VE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VE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TÉCNICA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s-VE" dirty="0" smtClean="0"/>
          </a:p>
          <a:p>
            <a:r>
              <a:rPr lang="es-VE" dirty="0" smtClean="0"/>
              <a:t>Tiempo  2O MINUTOS</a:t>
            </a:r>
          </a:p>
          <a:p>
            <a:endParaRPr lang="es-VE" dirty="0" smtClean="0"/>
          </a:p>
          <a:p>
            <a:r>
              <a:rPr lang="es-VE" dirty="0" smtClean="0"/>
              <a:t>Distancia   6O CMS</a:t>
            </a:r>
            <a:endParaRPr lang="es-VE" dirty="0"/>
          </a:p>
        </p:txBody>
      </p:sp>
      <p:pic>
        <p:nvPicPr>
          <p:cNvPr id="4" name="3 Imagen" descr="infrared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1857364"/>
            <a:ext cx="2448248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285720" y="5691157"/>
            <a:ext cx="54292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600" dirty="0" smtClean="0"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VE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EFECTOS FISIOLÓGICOS DE LOS INFRARROJOS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endParaRPr lang="es-VE" dirty="0"/>
          </a:p>
        </p:txBody>
      </p:sp>
      <p:sp>
        <p:nvSpPr>
          <p:cNvPr id="4" name="3 Elipse"/>
          <p:cNvSpPr/>
          <p:nvPr/>
        </p:nvSpPr>
        <p:spPr>
          <a:xfrm>
            <a:off x="3571868" y="2071678"/>
            <a:ext cx="250033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400" b="1" dirty="0" smtClean="0"/>
              <a:t>VASODILATACIÓN</a:t>
            </a:r>
            <a:endParaRPr lang="es-VE" sz="1400" b="1" dirty="0"/>
          </a:p>
        </p:txBody>
      </p:sp>
      <p:sp>
        <p:nvSpPr>
          <p:cNvPr id="5" name="4 Elipse"/>
          <p:cNvSpPr/>
          <p:nvPr/>
        </p:nvSpPr>
        <p:spPr>
          <a:xfrm>
            <a:off x="6143636" y="2500306"/>
            <a:ext cx="27146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400" b="1" dirty="0" smtClean="0"/>
              <a:t>ANTIESPASMÓDICO</a:t>
            </a:r>
            <a:endParaRPr lang="es-VE" sz="1400" b="1" dirty="0"/>
          </a:p>
        </p:txBody>
      </p:sp>
      <p:sp>
        <p:nvSpPr>
          <p:cNvPr id="6" name="5 Elipse"/>
          <p:cNvSpPr/>
          <p:nvPr/>
        </p:nvSpPr>
        <p:spPr>
          <a:xfrm>
            <a:off x="6215074" y="3786190"/>
            <a:ext cx="2643206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b="1" dirty="0" smtClean="0"/>
              <a:t>TROFISMO </a:t>
            </a:r>
          </a:p>
          <a:p>
            <a:pPr algn="ctr"/>
            <a:r>
              <a:rPr lang="es-VE" b="1" dirty="0" smtClean="0"/>
              <a:t>CELULAR</a:t>
            </a:r>
            <a:endParaRPr lang="es-VE" b="1" dirty="0"/>
          </a:p>
        </p:txBody>
      </p:sp>
      <p:sp>
        <p:nvSpPr>
          <p:cNvPr id="7" name="6 Elipse"/>
          <p:cNvSpPr/>
          <p:nvPr/>
        </p:nvSpPr>
        <p:spPr>
          <a:xfrm>
            <a:off x="571472" y="2643182"/>
            <a:ext cx="314327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400" b="1" dirty="0" smtClean="0"/>
              <a:t>ANTIINFLAMATORIO         </a:t>
            </a:r>
            <a:endParaRPr lang="es-VE" sz="1400" b="1" dirty="0"/>
          </a:p>
        </p:txBody>
      </p:sp>
      <p:sp>
        <p:nvSpPr>
          <p:cNvPr id="8" name="7 Elipse"/>
          <p:cNvSpPr/>
          <p:nvPr/>
        </p:nvSpPr>
        <p:spPr>
          <a:xfrm>
            <a:off x="500034" y="4000504"/>
            <a:ext cx="307183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b="1" dirty="0" smtClean="0"/>
              <a:t>SUDORACIÓN</a:t>
            </a:r>
            <a:endParaRPr lang="es-VE" b="1" dirty="0"/>
          </a:p>
        </p:txBody>
      </p:sp>
      <p:sp>
        <p:nvSpPr>
          <p:cNvPr id="9" name="8 Elipse"/>
          <p:cNvSpPr/>
          <p:nvPr/>
        </p:nvSpPr>
        <p:spPr>
          <a:xfrm>
            <a:off x="3214678" y="4929198"/>
            <a:ext cx="342902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b="1" dirty="0" smtClean="0"/>
              <a:t>CONTRACTURA </a:t>
            </a:r>
          </a:p>
          <a:p>
            <a:pPr algn="ctr"/>
            <a:r>
              <a:rPr lang="es-VE" b="1" dirty="0" smtClean="0"/>
              <a:t>MUSCULAR</a:t>
            </a:r>
            <a:endParaRPr lang="es-VE" b="1" dirty="0"/>
          </a:p>
        </p:txBody>
      </p:sp>
      <p:cxnSp>
        <p:nvCxnSpPr>
          <p:cNvPr id="11" name="10 Conector recto de flecha"/>
          <p:cNvCxnSpPr/>
          <p:nvPr/>
        </p:nvCxnSpPr>
        <p:spPr>
          <a:xfrm rot="5400000" flipH="1" flipV="1">
            <a:off x="964381" y="4464851"/>
            <a:ext cx="214314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/>
          <p:nvPr/>
        </p:nvCxnSpPr>
        <p:spPr>
          <a:xfrm rot="16200000" flipV="1">
            <a:off x="6500032" y="4358488"/>
            <a:ext cx="224632" cy="8016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929199"/>
            <a:ext cx="3000364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13 Flecha abajo"/>
          <p:cNvSpPr/>
          <p:nvPr/>
        </p:nvSpPr>
        <p:spPr>
          <a:xfrm>
            <a:off x="4786314" y="3214686"/>
            <a:ext cx="484632" cy="162135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14 Rectángulo"/>
          <p:cNvSpPr/>
          <p:nvPr/>
        </p:nvSpPr>
        <p:spPr>
          <a:xfrm>
            <a:off x="3428992" y="6143645"/>
            <a:ext cx="55007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dirty="0" smtClean="0"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RAYOS  INFRARROJOS.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VE" b="1" dirty="0" smtClean="0"/>
              <a:t>Más  comunes: </a:t>
            </a:r>
            <a:r>
              <a:rPr lang="es-VE" b="1" dirty="0" smtClean="0">
                <a:solidFill>
                  <a:schemeClr val="tx2"/>
                </a:solidFill>
              </a:rPr>
              <a:t>No luminosos: Lejanos</a:t>
            </a:r>
          </a:p>
          <a:p>
            <a:endParaRPr lang="es-VE" b="1" dirty="0" smtClean="0">
              <a:solidFill>
                <a:schemeClr val="tx2"/>
              </a:solidFill>
            </a:endParaRPr>
          </a:p>
          <a:p>
            <a:r>
              <a:rPr lang="es-VE" b="1" dirty="0" smtClean="0"/>
              <a:t>Conectarse: </a:t>
            </a:r>
            <a:r>
              <a:rPr lang="es-VE" b="1" dirty="0" smtClean="0">
                <a:solidFill>
                  <a:schemeClr val="tx2"/>
                </a:solidFill>
              </a:rPr>
              <a:t>5-10 min antes</a:t>
            </a:r>
          </a:p>
          <a:p>
            <a:endParaRPr lang="es-VE" b="1" dirty="0" smtClean="0">
              <a:solidFill>
                <a:schemeClr val="tx2"/>
              </a:solidFill>
            </a:endParaRPr>
          </a:p>
          <a:p>
            <a:r>
              <a:rPr lang="es-VE" b="1" dirty="0" smtClean="0"/>
              <a:t>Distancia</a:t>
            </a:r>
            <a:r>
              <a:rPr lang="es-VE" b="1" dirty="0" smtClean="0">
                <a:solidFill>
                  <a:schemeClr val="tx2"/>
                </a:solidFill>
              </a:rPr>
              <a:t>: 6O cm</a:t>
            </a:r>
          </a:p>
          <a:p>
            <a:endParaRPr lang="es-VE" b="1" dirty="0" smtClean="0">
              <a:solidFill>
                <a:schemeClr val="tx2"/>
              </a:solidFill>
            </a:endParaRPr>
          </a:p>
          <a:p>
            <a:r>
              <a:rPr lang="es-VE" b="1" dirty="0" smtClean="0"/>
              <a:t>Perpendicular </a:t>
            </a:r>
            <a:r>
              <a:rPr lang="es-VE" b="1" dirty="0" smtClean="0">
                <a:solidFill>
                  <a:schemeClr val="tx2"/>
                </a:solidFill>
              </a:rPr>
              <a:t>: sobre el paciente</a:t>
            </a:r>
          </a:p>
          <a:p>
            <a:endParaRPr lang="es-VE" b="1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es-VE" sz="2200" dirty="0" smtClean="0"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  <a:p>
            <a:pPr>
              <a:buNone/>
            </a:pPr>
            <a:endParaRPr lang="es-VE" b="1" dirty="0" smtClean="0">
              <a:solidFill>
                <a:schemeClr val="tx2"/>
              </a:solidFill>
            </a:endParaRPr>
          </a:p>
          <a:p>
            <a:r>
              <a:rPr lang="es-VE" b="1" dirty="0" smtClean="0"/>
              <a:t> </a:t>
            </a:r>
          </a:p>
          <a:p>
            <a:endParaRPr lang="es-VE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VE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AGENTES </a:t>
            </a:r>
            <a:r>
              <a:rPr lang="es-VE" sz="48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FíSICOS</a:t>
            </a:r>
            <a:r>
              <a:rPr lang="es-VE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SUPERFICIALES</a:t>
            </a:r>
            <a:endParaRPr lang="es-VE" sz="4800" dirty="0"/>
          </a:p>
        </p:txBody>
      </p:sp>
      <p:sp>
        <p:nvSpPr>
          <p:cNvPr id="9" name="8 Marcador de contenido"/>
          <p:cNvSpPr>
            <a:spLocks noGrp="1"/>
          </p:cNvSpPr>
          <p:nvPr>
            <p:ph sz="half" idx="4294967295"/>
          </p:nvPr>
        </p:nvSpPr>
        <p:spPr>
          <a:xfrm>
            <a:off x="5105400" y="1920875"/>
            <a:ext cx="4038600" cy="4433888"/>
          </a:xfrm>
        </p:spPr>
        <p:txBody>
          <a:bodyPr>
            <a:normAutofit/>
          </a:bodyPr>
          <a:lstStyle/>
          <a:p>
            <a:r>
              <a:rPr lang="es-VE" dirty="0" smtClean="0"/>
              <a:t>Elementos Físicos:  </a:t>
            </a:r>
          </a:p>
          <a:p>
            <a:r>
              <a:rPr lang="es-VE" dirty="0" smtClean="0"/>
              <a:t> Intervenir  los segmentos corporales </a:t>
            </a:r>
          </a:p>
          <a:p>
            <a:r>
              <a:rPr lang="es-VE" dirty="0" smtClean="0"/>
              <a:t>Con fines curativos </a:t>
            </a:r>
          </a:p>
          <a:p>
            <a:endParaRPr lang="es-VE" dirty="0" smtClean="0"/>
          </a:p>
          <a:p>
            <a:r>
              <a:rPr lang="es-VE" dirty="0" smtClean="0"/>
              <a:t>Deserción estudiantil</a:t>
            </a:r>
          </a:p>
          <a:p>
            <a:r>
              <a:rPr lang="es-VE" dirty="0" smtClean="0"/>
              <a:t> Ausentismo laboral</a:t>
            </a:r>
          </a:p>
          <a:p>
            <a:pPr>
              <a:buNone/>
            </a:pPr>
            <a:endParaRPr lang="es-VE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s-VE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s-VE" sz="15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  <a:p>
            <a:endParaRPr lang="es-VE" dirty="0" smtClean="0"/>
          </a:p>
          <a:p>
            <a:endParaRPr lang="es-VE" dirty="0"/>
          </a:p>
        </p:txBody>
      </p:sp>
      <p:pic>
        <p:nvPicPr>
          <p:cNvPr id="11" name="Picture 2" descr="C:\Users\Usuario\Pictures\YELO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85720" y="1785926"/>
            <a:ext cx="2071702" cy="2500313"/>
          </a:xfrm>
          <a:prstGeom prst="rect">
            <a:avLst/>
          </a:prstGeom>
          <a:noFill/>
        </p:spPr>
      </p:pic>
      <p:sp>
        <p:nvSpPr>
          <p:cNvPr id="7" name="6 Rectángulo"/>
          <p:cNvSpPr/>
          <p:nvPr/>
        </p:nvSpPr>
        <p:spPr>
          <a:xfrm>
            <a:off x="2286000" y="571481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dirty="0" smtClean="0"/>
              <a:t>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1857364"/>
            <a:ext cx="2000263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7422" y="4357694"/>
            <a:ext cx="1952625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4357694"/>
            <a:ext cx="2071702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18 Flecha abajo"/>
          <p:cNvSpPr/>
          <p:nvPr/>
        </p:nvSpPr>
        <p:spPr>
          <a:xfrm>
            <a:off x="6643702" y="3857628"/>
            <a:ext cx="484632" cy="428628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RAYOS  INFRARROJOS.</a:t>
            </a:r>
            <a:br>
              <a:rPr lang="es-ES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ES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Precauciones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VE" b="1" dirty="0" smtClean="0"/>
              <a:t>Protección :  </a:t>
            </a:r>
            <a:r>
              <a:rPr lang="es-VE" b="1" dirty="0" smtClean="0">
                <a:solidFill>
                  <a:schemeClr val="tx2"/>
                </a:solidFill>
              </a:rPr>
              <a:t>Ocular, Pezones,</a:t>
            </a:r>
          </a:p>
          <a:p>
            <a:r>
              <a:rPr lang="es-VE" b="1" dirty="0" smtClean="0">
                <a:solidFill>
                  <a:schemeClr val="tx2"/>
                </a:solidFill>
              </a:rPr>
              <a:t>Genitales  y  cicatrices.</a:t>
            </a:r>
          </a:p>
          <a:p>
            <a:pPr>
              <a:buNone/>
            </a:pPr>
            <a:endParaRPr lang="es-VE" b="1" dirty="0" smtClean="0"/>
          </a:p>
          <a:p>
            <a:pPr>
              <a:buNone/>
            </a:pPr>
            <a:endParaRPr lang="es-VE" b="1" dirty="0" smtClean="0"/>
          </a:p>
          <a:p>
            <a:r>
              <a:rPr lang="es-VE" b="1" dirty="0" smtClean="0"/>
              <a:t>No</a:t>
            </a:r>
            <a:r>
              <a:rPr lang="es-VE" b="1" dirty="0" smtClean="0">
                <a:solidFill>
                  <a:schemeClr val="tx2"/>
                </a:solidFill>
              </a:rPr>
              <a:t> : prendas u objetos metálicos</a:t>
            </a:r>
          </a:p>
          <a:p>
            <a:endParaRPr lang="es-VE" b="1" dirty="0" smtClean="0">
              <a:solidFill>
                <a:schemeClr val="tx2"/>
              </a:solidFill>
            </a:endParaRPr>
          </a:p>
          <a:p>
            <a:endParaRPr lang="es-VE" b="1" dirty="0" smtClean="0">
              <a:solidFill>
                <a:schemeClr val="tx2"/>
              </a:solidFill>
            </a:endParaRPr>
          </a:p>
          <a:p>
            <a:r>
              <a:rPr lang="es-VE" b="1" dirty="0" smtClean="0"/>
              <a:t>Supervisión</a:t>
            </a:r>
          </a:p>
          <a:p>
            <a:r>
              <a:rPr lang="es-VE" sz="1800" dirty="0" smtClean="0"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  <a:p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RAYOS  INFRARROJOS.</a:t>
            </a:r>
            <a:br>
              <a:rPr lang="es-ES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ES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INDICACIONES.</a:t>
            </a:r>
            <a:endParaRPr lang="es-VE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" b="1" dirty="0" smtClean="0">
                <a:solidFill>
                  <a:schemeClr val="tx2"/>
                </a:solidFill>
              </a:rPr>
              <a:t>Espasmos musculares</a:t>
            </a:r>
          </a:p>
          <a:p>
            <a:pPr>
              <a:buNone/>
            </a:pPr>
            <a:endParaRPr lang="es-ES" b="1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es-ES" b="1" dirty="0" smtClean="0">
                <a:solidFill>
                  <a:schemeClr val="tx2"/>
                </a:solidFill>
              </a:rPr>
              <a:t>Artritis </a:t>
            </a:r>
            <a:r>
              <a:rPr lang="es-ES" b="1" dirty="0" err="1" smtClean="0">
                <a:solidFill>
                  <a:schemeClr val="tx2"/>
                </a:solidFill>
              </a:rPr>
              <a:t>Reumatoidea</a:t>
            </a:r>
            <a:endParaRPr lang="es-ES" b="1" dirty="0" smtClean="0">
              <a:solidFill>
                <a:schemeClr val="tx2"/>
              </a:solidFill>
            </a:endParaRPr>
          </a:p>
          <a:p>
            <a:pPr>
              <a:buNone/>
            </a:pPr>
            <a:endParaRPr lang="es-ES" b="1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es-ES" b="1" dirty="0" smtClean="0">
                <a:solidFill>
                  <a:schemeClr val="tx2"/>
                </a:solidFill>
              </a:rPr>
              <a:t>Artrosis</a:t>
            </a:r>
          </a:p>
          <a:p>
            <a:pPr>
              <a:buNone/>
            </a:pPr>
            <a:r>
              <a:rPr lang="es-ES" b="1" dirty="0" smtClean="0">
                <a:solidFill>
                  <a:schemeClr val="tx2"/>
                </a:solidFill>
              </a:rPr>
              <a:t>  </a:t>
            </a:r>
          </a:p>
          <a:p>
            <a:pPr>
              <a:buNone/>
            </a:pPr>
            <a:r>
              <a:rPr lang="es-ES" b="1" dirty="0" err="1" smtClean="0">
                <a:solidFill>
                  <a:schemeClr val="tx2"/>
                </a:solidFill>
              </a:rPr>
              <a:t>Cervicobraquialgias</a:t>
            </a:r>
            <a:endParaRPr lang="es-ES" b="1" dirty="0" smtClean="0">
              <a:solidFill>
                <a:schemeClr val="tx2"/>
              </a:solidFill>
            </a:endParaRPr>
          </a:p>
          <a:p>
            <a:pPr>
              <a:buNone/>
            </a:pPr>
            <a:endParaRPr lang="es-ES" b="1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es-ES" b="1" dirty="0" err="1" smtClean="0">
                <a:solidFill>
                  <a:schemeClr val="tx2"/>
                </a:solidFill>
              </a:rPr>
              <a:t>Enf</a:t>
            </a:r>
            <a:r>
              <a:rPr lang="es-ES" b="1" dirty="0" smtClean="0">
                <a:solidFill>
                  <a:schemeClr val="tx2"/>
                </a:solidFill>
              </a:rPr>
              <a:t>   Oclusiva  Arterial</a:t>
            </a:r>
          </a:p>
          <a:p>
            <a:pPr>
              <a:buNone/>
            </a:pPr>
            <a:endParaRPr lang="es-ES" b="1" dirty="0" smtClean="0">
              <a:solidFill>
                <a:schemeClr val="tx2"/>
              </a:solidFill>
            </a:endParaRPr>
          </a:p>
          <a:p>
            <a:endParaRPr lang="es-VE" b="1" dirty="0">
              <a:solidFill>
                <a:schemeClr val="tx2"/>
              </a:solidFill>
            </a:endParaRPr>
          </a:p>
        </p:txBody>
      </p:sp>
      <p:sp>
        <p:nvSpPr>
          <p:cNvPr id="7" name="6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342900" lvl="0" indent="-342900">
              <a:buSzPct val="80000"/>
              <a:buFont typeface="Wingdings" pitchFamily="2" charset="2"/>
              <a:buChar char="§"/>
              <a:defRPr/>
            </a:pPr>
            <a:r>
              <a:rPr lang="es-VE" b="1" dirty="0" smtClean="0"/>
              <a:t>Erosiones</a:t>
            </a:r>
          </a:p>
          <a:p>
            <a:pPr marL="342900" lvl="0" indent="-342900">
              <a:buSzPct val="80000"/>
              <a:buFont typeface="Wingdings" pitchFamily="2" charset="2"/>
              <a:buChar char="§"/>
              <a:defRPr/>
            </a:pPr>
            <a:endParaRPr lang="es-VE" b="1" dirty="0" smtClean="0"/>
          </a:p>
          <a:p>
            <a:pPr marL="342900" lvl="0" indent="-342900">
              <a:buSzPct val="80000"/>
              <a:buFont typeface="Wingdings" pitchFamily="2" charset="2"/>
              <a:buChar char="§"/>
              <a:defRPr/>
            </a:pPr>
            <a:r>
              <a:rPr lang="es-VE" b="1" dirty="0" smtClean="0"/>
              <a:t>Neuritis  y   Neuralgias</a:t>
            </a:r>
          </a:p>
          <a:p>
            <a:pPr marL="342900" lvl="0" indent="-342900">
              <a:buSzPct val="80000"/>
              <a:buFont typeface="Wingdings" pitchFamily="2" charset="2"/>
              <a:buChar char="§"/>
              <a:defRPr/>
            </a:pPr>
            <a:endParaRPr lang="es-VE" b="1" dirty="0" smtClean="0"/>
          </a:p>
          <a:p>
            <a:pPr marL="342900" lvl="0" indent="-342900">
              <a:buSzPct val="80000"/>
              <a:buFont typeface="Wingdings" pitchFamily="2" charset="2"/>
              <a:buChar char="§"/>
              <a:defRPr/>
            </a:pPr>
            <a:r>
              <a:rPr lang="es-VE" b="1" dirty="0" smtClean="0"/>
              <a:t>HTA</a:t>
            </a:r>
          </a:p>
          <a:p>
            <a:pPr marL="342900" lvl="0" indent="-342900">
              <a:buSzPct val="80000"/>
              <a:buFont typeface="Wingdings" pitchFamily="2" charset="2"/>
              <a:buChar char="§"/>
              <a:defRPr/>
            </a:pPr>
            <a:endParaRPr lang="es-VE" b="1" dirty="0" smtClean="0"/>
          </a:p>
          <a:p>
            <a:pPr marL="342900" lvl="0" indent="-342900">
              <a:buSzPct val="80000"/>
              <a:buFont typeface="Wingdings" pitchFamily="2" charset="2"/>
              <a:buChar char="§"/>
              <a:defRPr/>
            </a:pPr>
            <a:r>
              <a:rPr lang="es-VE" b="1" dirty="0" smtClean="0"/>
              <a:t>Estrés</a:t>
            </a:r>
          </a:p>
          <a:p>
            <a:pPr marL="342900" lvl="0" indent="-342900">
              <a:buSzPct val="80000"/>
              <a:buFont typeface="Wingdings" pitchFamily="2" charset="2"/>
              <a:buChar char="§"/>
              <a:defRPr/>
            </a:pPr>
            <a:endParaRPr lang="es-VE" b="1" dirty="0" smtClean="0"/>
          </a:p>
          <a:p>
            <a:pPr marL="342900" indent="-342900">
              <a:buSzPct val="80000"/>
              <a:buFont typeface="Wingdings" pitchFamily="2" charset="2"/>
              <a:buChar char="§"/>
              <a:defRPr/>
            </a:pPr>
            <a:r>
              <a:rPr lang="es-VE" sz="1400" dirty="0" smtClean="0"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  <a:p>
            <a:pPr marL="342900" lvl="0" indent="-342900">
              <a:buSzPct val="80000"/>
              <a:buFont typeface="Wingdings" pitchFamily="2" charset="2"/>
              <a:buChar char="§"/>
              <a:defRPr/>
            </a:pPr>
            <a:endParaRPr lang="es-VE" b="1" dirty="0" smtClean="0"/>
          </a:p>
          <a:p>
            <a:pPr marL="342900" lvl="0" indent="-342900">
              <a:buSzPct val="80000"/>
              <a:buFont typeface="Wingdings" pitchFamily="2" charset="2"/>
              <a:buChar char="§"/>
              <a:defRPr/>
            </a:pPr>
            <a:endParaRPr lang="es-VE" dirty="0" smtClean="0"/>
          </a:p>
          <a:p>
            <a:pPr marL="342900" lvl="0" indent="-342900">
              <a:buSzPct val="80000"/>
              <a:buFont typeface="Wingdings" pitchFamily="2" charset="2"/>
              <a:buChar char="§"/>
              <a:defRPr/>
            </a:pPr>
            <a:endParaRPr lang="es-ES" sz="2000" b="1" dirty="0" smtClean="0">
              <a:latin typeface="Calibri" pitchFamily="34" charset="0"/>
            </a:endParaRPr>
          </a:p>
          <a:p>
            <a:pPr marL="342900" lvl="0" indent="-342900">
              <a:buSzPct val="80000"/>
              <a:buNone/>
              <a:defRPr/>
            </a:pPr>
            <a:endParaRPr lang="es-VE" dirty="0" smtClean="0"/>
          </a:p>
          <a:p>
            <a:endParaRPr lang="es-VE" dirty="0" smtClean="0"/>
          </a:p>
          <a:p>
            <a:endParaRPr lang="es-VE" dirty="0" smtClean="0"/>
          </a:p>
          <a:p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RAYOS  INFRARROJOS.</a:t>
            </a:r>
            <a:br>
              <a:rPr lang="es-E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E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CONTRAINDICACIONES</a:t>
            </a:r>
            <a:endParaRPr lang="es-VE" dirty="0"/>
          </a:p>
        </p:txBody>
      </p:sp>
      <p:sp>
        <p:nvSpPr>
          <p:cNvPr id="8" name="7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VE" b="1" dirty="0" err="1" smtClean="0"/>
              <a:t>Enf</a:t>
            </a:r>
            <a:r>
              <a:rPr lang="es-VE" b="1" dirty="0" smtClean="0"/>
              <a:t> .  Cardiovascular Avanzada</a:t>
            </a:r>
          </a:p>
          <a:p>
            <a:endParaRPr lang="es-VE" b="1" dirty="0" smtClean="0"/>
          </a:p>
          <a:p>
            <a:pPr marL="342900" lvl="0" indent="-342900">
              <a:buSzPct val="80000"/>
              <a:buFont typeface="Wingdings" pitchFamily="2" charset="2"/>
              <a:buChar char="§"/>
              <a:defRPr/>
            </a:pPr>
            <a:r>
              <a:rPr lang="es-VE" b="1" dirty="0" smtClean="0"/>
              <a:t>T.  Sensibilidad</a:t>
            </a:r>
          </a:p>
          <a:p>
            <a:pPr marL="342900" lvl="0" indent="-342900">
              <a:buSzPct val="80000"/>
              <a:buFont typeface="Wingdings" pitchFamily="2" charset="2"/>
              <a:buChar char="§"/>
              <a:defRPr/>
            </a:pPr>
            <a:endParaRPr lang="es-VE" b="1" dirty="0" smtClean="0"/>
          </a:p>
          <a:p>
            <a:pPr marL="342900" lvl="0" indent="-342900">
              <a:buSzPct val="80000"/>
              <a:buFont typeface="Wingdings" pitchFamily="2" charset="2"/>
              <a:buChar char="§"/>
              <a:defRPr/>
            </a:pPr>
            <a:r>
              <a:rPr lang="es-VE" b="1" dirty="0" smtClean="0"/>
              <a:t>T.  Circulatorios  Periféricos</a:t>
            </a:r>
          </a:p>
          <a:p>
            <a:pPr marL="342900" lvl="0" indent="-342900">
              <a:buSzPct val="80000"/>
              <a:buFont typeface="Wingdings" pitchFamily="2" charset="2"/>
              <a:buChar char="§"/>
              <a:defRPr/>
            </a:pPr>
            <a:endParaRPr lang="es-VE" b="1" dirty="0" smtClean="0"/>
          </a:p>
          <a:p>
            <a:pPr marL="342900" lvl="0" indent="-342900">
              <a:buSzPct val="80000"/>
              <a:buFont typeface="Wingdings" pitchFamily="2" charset="2"/>
              <a:buChar char="§"/>
              <a:defRPr/>
            </a:pPr>
            <a:r>
              <a:rPr lang="es-VE" b="1" dirty="0" smtClean="0"/>
              <a:t>Inflamación  Aguda</a:t>
            </a:r>
          </a:p>
          <a:p>
            <a:pPr marL="342900" lvl="0" indent="-342900">
              <a:buSzPct val="80000"/>
              <a:buFont typeface="Wingdings" pitchFamily="2" charset="2"/>
              <a:buChar char="§"/>
              <a:defRPr/>
            </a:pPr>
            <a:endParaRPr lang="es-VE" b="1" dirty="0" smtClean="0"/>
          </a:p>
          <a:p>
            <a:pPr marL="342900" lvl="0" indent="-342900">
              <a:buSzPct val="80000"/>
              <a:buFont typeface="Wingdings" pitchFamily="2" charset="2"/>
              <a:buChar char="§"/>
              <a:defRPr/>
            </a:pPr>
            <a:r>
              <a:rPr lang="es-VE" b="1" dirty="0" smtClean="0"/>
              <a:t>Hipotensión/Menstruación</a:t>
            </a:r>
          </a:p>
          <a:p>
            <a:pPr marL="342900" lvl="0" indent="-342900">
              <a:buSzPct val="80000"/>
              <a:buFont typeface="Wingdings" pitchFamily="2" charset="2"/>
              <a:buChar char="§"/>
              <a:defRPr/>
            </a:pPr>
            <a:endParaRPr lang="es-VE" b="1" dirty="0" smtClean="0"/>
          </a:p>
          <a:p>
            <a:pPr marL="342900" lvl="0" indent="-342900">
              <a:buSzPct val="80000"/>
              <a:buFont typeface="Wingdings" pitchFamily="2" charset="2"/>
              <a:buChar char="§"/>
              <a:defRPr/>
            </a:pPr>
            <a:r>
              <a:rPr lang="es-VE" b="1" dirty="0" smtClean="0"/>
              <a:t>Hemorragias  Recientes</a:t>
            </a:r>
          </a:p>
          <a:p>
            <a:pPr marL="342900" indent="-342900">
              <a:buSzPct val="80000"/>
              <a:buFont typeface="Wingdings" pitchFamily="2" charset="2"/>
              <a:buChar char="§"/>
              <a:defRPr/>
            </a:pPr>
            <a:r>
              <a:rPr lang="es-VE" sz="2100" dirty="0" smtClean="0"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  <a:p>
            <a:pPr marL="342900" lvl="0" indent="-342900">
              <a:buSzPct val="80000"/>
              <a:buFont typeface="Wingdings" pitchFamily="2" charset="2"/>
              <a:buChar char="§"/>
              <a:defRPr/>
            </a:pPr>
            <a:endParaRPr lang="es-VE" b="1" dirty="0" smtClean="0"/>
          </a:p>
          <a:p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RAYOS  INFRARROJOS.</a:t>
            </a:r>
            <a:br>
              <a:rPr lang="es-ES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ES" sz="48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Termografía.Usos</a:t>
            </a:r>
            <a:r>
              <a:rPr lang="es-ES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.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VE" dirty="0" smtClean="0"/>
              <a:t>Nivel de Amputación</a:t>
            </a:r>
          </a:p>
          <a:p>
            <a:r>
              <a:rPr lang="es-VE" dirty="0" err="1" smtClean="0"/>
              <a:t>Dx</a:t>
            </a:r>
            <a:r>
              <a:rPr lang="es-VE" dirty="0" smtClean="0"/>
              <a:t>   Precoz  CA.  Mama</a:t>
            </a:r>
          </a:p>
          <a:p>
            <a:r>
              <a:rPr lang="es-VE" dirty="0" smtClean="0"/>
              <a:t>Artritis </a:t>
            </a:r>
          </a:p>
          <a:p>
            <a:r>
              <a:rPr lang="es-VE" dirty="0" smtClean="0"/>
              <a:t>Osteomielitis</a:t>
            </a:r>
          </a:p>
          <a:p>
            <a:r>
              <a:rPr lang="es-VE" dirty="0" smtClean="0"/>
              <a:t>Defectos de Consolidación</a:t>
            </a:r>
          </a:p>
          <a:p>
            <a:r>
              <a:rPr lang="es-VE" dirty="0" err="1" smtClean="0"/>
              <a:t>Pseudoartrosis</a:t>
            </a:r>
            <a:endParaRPr lang="es-VE" dirty="0" smtClean="0"/>
          </a:p>
          <a:p>
            <a:r>
              <a:rPr lang="es-VE" dirty="0" smtClean="0"/>
              <a:t>Vascularización de injertos</a:t>
            </a:r>
          </a:p>
          <a:p>
            <a:r>
              <a:rPr lang="es-VE" sz="1600" dirty="0" smtClean="0"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  <a:p>
            <a:endParaRPr lang="es-VE" dirty="0" smtClean="0"/>
          </a:p>
          <a:p>
            <a:endParaRPr lang="es-V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            PARAFINA</a:t>
            </a:r>
            <a:endParaRPr lang="es-VE" dirty="0"/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3105" y="1920875"/>
            <a:ext cx="3266789" cy="443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1580" y="1928802"/>
            <a:ext cx="3291840" cy="421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VE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PARAFINA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VE" dirty="0" smtClean="0"/>
              <a:t>ALCANOS</a:t>
            </a:r>
          </a:p>
          <a:p>
            <a:endParaRPr lang="es-VE" dirty="0" smtClean="0"/>
          </a:p>
          <a:p>
            <a:endParaRPr lang="es-VE" dirty="0" smtClean="0"/>
          </a:p>
          <a:p>
            <a:r>
              <a:rPr lang="es-VE" dirty="0" smtClean="0"/>
              <a:t>DESTILACION DEL PETRÓLEO</a:t>
            </a:r>
            <a:endParaRPr lang="es-VE" dirty="0"/>
          </a:p>
        </p:txBody>
      </p:sp>
      <p:sp>
        <p:nvSpPr>
          <p:cNvPr id="4" name="3 Rectángulo"/>
          <p:cNvSpPr/>
          <p:nvPr/>
        </p:nvSpPr>
        <p:spPr>
          <a:xfrm>
            <a:off x="2214546" y="5214950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dirty="0" smtClean="0"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   BAÑOS DE PARAFINA      </a:t>
            </a:r>
            <a:endParaRPr lang="es-VE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s-ES" dirty="0" smtClean="0"/>
              <a:t>Punto  de  Fusión:  54.4º C</a:t>
            </a:r>
          </a:p>
          <a:p>
            <a:pPr>
              <a:lnSpc>
                <a:spcPct val="90000"/>
              </a:lnSpc>
            </a:pPr>
            <a:endParaRPr lang="es-ES" dirty="0" smtClean="0"/>
          </a:p>
          <a:p>
            <a:pPr>
              <a:lnSpc>
                <a:spcPct val="90000"/>
              </a:lnSpc>
            </a:pPr>
            <a:r>
              <a:rPr lang="es-ES" dirty="0" smtClean="0"/>
              <a:t>Parafina/ Aceite Mineral : se licúa  47°C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dirty="0" smtClean="0"/>
          </a:p>
          <a:p>
            <a:pPr>
              <a:lnSpc>
                <a:spcPct val="90000"/>
              </a:lnSpc>
            </a:pPr>
            <a:r>
              <a:rPr lang="es-ES" dirty="0" smtClean="0"/>
              <a:t>Guante </a:t>
            </a:r>
          </a:p>
          <a:p>
            <a:pPr>
              <a:lnSpc>
                <a:spcPct val="90000"/>
              </a:lnSpc>
            </a:pPr>
            <a:endParaRPr lang="es-ES" dirty="0" smtClean="0"/>
          </a:p>
          <a:p>
            <a:pPr>
              <a:lnSpc>
                <a:spcPct val="90000"/>
              </a:lnSpc>
            </a:pPr>
            <a:r>
              <a:rPr lang="es-ES" dirty="0" smtClean="0"/>
              <a:t>Luego se cubre con lana. </a:t>
            </a:r>
          </a:p>
          <a:p>
            <a:pPr>
              <a:lnSpc>
                <a:spcPct val="90000"/>
              </a:lnSpc>
            </a:pPr>
            <a:endParaRPr lang="es-ES" dirty="0" smtClean="0"/>
          </a:p>
          <a:p>
            <a:pPr>
              <a:lnSpc>
                <a:spcPct val="90000"/>
              </a:lnSpc>
            </a:pPr>
            <a:r>
              <a:rPr lang="es-ES" dirty="0" smtClean="0"/>
              <a:t>Tiempo:  20-30 min. </a:t>
            </a:r>
          </a:p>
          <a:p>
            <a:pPr>
              <a:buNone/>
            </a:pPr>
            <a:r>
              <a:rPr lang="es-VE" dirty="0" smtClean="0"/>
              <a:t>|</a:t>
            </a:r>
            <a:endParaRPr lang="es-VE" dirty="0"/>
          </a:p>
        </p:txBody>
      </p:sp>
      <p:sp>
        <p:nvSpPr>
          <p:cNvPr id="15362" name="AutoShape 2" descr="data:image/jpg;base64,/9j/4AAQSkZJRgABAQAAAQABAAD/2wBDAAkGBwgHBgkIBwgKCgkLDRYPDQwMDRsUFRAWIB0iIiAdHx8kKDQsJCYxJx8fLT0tMTU3Ojo6Iys/RD84QzQ5Ojf/2wBDAQoKCg0MDRoPDxo3JR8lNzc3Nzc3Nzc3Nzc3Nzc3Nzc3Nzc3Nzc3Nzc3Nzc3Nzc3Nzc3Nzc3Nzc3Nzc3Nzc3Nzf/wAARCACLALoDASIAAhEBAxEB/8QAHAAAAgMBAQEBAAAAAAAAAAAABQYDBAcCAQAI/8QAQRAAAQMDAgQDBQQHCAEFAAAAAQIDBAAFESExBhJBURNhcRQiMoGRB1Kh0SMkM2JyscEVFkJUkuHw8VM0Y3OCsv/EABoBAAIDAQEAAAAAAAAAAAAAAAIDAAEEBQb/xAApEQADAAICAgECBQUAAAAAAAAAAQIDESExBBJBBSITMjNRYUKBkaGx/9oADAMBAAIRAxEAPwDEM9RRK3TihQQ4dD1NVGUtKOHdP3hUr8FxrBByPxFVST4YU1pjhCkbFPyo3Gd50gHfvS9ZrPcG7WmdgORi6WwObCk43PmKMQnBscgjTWudmn1ejdjr2QcYIokyQscpoOwdcg0RjqOfSkBtDJbnvESGnDlwDQ/eH51eCcUvMOEY1IPQjoaYIbyZDWTgOJ+IVox3vhmbJGuUdgV6E12AK9xTRREpGa8bcW0vKDipiKhWnFRlosP+wXWP7Pdojb6SMcxSMgetIfEX2QRnlKl8NvBKt/AVt6Y/L6U4g4NTx33GiC2rHlRTka4YLx/sYHdbJcLW+WZ8ZxtY0zy5B+dUfAPX6Gv0u8YF1aLFzjocBGOYjX60pXn7OWlJL9oIdR/4yM4+X5fSmppiKloxpCltHUYI2o1brzIjK9xZx1HQ0Xm8OJSstSGVsLzgEjKSaD3Dh+ZCT4iQFNHZQOQfnUAY3W2/MSEBL3uE741FMFvU0nK28KSeqTmskafcZUEuApI6EUdtl2fZUFNuHfvQVKfYStyaYtSVD3CD6VFjWg1uvrL4CZQ5FffFMUaIqWjniKS6OwODQPH+w6ci+SDGa55amdYeYJDrS0Y+8Kjz6fWgaa7D4Z+aUnXPXvVpuQrkShWeUHTJyaqg10DkYG9bRZt3ATsW7cPP2hZQJBJdjE9TpkeuR9DVB61frSmVgtOBRGSNj2IpI4Zu64TqffKQCDp0PcedbJBdj8URm0rUhF0QkcjmMCQAOvnWbPj9uRmLJ6vQoobdju+C+jkWPofMeVX2T2pgkWwTGfZ5SS1Ia0QsjVB7ehoF4TkV9bEhJQtJ1B69iO4rBcuTdFq0W2lZxRKI8UqSpPxDcnqO1DGfiGNqvMaL/dJoEyUg+2tLiAtOg2I7GpUjO1DIzimzkZ7Kz1FWkXCJzlPtLQ1xqrFbIyJrkzvG98FoioXBmpkutOjLbiVehBrhxOBqMUe9gerXZX5a9Awa7xrXXLVFniTVph9bRBQo/Wq4TipEijTBaLkhuDdW+ScyOYj4wNf96AzeGHooU5DKZEcjVJGT6EUVGelTMSXGFAg5HnTFQlwZne+E25Dan7c3z4+OP1H8P5UmOQ3I6udkqUkbpO6fzrf5kFuaDJhBKJY1KRoHP96Ur7w4m7NOTrY1yT2tX440LnmB3/63q+xLnRnduk+LgpISr13potF8XAUnJIUOxpXmxVRiZLAxyn9K2Bt54/mK4VMacA5+YafEjX8DVcoA1Rrj5kIAkNIdT1Cq9/vxY/8AID6iskd5nB+rvtuH7pVyK+h3+RNV/CuH+Vf/ANBpi2XtiT6V7ggVJGYU4CQrGOldgKwW1BKuTQdwKvaNByw4ppQVk5p54TvymlNoUsp10UDqDmktlkuqKMJHbQVOyl6I4CeYYqAs/SVnuce+NNsSlJRNA/RvYwHfXzqrxLDY9lPtZ8GQ3+yUBk+noazHhbiEcqWZCsjcdwe4NanGkReJIKbbdHMPkZjyk7k9M+fl19aRmxOk/VDsGRTa9uhTiSUrSO+dfKisVWd9aW79ClcP3p2OtK0tZy0o7LR3FF7O8h9KFcw13rkJtVpnbzYNSrl7TGFoBWmNqr3O3LcjuqiKQ0+5gKcKckp7eVWWmkgAhRFWwMoIwB/Wn+u1oxzTitoz5z2yE6W3OZChtg/iKuxOIJ8Yjmc8RHZetNT8Zl5HK8hLif3htS9dbGGTzxMqRjPIdT8u9ZKjLj+6HwdbF5Hj5/syzphe232NNUEL/ROk45VbK9DRlO1ZnyjOm46Uds9/ejBLUvmdZGgV/iSP607B5qb1Yny/pble2L/A440rpO1RRn2pLYdYWlSDsR0qYCuimmto4tJrhnaBpXxGtdJ2r40YsiQ6ph0KScYNTXFBadZucQ4UTyr7E9M+R2+lVnhpV2OA7Y5KVf4Rn6HP9KOXyBc8C1xNYIvEUdydZiluen9tHJA5z+f86x6dHXDkLZcQpvlJCkK0KT2rSONHpNmuEe4QnC2XRheDuRQa43S2cTtBNyQmNPAwmQkaK8j3pjRmYhOAkeVR4X3otNtcq3u8jqAton3VpOQR5Gof0f3V/Sh6LQoQjlZQVEZ10q64kYBToobjvQ5hXI8gnbOKLKSCSSmpfex6ZEyoB1JG2P60yQ47U1oNvDOdj1HpS04kpUFJHXGB3po4Y/XXgw0lSn8aNpGVH0FFHKAYPmW9+3P8ydUnVJSPiHl5+VM/C3EKWwI8olTJOuDqk9xTIvh7kgqRfXI0JogYVKfS0r1AJzkdsfzpfZ4Rt7zwWxxNAAzn9Aw65nz2GPrVtqeyJN9GmtOQuIbei23c8+RmNLB1B6a9/wCexpONqncOXhUGYB4a8qYcAwlweXn3HSrsRq38OW9Tlwvq34Y+Llt6yUk9R7xxR23cR8NcSQVW2VdESQnBbWplxtxs9DkjQjvmsufDGVbT5Oh4vk3hTx0ty/8AX8o6gr52xmrqEnY99KFQ4c2I8ppHLOZSfckRVBXMP3kg5B771dXcorRSHnQhXmCP+qyTwtUPc7f28on5QnXFU7rAM6EtppfIs6tq+6rvV9l1p5BU2pKwOyga5/RvAiO6kLB0GdRVudoqdzRmUt6RHkrjT2FJdRvgaHzB7V43KKzhKFqz5UzXqW25IMa6shpxIwhRHxDuDQZTPhqPhnnb6dxXKzTMt6R6Tx8qqV7LX/CeBOkQXAtlZH3kHY+tO1nuTVyY5k+64PjR2/2pC0I0qe3y1wpaXmydDqM7ir8Xyqx1p9CPN8Gc0upXJpI2rlRxXMZ5EiO2638KxmvnDiu8mmjy1S09EThq+6gxrMGTo5IIGPLOT+Ga5hRUlPtMk8rKNRzf4qnTmVIVKke4w0PdB6D8zTon5EZK+BH+09pCbdDCiOcubdRpWc+zoVuKZeProbxeFNMLPI0MpwcHHlS1yykoKUqSo40Khyn67VeR8idFlpbsdBQhZLZ3QrUH5VF4rf8Alm/9RqDMtDWXHEA9lIz+INVvaXuzP+o0PsyeohimCIw7McZajNrddeIShCBlSidgB1oRbYEq6T2IMBlb8l9YQ22jdRP/ADfpT9bgYsxrhbhKQly4OJKLjeUbISPjSyeiBsVbqO2AabU7Ghzhf7OIr4U/fpIWtpfIuDFXkpVjPKtzUA6jKU5xncU+w7W3b4pYtTDUBk6FMVPKT/Er4lfM1PZbbGtlvj2+Gnkjx0YHdXcnzJJJPnRXLKGyVKCUgZJq/VJA75EuTbVNPFac8yjrVG9NZRGkNtcjgUULUlOAQdc/LB+tMEhRedWrPKFHQeVULk207DcbAO2SQnJFZrW00ascpNMD39yK3bnInOVqebxyqIJydMjt0qhERAscLwYwBeUMuqOpUrFA5bEhMjLbL6lhZwnkUVHzIxTPYOCbhc2USJsgQ0L+FC2ypzHfBxj51mWOnwbKuIRW4TYduvFkVK3CkNr8VSUk55U64z0ycVrdxt0O6RyxcI6H2yNCchQ9FDUUM4X4Ut1hU49HU69JcTyredOuM5wANBR8jtWyMaU6o595m79pfQhS+FbpZXjIsclyXGGpjOY8VA8jssfQ+tCXJ65Si4wstSkb6Y17KFakdNc486qyIEKZnx4cZb+4W4jVXzGDWXP4Xtzjejdg+p+v607/AJ+f7maquguCVRLg0PEAwpCzn/nqKGyYj8BQXGcLjJ15TritKlcJWySUqkWf30/Ctp9aSPxrxPC9uSjlECRjzkH8qyX4Gd/KZvx/VvGjpMzJEoOK19xZ76VOD7/Luf51pCeFLZn3bOgn/wB19avw0olFtIip/Vo0OIB1aZSD9aFfSafb0Hf13El9ksDcJx5arZh5pbaUn3VODlGPnRdJjIVlI9ocHb4B+dWHGGB70uV4h7E5qCVd4MBrxEhKR0W4cfhua6+LAolLs89nzvJbrrZMI70hSXpawltIzynQD0FJn2hcWtxogg25YBUcFQqnxDx4XgW4mV645joPkOtIylOTni7IUVqUslI8/wDhp20hHYQsEJElp+RLRzKdwMHcddOx2r6VbXo3MpvLrP3saj17+oorb0eBHS3urdRHerbR13NL77L6EOe8UaLSU9ux9KEl4Z2NaZNskackqDaUq3wRkGgiuGMKP6k1v2V+dT10UVOBrEi3cNm4SGz7dd0KQ0QcKai5wog7grIIz90edMNltkS0BX9msJjFeAtSM5Pqd66uM+Kie8zHH6GPiMynfCGxyD8B+NcMSnFnJbSE+tYsuV1XfBux40p5QZTJkjUyHseS6tMuOKSfEddWOgWvI9aoxVBSOZSQEjz0qtLvDaMojp8QjTTb/eixvXLYaj24SCUl9tltS1qIAG+dT5CladMu8h8KiPqiMp+EIOvz86vNuuS1gutq8iKIiE0pASGyVduaidOhqmZ7F0X6/R1DE4uAbhbCSD88Zo1B44eabxMhBa/vNrwPoc4qCVaX1HDbKxg59aj9iiISfbEKYUkZPMNKiq18g1jivgYeHuM3Js5bcxEaNG5CUnn1KsjGST69Kc2n0OthSSOU6g96zZFngLbDzSAMYIVnGaIQ3ZEJQVEdPL1QdqbGRrszZMKfMj2SO9RL37edBIV/acWGpSQw6TjKvhPz6UXC8pBPWnKlS4M1S57A/EvE8y0W/wBsYQFoYcDcgEZ5QfhV6Z09cUqn7WJIGfDR9KZJkVNx9ut68ckxtbOD94j3T8lBJr8/qWQSF4ChofWjTB5NTd+1aYv4QkDyqm99o813fX51mniDPSpmuZX7NC1egJqmycju9xrcHgQlYRnfAoVLu775BeeK1HudqDJSpP7RaG/4la/Qa1IHGkpPKkuH7ytAPlQNlJF9twvHPQbmjMBkNNhxfxnRP7ud8UuRlLcfQXFAIzr0wOulNUN1magOMLC0Dt0pFZFPY5Q6CMdWdKvMpziqjDJT0ojHTprTYaa2BS0WWRip81EnSvaYCZ6o4cWpavfKjzZPXOtEbYsvOhBeSEDU8qgTj0ri8cGSH7pLeirU/FecLzC+bILa/eT+ChUCeDJ7eFIQUkbEHBrIsOnybfxg7IfKnkoIwy2BhI2OauMrYd5R4aU48qDRmLjbm/DnNOPM9DupPz6irjT0ZSsNvpCvuqPKfxqqhvkbORDHCS0oBIIScaV060pglaAT1PlQhl11ohQzgdaKwZoUrlcJIG9RP4YWj6PKKl84PMdjnXFSSnmFtKLjadBtga1w6GC6fDSA4RnKdKDXZTrJSVOYbJwNMYoiJbZadQiS34bIDI+8O9V0LlwfdmNgo2DjeoI7+VU231tpPhnGfPNXYlzCQpLyTzKGBnah3yXrRaEqKtnX3yfvDIFErDPCOdh14ciseCFHY9Rn6UrSo6FrDkcpb5RqlI39atwYMyW5yKeaabxkqO+PId6KW98AZJn15GiKSZ7Cjv4qc4/irBr7JdF8uQS4eUS3gkDYDxFVuCVMW9hy4yFczcFlT5KlZA5E5Gg03wK/P48WQtSygKWo5UddzqetaZ3o5rPvaXv/ACKHppXvjOK+NxR/iUTXaIz52YI8+UmiItyVMNBgP+MdXFqSlAHkNfx/Co2VsoISo40xnqdKZInDcg2Y3J0crajytA7ueYHbzPyFVoVjwvxX15A/wg5z8/yo3JuToZQ0t5SkNgJabzsNsACg0XsFSbeYltlPrP6ZLWAkHRGdPrrQWz3B6A+lbasHqNwR2NNHFyf7Ntca2un9beIekjqn7qPkCM+ZNKrbQUBjGaVaTWmNjfZpdjuUe4tAtkJcA95s7j8xRxtpJHu7jesngvvQ3krbUsFJ6HUelaDZL81NShD6koe6HYL/AN6zqqwvXwN4tfyGTpuMV9mpCQvHNXHIa2xapbQhy0wN9kHEab3w+LVIcBn2tOEhR1cY/wAJ/wDqTyny5a0BDaToRX5TsN4m2G7R7lbXPDksKynsodUkdQRoRX6T4O4qt3Fls9qglLclsD2mGpXvMnuO6ex+utOKaDioTLui2wfWhU3hSBKT+yCSrqk0cQR/1UoIoXKZFTRnNw4QlxgowX3UjslZFCWBdba8BI8R1sH4XR/I1rpSCKqyYDL6feSD5UDxpjZzNdmexpiFOl1CiFE6oVoRRFcpDjY50pPNoQdselX7hwmlZUtjCc9KDLslxYVylBUgdd6S8dI0Tml9lR60RXVqcj5aJ6A6VZ/uzPShLrDocbUkEHOc/KukwnULCnG1jG4xTxb1j2RpsDASkDFFjhv8xWXKp5liMza1pcbTMQ5y51CdPxpkNpjNoLzZKVJSdKNuNIUT7o1HWgvFl1NgtS5DEJybJV+yaQ2pQScZ5nMbJHbr9abMKejLeWr7Ej7Sry1bLemxsKHtUvlelJzohsapTjoVHCj5Ad6zVmQy28HOVI74GM15dJb0ua/JnOqclPLK3VL+Ik71TzzbKI86LYoZm50MoCisDyJqdq6wU/E5t2pahx0yCsLfSjlGQOUqUo9gAKLW/hK7TSFJZLTPV18eGkD561RXAT/tYTX0x4iUgKOOdZISB3Jpnt9nh2FlF3myEzXiAYyPCKRz5OCAdSBpqQMnyFC2G+H+E0BxxxFzuA+FO7SD5Dr8/pQ29Xa4zpHtVz5kOKx4TShjQjIP019MUL45YUrfQNv7rk65PPOulxfN7yqrRk8uhrtI5iSdyck96nS3WamaJWiZDSVI1+tcgLYXkHB/nUrSuXQ124ErTg6g0pMJoYLHxIBhierTGA4enkfLzpnDqSAQtOD+9WXLy38RyOhG4r0PuY0dH1NT8Nr8hXuv6jP6t2q6TbPOanW2S5GktHKHGzg+nmPI6GqlfV0xRuvB/wBr9vuCW43EqRAlfD7U2CWV/wAQ3QfTI9K0+I+1KjpfiutyGFfC6ysLQfQjSvx2Ce9X7Pe7rZHi/abhJiOdSy4QFeo2PzqFaP13nvoK65qVPsnvE/iKwOyLy+JDyVJAV4aUaYP3QKa1pAUcD8agLR9mvFAEZrzoKmbQlS8EaetQhXLSCPeSkjzFV5siHbYxlT32YkdO7rywhP47/KlL7YeILpw5a2nLLK9lWsaqDaVHfuoHFYDJulwu8sSLpMfluq3W84VEddM7fKqfC2WpNrv/ANqMVQXG4a5lr+ETXm8IH8CTufNWPSs0M+7IluS/b5JkOKKlueKeZR7nXNL8eQ9FdDrCyhYO4/r3rWbfbYVxsTEyXGbW+vHMpI5c/IYFVL2tkudCceLbykcj7wkDqH2kr/8A0K4/vVIzkwbcT39kbH9KrXppDE15tpPKlKsAb0MJyen0q9gB08Y3QDDPgsf/AAtJR/IVSk3u5Tf/AFEp5Y7FWlD+tTsoSckjOlBd6Wy1O3oljlKFBxwlSs5HrRm5SJc9bUuY0GUlHKw2nTCRurO5JOpJ3PoAPODozMriS2sSGw40uQkKSrYij32jnHFshoYDbTbaUJAwEjGcAepNIbbTY3ST0LaE6VYbFRo2qcAAjFKYxHRRpUJJSog1Zzp8qaL3b4g4TW+GEB2PLS02saEIUgKIJ66nOuaFTsjrQnKKVJIOx3qr4Tfc19k53ryiRTP/2Q=="/>
          <p:cNvSpPr>
            <a:spLocks noChangeAspect="1" noChangeArrowheads="1"/>
          </p:cNvSpPr>
          <p:nvPr/>
        </p:nvSpPr>
        <p:spPr bwMode="auto">
          <a:xfrm>
            <a:off x="77788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VE"/>
          </a:p>
        </p:txBody>
      </p:sp>
      <p:sp>
        <p:nvSpPr>
          <p:cNvPr id="15364" name="AutoShape 4" descr="data:image/jpg;base64,/9j/4AAQSkZJRgABAQAAAQABAAD/2wBDAAkGBwgHBgkIBwgKCgkLDRYPDQwMDRsUFRAWIB0iIiAdHx8kKDQsJCYxJx8fLT0tMTU3Ojo6Iys/RD84QzQ5Ojf/2wBDAQoKCg0MDRoPDxo3JR8lNzc3Nzc3Nzc3Nzc3Nzc3Nzc3Nzc3Nzc3Nzc3Nzc3Nzc3Nzc3Nzc3Nzc3Nzc3Nzc3Nzf/wAARCACLALoDASIAAhEBAxEB/8QAHAAAAgMBAQEBAAAAAAAAAAAABQYDBAcCAQAI/8QAQRAAAQMDAgQDBQQHCAEFAAAAAQIDBAAFESExBhJBURNhcRQiMoGRB1Kh0SMkM2JyscEVFkJUkuHw8VM0Y3OCsv/EABoBAAIDAQEAAAAAAAAAAAAAAAIDAAEEBQb/xAApEQADAAICAgECBQUAAAAAAAAAAQIDESExBBJBBSITMjNRYUKBkaGx/9oADAMBAAIRAxEAPwDEM9RRK3TihQQ4dD1NVGUtKOHdP3hUr8FxrBByPxFVST4YU1pjhCkbFPyo3Gd50gHfvS9ZrPcG7WmdgORi6WwObCk43PmKMQnBscgjTWudmn1ejdjr2QcYIokyQscpoOwdcg0RjqOfSkBtDJbnvESGnDlwDQ/eH51eCcUvMOEY1IPQjoaYIbyZDWTgOJ+IVox3vhmbJGuUdgV6E12AK9xTRREpGa8bcW0vKDipiKhWnFRlosP+wXWP7Pdojb6SMcxSMgetIfEX2QRnlKl8NvBKt/AVt6Y/L6U4g4NTx33GiC2rHlRTka4YLx/sYHdbJcLW+WZ8ZxtY0zy5B+dUfAPX6Gv0u8YF1aLFzjocBGOYjX60pXn7OWlJL9oIdR/4yM4+X5fSmppiKloxpCltHUYI2o1brzIjK9xZx1HQ0Xm8OJSstSGVsLzgEjKSaD3Dh+ZCT4iQFNHZQOQfnUAY3W2/MSEBL3uE741FMFvU0nK28KSeqTmskafcZUEuApI6EUdtl2fZUFNuHfvQVKfYStyaYtSVD3CD6VFjWg1uvrL4CZQ5FffFMUaIqWjniKS6OwODQPH+w6ci+SDGa55amdYeYJDrS0Y+8Kjz6fWgaa7D4Z+aUnXPXvVpuQrkShWeUHTJyaqg10DkYG9bRZt3ATsW7cPP2hZQJBJdjE9TpkeuR9DVB61frSmVgtOBRGSNj2IpI4Zu64TqffKQCDp0PcedbJBdj8URm0rUhF0QkcjmMCQAOvnWbPj9uRmLJ6vQoobdju+C+jkWPofMeVX2T2pgkWwTGfZ5SS1Ia0QsjVB7ehoF4TkV9bEhJQtJ1B69iO4rBcuTdFq0W2lZxRKI8UqSpPxDcnqO1DGfiGNqvMaL/dJoEyUg+2tLiAtOg2I7GpUjO1DIzimzkZ7Kz1FWkXCJzlPtLQ1xqrFbIyJrkzvG98FoioXBmpkutOjLbiVehBrhxOBqMUe9gerXZX5a9Awa7xrXXLVFniTVph9bRBQo/Wq4TipEijTBaLkhuDdW+ScyOYj4wNf96AzeGHooU5DKZEcjVJGT6EUVGelTMSXGFAg5HnTFQlwZne+E25Dan7c3z4+OP1H8P5UmOQ3I6udkqUkbpO6fzrf5kFuaDJhBKJY1KRoHP96Ur7w4m7NOTrY1yT2tX440LnmB3/63q+xLnRnduk+LgpISr13potF8XAUnJIUOxpXmxVRiZLAxyn9K2Bt54/mK4VMacA5+YafEjX8DVcoA1Rrj5kIAkNIdT1Cq9/vxY/8AID6iskd5nB+rvtuH7pVyK+h3+RNV/CuH+Vf/ANBpi2XtiT6V7ggVJGYU4CQrGOldgKwW1BKuTQdwKvaNByw4ppQVk5p54TvymlNoUsp10UDqDmktlkuqKMJHbQVOyl6I4CeYYqAs/SVnuce+NNsSlJRNA/RvYwHfXzqrxLDY9lPtZ8GQ3+yUBk+noazHhbiEcqWZCsjcdwe4NanGkReJIKbbdHMPkZjyk7k9M+fl19aRmxOk/VDsGRTa9uhTiSUrSO+dfKisVWd9aW79ClcP3p2OtK0tZy0o7LR3FF7O8h9KFcw13rkJtVpnbzYNSrl7TGFoBWmNqr3O3LcjuqiKQ0+5gKcKckp7eVWWmkgAhRFWwMoIwB/Wn+u1oxzTitoz5z2yE6W3OZChtg/iKuxOIJ8Yjmc8RHZetNT8Zl5HK8hLif3htS9dbGGTzxMqRjPIdT8u9ZKjLj+6HwdbF5Hj5/syzphe232NNUEL/ROk45VbK9DRlO1ZnyjOm46Uds9/ejBLUvmdZGgV/iSP607B5qb1Yny/pble2L/A440rpO1RRn2pLYdYWlSDsR0qYCuimmto4tJrhnaBpXxGtdJ2r40YsiQ6ph0KScYNTXFBadZucQ4UTyr7E9M+R2+lVnhpV2OA7Y5KVf4Rn6HP9KOXyBc8C1xNYIvEUdydZiluen9tHJA5z+f86x6dHXDkLZcQpvlJCkK0KT2rSONHpNmuEe4QnC2XRheDuRQa43S2cTtBNyQmNPAwmQkaK8j3pjRmYhOAkeVR4X3otNtcq3u8jqAton3VpOQR5Gof0f3V/Sh6LQoQjlZQVEZ10q64kYBToobjvQ5hXI8gnbOKLKSCSSmpfex6ZEyoB1JG2P60yQ47U1oNvDOdj1HpS04kpUFJHXGB3po4Y/XXgw0lSn8aNpGVH0FFHKAYPmW9+3P8ydUnVJSPiHl5+VM/C3EKWwI8olTJOuDqk9xTIvh7kgqRfXI0JogYVKfS0r1AJzkdsfzpfZ4Rt7zwWxxNAAzn9Aw65nz2GPrVtqeyJN9GmtOQuIbei23c8+RmNLB1B6a9/wCexpONqncOXhUGYB4a8qYcAwlweXn3HSrsRq38OW9Tlwvq34Y+Llt6yUk9R7xxR23cR8NcSQVW2VdESQnBbWplxtxs9DkjQjvmsufDGVbT5Oh4vk3hTx0ty/8AX8o6gr52xmrqEnY99KFQ4c2I8ppHLOZSfckRVBXMP3kg5B771dXcorRSHnQhXmCP+qyTwtUPc7f28on5QnXFU7rAM6EtppfIs6tq+6rvV9l1p5BU2pKwOyga5/RvAiO6kLB0GdRVudoqdzRmUt6RHkrjT2FJdRvgaHzB7V43KKzhKFqz5UzXqW25IMa6shpxIwhRHxDuDQZTPhqPhnnb6dxXKzTMt6R6Tx8qqV7LX/CeBOkQXAtlZH3kHY+tO1nuTVyY5k+64PjR2/2pC0I0qe3y1wpaXmydDqM7ir8Xyqx1p9CPN8Gc0upXJpI2rlRxXMZ5EiO2638KxmvnDiu8mmjy1S09EThq+6gxrMGTo5IIGPLOT+Ga5hRUlPtMk8rKNRzf4qnTmVIVKke4w0PdB6D8zTon5EZK+BH+09pCbdDCiOcubdRpWc+zoVuKZeProbxeFNMLPI0MpwcHHlS1yykoKUqSo40Khyn67VeR8idFlpbsdBQhZLZ3QrUH5VF4rf8Alm/9RqDMtDWXHEA9lIz+INVvaXuzP+o0PsyeohimCIw7McZajNrddeIShCBlSidgB1oRbYEq6T2IMBlb8l9YQ22jdRP/ADfpT9bgYsxrhbhKQly4OJKLjeUbISPjSyeiBsVbqO2AabU7Ghzhf7OIr4U/fpIWtpfIuDFXkpVjPKtzUA6jKU5xncU+w7W3b4pYtTDUBk6FMVPKT/Er4lfM1PZbbGtlvj2+Gnkjx0YHdXcnzJJJPnRXLKGyVKCUgZJq/VJA75EuTbVNPFac8yjrVG9NZRGkNtcjgUULUlOAQdc/LB+tMEhRedWrPKFHQeVULk207DcbAO2SQnJFZrW00ascpNMD39yK3bnInOVqebxyqIJydMjt0qhERAscLwYwBeUMuqOpUrFA5bEhMjLbL6lhZwnkUVHzIxTPYOCbhc2USJsgQ0L+FC2ypzHfBxj51mWOnwbKuIRW4TYduvFkVK3CkNr8VSUk55U64z0ycVrdxt0O6RyxcI6H2yNCchQ9FDUUM4X4Ut1hU49HU69JcTyredOuM5wANBR8jtWyMaU6o595m79pfQhS+FbpZXjIsclyXGGpjOY8VA8jssfQ+tCXJ65Si4wstSkb6Y17KFakdNc486qyIEKZnx4cZb+4W4jVXzGDWXP4Xtzjejdg+p+v607/AJ+f7maquguCVRLg0PEAwpCzn/nqKGyYj8BQXGcLjJ15TritKlcJWySUqkWf30/Ctp9aSPxrxPC9uSjlECRjzkH8qyX4Gd/KZvx/VvGjpMzJEoOK19xZ76VOD7/Luf51pCeFLZn3bOgn/wB19avw0olFtIip/Vo0OIB1aZSD9aFfSafb0Hf13El9ksDcJx5arZh5pbaUn3VODlGPnRdJjIVlI9ocHb4B+dWHGGB70uV4h7E5qCVd4MBrxEhKR0W4cfhua6+LAolLs89nzvJbrrZMI70hSXpawltIzynQD0FJn2hcWtxogg25YBUcFQqnxDx4XgW4mV645joPkOtIylOTni7IUVqUslI8/wDhp20hHYQsEJElp+RLRzKdwMHcddOx2r6VbXo3MpvLrP3saj17+oorb0eBHS3urdRHerbR13NL77L6EOe8UaLSU9ux9KEl4Z2NaZNskackqDaUq3wRkGgiuGMKP6k1v2V+dT10UVOBrEi3cNm4SGz7dd0KQ0QcKai5wog7grIIz90edMNltkS0BX9msJjFeAtSM5Pqd66uM+Kie8zHH6GPiMynfCGxyD8B+NcMSnFnJbSE+tYsuV1XfBux40p5QZTJkjUyHseS6tMuOKSfEddWOgWvI9aoxVBSOZSQEjz0qtLvDaMojp8QjTTb/eixvXLYaj24SCUl9tltS1qIAG+dT5CladMu8h8KiPqiMp+EIOvz86vNuuS1gutq8iKIiE0pASGyVduaidOhqmZ7F0X6/R1DE4uAbhbCSD88Zo1B44eabxMhBa/vNrwPoc4qCVaX1HDbKxg59aj9iiISfbEKYUkZPMNKiq18g1jivgYeHuM3Js5bcxEaNG5CUnn1KsjGST69Kc2n0OthSSOU6g96zZFngLbDzSAMYIVnGaIQ3ZEJQVEdPL1QdqbGRrszZMKfMj2SO9RL37edBIV/acWGpSQw6TjKvhPz6UXC8pBPWnKlS4M1S57A/EvE8y0W/wBsYQFoYcDcgEZ5QfhV6Z09cUqn7WJIGfDR9KZJkVNx9ut68ckxtbOD94j3T8lBJr8/qWQSF4ChofWjTB5NTd+1aYv4QkDyqm99o813fX51mniDPSpmuZX7NC1egJqmycju9xrcHgQlYRnfAoVLu775BeeK1HudqDJSpP7RaG/4la/Qa1IHGkpPKkuH7ytAPlQNlJF9twvHPQbmjMBkNNhxfxnRP7ud8UuRlLcfQXFAIzr0wOulNUN1magOMLC0Dt0pFZFPY5Q6CMdWdKvMpziqjDJT0ojHTprTYaa2BS0WWRip81EnSvaYCZ6o4cWpavfKjzZPXOtEbYsvOhBeSEDU8qgTj0ri8cGSH7pLeirU/FecLzC+bILa/eT+ChUCeDJ7eFIQUkbEHBrIsOnybfxg7IfKnkoIwy2BhI2OauMrYd5R4aU48qDRmLjbm/DnNOPM9DupPz6irjT0ZSsNvpCvuqPKfxqqhvkbORDHCS0oBIIScaV060pglaAT1PlQhl11ohQzgdaKwZoUrlcJIG9RP4YWj6PKKl84PMdjnXFSSnmFtKLjadBtga1w6GC6fDSA4RnKdKDXZTrJSVOYbJwNMYoiJbZadQiS34bIDI+8O9V0LlwfdmNgo2DjeoI7+VU231tpPhnGfPNXYlzCQpLyTzKGBnah3yXrRaEqKtnX3yfvDIFErDPCOdh14ciseCFHY9Rn6UrSo6FrDkcpb5RqlI39atwYMyW5yKeaabxkqO+PId6KW98AZJn15GiKSZ7Cjv4qc4/irBr7JdF8uQS4eUS3gkDYDxFVuCVMW9hy4yFczcFlT5KlZA5E5Gg03wK/P48WQtSygKWo5UddzqetaZ3o5rPvaXv/ACKHppXvjOK+NxR/iUTXaIz52YI8+UmiItyVMNBgP+MdXFqSlAHkNfx/Co2VsoISo40xnqdKZInDcg2Y3J0crajytA7ueYHbzPyFVoVjwvxX15A/wg5z8/yo3JuToZQ0t5SkNgJabzsNsACg0XsFSbeYltlPrP6ZLWAkHRGdPrrQWz3B6A+lbasHqNwR2NNHFyf7Ntca2un9beIekjqn7qPkCM+ZNKrbQUBjGaVaTWmNjfZpdjuUe4tAtkJcA95s7j8xRxtpJHu7jesngvvQ3krbUsFJ6HUelaDZL81NShD6koe6HYL/AN6zqqwvXwN4tfyGTpuMV9mpCQvHNXHIa2xapbQhy0wN9kHEab3w+LVIcBn2tOEhR1cY/wAJ/wDqTyny5a0BDaToRX5TsN4m2G7R7lbXPDksKynsodUkdQRoRX6T4O4qt3Fls9qglLclsD2mGpXvMnuO6ex+utOKaDioTLui2wfWhU3hSBKT+yCSrqk0cQR/1UoIoXKZFTRnNw4QlxgowX3UjslZFCWBdba8BI8R1sH4XR/I1rpSCKqyYDL6feSD5UDxpjZzNdmexpiFOl1CiFE6oVoRRFcpDjY50pPNoQdselX7hwmlZUtjCc9KDLslxYVylBUgdd6S8dI0Tml9lR60RXVqcj5aJ6A6VZ/uzPShLrDocbUkEHOc/KukwnULCnG1jG4xTxb1j2RpsDASkDFFjhv8xWXKp5liMza1pcbTMQ5y51CdPxpkNpjNoLzZKVJSdKNuNIUT7o1HWgvFl1NgtS5DEJybJV+yaQ2pQScZ5nMbJHbr9abMKejLeWr7Ej7Sry1bLemxsKHtUvlelJzohsapTjoVHCj5Ad6zVmQy28HOVI74GM15dJb0ua/JnOqclPLK3VL+Ik71TzzbKI86LYoZm50MoCisDyJqdq6wU/E5t2pahx0yCsLfSjlGQOUqUo9gAKLW/hK7TSFJZLTPV18eGkD561RXAT/tYTX0x4iUgKOOdZISB3Jpnt9nh2FlF3myEzXiAYyPCKRz5OCAdSBpqQMnyFC2G+H+E0BxxxFzuA+FO7SD5Dr8/pQ29Xa4zpHtVz5kOKx4TShjQjIP019MUL45YUrfQNv7rk65PPOulxfN7yqrRk8uhrtI5iSdyck96nS3WamaJWiZDSVI1+tcgLYXkHB/nUrSuXQ124ErTg6g0pMJoYLHxIBhierTGA4enkfLzpnDqSAQtOD+9WXLy38RyOhG4r0PuY0dH1NT8Nr8hXuv6jP6t2q6TbPOanW2S5GktHKHGzg+nmPI6GqlfV0xRuvB/wBr9vuCW43EqRAlfD7U2CWV/wAQ3QfTI9K0+I+1KjpfiutyGFfC6ysLQfQjSvx2Ce9X7Pe7rZHi/abhJiOdSy4QFeo2PzqFaP13nvoK65qVPsnvE/iKwOyLy+JDyVJAV4aUaYP3QKa1pAUcD8agLR9mvFAEZrzoKmbQlS8EaetQhXLSCPeSkjzFV5siHbYxlT32YkdO7rywhP47/KlL7YeILpw5a2nLLK9lWsaqDaVHfuoHFYDJulwu8sSLpMfluq3W84VEddM7fKqfC2WpNrv/ANqMVQXG4a5lr+ETXm8IH8CTufNWPSs0M+7IluS/b5JkOKKlueKeZR7nXNL8eQ9FdDrCyhYO4/r3rWbfbYVxsTEyXGbW+vHMpI5c/IYFVL2tkudCceLbykcj7wkDqH2kr/8A0K4/vVIzkwbcT39kbH9KrXppDE15tpPKlKsAb0MJyen0q9gB08Y3QDDPgsf/AAtJR/IVSk3u5Tf/AFEp5Y7FWlD+tTsoSckjOlBd6Wy1O3oljlKFBxwlSs5HrRm5SJc9bUuY0GUlHKw2nTCRurO5JOpJ3PoAPODozMriS2sSGw40uQkKSrYij32jnHFshoYDbTbaUJAwEjGcAepNIbbTY3ST0LaE6VYbFRo2qcAAjFKYxHRRpUJJSog1Zzp8qaL3b4g4TW+GEB2PLS02saEIUgKIJ66nOuaFTsjrQnKKVJIOx3qr4Tfc19k53ryiRTP/2Q=="/>
          <p:cNvSpPr>
            <a:spLocks noChangeAspect="1" noChangeArrowheads="1"/>
          </p:cNvSpPr>
          <p:nvPr/>
        </p:nvSpPr>
        <p:spPr bwMode="auto">
          <a:xfrm>
            <a:off x="77788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VE"/>
          </a:p>
        </p:txBody>
      </p:sp>
      <p:pic>
        <p:nvPicPr>
          <p:cNvPr id="8" name="Picture 5" descr="C:\Users\Usuario\Pictures\pa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4500570"/>
            <a:ext cx="3810000" cy="2214578"/>
          </a:xfrm>
          <a:prstGeom prst="rect">
            <a:avLst/>
          </a:prstGeom>
          <a:noFill/>
        </p:spPr>
      </p:pic>
      <p:sp>
        <p:nvSpPr>
          <p:cNvPr id="7" name="6 Rectángulo"/>
          <p:cNvSpPr/>
          <p:nvPr/>
        </p:nvSpPr>
        <p:spPr>
          <a:xfrm>
            <a:off x="357158" y="5691157"/>
            <a:ext cx="4786346" cy="666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dirty="0" smtClean="0"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VE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PARAFINA.</a:t>
            </a:r>
            <a:br>
              <a:rPr lang="es-VE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VE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PRESENTACIÓN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VE" dirty="0" smtClean="0"/>
              <a:t>BLANCA</a:t>
            </a:r>
          </a:p>
          <a:p>
            <a:r>
              <a:rPr lang="es-VE" dirty="0" smtClean="0"/>
              <a:t>INODORA</a:t>
            </a:r>
          </a:p>
          <a:p>
            <a:r>
              <a:rPr lang="es-VE" dirty="0" smtClean="0"/>
              <a:t>INSIPIDA</a:t>
            </a:r>
          </a:p>
          <a:p>
            <a:r>
              <a:rPr lang="es-VE" dirty="0" smtClean="0"/>
              <a:t>SÓLIDA</a:t>
            </a:r>
          </a:p>
          <a:p>
            <a:r>
              <a:rPr lang="es-VE" dirty="0" smtClean="0"/>
              <a:t>FORMA DE PLACAS</a:t>
            </a:r>
          </a:p>
          <a:p>
            <a:r>
              <a:rPr lang="es-VE" dirty="0" smtClean="0"/>
              <a:t>MANTIENE  LÍQUIDA  : 42-52° C</a:t>
            </a:r>
            <a:endParaRPr lang="es-VE" dirty="0"/>
          </a:p>
        </p:txBody>
      </p:sp>
      <p:sp>
        <p:nvSpPr>
          <p:cNvPr id="4" name="3 Rectángulo"/>
          <p:cNvSpPr/>
          <p:nvPr/>
        </p:nvSpPr>
        <p:spPr>
          <a:xfrm>
            <a:off x="571472" y="5929330"/>
            <a:ext cx="77867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dirty="0" smtClean="0"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VE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PARAFINA.MECANISMO DE ACCIÓN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VE" dirty="0" smtClean="0"/>
              <a:t>CONDUCCIÓN</a:t>
            </a:r>
          </a:p>
          <a:p>
            <a:endParaRPr lang="es-VE" dirty="0" smtClean="0"/>
          </a:p>
          <a:p>
            <a:r>
              <a:rPr lang="es-VE" dirty="0" smtClean="0"/>
              <a:t>CONVERSIÓN:EMISIÓN DE RAYOS INFRARROJOS</a:t>
            </a:r>
            <a:endParaRPr lang="es-VE" dirty="0"/>
          </a:p>
        </p:txBody>
      </p:sp>
      <p:sp>
        <p:nvSpPr>
          <p:cNvPr id="4" name="3 Rectángulo"/>
          <p:cNvSpPr/>
          <p:nvPr/>
        </p:nvSpPr>
        <p:spPr>
          <a:xfrm rot="10800000" flipV="1">
            <a:off x="428596" y="5628848"/>
            <a:ext cx="82153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dirty="0" smtClean="0"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VE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PARAFINA.PRECAUCIONES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VE" dirty="0" smtClean="0"/>
              <a:t>HIGIENE PREVIA</a:t>
            </a:r>
          </a:p>
          <a:p>
            <a:r>
              <a:rPr lang="es-VE" dirty="0" smtClean="0"/>
              <a:t>INMERSIÓN  CON DEDOS SEPARADOS</a:t>
            </a:r>
          </a:p>
          <a:p>
            <a:r>
              <a:rPr lang="es-VE" dirty="0" smtClean="0"/>
              <a:t>NO  AGITACIÓN </a:t>
            </a:r>
          </a:p>
          <a:p>
            <a:r>
              <a:rPr lang="es-VE" dirty="0" smtClean="0"/>
              <a:t>SUPERVISIÓN     </a:t>
            </a:r>
          </a:p>
          <a:p>
            <a:r>
              <a:rPr lang="es-VE" dirty="0" smtClean="0"/>
              <a:t>NO:  SINOVITIS  AGUDA </a:t>
            </a:r>
          </a:p>
          <a:p>
            <a:endParaRPr lang="es-VE" dirty="0"/>
          </a:p>
        </p:txBody>
      </p:sp>
      <p:sp>
        <p:nvSpPr>
          <p:cNvPr id="4" name="3 Rectángulo"/>
          <p:cNvSpPr/>
          <p:nvPr/>
        </p:nvSpPr>
        <p:spPr>
          <a:xfrm>
            <a:off x="2285984" y="5721793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dirty="0" smtClean="0"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VE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AGENTES FÍSICOS SUPERFICIALES</a:t>
            </a:r>
            <a:br>
              <a:rPr lang="es-VE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VE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OBJETIVOS </a:t>
            </a:r>
            <a:endParaRPr lang="es-VE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Aumenta  la  extensibilidad  de  los  tejidos</a:t>
            </a:r>
          </a:p>
          <a:p>
            <a:r>
              <a:rPr lang="es-ES" dirty="0" smtClean="0"/>
              <a:t>Disminución de la rigidez articular.</a:t>
            </a:r>
          </a:p>
          <a:p>
            <a:r>
              <a:rPr lang="es-ES" dirty="0" smtClean="0"/>
              <a:t>Antiespasmódico.</a:t>
            </a:r>
          </a:p>
          <a:p>
            <a:r>
              <a:rPr lang="es-ES" dirty="0" smtClean="0"/>
              <a:t>Analgésico</a:t>
            </a:r>
          </a:p>
          <a:p>
            <a:r>
              <a:rPr lang="es-ES" dirty="0" err="1" smtClean="0"/>
              <a:t>Antiinfla</a:t>
            </a:r>
            <a:r>
              <a:rPr lang="es-ES" dirty="0" smtClean="0"/>
              <a:t>-</a:t>
            </a:r>
          </a:p>
          <a:p>
            <a:r>
              <a:rPr lang="es-ES" dirty="0" err="1" smtClean="0"/>
              <a:t>matorio</a:t>
            </a:r>
            <a:endParaRPr lang="es-ES" dirty="0" smtClean="0"/>
          </a:p>
          <a:p>
            <a:endParaRPr lang="es-ES" dirty="0" smtClean="0"/>
          </a:p>
          <a:p>
            <a:pPr>
              <a:buNone/>
            </a:pPr>
            <a:endParaRPr lang="es-ES" dirty="0" smtClean="0"/>
          </a:p>
          <a:p>
            <a:endParaRPr lang="es-VE" dirty="0"/>
          </a:p>
        </p:txBody>
      </p:sp>
      <p:pic>
        <p:nvPicPr>
          <p:cNvPr id="7" name="Picture 2" descr="C:\Users\Usuario\Pictures\ARTICULACION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928934"/>
            <a:ext cx="2285984" cy="2031983"/>
          </a:xfrm>
          <a:prstGeom prst="rect">
            <a:avLst/>
          </a:prstGeom>
          <a:noFill/>
        </p:spPr>
      </p:pic>
      <p:pic>
        <p:nvPicPr>
          <p:cNvPr id="9" name="Picture 8" descr="http://www.micoach.es/blog/imagen/mied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3857628"/>
            <a:ext cx="2226322" cy="15001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http://t3.gstatic.com/images?q=tbn:hrrTt76hScijZM:http://www.blogacupuntura.com/wp-content/uploads/2008/12/tratamiento-general-del-dolor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443533"/>
            <a:ext cx="2003991" cy="141446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1" name="10 Flecha abajo"/>
          <p:cNvSpPr/>
          <p:nvPr/>
        </p:nvSpPr>
        <p:spPr>
          <a:xfrm rot="19688449">
            <a:off x="2437188" y="3601052"/>
            <a:ext cx="246640" cy="428628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11 Flecha derecha"/>
          <p:cNvSpPr/>
          <p:nvPr/>
        </p:nvSpPr>
        <p:spPr>
          <a:xfrm rot="3807433">
            <a:off x="3392833" y="3387172"/>
            <a:ext cx="626403" cy="191665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12 Flecha derecha"/>
          <p:cNvSpPr/>
          <p:nvPr/>
        </p:nvSpPr>
        <p:spPr>
          <a:xfrm rot="3341663">
            <a:off x="5707472" y="2570378"/>
            <a:ext cx="461890" cy="225766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5" name="Picture 2" descr="http://www.kalipedia.com/kalipediamedia/cienciasnaturales/media/200704/17/delavida/20070417klpcnavid_159.Ees.SCO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16" y="1214422"/>
            <a:ext cx="2285984" cy="1214446"/>
          </a:xfrm>
          <a:prstGeom prst="rect">
            <a:avLst/>
          </a:prstGeom>
          <a:noFill/>
        </p:spPr>
      </p:pic>
      <p:sp>
        <p:nvSpPr>
          <p:cNvPr id="16" name="15 Flecha derecha"/>
          <p:cNvSpPr/>
          <p:nvPr/>
        </p:nvSpPr>
        <p:spPr>
          <a:xfrm rot="19557357">
            <a:off x="6810191" y="2467372"/>
            <a:ext cx="461890" cy="225766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18 Rectángulo"/>
          <p:cNvSpPr/>
          <p:nvPr/>
        </p:nvSpPr>
        <p:spPr>
          <a:xfrm rot="10800000" flipV="1">
            <a:off x="2500298" y="5994423"/>
            <a:ext cx="60007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VE" sz="1400" dirty="0" smtClean="0"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</p:txBody>
      </p:sp>
      <p:sp>
        <p:nvSpPr>
          <p:cNvPr id="14" name="13 Flecha abajo"/>
          <p:cNvSpPr/>
          <p:nvPr/>
        </p:nvSpPr>
        <p:spPr>
          <a:xfrm rot="19688449">
            <a:off x="1380395" y="4747690"/>
            <a:ext cx="246640" cy="428628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VE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AGENTES FISICOS.</a:t>
            </a:r>
            <a:br>
              <a:rPr lang="es-VE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s-VE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CONCLUSIONES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s-VE" dirty="0" smtClean="0"/>
              <a:t>-Ejercen  acción  preventivo-curativa</a:t>
            </a:r>
          </a:p>
          <a:p>
            <a:pPr>
              <a:buNone/>
            </a:pPr>
            <a:endParaRPr lang="es-VE" dirty="0" smtClean="0"/>
          </a:p>
          <a:p>
            <a:pPr>
              <a:buNone/>
            </a:pPr>
            <a:r>
              <a:rPr lang="es-VE" dirty="0" smtClean="0"/>
              <a:t>-Complementarios </a:t>
            </a:r>
          </a:p>
          <a:p>
            <a:pPr>
              <a:buNone/>
            </a:pPr>
            <a:endParaRPr lang="es-VE" dirty="0" smtClean="0"/>
          </a:p>
          <a:p>
            <a:pPr>
              <a:buNone/>
            </a:pPr>
            <a:r>
              <a:rPr lang="es-VE" dirty="0" smtClean="0"/>
              <a:t>-Inicio: precoz </a:t>
            </a:r>
          </a:p>
          <a:p>
            <a:pPr>
              <a:buNone/>
            </a:pPr>
            <a:endParaRPr lang="es-VE" dirty="0" smtClean="0"/>
          </a:p>
          <a:p>
            <a:pPr>
              <a:buNone/>
            </a:pPr>
            <a:r>
              <a:rPr lang="es-VE" dirty="0" smtClean="0"/>
              <a:t>-Dosificación</a:t>
            </a:r>
          </a:p>
          <a:p>
            <a:pPr>
              <a:buNone/>
            </a:pPr>
            <a:endParaRPr lang="es-VE" dirty="0" smtClean="0"/>
          </a:p>
          <a:p>
            <a:pPr>
              <a:buNone/>
            </a:pPr>
            <a:r>
              <a:rPr lang="es-VE" dirty="0" smtClean="0"/>
              <a:t>-Realizar   ejercicios  posterior  a  su  aplicación</a:t>
            </a:r>
          </a:p>
          <a:p>
            <a:pPr>
              <a:buNone/>
            </a:pPr>
            <a:endParaRPr lang="es-VE" dirty="0" smtClean="0"/>
          </a:p>
          <a:p>
            <a:pPr>
              <a:buNone/>
            </a:pPr>
            <a:endParaRPr lang="es-VE" dirty="0" smtClean="0"/>
          </a:p>
          <a:p>
            <a:pPr>
              <a:buNone/>
            </a:pPr>
            <a:endParaRPr lang="es-VE" dirty="0" smtClean="0"/>
          </a:p>
          <a:p>
            <a:pPr>
              <a:buNone/>
            </a:pPr>
            <a:r>
              <a:rPr lang="es-VE" dirty="0" smtClean="0"/>
              <a:t> </a:t>
            </a:r>
            <a:r>
              <a:rPr lang="es-VE" dirty="0" smtClean="0"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  <a:p>
            <a:pPr>
              <a:buNone/>
            </a:pPr>
            <a:endParaRPr lang="es-VE" dirty="0" smtClean="0"/>
          </a:p>
          <a:p>
            <a:endParaRPr lang="es-VE" dirty="0" smtClean="0"/>
          </a:p>
          <a:p>
            <a:endParaRPr lang="es-VE" dirty="0" smtClean="0"/>
          </a:p>
          <a:p>
            <a:endParaRPr lang="es-VE" dirty="0"/>
          </a:p>
        </p:txBody>
      </p:sp>
      <p:pic>
        <p:nvPicPr>
          <p:cNvPr id="6" name="Picture 1" descr="C:\Users\Usuario\Pictures\EJERCICI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2000240"/>
            <a:ext cx="2571758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0" y="0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VE" b="1" dirty="0" smtClean="0"/>
          </a:p>
          <a:p>
            <a:endParaRPr lang="es-VE" b="1" dirty="0" smtClean="0"/>
          </a:p>
          <a:p>
            <a:endParaRPr lang="es-VE" b="1" dirty="0" smtClean="0"/>
          </a:p>
          <a:p>
            <a:r>
              <a:rPr lang="es-VE" b="1" dirty="0" smtClean="0"/>
              <a:t> </a:t>
            </a:r>
          </a:p>
          <a:p>
            <a:endParaRPr lang="es-VE" b="1" dirty="0" smtClean="0"/>
          </a:p>
          <a:p>
            <a:endParaRPr lang="es-VE" b="1" dirty="0"/>
          </a:p>
        </p:txBody>
      </p:sp>
      <p:sp>
        <p:nvSpPr>
          <p:cNvPr id="4" name="3 Rectángulo"/>
          <p:cNvSpPr/>
          <p:nvPr/>
        </p:nvSpPr>
        <p:spPr>
          <a:xfrm>
            <a:off x="357158" y="571480"/>
            <a:ext cx="842968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b="1" cap="all" dirty="0" smtClean="0"/>
              <a:t>Efectividad  de  la  crioterapia  y  ejercicios  de  </a:t>
            </a:r>
            <a:r>
              <a:rPr lang="es-VE" b="1" cap="all" dirty="0" err="1" smtClean="0"/>
              <a:t>Codman</a:t>
            </a:r>
            <a:r>
              <a:rPr lang="es-VE" b="1" cap="all" dirty="0" smtClean="0"/>
              <a:t>  en  la Bursitis  aguda  de  hombro </a:t>
            </a:r>
          </a:p>
          <a:p>
            <a:endParaRPr lang="es-VE" b="1" dirty="0" smtClean="0"/>
          </a:p>
          <a:p>
            <a:endParaRPr lang="es-VE" b="1" dirty="0" smtClean="0"/>
          </a:p>
          <a:p>
            <a:pPr algn="ctr"/>
            <a:endParaRPr lang="es-VE" b="1" dirty="0" smtClean="0"/>
          </a:p>
          <a:p>
            <a:pPr algn="ctr"/>
            <a:endParaRPr lang="es-VE" b="1" dirty="0" smtClean="0"/>
          </a:p>
          <a:p>
            <a:pPr algn="ctr"/>
            <a:endParaRPr lang="es-VE" b="1" dirty="0" smtClean="0"/>
          </a:p>
          <a:p>
            <a:pPr algn="ctr"/>
            <a:r>
              <a:rPr lang="es-VE" b="1" dirty="0" smtClean="0"/>
              <a:t>  Díaz- </a:t>
            </a:r>
            <a:r>
              <a:rPr lang="es-VE" b="1" dirty="0" err="1" smtClean="0"/>
              <a:t>Gerand,D.Bravo</a:t>
            </a:r>
            <a:r>
              <a:rPr lang="es-VE" b="1" dirty="0" smtClean="0"/>
              <a:t>- Acosta ,T. López- </a:t>
            </a:r>
            <a:r>
              <a:rPr lang="es-VE" b="1" dirty="0" err="1" smtClean="0"/>
              <a:t>Pérez.Y</a:t>
            </a:r>
            <a:r>
              <a:rPr lang="es-VE" b="1" dirty="0" smtClean="0"/>
              <a:t>.</a:t>
            </a:r>
          </a:p>
          <a:p>
            <a:pPr algn="ctr"/>
            <a:endParaRPr lang="es-VE" b="1" dirty="0" smtClean="0"/>
          </a:p>
          <a:p>
            <a:pPr algn="ctr"/>
            <a:endParaRPr lang="es-VE" b="1" dirty="0" smtClean="0"/>
          </a:p>
          <a:p>
            <a:pPr algn="ctr"/>
            <a:endParaRPr lang="es-VE" b="1" dirty="0" smtClean="0"/>
          </a:p>
          <a:p>
            <a:pPr algn="ctr"/>
            <a:endParaRPr lang="es-VE" b="1" dirty="0" smtClean="0"/>
          </a:p>
          <a:p>
            <a:pPr algn="ctr"/>
            <a:endParaRPr lang="es-VE" b="1" dirty="0" smtClean="0"/>
          </a:p>
          <a:p>
            <a:pPr algn="ctr"/>
            <a:endParaRPr lang="es-VE" b="1" dirty="0" smtClean="0"/>
          </a:p>
          <a:p>
            <a:pPr algn="ctr"/>
            <a:endParaRPr lang="es-VE" b="1" dirty="0" smtClean="0"/>
          </a:p>
          <a:p>
            <a:pPr algn="ctr"/>
            <a:endParaRPr lang="es-VE" b="1" dirty="0" smtClean="0"/>
          </a:p>
          <a:p>
            <a:pPr algn="ctr"/>
            <a:endParaRPr lang="es-VE" b="1" dirty="0" smtClean="0"/>
          </a:p>
          <a:p>
            <a:pPr algn="ctr"/>
            <a:endParaRPr lang="es-VE" b="1" dirty="0" smtClean="0"/>
          </a:p>
          <a:p>
            <a:pPr algn="ctr"/>
            <a:endParaRPr lang="es-VE" b="1" dirty="0" smtClean="0"/>
          </a:p>
          <a:p>
            <a:endParaRPr lang="es-VE" b="1" dirty="0" smtClean="0"/>
          </a:p>
          <a:p>
            <a:endParaRPr lang="es-VE" b="1" dirty="0" smtClean="0"/>
          </a:p>
          <a:p>
            <a:endParaRPr lang="es-VE" b="1" dirty="0" smtClean="0"/>
          </a:p>
        </p:txBody>
      </p:sp>
      <p:sp>
        <p:nvSpPr>
          <p:cNvPr id="5" name="4 Rectángulo"/>
          <p:cNvSpPr/>
          <p:nvPr/>
        </p:nvSpPr>
        <p:spPr>
          <a:xfrm>
            <a:off x="2286000" y="5691157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b="1" i="1" dirty="0" smtClean="0">
                <a:latin typeface="Times New Roman" pitchFamily="18" charset="0"/>
                <a:cs typeface="Times New Roman" pitchFamily="18" charset="0"/>
              </a:rPr>
              <a:t>REVISTA</a:t>
            </a:r>
            <a:r>
              <a:rPr lang="es-VE" b="1" dirty="0" smtClean="0">
                <a:latin typeface="Times New Roman" pitchFamily="18" charset="0"/>
                <a:cs typeface="Times New Roman" pitchFamily="18" charset="0"/>
              </a:rPr>
              <a:t> COLOMBIANA DE REUMATOLOGÍA. VOL. 9 No. 1</a:t>
            </a:r>
            <a:endParaRPr lang="es-VE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Usuario\Pictures\CODM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3857628"/>
            <a:ext cx="3286116" cy="3000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0" y="-356651"/>
            <a:ext cx="914400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dirty="0" smtClean="0"/>
              <a:t/>
            </a:r>
            <a:br>
              <a:rPr lang="es-VE" dirty="0" smtClean="0"/>
            </a:br>
            <a:endParaRPr lang="es-VE" dirty="0" smtClean="0"/>
          </a:p>
          <a:p>
            <a:endParaRPr lang="es-VE" dirty="0" smtClean="0"/>
          </a:p>
          <a:p>
            <a:endParaRPr lang="es-VE" dirty="0" smtClean="0"/>
          </a:p>
          <a:p>
            <a:endParaRPr lang="es-VE" dirty="0" smtClean="0"/>
          </a:p>
          <a:p>
            <a:endParaRPr lang="es-VE" dirty="0" smtClean="0"/>
          </a:p>
          <a:p>
            <a:r>
              <a:rPr lang="es-VE" b="1" dirty="0" err="1" smtClean="0"/>
              <a:t>OBJETIVO</a:t>
            </a:r>
            <a:r>
              <a:rPr lang="es-VE" dirty="0" err="1" smtClean="0"/>
              <a:t>:Demostrar</a:t>
            </a:r>
            <a:r>
              <a:rPr lang="es-VE" dirty="0" smtClean="0"/>
              <a:t> la efectividad de la Crioterapia y ejercicios de </a:t>
            </a:r>
            <a:r>
              <a:rPr lang="es-VE" dirty="0" err="1" smtClean="0"/>
              <a:t>Codman</a:t>
            </a:r>
            <a:r>
              <a:rPr lang="es-VE" dirty="0" smtClean="0"/>
              <a:t> para compararlos con la aplicación de </a:t>
            </a:r>
            <a:r>
              <a:rPr lang="es-VE" dirty="0" err="1" smtClean="0"/>
              <a:t>magnetoterapia,laserterapia</a:t>
            </a:r>
            <a:r>
              <a:rPr lang="es-VE" dirty="0" smtClean="0"/>
              <a:t> y ejercicios de </a:t>
            </a:r>
            <a:r>
              <a:rPr lang="es-VE" dirty="0" err="1" smtClean="0"/>
              <a:t>Codman</a:t>
            </a:r>
            <a:r>
              <a:rPr lang="es-VE" dirty="0" smtClean="0"/>
              <a:t>.</a:t>
            </a:r>
          </a:p>
          <a:p>
            <a:endParaRPr lang="es-VE" dirty="0" smtClean="0"/>
          </a:p>
          <a:p>
            <a:r>
              <a:rPr lang="es-VE" b="1" dirty="0" smtClean="0"/>
              <a:t>METODOLOGIA:  </a:t>
            </a:r>
            <a:r>
              <a:rPr lang="es-VE" dirty="0" smtClean="0"/>
              <a:t>6O pacientes en edades entre 30 y 50 años divididos en dos grupos: </a:t>
            </a:r>
          </a:p>
          <a:p>
            <a:r>
              <a:rPr lang="es-VE" dirty="0" smtClean="0"/>
              <a:t>El grupo estudio fue tratado con crioterapia y ejercicios de </a:t>
            </a:r>
            <a:r>
              <a:rPr lang="es-VE" dirty="0" err="1" smtClean="0"/>
              <a:t>Codman</a:t>
            </a:r>
            <a:r>
              <a:rPr lang="es-VE" dirty="0" smtClean="0"/>
              <a:t> .</a:t>
            </a:r>
          </a:p>
          <a:p>
            <a:r>
              <a:rPr lang="es-VE" dirty="0" smtClean="0"/>
              <a:t>El grupo control con magnetoterapia, laserterapia y ejercicios de </a:t>
            </a:r>
            <a:r>
              <a:rPr lang="es-VE" dirty="0" err="1" smtClean="0"/>
              <a:t>Codman</a:t>
            </a:r>
            <a:r>
              <a:rPr lang="es-VE" dirty="0" smtClean="0"/>
              <a:t>, durante 10 sesiones de tratamiento en ambos grupos.</a:t>
            </a:r>
          </a:p>
          <a:p>
            <a:r>
              <a:rPr lang="es-VE" dirty="0" smtClean="0"/>
              <a:t/>
            </a:r>
            <a:br>
              <a:rPr lang="es-VE" dirty="0" smtClean="0"/>
            </a:br>
            <a:r>
              <a:rPr lang="es-VE" b="1" dirty="0" smtClean="0"/>
              <a:t>INSTRUMENTO</a:t>
            </a:r>
            <a:r>
              <a:rPr lang="es-VE" dirty="0" smtClean="0"/>
              <a:t>: Test  Analógico  Visual  EVA.</a:t>
            </a:r>
          </a:p>
          <a:p>
            <a:endParaRPr lang="es-VE" b="1" dirty="0" smtClean="0"/>
          </a:p>
          <a:p>
            <a:r>
              <a:rPr lang="es-VE" b="1" dirty="0" smtClean="0"/>
              <a:t>RESULTADOS</a:t>
            </a:r>
          </a:p>
          <a:p>
            <a:r>
              <a:rPr lang="es-VE" dirty="0" smtClean="0"/>
              <a:t>No hubo diferencias estadísticamente significativas</a:t>
            </a:r>
            <a:br>
              <a:rPr lang="es-VE" dirty="0" smtClean="0"/>
            </a:br>
            <a:r>
              <a:rPr lang="es-VE" dirty="0" smtClean="0"/>
              <a:t>Los tratamientos  aplicados  a  los  pacientes  fueron  de  alta  efectividad. </a:t>
            </a:r>
          </a:p>
          <a:p>
            <a:r>
              <a:rPr lang="es-VE" dirty="0" smtClean="0"/>
              <a:t>En el grupo  de estudio el inició de la mejoría clínica fue más rápido que en el grupo control.</a:t>
            </a:r>
            <a:br>
              <a:rPr lang="es-VE" dirty="0" smtClean="0"/>
            </a:br>
            <a:r>
              <a:rPr lang="es-VE" dirty="0" smtClean="0"/>
              <a:t/>
            </a:r>
            <a:br>
              <a:rPr lang="es-VE" dirty="0" smtClean="0"/>
            </a:br>
            <a:endParaRPr lang="es-VE" dirty="0"/>
          </a:p>
        </p:txBody>
      </p:sp>
      <p:sp>
        <p:nvSpPr>
          <p:cNvPr id="3" name="2 Rectángulo"/>
          <p:cNvSpPr/>
          <p:nvPr/>
        </p:nvSpPr>
        <p:spPr>
          <a:xfrm>
            <a:off x="285720" y="357166"/>
            <a:ext cx="84296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b="1" cap="all" dirty="0" smtClean="0"/>
              <a:t>Efectividad de la crioterapia y ejercicios de </a:t>
            </a:r>
            <a:r>
              <a:rPr lang="es-VE" b="1" cap="all" dirty="0" err="1" smtClean="0"/>
              <a:t>Codman</a:t>
            </a:r>
            <a:r>
              <a:rPr lang="es-VE" b="1" cap="all" dirty="0" smtClean="0"/>
              <a:t> en la Bursitis aguda de hombro </a:t>
            </a:r>
          </a:p>
        </p:txBody>
      </p:sp>
      <p:sp>
        <p:nvSpPr>
          <p:cNvPr id="4" name="3 Rectángulo"/>
          <p:cNvSpPr/>
          <p:nvPr/>
        </p:nvSpPr>
        <p:spPr>
          <a:xfrm>
            <a:off x="2286000" y="5691157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b="1" i="1" dirty="0" smtClean="0">
                <a:latin typeface="Times New Roman" pitchFamily="18" charset="0"/>
                <a:cs typeface="Times New Roman" pitchFamily="18" charset="0"/>
              </a:rPr>
              <a:t>REVISTA</a:t>
            </a:r>
            <a:r>
              <a:rPr lang="es-VE" b="1" dirty="0" smtClean="0">
                <a:latin typeface="Times New Roman" pitchFamily="18" charset="0"/>
                <a:cs typeface="Times New Roman" pitchFamily="18" charset="0"/>
              </a:rPr>
              <a:t> COLOMBIANA DE REUMATOLOGÍA. VOL. 9 No. 1</a:t>
            </a:r>
            <a:endParaRPr lang="es-VE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           BIBLIOGRAFIA</a:t>
            </a:r>
            <a:endParaRPr lang="es-VE" dirty="0"/>
          </a:p>
        </p:txBody>
      </p:sp>
      <p:sp>
        <p:nvSpPr>
          <p:cNvPr id="8" name="7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s-VE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s-VE" sz="2000" dirty="0" smtClean="0">
                <a:latin typeface="Times New Roman" pitchFamily="18" charset="0"/>
                <a:cs typeface="Times New Roman" pitchFamily="18" charset="0"/>
              </a:rPr>
              <a:t>1.-Martinez-Morillo,M y col.1998.manual de Medicina Física.Harcourt.Brace.de España</a:t>
            </a:r>
          </a:p>
          <a:p>
            <a:endParaRPr lang="es-VE" sz="2000" dirty="0" smtClean="0"/>
          </a:p>
          <a:p>
            <a:pPr>
              <a:buNone/>
            </a:pPr>
            <a:r>
              <a:rPr lang="es-VE" sz="2000" dirty="0" smtClean="0"/>
              <a:t>2.-Restrepo-Arbeláez,R.Agudelo,L.1995.Rehabilitación en </a:t>
            </a:r>
            <a:r>
              <a:rPr lang="es-VE" sz="2000" dirty="0" err="1" smtClean="0"/>
              <a:t>salud.Una</a:t>
            </a:r>
            <a:r>
              <a:rPr lang="es-VE" sz="2000" dirty="0" smtClean="0"/>
              <a:t> mirada médica </a:t>
            </a:r>
            <a:r>
              <a:rPr lang="es-VE" sz="2000" dirty="0" err="1" smtClean="0"/>
              <a:t>necesaria.Yuluka.Medicina.Editorial</a:t>
            </a:r>
            <a:r>
              <a:rPr lang="es-VE" sz="2000" dirty="0" smtClean="0"/>
              <a:t> Universidad  de </a:t>
            </a:r>
            <a:r>
              <a:rPr lang="es-VE" sz="2000" dirty="0" err="1" smtClean="0"/>
              <a:t>Antioquia.Colombia</a:t>
            </a:r>
            <a:r>
              <a:rPr lang="es-VE" sz="2000" dirty="0" smtClean="0"/>
              <a:t>.</a:t>
            </a:r>
          </a:p>
          <a:p>
            <a:pPr>
              <a:buNone/>
            </a:pPr>
            <a:endParaRPr lang="es-VE" sz="2000" dirty="0" smtClean="0"/>
          </a:p>
          <a:p>
            <a:pPr>
              <a:buNone/>
            </a:pPr>
            <a:r>
              <a:rPr lang="es-VE" sz="2000" dirty="0" smtClean="0"/>
              <a:t>3.-  </a:t>
            </a:r>
            <a:r>
              <a:rPr lang="es-VE" sz="2000" dirty="0" err="1" smtClean="0"/>
              <a:t>Plaja</a:t>
            </a:r>
            <a:r>
              <a:rPr lang="es-VE" sz="2000" dirty="0" smtClean="0"/>
              <a:t> J. Analgesia por medios físicos. </a:t>
            </a:r>
            <a:r>
              <a:rPr lang="en-US" sz="2000" dirty="0" smtClean="0"/>
              <a:t>Madrid: McGraw Hill </a:t>
            </a:r>
            <a:r>
              <a:rPr lang="en-US" sz="2000" dirty="0" err="1" smtClean="0"/>
              <a:t>Interamericana</a:t>
            </a:r>
            <a:r>
              <a:rPr lang="en-US" sz="2000" dirty="0" smtClean="0"/>
              <a:t>; 2003</a:t>
            </a:r>
            <a:endParaRPr lang="es-VE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0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Rectángulo"/>
          <p:cNvSpPr/>
          <p:nvPr/>
        </p:nvSpPr>
        <p:spPr>
          <a:xfrm rot="20550511">
            <a:off x="5020839" y="-17377771"/>
            <a:ext cx="2627642" cy="3914917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ush Script MT" pitchFamily="66" charset="0"/>
              </a:rPr>
              <a:t>GRACIA</a:t>
            </a:r>
          </a:p>
          <a:p>
            <a:pPr algn="ctr"/>
            <a:endParaRPr lang="es-E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ush Script MT" pitchFamily="66" charset="0"/>
            </a:endParaRPr>
          </a:p>
          <a:p>
            <a:pPr algn="ctr"/>
            <a:endParaRPr lang="es-E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ush Script MT" pitchFamily="66" charset="0"/>
            </a:endParaRPr>
          </a:p>
          <a:p>
            <a:pPr algn="ctr"/>
            <a:endParaRPr lang="es-E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ush Script MT" pitchFamily="66" charset="0"/>
            </a:endParaRPr>
          </a:p>
          <a:p>
            <a:pPr algn="ctr"/>
            <a:endParaRPr lang="es-E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ush Script MT" pitchFamily="66" charset="0"/>
            </a:endParaRPr>
          </a:p>
          <a:p>
            <a:pPr algn="ctr"/>
            <a:endParaRPr lang="es-E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ush Script MT" pitchFamily="66" charset="0"/>
            </a:endParaRPr>
          </a:p>
          <a:p>
            <a:pPr algn="ctr"/>
            <a:endParaRPr lang="es-E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ush Script MT" pitchFamily="66" charset="0"/>
            </a:endParaRPr>
          </a:p>
          <a:p>
            <a:pPr algn="ctr"/>
            <a:endParaRPr lang="es-E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ush Script MT" pitchFamily="66" charset="0"/>
            </a:endParaRPr>
          </a:p>
          <a:p>
            <a:pPr algn="ctr"/>
            <a:endParaRPr lang="es-E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ush Script MT" pitchFamily="66" charset="0"/>
            </a:endParaRPr>
          </a:p>
          <a:p>
            <a:pPr algn="ctr"/>
            <a:endParaRPr lang="es-E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ush Script MT" pitchFamily="66" charset="0"/>
            </a:endParaRPr>
          </a:p>
          <a:p>
            <a:pPr algn="ctr"/>
            <a:endParaRPr lang="es-E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ush Script MT" pitchFamily="66" charset="0"/>
            </a:endParaRPr>
          </a:p>
          <a:p>
            <a:pPr algn="ctr"/>
            <a:endParaRPr lang="es-E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ush Script MT" pitchFamily="66" charset="0"/>
            </a:endParaRPr>
          </a:p>
          <a:p>
            <a:pPr algn="ctr"/>
            <a:endParaRPr lang="es-E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ush Script MT" pitchFamily="66" charset="0"/>
            </a:endParaRPr>
          </a:p>
          <a:p>
            <a:pPr algn="ctr"/>
            <a:endParaRPr lang="es-E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ush Script MT" pitchFamily="66" charset="0"/>
            </a:endParaRPr>
          </a:p>
          <a:p>
            <a:pPr algn="ctr"/>
            <a:endParaRPr lang="es-E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ush Script MT" pitchFamily="66" charset="0"/>
            </a:endParaRPr>
          </a:p>
          <a:p>
            <a:pPr algn="ctr"/>
            <a:endParaRPr lang="es-E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ush Script MT" pitchFamily="66" charset="0"/>
            </a:endParaRPr>
          </a:p>
          <a:p>
            <a:pPr algn="ctr"/>
            <a:endParaRPr lang="es-E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ush Script MT" pitchFamily="66" charset="0"/>
            </a:endParaRPr>
          </a:p>
          <a:p>
            <a:pPr algn="ctr"/>
            <a:endParaRPr lang="es-E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ush Script MT" pitchFamily="66" charset="0"/>
            </a:endParaRPr>
          </a:p>
          <a:p>
            <a:pPr algn="ctr"/>
            <a:endParaRPr lang="es-E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ush Script MT" pitchFamily="66" charset="0"/>
            </a:endParaRPr>
          </a:p>
          <a:p>
            <a:pPr algn="ctr"/>
            <a:endParaRPr lang="es-E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ush Script MT" pitchFamily="66" charset="0"/>
            </a:endParaRPr>
          </a:p>
          <a:p>
            <a:pPr algn="ctr"/>
            <a:endParaRPr lang="es-E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ush Script MT" pitchFamily="66" charset="0"/>
            </a:endParaRPr>
          </a:p>
          <a:p>
            <a:pPr algn="ctr"/>
            <a:endParaRPr lang="es-E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ush Script MT" pitchFamily="66" charset="0"/>
            </a:endParaRPr>
          </a:p>
          <a:p>
            <a:pPr algn="ctr"/>
            <a:endParaRPr lang="es-E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ush Script MT" pitchFamily="66" charset="0"/>
            </a:endParaRPr>
          </a:p>
          <a:p>
            <a:pPr algn="ctr"/>
            <a:endParaRPr lang="es-E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ush Script MT" pitchFamily="66" charset="0"/>
            </a:endParaRPr>
          </a:p>
          <a:p>
            <a:pPr algn="ctr"/>
            <a:endParaRPr lang="es-E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ush Script MT" pitchFamily="66" charset="0"/>
            </a:endParaRPr>
          </a:p>
          <a:p>
            <a:pPr algn="ctr"/>
            <a:endParaRPr lang="es-E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ush Script MT" pitchFamily="66" charset="0"/>
            </a:endParaRPr>
          </a:p>
          <a:p>
            <a:pPr algn="ctr"/>
            <a:endParaRPr lang="es-E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ush Script MT" pitchFamily="66" charset="0"/>
            </a:endParaRPr>
          </a:p>
          <a:p>
            <a:pPr algn="ctr"/>
            <a:endParaRPr lang="es-E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ush Script MT" pitchFamily="66" charset="0"/>
            </a:endParaRPr>
          </a:p>
          <a:p>
            <a:pPr algn="ctr"/>
            <a:endParaRPr lang="es-E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ush Script MT" pitchFamily="66" charset="0"/>
            </a:endParaRPr>
          </a:p>
          <a:p>
            <a:pPr algn="ctr"/>
            <a:endParaRPr lang="es-E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ush Script MT" pitchFamily="66" charset="0"/>
            </a:endParaRPr>
          </a:p>
          <a:p>
            <a:pPr algn="ctr"/>
            <a:endParaRPr lang="es-E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ush Script MT" pitchFamily="66" charset="0"/>
            </a:endParaRPr>
          </a:p>
          <a:p>
            <a:pPr algn="ctr"/>
            <a:endParaRPr lang="es-E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ush Script MT" pitchFamily="66" charset="0"/>
            </a:endParaRPr>
          </a:p>
          <a:p>
            <a:pPr algn="ctr"/>
            <a:endParaRPr lang="es-E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ush Script MT" pitchFamily="66" charset="0"/>
            </a:endParaRPr>
          </a:p>
          <a:p>
            <a:pPr algn="ctr"/>
            <a:endParaRPr lang="es-E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ush Script MT" pitchFamily="66" charset="0"/>
            </a:endParaRPr>
          </a:p>
          <a:p>
            <a:pPr algn="ctr"/>
            <a:endParaRPr lang="es-E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ush Script MT" pitchFamily="66" charset="0"/>
            </a:endParaRPr>
          </a:p>
          <a:p>
            <a:pPr algn="ctr"/>
            <a:endParaRPr lang="es-E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ush Script MT" pitchFamily="66" charset="0"/>
            </a:endParaRPr>
          </a:p>
          <a:p>
            <a:pPr algn="ctr"/>
            <a:endParaRPr lang="es-E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ush Script MT" pitchFamily="66" charset="0"/>
            </a:endParaRPr>
          </a:p>
          <a:p>
            <a:pPr algn="ctr"/>
            <a:endParaRPr lang="es-E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ush Script MT" pitchFamily="66" charset="0"/>
            </a:endParaRPr>
          </a:p>
          <a:p>
            <a:pPr algn="ctr"/>
            <a:endParaRPr lang="es-E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ush Script MT" pitchFamily="66" charset="0"/>
            </a:endParaRPr>
          </a:p>
          <a:p>
            <a:pPr algn="ctr"/>
            <a:endParaRPr lang="es-E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ush Script MT" pitchFamily="66" charset="0"/>
            </a:endParaRPr>
          </a:p>
          <a:p>
            <a:pPr algn="ctr"/>
            <a:endParaRPr lang="es-E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ush Script MT" pitchFamily="66" charset="0"/>
            </a:endParaRPr>
          </a:p>
          <a:p>
            <a:pPr algn="ctr"/>
            <a:endParaRPr lang="es-E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ush Script MT" pitchFamily="66" charset="0"/>
            </a:endParaRPr>
          </a:p>
          <a:p>
            <a:pPr algn="ctr"/>
            <a:endParaRPr lang="es-E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ush Script MT" pitchFamily="66" charset="0"/>
            </a:endParaRPr>
          </a:p>
          <a:p>
            <a:pPr algn="ctr"/>
            <a:endParaRPr lang="es-E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ush Script MT" pitchFamily="66" charset="0"/>
            </a:endParaRPr>
          </a:p>
          <a:p>
            <a:pPr algn="ctr"/>
            <a:endParaRPr lang="es-E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ush Script MT" pitchFamily="66" charset="0"/>
            </a:endParaRPr>
          </a:p>
          <a:p>
            <a:pPr algn="ctr"/>
            <a:endParaRPr lang="es-E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ush Script MT" pitchFamily="66" charset="0"/>
            </a:endParaRPr>
          </a:p>
          <a:p>
            <a:pPr algn="ctr"/>
            <a:r>
              <a:rPr lang="es-E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ush Script MT" pitchFamily="66" charset="0"/>
              </a:rPr>
              <a:t>|</a:t>
            </a:r>
            <a:endParaRPr lang="es-E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ush Script MT" pitchFamily="66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 rot="19568468">
            <a:off x="4798241" y="1347473"/>
            <a:ext cx="39033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6000" dirty="0" smtClean="0">
                <a:solidFill>
                  <a:schemeClr val="bg1"/>
                </a:solidFill>
                <a:latin typeface="Bradley Hand ITC" pitchFamily="66" charset="0"/>
              </a:rPr>
              <a:t>GRACIAS</a:t>
            </a:r>
            <a:endParaRPr lang="es-VE" sz="6000" dirty="0">
              <a:solidFill>
                <a:schemeClr val="bg1"/>
              </a:solidFill>
              <a:latin typeface="Bradley Hand ITC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PRINCIPIOS  FÍSICOS </a:t>
            </a:r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s-VE" dirty="0" smtClean="0"/>
              <a:t>MAXWELL   BOLTZMANN</a:t>
            </a:r>
          </a:p>
          <a:p>
            <a:pPr algn="ctr"/>
            <a:r>
              <a:rPr lang="es-VE" dirty="0" smtClean="0"/>
              <a:t>SIGLO XIX</a:t>
            </a:r>
            <a:endParaRPr lang="es-VE" dirty="0"/>
          </a:p>
        </p:txBody>
      </p:sp>
      <p:sp>
        <p:nvSpPr>
          <p:cNvPr id="7" name="6 Marcador de texto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es-VE" sz="1900" dirty="0" smtClean="0"/>
              <a:t>TEORIA CINÉTICA DE LOS GASES.</a:t>
            </a:r>
          </a:p>
          <a:p>
            <a:endParaRPr lang="es-VE" dirty="0"/>
          </a:p>
        </p:txBody>
      </p:sp>
      <p:pic>
        <p:nvPicPr>
          <p:cNvPr id="91138" name="Picture 2" descr="C:\Users\Usuario\Pictures\TERMO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31024" y="2514600"/>
            <a:ext cx="3492539" cy="3846513"/>
          </a:xfrm>
          <a:prstGeom prst="rect">
            <a:avLst/>
          </a:prstGeom>
          <a:noFill/>
        </p:spPr>
      </p:pic>
      <p:sp>
        <p:nvSpPr>
          <p:cNvPr id="8" name="7 Marcador de contenido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just">
              <a:buNone/>
            </a:pPr>
            <a:r>
              <a:rPr lang="es-VE" dirty="0" smtClean="0"/>
              <a:t>     </a:t>
            </a:r>
          </a:p>
          <a:p>
            <a:pPr algn="just">
              <a:buNone/>
            </a:pPr>
            <a:r>
              <a:rPr lang="es-VE" dirty="0" smtClean="0"/>
              <a:t>     CALOR    </a:t>
            </a:r>
          </a:p>
          <a:p>
            <a:r>
              <a:rPr lang="es-VE" dirty="0" smtClean="0"/>
              <a:t>MOVIMIENTOS   MOLECULARES</a:t>
            </a:r>
          </a:p>
          <a:p>
            <a:r>
              <a:rPr lang="es-VE" dirty="0" smtClean="0"/>
              <a:t>VIBRATILIDAD</a:t>
            </a:r>
            <a:endParaRPr lang="es-VE" dirty="0"/>
          </a:p>
        </p:txBody>
      </p:sp>
      <p:sp>
        <p:nvSpPr>
          <p:cNvPr id="9" name="8 Flecha derecha"/>
          <p:cNvSpPr/>
          <p:nvPr/>
        </p:nvSpPr>
        <p:spPr>
          <a:xfrm>
            <a:off x="6286512" y="2786058"/>
            <a:ext cx="357190" cy="48463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9 Flecha derecha"/>
          <p:cNvSpPr/>
          <p:nvPr/>
        </p:nvSpPr>
        <p:spPr>
          <a:xfrm>
            <a:off x="7215206" y="3500438"/>
            <a:ext cx="357190" cy="48463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7347" name="AutoShape 3" descr="data:image/jpg;base64,/9j/4AAQSkZJRgABAQAAAQABAAD/2wCEAAkGBhQSERUUEhQVFRUWFxgUFhcYFxwVFhgXFBQXFRUVGBUYHCYeGBkkGRcUHy8gIycpLCwsFR4xNTAqNSYrLCkBCQoKDgwOGg8PGiogHiQpLSwsKSkpKSwsKSwpLCwpKSksKSwpKSwsKSksKSwpKSwsLCwpLCkpKSwpKSwpLCwpLP/AABEIALgAuAMBIgACEQEDEQH/xAAbAAABBQEBAAAAAAAAAAAAAAAFAAIDBAYBB//EAD8QAAIBAgQCBwQIBQQCAwAAAAECEQADBBIhMQVBBhMiUWFxgTKRobEUI0JSYnKSwTOCstHwFiSi4QdDFZPx/8QAGgEAAgMBAQAAAAAAAAAAAAAAAwQBAgUABv/EACwRAAICAQQABAUEAwAAAAAAAAABAgMRBBIhMRMiMkEFFDNhcUJRkaEjUoH/2gAMAwEAAhEDEQA/APQekF4m6ROgjShJA9RU927nYt31Ew0Phr7ucV5iyW6TaPS1R8OCTGhedPsuDodarcO4XexclXNq3sI9phzObkPKrmP6IXrKlrV1rgMA237REmCysdaLGiU+hezVQi8MWGsXbzFbCAgaM7khB4CNSe+m4mxesFevRMrGA9skgHlmDDSe+tpw3AratqijQAeZPefGhnSxvqOrAzPcZUQcpmZJ5DSnvk47OuTPernu+xn30qMPrV+7w+6LgS6EUuJRkzZSyjVCGJ7UCZ2qnicO1uQw2kju99IOqUOGaVV0LFxwRXcf2siAu3dy8ydh86IYfo3iLoBa6qTyVZPlLf2qLofhVYZ21Ldr3n/BW1BpjT0KfL9hLUXuLxEx1zoliQOziFY7dq3OnpFUMVYv2I+kIuUmBcScoPcwOqz37V6EDUOKw6urKwlWBUg+NNPRwaeAEdXOLMJ1kgV0GKgHYZrZ+wxXxgaCe8xXetrKlBxlg3YS3pM61wU1r9QO+tcB+GlXSCYRMb3/AO05bnjVfrKjLV2CdpbLxXA9Vj505WrsHbcE1dFQ5jXc1dg7A8OcwA7xSplpu0PMUqsDaLquKRuT6iKlvpUOWgJnFjgHSFMKht3luALJBClww8I5+Fa7hWKe5bDumQtqFnMQp2JPInurB4+0WtkDfRh6GYj0rQcI6WhkGbWNCe4jcEcq1NLfFLDMjVaZ7t0TUGmyD5j1is7xXplaVSLTZ7ukIAWPqB7PrQLhPHcV17BLaXnujMyzlW1GglhyP7U340d2BPwZbcmg40LzX7fUqItKbkuOyzHTqweTRJms1xjjr3/YtO2hU5fZVtQRmO5kbeVbzB27mQdaVLGZyAhdeQn50F+nYfD2+qtA3IJMLEAkySz7DUx31TUVprKJ083GXCKnRG8FtKrjKQsQdDIrUNiVUSWFeeYvG3XY5WS2PwgufKTv6VG9hom7iWCx9pxb/wCIMms+qx15SH7dNue+Twegrxe1MZxVvODtXj+LxeHUHq7j3DBg2yzgkaxMRXo/R52u4RM2ZSyRqIYSImnq7pt4aErqoQ9LyY3FY9HxV+CJz6DXXKIMd+tSeVaHjvRgNh7aW1IdXQBx7QXNDvPfEnzoRiuAXLd82bU3cy9YpdssQe0pMbmRFL3aaTbaQ/p9bGMVGQJez1lxLZJCnVo0O+091aPG9F7VpVe2MqbOupHa+2ByaYHrQfhWHZ76XMuW0HNssdwy8iO7NpPjW44th2awyp7RgCN/aGo8hPuqaqXnzIFqNVlpwZ59i7gtzmMAb9/hp41Al9tC1t0Q6BjtPj3CtVheARjAlxutCoL4Lb5ickGNCBuKPcVwitYuBlBGRjrpsJ19aj5aWQz+I9YR5/pXA1K3lYDIc5ygkAEEaa7jtelcUSY593P3Uu4uLwzThZGcU0SBtK4GkVyK6AKoXaOcwfGu1wjalVsEYCIuTXM1R542ppegbSmCbrO7T/OVVb+Btue0gPjt8t6kJpAxoK5LBO1PsVtFQZVVVH4RHx3J86d0e40uFZ1uW7jFmkOq5pEaSeUU1dacTRYS2sDZTGccGn4LxtsVduDLktIAsNBdmcTm0PZEaRWU4vwPF236iybS2ASyOdwrmTn+8VPwNNt8RbC3DdtlSGjrLbHKGjYqfvRpVy50ne8sm0CZIAmAqHcFyNTIXYcq1oWxsj5uDFnp51z8vI/B/wDjW40G/i3P4bQyj3mflRrCdCMFa1NpXI1zXDnMjn2jFZu7xLFXFAe/GkHq1y/8jr8KgGGB0Ys/fnYv8NqF8zXFcIOtFbPmTD/SLpBhbagIUL2yCFUA6bMogRqNKj4N01tJaCm3eMEhYtkkruCTQm1hwuyhfIAfKnk0B61t9B18Pj7sPf66Q+zYvn+UL/UaqXul5zZ1wjF4yhi6gx3aGhJNdio+cmy8fh1a9yynS28JjCKJMkZl37/Gpf8AXd/nhjP5lP70OZqbcYASSAO8mPnVfmJBfkqvcJJ05hs74dw0ZZCnaZ5eNXm6eYW4MlzMA24ZSB/esjiOLqoOXteI0X9R0oBxHpMGBX2tuwuiz4sdT6UxXZbLoUuooiuz1bEYa1jOoazcAt282YoYbKVACA8gambodhcsCyo721zT35pmsB/44sYi5i+uEW7Sgqyr2QSRtl516VxfA3LyhEuG2p9tlEuV7lOy+e9H8su+TOlmD4Zh71kKoObMczrPMhXIB9AAPGoaJ8d4E+HRXW41y2vZKvGZRyZWUCY5g++h2XlWdbHbLg3dLbvrGTSqRRy86VDyNjlNSmDUCipQ1VaOG5qbNNv4lVEsf3J8gN6iAZtT2B3faPmeVSl+5XI67jFXT2m+6up9Y2HnTctxtzkB7tXPrsPdU9qyoEKI/wA76kiuyRjPZXTBqusSe86n3mpi3f76kU99Ru3foPHSq5JwkcNynA+lVXxdtd3UnuBk+4TUTcXUbBz6BR72q6g37FXYly2Eg1PC99Z2/wBJ1H2ra+pc+5dKH4npeh0zXHPcItr8O1Vlp5sBLUwRqr15U9pgPMgfA1Ufiyx2QzeMZV/U0A+lZe3i8Td1tWQg+9lk/rfWp16J3rmt+95xLf8AVFVEY+pg3qZteRFrG9J1UkZ1Hgn1jfqMKPjQw8auXTFm0WP3n+sPx7IopY4FhLXtHO3cTmPoq0fwHDrzj6mwVXvaLa+cbn3VZShH0Rb/ACDlufNkkvsjJW+jN+8Qb7x4e03hpsvxq/h0wuHYqqszjdsucg89eXurdYToUzwcRcn8FsZF9W9o/CtBgeCWbIi3bVeRganzO5oiVk+xd31w9C5AHQzhl1Wa8YRLoBFuQxnk5YaCRGgrV3rwVSzAwokwJOncBQXhvF7NoFGuopVmhZkjtHcDYedGDjEg9pYC5jqNF3nfanKobUITm5yyzJcf6TW8Rb6uxLyRnJUqFGkg5oOY91B7w12j/IpYjEi5fvXUJKOwynvCgDMPAmdaaXrM1E90uDd0lShBNnLDwfQilSOxpUHA6Ot127IUkDMQDA7z3Cki/KnofCob5yjpLOUZFeJ3Fcm51yuRMdWreg7hUn+onn/2+XUj50U4pmOKs5XKEqwmM22ux8q7OKBP8FxPihj10pvMWllGdtmpNbuEDR0meNrn/wBVQP0mvGcqXI/KP7aUcs4jFO7ImEYssZhm0g7Eaa1Hau4t5KWGIBymEJAI3B76uo452AnauvEM8eOXm3tu3gWf5AUy5exBBIsKg+8wMepc1sLFpyO3cdDzUYRyR6zTMdw23cQq+IvmRt1DKJ5EjLU7kv0gnOP+7ZkbVjEP7Ln+QaehAHzqZei11j28x8yP3mjWHsYtbJZWtsttghBtuG12YqI0I19adeOKRZfqwNpNq4Brtv31zsl+k6PhY8zbKOH6LBd7Kt+a7p7gKv2MObfs4S35qwP9QpH6aPs2zO0IdR5Zq6j4zrEtlLQzyQcpiBuSJmhOU5dv+w6lUuk/4IrnFnmLhNkcvq5A/mMijCcGRkDOz3CSo1bs6n7ogVn8fYxFy0Q7rlzhCFWJ1ic0wKMWRfyhVFtVgbszHYbQBB03ocorgIm3nBueG8Hw2HuZEVRcIzRGsbT4a1exGHuk9i4qL+TMfeTFeaYixiPbN89YuoaDMLqFJJjL4RyrRdFXbF2wcRevl94Di2CJ0IyAGKeqsqxhGZbRbHmTNDdwt4anF5fO3bA+JoRjuNMgI+m2nO2UWi7GeX1ZkGiydEcLubQc97ln/qNEcNgrdvS2ip+VQPjTYqZHo1jCtwWLmEWytzMVc6NdjUkqZaTPM0E6QXLH0kpbBi2YYjMLYze1aJ7pgxtW54gR9Kw2mp62D3dledVOmOEZsMyomYEguRC5VHaZtd9vOhz6Zet4ksmWZ/KO4aAUwCuowYSNjqPEGnhawuuD1CfGURvtSp963Xasmi2SNTTudduaMRTa4kFcRf8A3OH/AJp91FTr/egvSAxdsNtDx76Mnwok/SsgK355INcO4hLNBAYYZz6qwAO9F+jVjILibdsP+pVJPvmsLjMWbTKw+0DbP8w2rcdHuII9xgp16u3I212NP0WLbhmLqqHGe5FvpFjblnDXLlpczqsqDt4k98DWKG8JwQxFpL30q++YSSrhFBjUZQNKLnitsi9BzGzo4G8xmj1FB+HcHsX16+yLuGdic3Vtk137S6qdDvFMOGRLI49HIuNBZkuoUvF3JefssD8I8KFDo/bZraXbABW3cLKzFgxXRGgk8qu469ew9xEGKz5iNLloXMoJgFipUiTzpIMWMRdY9QxS2oJ7aiNdhrQ3X5WWTMxa+joEQ2QdWVu9QDAbf00qfG8Nsi5bhABkc6EgaREmdqF43D3puuer7c6dqAJnQxpVpzeZv/WMttddWBDjltrWVKDXTNiEOVlFR+C/xVCEEwyNmOWT3a6a1ftcJTKNXBgbOfXektm6d7iDu7Gv9VOXBSfrGZ/CQF/SN66U3+40ofYr4K8xe4sl7KjKGbv+0AftDxqxw69dw7lrIa4GGUDcKRsDG451y/YNy5btCAsgtO2WdFgb16Ng+HIiBUQKO4DTXwotUHN8cCmotjWsNZM50a6WO4ZMTAdGgmIGu0VrEuSARzoDx3owLrC5bOV12ExbPi0Dep+jlu+q5b4AywAZkuRMsI2G0U9B2xfmMuex8otYtJv2CeXWR+kUP6U4lwLSKyqLtzq2++QRqEnQGKI4s/X2fHP/AEiqHF+FYcFr18ZzEKHMhfC2vInw50x2BM5xDD27TZLeoXQDeI5TVUHWmWbZAhpkTvqQJlQe8gGDTorDnhSaPUU/TQ9l0JpVxW01pVUKMuNJmIrlOVa5FcWYD6T6LbbktxT8aOqs7bQDQjpRanDOe6D7jRbAPNpPFV+VEk/8aFo8WP8ABDicGHKEk9hs0eMEfOKL9GWjGDXdD/x1/eqRSrvAbf8AurZ8GX9QArq23JFNUkq5MuWkKDEHldS658WDwo8dKg4T0kGHd0uKAhRboM88iqR8BVrGt9Qo+695D6Kf3isvxiwcqkAtCqpj8QWflWlqbHDBj6epWZyG349ZOHuXYl7lwTGphWhQfdWk4dDG83eR6DKKxHEMOFQaQAVPxrbcEcHrSNiw/pFDqvdjafRN9Kqxgx/EVzFwBEkiqGBvZmPMZFFFeLGbzQCO1rQng1hlDFtDmgD8IMg0g12bceVFhErXQK4004vS4ZlbF4QXFgyCJhgYI9aOdEek1y7cNh8n1YgQGzsBpmM6D96Fn4VRvkpftuHe2HIS4ynWB7IGmndp301Ra4yENXUpxyepwK4FqOwdBrOg1mTtzPM1Ma28Z5MEHcRENbbueP1Cs1xvG3BiLbX0RQhY2lVs1ySIFx9gFjl41puLiFQ91xD/AN1gcdiUuYq8bTZrcjWc3a1zgE6xMaUK+WyAxpq99iTOMx1JMkkn31xDSYUlMViPl5PSrC4Q/ka7XQd9KVQQJV+ddPpTk2iOZ86TCol2SC+kEfRrn5f3q3wv+BbM/ZHyqLjVodRc/KflTuAmcNa/LRH9MA/qP8FwLFEuDqBcRjycD3g1RY8udWsE4CluSkN7ga6l+dfkHrHmqRe4goGDuMeVy4f1GKBWbhAB/CPkKv8ASLEf7K2u2eGb+YzQyw3ZHhI+NOa2ak8L2FdDXhZfuLHElGn/ACa2PRcfVv8AmH9IrM2LAuZgdspJ/vWt4PbALRoIT17A1quii22ynxCayomV4qPrn86qSaK9JLBW8T3iaEzPKlLVibRp0NSriyRT41wGuDTXlSNDYY7n5VBfQMIbznmNd6ezUpqFwVfWDQ9BySty51hdWbQNq8qMpJbaO4AVqmuACTtXmvCMQ2FvKwLvb7Q6sbieflPuo1f6V3Wt3M+GZQwKKZB7R01APsxrPOtvT2pw5Z53UUyjPGCbpfxlxkSyAWBW6zE9kCSEEjeSDWYtIVLZozMxcgbAsZIFWcTcSzh8iAsSUzuzEkle6dl7gKiOvzpbVWqTxHo0NDS4ZckIiaVvekKdbMUiabLCilTc5ApVQqND7z309lpgGp86ny1M3yS2VMdbzW2H4WHwqn0Yf/a2vAH4E0UYTI8/iKDdF2+oI+67L8alSzW/yAf1AsW50icykciIaO6lPfVfF4k20LKuYjWJ5cyKqs54DS27eSTiTM6EbwsKOXZGgFR4JSLaTvEn13pmG4slwBlOmngfWrojlVpSl+oqopNNLgj+klFcr90g+UbUX4X0lAY5hB6u2NNRtQu6sqR4H5UP4SSys8RJgT3LoKLXdKtPaAtohZNZDnF8f1z5oiNPOh7iNqeVrjWz6UCU9zyxmuCgtqGg10ClG9cA91QXGk03WadecKJJ02rpgeUTVkQmNrqXe/5/tXEYHUbco1EedNLVKykcsSwyDiZ+qb0Puq1bGg8h8qpcV/hN6fOrVrYeQ+Qq2MxRWPY9qbb1Ncc122Kr7F30W1X3UqQelQ+QXJwe035jUgIqC97bD8Rp6rVrV5miVyh5OtZjhnExhnuW7wZAzl0YjsEHxrTs2tQ3sOriHAYeImursS4l0DnFy9I21fR9UZWHgw+VVeI3NCNQSCPhVa90Tw51VWQ96MRHjFZ7j2fClQt9nmdCQYjkRTFMIN+Vg3dKrmaCGHUhVZdx2SORA3nxq5exbC3KNl5g93kKzmHxmJAJVM4PaPYIgnepnxOJVDNoZTrvEf53U3KncWWphh8PBrMHxMNo4hhv3eflV9l924I2rzi50kuEgBBmGggn9quW+lV06dUSe4Ez8KHPRSlygMdbTnDeDdBe+quOxTCFtjttsTqAPvN4VnE6Yumj2bg89P21pmH6XkFnNi4SxnNyy8l2pdaSxPotPV1+0jUYdy6gnyPnz+NSMQokmANydqyNrpVdRWcWHyFpkzl18hQ/inSW87LmRVA1CE6NOxOs0RaOxv8AYh62pLs02JxguCY7EwoO7Enc1YxuOEC2urkQR3KNGJ+VZS2+LvQwyiNjAUT4T3Vy5wDGmWIZp3h9/kaKtPFepo56jjKi2aLhmIVFYMyqikxJj3VDiOlVlTCFrjcgomshe4ddsnNdsmPx6g+oOlaXhXSTDKolOqP2sqSvvFdOmMVuXIOGpcvK/KS5r+KgMnVWpDGT22jkKOCY5j9v+6ZYxSOAyOGHhr6VLE0tJt+2DQhHHvkWSaQmkrwakZtJoRcchpVGrzSrsEYLV1IuN+Y04jvPuruISXbwY1xWql/1GCh6RFaaRUoTSlGlCySCuPJdNhhZ0b/lHOKCdHsVhkGRwFu/aNwTmPiTtWuc1Qx3CbV7+IgJ79j76ZrtSjtf8gJ1ty3otB5Gmo85EVjenN8h0T7OWY5EnTX3US/0kya2L9y3GwPaHlQ3jHAsXdIL5LhUQCvZPu50xp1XCaalwL3ucq9uGXej3B0bDoQACZk/91Xw1l8PirgtNbEwfrYy6jkO71pcLx2Jw9sWzhWYCYaTz8Iqa/xvP/FwTnv7M/Gi7pqcucp/cHNQsrSa6+wT42+ILgZLN6UGRkRis905tAO+qeJTFFsmW2QICsFbJBHantaR8aF2MZkGW3bxaLvlUiB5AipBxFjoUxp9QPkKv4k8cC601L7HcX65c1kXxkIHYQQx/CU1q5gej6qiZkXMBqfGo8FxMWwQmEvgk7mCT5kmrKccuHbC3p81FCstsawhyiqit7u/+MK2MKgHeamFCf8A5HFHbDAfmuAfKozaxrTL2rfgoLn9RpN1t8ykv5HPFz0m/wADul0fRHnwjznegPR3itu3YKlTdcsSECzodpo23RsP/Hu3Lp88q/pFEMLhktgBVCxpoI+O9MK2MIbewHgTnPd1/YN6OcMa0jFwFLsWyjZQeVFlNPcUxlNAc9zyxyEVBKKEBSPvriCN6mt2xUZLEeU+VdqQ7amuVXJ2QjcSLlyB9o1zqppUqHf9R/kUg3tGMDXGpUqGGGMlNVTXaVXRJ1hFJhXKVSdgWtOUHxrlKoeUc+xzVCzxSpVK7Iic6wnv99cYUqVcXSOsKZ765SriF2cCU11iu0qtuxwgjWTopAUqVScIKKetsk6AnwFKlXA5vBzIfGuUqVWLJn//2Q=="/>
          <p:cNvSpPr>
            <a:spLocks noChangeAspect="1" noChangeArrowheads="1"/>
          </p:cNvSpPr>
          <p:nvPr/>
        </p:nvSpPr>
        <p:spPr bwMode="auto">
          <a:xfrm>
            <a:off x="77788" y="-838200"/>
            <a:ext cx="1752600" cy="1752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VE"/>
          </a:p>
        </p:txBody>
      </p:sp>
      <p:sp>
        <p:nvSpPr>
          <p:cNvPr id="57349" name="AutoShape 5" descr="data:image/jpg;base64,/9j/4AAQSkZJRgABAQAAAQABAAD/2wCEAAkGBhQSERUUEhQVFRUWFxgUFhcYFxwVFhgXFBQXFRUVGBUYHCYeGBkkGRcUHy8gIycpLCwsFR4xNTAqNSYrLCkBCQoKDgwOGg8PGiogHiQpLSwsKSkpKSwsKSwpLCwpKSksKSwpKSwsKSksKSwpKSwsLCwpLCkpKSwpKSwpLCwpLP/AABEIALgAuAMBIgACEQEDEQH/xAAbAAABBQEBAAAAAAAAAAAAAAAFAAIDBAYBB//EAD8QAAIBAgQCBwQIBQQCAwAAAAECEQADBBIhMQVBBhMiUWFxgTKRobEUI0JSYnKSwTOCstHwFiSi4QdDFZPx/8QAGgEAAgMBAQAAAAAAAAAAAAAAAwQBAgUABv/EACwRAAICAQQABAUEAwAAAAAAAAABAgMRBBIhMRMiMkEFFDNhcUJRkaEjUoH/2gAMAwEAAhEDEQA/APQekF4m6ROgjShJA9RU927nYt31Ew0Phr7ucV5iyW6TaPS1R8OCTGhedPsuDodarcO4XexclXNq3sI9phzObkPKrmP6IXrKlrV1rgMA237REmCysdaLGiU+hezVQi8MWGsXbzFbCAgaM7khB4CNSe+m4mxesFevRMrGA9skgHlmDDSe+tpw3AratqijQAeZPefGhnSxvqOrAzPcZUQcpmZJ5DSnvk47OuTPernu+xn30qMPrV+7w+6LgS6EUuJRkzZSyjVCGJ7UCZ2qnicO1uQw2kju99IOqUOGaVV0LFxwRXcf2siAu3dy8ydh86IYfo3iLoBa6qTyVZPlLf2qLofhVYZ21Ldr3n/BW1BpjT0KfL9hLUXuLxEx1zoliQOziFY7dq3OnpFUMVYv2I+kIuUmBcScoPcwOqz37V6EDUOKw6urKwlWBUg+NNPRwaeAEdXOLMJ1kgV0GKgHYZrZ+wxXxgaCe8xXetrKlBxlg3YS3pM61wU1r9QO+tcB+GlXSCYRMb3/AO05bnjVfrKjLV2CdpbLxXA9Vj505WrsHbcE1dFQ5jXc1dg7A8OcwA7xSplpu0PMUqsDaLquKRuT6iKlvpUOWgJnFjgHSFMKht3luALJBClww8I5+Fa7hWKe5bDumQtqFnMQp2JPInurB4+0WtkDfRh6GYj0rQcI6WhkGbWNCe4jcEcq1NLfFLDMjVaZ7t0TUGmyD5j1is7xXplaVSLTZ7ukIAWPqB7PrQLhPHcV17BLaXnujMyzlW1GglhyP7U340d2BPwZbcmg40LzX7fUqItKbkuOyzHTqweTRJms1xjjr3/YtO2hU5fZVtQRmO5kbeVbzB27mQdaVLGZyAhdeQn50F+nYfD2+qtA3IJMLEAkySz7DUx31TUVprKJ083GXCKnRG8FtKrjKQsQdDIrUNiVUSWFeeYvG3XY5WS2PwgufKTv6VG9hom7iWCx9pxb/wCIMms+qx15SH7dNue+Twegrxe1MZxVvODtXj+LxeHUHq7j3DBg2yzgkaxMRXo/R52u4RM2ZSyRqIYSImnq7pt4aErqoQ9LyY3FY9HxV+CJz6DXXKIMd+tSeVaHjvRgNh7aW1IdXQBx7QXNDvPfEnzoRiuAXLd82bU3cy9YpdssQe0pMbmRFL3aaTbaQ/p9bGMVGQJez1lxLZJCnVo0O+091aPG9F7VpVe2MqbOupHa+2ByaYHrQfhWHZ76XMuW0HNssdwy8iO7NpPjW44th2awyp7RgCN/aGo8hPuqaqXnzIFqNVlpwZ59i7gtzmMAb9/hp41Al9tC1t0Q6BjtPj3CtVheARjAlxutCoL4Lb5ickGNCBuKPcVwitYuBlBGRjrpsJ19aj5aWQz+I9YR5/pXA1K3lYDIc5ygkAEEaa7jtelcUSY593P3Uu4uLwzThZGcU0SBtK4GkVyK6AKoXaOcwfGu1wjalVsEYCIuTXM1R542ppegbSmCbrO7T/OVVb+Btue0gPjt8t6kJpAxoK5LBO1PsVtFQZVVVH4RHx3J86d0e40uFZ1uW7jFmkOq5pEaSeUU1dacTRYS2sDZTGccGn4LxtsVduDLktIAsNBdmcTm0PZEaRWU4vwPF236iybS2ASyOdwrmTn+8VPwNNt8RbC3DdtlSGjrLbHKGjYqfvRpVy50ne8sm0CZIAmAqHcFyNTIXYcq1oWxsj5uDFnp51z8vI/B/wDjW40G/i3P4bQyj3mflRrCdCMFa1NpXI1zXDnMjn2jFZu7xLFXFAe/GkHq1y/8jr8KgGGB0Ys/fnYv8NqF8zXFcIOtFbPmTD/SLpBhbagIUL2yCFUA6bMogRqNKj4N01tJaCm3eMEhYtkkruCTQm1hwuyhfIAfKnk0B61t9B18Pj7sPf66Q+zYvn+UL/UaqXul5zZ1wjF4yhi6gx3aGhJNdio+cmy8fh1a9yynS28JjCKJMkZl37/Gpf8AXd/nhjP5lP70OZqbcYASSAO8mPnVfmJBfkqvcJJ05hs74dw0ZZCnaZ5eNXm6eYW4MlzMA24ZSB/esjiOLqoOXteI0X9R0oBxHpMGBX2tuwuiz4sdT6UxXZbLoUuooiuz1bEYa1jOoazcAt282YoYbKVACA8gambodhcsCyo721zT35pmsB/44sYi5i+uEW7Sgqyr2QSRtl516VxfA3LyhEuG2p9tlEuV7lOy+e9H8su+TOlmD4Zh71kKoObMczrPMhXIB9AAPGoaJ8d4E+HRXW41y2vZKvGZRyZWUCY5g++h2XlWdbHbLg3dLbvrGTSqRRy86VDyNjlNSmDUCipQ1VaOG5qbNNv4lVEsf3J8gN6iAZtT2B3faPmeVSl+5XI67jFXT2m+6up9Y2HnTctxtzkB7tXPrsPdU9qyoEKI/wA76kiuyRjPZXTBqusSe86n3mpi3f76kU99Ru3foPHSq5JwkcNynA+lVXxdtd3UnuBk+4TUTcXUbBz6BR72q6g37FXYly2Eg1PC99Z2/wBJ1H2ra+pc+5dKH4npeh0zXHPcItr8O1Vlp5sBLUwRqr15U9pgPMgfA1Ufiyx2QzeMZV/U0A+lZe3i8Td1tWQg+9lk/rfWp16J3rmt+95xLf8AVFVEY+pg3qZteRFrG9J1UkZ1Hgn1jfqMKPjQw8auXTFm0WP3n+sPx7IopY4FhLXtHO3cTmPoq0fwHDrzj6mwVXvaLa+cbn3VZShH0Rb/ACDlufNkkvsjJW+jN+8Qb7x4e03hpsvxq/h0wuHYqqszjdsucg89eXurdYToUzwcRcn8FsZF9W9o/CtBgeCWbIi3bVeRganzO5oiVk+xd31w9C5AHQzhl1Wa8YRLoBFuQxnk5YaCRGgrV3rwVSzAwokwJOncBQXhvF7NoFGuopVmhZkjtHcDYedGDjEg9pYC5jqNF3nfanKobUITm5yyzJcf6TW8Rb6uxLyRnJUqFGkg5oOY91B7w12j/IpYjEi5fvXUJKOwynvCgDMPAmdaaXrM1E90uDd0lShBNnLDwfQilSOxpUHA6Ot127IUkDMQDA7z3Cki/KnofCob5yjpLOUZFeJ3Fcm51yuRMdWreg7hUn+onn/2+XUj50U4pmOKs5XKEqwmM22ux8q7OKBP8FxPihj10pvMWllGdtmpNbuEDR0meNrn/wBVQP0mvGcqXI/KP7aUcs4jFO7ImEYssZhm0g7Eaa1Hau4t5KWGIBymEJAI3B76uo452AnauvEM8eOXm3tu3gWf5AUy5exBBIsKg+8wMepc1sLFpyO3cdDzUYRyR6zTMdw23cQq+IvmRt1DKJ5EjLU7kv0gnOP+7ZkbVjEP7Ln+QaehAHzqZei11j28x8yP3mjWHsYtbJZWtsttghBtuG12YqI0I19adeOKRZfqwNpNq4Brtv31zsl+k6PhY8zbKOH6LBd7Kt+a7p7gKv2MObfs4S35qwP9QpH6aPs2zO0IdR5Zq6j4zrEtlLQzyQcpiBuSJmhOU5dv+w6lUuk/4IrnFnmLhNkcvq5A/mMijCcGRkDOz3CSo1bs6n7ogVn8fYxFy0Q7rlzhCFWJ1ic0wKMWRfyhVFtVgbszHYbQBB03ocorgIm3nBueG8Hw2HuZEVRcIzRGsbT4a1exGHuk9i4qL+TMfeTFeaYixiPbN89YuoaDMLqFJJjL4RyrRdFXbF2wcRevl94Di2CJ0IyAGKeqsqxhGZbRbHmTNDdwt4anF5fO3bA+JoRjuNMgI+m2nO2UWi7GeX1ZkGiydEcLubQc97ln/qNEcNgrdvS2ip+VQPjTYqZHo1jCtwWLmEWytzMVc6NdjUkqZaTPM0E6QXLH0kpbBi2YYjMLYze1aJ7pgxtW54gR9Kw2mp62D3dledVOmOEZsMyomYEguRC5VHaZtd9vOhz6Zet4ksmWZ/KO4aAUwCuowYSNjqPEGnhawuuD1CfGURvtSp963Xasmi2SNTTudduaMRTa4kFcRf8A3OH/AJp91FTr/egvSAxdsNtDx76Mnwok/SsgK355INcO4hLNBAYYZz6qwAO9F+jVjILibdsP+pVJPvmsLjMWbTKw+0DbP8w2rcdHuII9xgp16u3I212NP0WLbhmLqqHGe5FvpFjblnDXLlpczqsqDt4k98DWKG8JwQxFpL30q++YSSrhFBjUZQNKLnitsi9BzGzo4G8xmj1FB+HcHsX16+yLuGdic3Vtk137S6qdDvFMOGRLI49HIuNBZkuoUvF3JefssD8I8KFDo/bZraXbABW3cLKzFgxXRGgk8qu469ew9xEGKz5iNLloXMoJgFipUiTzpIMWMRdY9QxS2oJ7aiNdhrQ3X5WWTMxa+joEQ2QdWVu9QDAbf00qfG8Nsi5bhABkc6EgaREmdqF43D3puuer7c6dqAJnQxpVpzeZv/WMttddWBDjltrWVKDXTNiEOVlFR+C/xVCEEwyNmOWT3a6a1ftcJTKNXBgbOfXektm6d7iDu7Gv9VOXBSfrGZ/CQF/SN66U3+40ofYr4K8xe4sl7KjKGbv+0AftDxqxw69dw7lrIa4GGUDcKRsDG451y/YNy5btCAsgtO2WdFgb16Ng+HIiBUQKO4DTXwotUHN8cCmotjWsNZM50a6WO4ZMTAdGgmIGu0VrEuSARzoDx3owLrC5bOV12ExbPi0Dep+jlu+q5b4AywAZkuRMsI2G0U9B2xfmMuex8otYtJv2CeXWR+kUP6U4lwLSKyqLtzq2++QRqEnQGKI4s/X2fHP/AEiqHF+FYcFr18ZzEKHMhfC2vInw50x2BM5xDD27TZLeoXQDeI5TVUHWmWbZAhpkTvqQJlQe8gGDTorDnhSaPUU/TQ9l0JpVxW01pVUKMuNJmIrlOVa5FcWYD6T6LbbktxT8aOqs7bQDQjpRanDOe6D7jRbAPNpPFV+VEk/8aFo8WP8ABDicGHKEk9hs0eMEfOKL9GWjGDXdD/x1/eqRSrvAbf8AurZ8GX9QArq23JFNUkq5MuWkKDEHldS658WDwo8dKg4T0kGHd0uKAhRboM88iqR8BVrGt9Qo+695D6Kf3isvxiwcqkAtCqpj8QWflWlqbHDBj6epWZyG349ZOHuXYl7lwTGphWhQfdWk4dDG83eR6DKKxHEMOFQaQAVPxrbcEcHrSNiw/pFDqvdjafRN9Kqxgx/EVzFwBEkiqGBvZmPMZFFFeLGbzQCO1rQng1hlDFtDmgD8IMg0g12bceVFhErXQK4004vS4ZlbF4QXFgyCJhgYI9aOdEek1y7cNh8n1YgQGzsBpmM6D96Fn4VRvkpftuHe2HIS4ynWB7IGmndp301Ra4yENXUpxyepwK4FqOwdBrOg1mTtzPM1Ma28Z5MEHcRENbbueP1Cs1xvG3BiLbX0RQhY2lVs1ySIFx9gFjl41puLiFQ91xD/AN1gcdiUuYq8bTZrcjWc3a1zgE6xMaUK+WyAxpq99iTOMx1JMkkn31xDSYUlMViPl5PSrC4Q/ka7XQd9KVQQJV+ddPpTk2iOZ86TCol2SC+kEfRrn5f3q3wv+BbM/ZHyqLjVodRc/KflTuAmcNa/LRH9MA/qP8FwLFEuDqBcRjycD3g1RY8udWsE4CluSkN7ga6l+dfkHrHmqRe4goGDuMeVy4f1GKBWbhAB/CPkKv8ASLEf7K2u2eGb+YzQyw3ZHhI+NOa2ak8L2FdDXhZfuLHElGn/ACa2PRcfVv8AmH9IrM2LAuZgdspJ/vWt4PbALRoIT17A1quii22ynxCayomV4qPrn86qSaK9JLBW8T3iaEzPKlLVibRp0NSriyRT41wGuDTXlSNDYY7n5VBfQMIbznmNd6ezUpqFwVfWDQ9BySty51hdWbQNq8qMpJbaO4AVqmuACTtXmvCMQ2FvKwLvb7Q6sbieflPuo1f6V3Wt3M+GZQwKKZB7R01APsxrPOtvT2pw5Z53UUyjPGCbpfxlxkSyAWBW6zE9kCSEEjeSDWYtIVLZozMxcgbAsZIFWcTcSzh8iAsSUzuzEkle6dl7gKiOvzpbVWqTxHo0NDS4ZckIiaVvekKdbMUiabLCilTc5ApVQqND7z309lpgGp86ny1M3yS2VMdbzW2H4WHwqn0Yf/a2vAH4E0UYTI8/iKDdF2+oI+67L8alSzW/yAf1AsW50icykciIaO6lPfVfF4k20LKuYjWJ5cyKqs54DS27eSTiTM6EbwsKOXZGgFR4JSLaTvEn13pmG4slwBlOmngfWrojlVpSl+oqopNNLgj+klFcr90g+UbUX4X0lAY5hB6u2NNRtQu6sqR4H5UP4SSys8RJgT3LoKLXdKtPaAtohZNZDnF8f1z5oiNPOh7iNqeVrjWz6UCU9zyxmuCgtqGg10ClG9cA91QXGk03WadecKJJ02rpgeUTVkQmNrqXe/5/tXEYHUbco1EedNLVKykcsSwyDiZ+qb0Puq1bGg8h8qpcV/hN6fOrVrYeQ+Qq2MxRWPY9qbb1Ncc122Kr7F30W1X3UqQelQ+QXJwe035jUgIqC97bD8Rp6rVrV5miVyh5OtZjhnExhnuW7wZAzl0YjsEHxrTs2tQ3sOriHAYeImursS4l0DnFy9I21fR9UZWHgw+VVeI3NCNQSCPhVa90Tw51VWQ96MRHjFZ7j2fClQt9nmdCQYjkRTFMIN+Vg3dKrmaCGHUhVZdx2SORA3nxq5exbC3KNl5g93kKzmHxmJAJVM4PaPYIgnepnxOJVDNoZTrvEf53U3KncWWphh8PBrMHxMNo4hhv3eflV9l924I2rzi50kuEgBBmGggn9quW+lV06dUSe4Ez8KHPRSlygMdbTnDeDdBe+quOxTCFtjttsTqAPvN4VnE6Yumj2bg89P21pmH6XkFnNi4SxnNyy8l2pdaSxPotPV1+0jUYdy6gnyPnz+NSMQokmANydqyNrpVdRWcWHyFpkzl18hQ/inSW87LmRVA1CE6NOxOs0RaOxv8AYh62pLs02JxguCY7EwoO7Enc1YxuOEC2urkQR3KNGJ+VZS2+LvQwyiNjAUT4T3Vy5wDGmWIZp3h9/kaKtPFepo56jjKi2aLhmIVFYMyqikxJj3VDiOlVlTCFrjcgomshe4ddsnNdsmPx6g+oOlaXhXSTDKolOqP2sqSvvFdOmMVuXIOGpcvK/KS5r+KgMnVWpDGT22jkKOCY5j9v+6ZYxSOAyOGHhr6VLE0tJt+2DQhHHvkWSaQmkrwakZtJoRcchpVGrzSrsEYLV1IuN+Y04jvPuruISXbwY1xWql/1GCh6RFaaRUoTSlGlCySCuPJdNhhZ0b/lHOKCdHsVhkGRwFu/aNwTmPiTtWuc1Qx3CbV7+IgJ79j76ZrtSjtf8gJ1ty3otB5Gmo85EVjenN8h0T7OWY5EnTX3US/0kya2L9y3GwPaHlQ3jHAsXdIL5LhUQCvZPu50xp1XCaalwL3ucq9uGXej3B0bDoQACZk/91Xw1l8PirgtNbEwfrYy6jkO71pcLx2Jw9sWzhWYCYaTz8Iqa/xvP/FwTnv7M/Gi7pqcucp/cHNQsrSa6+wT42+ILgZLN6UGRkRis905tAO+qeJTFFsmW2QICsFbJBHantaR8aF2MZkGW3bxaLvlUiB5AipBxFjoUxp9QPkKv4k8cC601L7HcX65c1kXxkIHYQQx/CU1q5gej6qiZkXMBqfGo8FxMWwQmEvgk7mCT5kmrKccuHbC3p81FCstsawhyiqit7u/+MK2MKgHeamFCf8A5HFHbDAfmuAfKozaxrTL2rfgoLn9RpN1t8ykv5HPFz0m/wADul0fRHnwjznegPR3itu3YKlTdcsSECzodpo23RsP/Hu3Lp88q/pFEMLhktgBVCxpoI+O9MK2MIbewHgTnPd1/YN6OcMa0jFwFLsWyjZQeVFlNPcUxlNAc9zyxyEVBKKEBSPvriCN6mt2xUZLEeU+VdqQ7amuVXJ2QjcSLlyB9o1zqppUqHf9R/kUg3tGMDXGpUqGGGMlNVTXaVXRJ1hFJhXKVSdgWtOUHxrlKoeUc+xzVCzxSpVK7Iic6wnv99cYUqVcXSOsKZ765SriF2cCU11iu0qtuxwgjWTopAUqVScIKKetsk6AnwFKlXA5vBzIfGuUqVWLJn//2Q=="/>
          <p:cNvSpPr>
            <a:spLocks noChangeAspect="1" noChangeArrowheads="1"/>
          </p:cNvSpPr>
          <p:nvPr/>
        </p:nvSpPr>
        <p:spPr bwMode="auto">
          <a:xfrm>
            <a:off x="77788" y="-838200"/>
            <a:ext cx="1752600" cy="1752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VE"/>
          </a:p>
        </p:txBody>
      </p:sp>
      <p:pic>
        <p:nvPicPr>
          <p:cNvPr id="57350" name="Picture 6" descr="C:\Users\Usuario\Pictures\olla_hirviend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3000" y="4643446"/>
            <a:ext cx="2706718" cy="2000264"/>
          </a:xfrm>
          <a:prstGeom prst="rect">
            <a:avLst/>
          </a:prstGeom>
          <a:noFill/>
        </p:spPr>
      </p:pic>
      <p:sp>
        <p:nvSpPr>
          <p:cNvPr id="12" name="11 Rectángulo"/>
          <p:cNvSpPr/>
          <p:nvPr/>
        </p:nvSpPr>
        <p:spPr>
          <a:xfrm>
            <a:off x="4143372" y="5572140"/>
            <a:ext cx="207170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400" dirty="0" smtClean="0"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LEYES DE LA TERMODINÁMICA</a:t>
            </a:r>
            <a:endParaRPr lang="es-VE" dirty="0"/>
          </a:p>
        </p:txBody>
      </p:sp>
      <p:pic>
        <p:nvPicPr>
          <p:cNvPr id="1026" name="Picture 2" descr="C:\Users\Usuario\Pictures\LEYES DE LA TERMO.gif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71472" y="2071678"/>
            <a:ext cx="3429028" cy="4143404"/>
          </a:xfrm>
          <a:prstGeom prst="rect">
            <a:avLst/>
          </a:prstGeom>
          <a:noFill/>
        </p:spPr>
      </p:pic>
      <p:sp>
        <p:nvSpPr>
          <p:cNvPr id="8" name="7 Marcador de texto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s-VE" b="1" u="sng" dirty="0" smtClean="0">
                <a:solidFill>
                  <a:schemeClr val="tx2"/>
                </a:solidFill>
              </a:rPr>
              <a:t>Ley  cero:</a:t>
            </a:r>
          </a:p>
          <a:p>
            <a:pPr>
              <a:buNone/>
            </a:pPr>
            <a:r>
              <a:rPr lang="es-VE" dirty="0" smtClean="0">
                <a:solidFill>
                  <a:srgbClr val="002060"/>
                </a:solidFill>
              </a:rPr>
              <a:t>    </a:t>
            </a:r>
          </a:p>
          <a:p>
            <a:r>
              <a:rPr lang="es-VE" b="1" u="sng" dirty="0" smtClean="0">
                <a:solidFill>
                  <a:schemeClr val="tx2"/>
                </a:solidFill>
              </a:rPr>
              <a:t>1 era  Ley</a:t>
            </a:r>
            <a:endParaRPr lang="es-VE" b="1" u="sng" dirty="0" smtClean="0">
              <a:solidFill>
                <a:srgbClr val="002060"/>
              </a:solidFill>
            </a:endParaRPr>
          </a:p>
          <a:p>
            <a:endParaRPr lang="es-VE" b="1" u="sng" dirty="0" smtClean="0">
              <a:solidFill>
                <a:srgbClr val="002060"/>
              </a:solidFill>
            </a:endParaRPr>
          </a:p>
          <a:p>
            <a:r>
              <a:rPr lang="es-VE" dirty="0" smtClean="0">
                <a:solidFill>
                  <a:srgbClr val="002060"/>
                </a:solidFill>
              </a:rPr>
              <a:t> </a:t>
            </a:r>
            <a:r>
              <a:rPr lang="es-VE" b="1" u="sng" dirty="0" smtClean="0">
                <a:solidFill>
                  <a:schemeClr val="tx2"/>
                </a:solidFill>
              </a:rPr>
              <a:t>2da Ley</a:t>
            </a:r>
            <a:endParaRPr lang="es-VE" b="1" u="sng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endParaRPr lang="es-VE" b="1" u="sng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endParaRPr lang="es-VE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s-VE" sz="17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Martinez-Morillo,M y col.1998.Manual de Medicina Física.Harcourt.Brace.de España</a:t>
            </a:r>
          </a:p>
          <a:p>
            <a:pPr>
              <a:buNone/>
            </a:pPr>
            <a:endParaRPr lang="es-VE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es-VE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7400</TotalTime>
  <Words>2014</Words>
  <Application>Microsoft Office PowerPoint</Application>
  <PresentationFormat>Presentación en pantalla (4:3)</PresentationFormat>
  <Paragraphs>980</Paragraphs>
  <Slides>74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74</vt:i4>
      </vt:variant>
    </vt:vector>
  </HeadingPairs>
  <TitlesOfParts>
    <vt:vector size="75" baseType="lpstr">
      <vt:lpstr>Flujo</vt:lpstr>
      <vt:lpstr>AGENTES FÍSICOS SUPERFICIALES</vt:lpstr>
      <vt:lpstr>AGENTES  FÍSICOS SUPERFICIALES</vt:lpstr>
      <vt:lpstr>MEDIOS  FÍSICOS  .Historia</vt:lpstr>
      <vt:lpstr>MEDIOS  FÍSICOS. Historia</vt:lpstr>
      <vt:lpstr>MEDIOS  FÍSICOS .Historia</vt:lpstr>
      <vt:lpstr>AGENTES FíSICOS SUPERFICIALES</vt:lpstr>
      <vt:lpstr>AGENTES FÍSICOS SUPERFICIALES OBJETIVOS </vt:lpstr>
      <vt:lpstr>PRINCIPIOS  FÍSICOS </vt:lpstr>
      <vt:lpstr>LEYES DE LA TERMODINÁMICA</vt:lpstr>
      <vt:lpstr>MECANISMO DE ACCIÓN</vt:lpstr>
      <vt:lpstr>AGENTES  FÍSICOS.RESPUESTA</vt:lpstr>
      <vt:lpstr>AGENTES  FÍSICOS.RESPUESTA</vt:lpstr>
      <vt:lpstr>AGENTES  FÍSICOS.CLASIFICACIÓN</vt:lpstr>
      <vt:lpstr>AGENTES FÍSICOS NATURALES</vt:lpstr>
      <vt:lpstr>AGENTES FÍSICOS NATURALES</vt:lpstr>
      <vt:lpstr>Diapositiva 16</vt:lpstr>
      <vt:lpstr>AGENTES  FÍSICOS TIPOS</vt:lpstr>
      <vt:lpstr>AGENTES  FÍSICOS APLICACIÓN</vt:lpstr>
      <vt:lpstr>AGENTES  FÍSICOS Como actúan ?</vt:lpstr>
      <vt:lpstr>            HIDROTERAPIA                          </vt:lpstr>
      <vt:lpstr>HIDROTERAPIA. MECANISMO DE ACCIÓN/OBJETIVOS</vt:lpstr>
      <vt:lpstr>HIDROTERAPIA.  CLASIFICACIÓN</vt:lpstr>
      <vt:lpstr>   HIDROTERAPIA TÉCNICAS                         </vt:lpstr>
      <vt:lpstr>CONVERSIÓN  DE ENERGÍA</vt:lpstr>
      <vt:lpstr>ESCALAS   DE  TEMPERATURA</vt:lpstr>
      <vt:lpstr>Diapositiva 26</vt:lpstr>
      <vt:lpstr>CRIOTERAPIA</vt:lpstr>
      <vt:lpstr>Efectos de la Crioterapia</vt:lpstr>
      <vt:lpstr>Tipos de Crioterapia </vt:lpstr>
      <vt:lpstr>                   CRIOTERAPIA</vt:lpstr>
      <vt:lpstr>Diapositiva 31</vt:lpstr>
      <vt:lpstr>CRIOTERAPIA</vt:lpstr>
      <vt:lpstr> MECANISMO DE ACCIÓN</vt:lpstr>
      <vt:lpstr>Diapositiva 34</vt:lpstr>
      <vt:lpstr>      Técnicas  de  Aplicación</vt:lpstr>
      <vt:lpstr>             CRIOTERAPIA</vt:lpstr>
      <vt:lpstr>        CONTRAINDICACIONES</vt:lpstr>
      <vt:lpstr>TERMOTERAPIA</vt:lpstr>
      <vt:lpstr>TERMOTERAPIA</vt:lpstr>
      <vt:lpstr>TERMOTERAPIA.ALCANCES</vt:lpstr>
      <vt:lpstr>TERMOTERAPIA.PRECAUCIONES</vt:lpstr>
      <vt:lpstr>TERMOTERAPIA-TIPOS </vt:lpstr>
      <vt:lpstr>TERMOTERAPIA-TIPOS </vt:lpstr>
      <vt:lpstr>EFECTOS DE LA TERMOTERAPIA</vt:lpstr>
      <vt:lpstr>TERMOTERAPIA-INDICACIONES</vt:lpstr>
      <vt:lpstr>TERMOTERAPIA-INDICACIONES</vt:lpstr>
      <vt:lpstr>TERMOTERAPIA-CONTRAINDICACIONES</vt:lpstr>
      <vt:lpstr>                                            BENEFICIOS</vt:lpstr>
      <vt:lpstr>RAYOS INFRARROJOS</vt:lpstr>
      <vt:lpstr>RAYOS INFRARROJOS.HISTORIA</vt:lpstr>
      <vt:lpstr>RAYOS INFRARROJOS</vt:lpstr>
      <vt:lpstr>RAYOS INFRARROJOS TIPOS</vt:lpstr>
      <vt:lpstr>RAYOS INFRARROJOS TIPOS</vt:lpstr>
      <vt:lpstr>                               RADIACIONES ELECTROMAGNÉTICAS</vt:lpstr>
      <vt:lpstr>             </vt:lpstr>
      <vt:lpstr> RAYOS  INFRARROJOS. Unidades de Medida</vt:lpstr>
      <vt:lpstr>RAYOS INFRARROJOS TÉCNICA</vt:lpstr>
      <vt:lpstr>EFECTOS FISIOLÓGICOS DE LOS INFRARROJOS</vt:lpstr>
      <vt:lpstr> RAYOS  INFRARROJOS.</vt:lpstr>
      <vt:lpstr>RAYOS  INFRARROJOS. Precauciones</vt:lpstr>
      <vt:lpstr> RAYOS  INFRARROJOS. INDICACIONES.</vt:lpstr>
      <vt:lpstr> RAYOS  INFRARROJOS. CONTRAINDICACIONES</vt:lpstr>
      <vt:lpstr>RAYOS  INFRARROJOS. Termografía.Usos.</vt:lpstr>
      <vt:lpstr>              PARAFINA</vt:lpstr>
      <vt:lpstr>PARAFINA</vt:lpstr>
      <vt:lpstr>     BAÑOS DE PARAFINA      </vt:lpstr>
      <vt:lpstr>PARAFINA. PRESENTACIÓN</vt:lpstr>
      <vt:lpstr>PARAFINA.MECANISMO DE ACCIÓN</vt:lpstr>
      <vt:lpstr>PARAFINA.PRECAUCIONES</vt:lpstr>
      <vt:lpstr>AGENTES FISICOS. CONCLUSIONES</vt:lpstr>
      <vt:lpstr>Diapositiva 71</vt:lpstr>
      <vt:lpstr>Diapositiva 72</vt:lpstr>
      <vt:lpstr>             BIBLIOGRAFIA</vt:lpstr>
      <vt:lpstr>Diapositiva 74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AGENTES FÍSICOS SUPERFICIALES</dc:title>
  <dc:creator>Usuario</dc:creator>
  <cp:lastModifiedBy>pili</cp:lastModifiedBy>
  <cp:revision>251</cp:revision>
  <dcterms:created xsi:type="dcterms:W3CDTF">2011-03-23T00:08:28Z</dcterms:created>
  <dcterms:modified xsi:type="dcterms:W3CDTF">2011-10-27T20:08:40Z</dcterms:modified>
</cp:coreProperties>
</file>