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7"/>
  </p:notesMasterIdLst>
  <p:sldIdLst>
    <p:sldId id="256" r:id="rId2"/>
    <p:sldId id="304" r:id="rId3"/>
    <p:sldId id="298" r:id="rId4"/>
    <p:sldId id="305" r:id="rId5"/>
    <p:sldId id="414" r:id="rId6"/>
    <p:sldId id="306" r:id="rId7"/>
    <p:sldId id="303" r:id="rId8"/>
    <p:sldId id="309" r:id="rId9"/>
    <p:sldId id="311" r:id="rId10"/>
    <p:sldId id="312" r:id="rId11"/>
    <p:sldId id="313" r:id="rId12"/>
    <p:sldId id="330" r:id="rId13"/>
    <p:sldId id="314" r:id="rId14"/>
    <p:sldId id="322" r:id="rId15"/>
    <p:sldId id="413" r:id="rId16"/>
    <p:sldId id="315" r:id="rId17"/>
    <p:sldId id="316" r:id="rId18"/>
    <p:sldId id="323" r:id="rId19"/>
    <p:sldId id="321" r:id="rId20"/>
    <p:sldId id="328" r:id="rId21"/>
    <p:sldId id="329" r:id="rId22"/>
    <p:sldId id="418" r:id="rId23"/>
    <p:sldId id="324" r:id="rId24"/>
    <p:sldId id="325" r:id="rId25"/>
    <p:sldId id="326" r:id="rId26"/>
    <p:sldId id="386" r:id="rId27"/>
    <p:sldId id="389" r:id="rId28"/>
    <p:sldId id="335" r:id="rId29"/>
    <p:sldId id="331" r:id="rId30"/>
    <p:sldId id="332" r:id="rId31"/>
    <p:sldId id="393" r:id="rId32"/>
    <p:sldId id="392" r:id="rId33"/>
    <p:sldId id="395" r:id="rId34"/>
    <p:sldId id="396" r:id="rId35"/>
    <p:sldId id="397" r:id="rId36"/>
    <p:sldId id="398" r:id="rId37"/>
    <p:sldId id="399" r:id="rId38"/>
    <p:sldId id="401" r:id="rId39"/>
    <p:sldId id="400" r:id="rId40"/>
    <p:sldId id="402" r:id="rId41"/>
    <p:sldId id="383" r:id="rId42"/>
    <p:sldId id="342" r:id="rId43"/>
    <p:sldId id="344" r:id="rId44"/>
    <p:sldId id="382" r:id="rId45"/>
    <p:sldId id="345" r:id="rId46"/>
    <p:sldId id="352" r:id="rId47"/>
    <p:sldId id="378" r:id="rId48"/>
    <p:sldId id="379" r:id="rId49"/>
    <p:sldId id="347" r:id="rId50"/>
    <p:sldId id="348" r:id="rId51"/>
    <p:sldId id="349" r:id="rId52"/>
    <p:sldId id="350" r:id="rId53"/>
    <p:sldId id="351" r:id="rId54"/>
    <p:sldId id="381" r:id="rId55"/>
    <p:sldId id="353" r:id="rId56"/>
    <p:sldId id="354" r:id="rId57"/>
    <p:sldId id="377" r:id="rId58"/>
    <p:sldId id="355" r:id="rId59"/>
    <p:sldId id="356" r:id="rId60"/>
    <p:sldId id="357" r:id="rId61"/>
    <p:sldId id="380" r:id="rId62"/>
    <p:sldId id="407" r:id="rId63"/>
    <p:sldId id="358" r:id="rId64"/>
    <p:sldId id="385" r:id="rId65"/>
    <p:sldId id="359" r:id="rId66"/>
    <p:sldId id="360" r:id="rId67"/>
    <p:sldId id="361" r:id="rId68"/>
    <p:sldId id="362" r:id="rId69"/>
    <p:sldId id="363" r:id="rId70"/>
    <p:sldId id="364" r:id="rId71"/>
    <p:sldId id="365" r:id="rId72"/>
    <p:sldId id="371" r:id="rId73"/>
    <p:sldId id="372" r:id="rId74"/>
    <p:sldId id="373" r:id="rId75"/>
    <p:sldId id="375" r:id="rId76"/>
    <p:sldId id="376" r:id="rId77"/>
    <p:sldId id="374" r:id="rId78"/>
    <p:sldId id="271" r:id="rId79"/>
    <p:sldId id="405" r:id="rId80"/>
    <p:sldId id="406" r:id="rId81"/>
    <p:sldId id="415" r:id="rId82"/>
    <p:sldId id="416" r:id="rId83"/>
    <p:sldId id="417" r:id="rId84"/>
    <p:sldId id="384" r:id="rId85"/>
    <p:sldId id="341" r:id="rId86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8" autoAdjust="0"/>
    <p:restoredTop sz="86420" autoAdjust="0"/>
  </p:normalViewPr>
  <p:slideViewPr>
    <p:cSldViewPr>
      <p:cViewPr varScale="1">
        <p:scale>
          <a:sx n="109" d="100"/>
          <a:sy n="109" d="100"/>
        </p:scale>
        <p:origin x="-43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3121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FB8E4-3446-47CE-9FF1-A39ED806CAA4}" type="datetimeFigureOut">
              <a:rPr lang="es-VE" smtClean="0"/>
              <a:pPr/>
              <a:t>21/07/2011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DD8148-5587-44D3-AB9E-7D7C48015DF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D8148-5587-44D3-AB9E-7D7C48015DFD}" type="slidenum">
              <a:rPr lang="es-VE" smtClean="0"/>
              <a:pPr/>
              <a:t>10</a:t>
            </a:fld>
            <a:endParaRPr lang="es-V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D8148-5587-44D3-AB9E-7D7C48015DFD}" type="slidenum">
              <a:rPr lang="es-VE" smtClean="0"/>
              <a:pPr/>
              <a:t>41</a:t>
            </a:fld>
            <a:endParaRPr lang="es-V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D8148-5587-44D3-AB9E-7D7C48015DFD}" type="slidenum">
              <a:rPr lang="es-VE" smtClean="0"/>
              <a:pPr/>
              <a:t>54</a:t>
            </a:fld>
            <a:endParaRPr lang="es-V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30ED897-8C04-41B9-8A86-132687AD240F}" type="datetimeFigureOut">
              <a:rPr lang="es-VE" smtClean="0"/>
              <a:pPr/>
              <a:t>21/07/2011</a:t>
            </a:fld>
            <a:endParaRPr lang="es-VE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D572B2-BE31-475B-8B0E-1D66E850AAD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0ED897-8C04-41B9-8A86-132687AD240F}" type="datetimeFigureOut">
              <a:rPr lang="es-VE" smtClean="0"/>
              <a:pPr/>
              <a:t>21/07/2011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572B2-BE31-475B-8B0E-1D66E850AAD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0ED897-8C04-41B9-8A86-132687AD240F}" type="datetimeFigureOut">
              <a:rPr lang="es-VE" smtClean="0"/>
              <a:pPr/>
              <a:t>21/07/2011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572B2-BE31-475B-8B0E-1D66E850AAD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0ED897-8C04-41B9-8A86-132687AD240F}" type="datetimeFigureOut">
              <a:rPr lang="es-VE" smtClean="0"/>
              <a:pPr/>
              <a:t>21/07/2011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572B2-BE31-475B-8B0E-1D66E850AADC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0ED897-8C04-41B9-8A86-132687AD240F}" type="datetimeFigureOut">
              <a:rPr lang="es-VE" smtClean="0"/>
              <a:pPr/>
              <a:t>21/07/2011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572B2-BE31-475B-8B0E-1D66E850AADC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0ED897-8C04-41B9-8A86-132687AD240F}" type="datetimeFigureOut">
              <a:rPr lang="es-VE" smtClean="0"/>
              <a:pPr/>
              <a:t>21/07/2011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572B2-BE31-475B-8B0E-1D66E850AADC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0ED897-8C04-41B9-8A86-132687AD240F}" type="datetimeFigureOut">
              <a:rPr lang="es-VE" smtClean="0"/>
              <a:pPr/>
              <a:t>21/07/2011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572B2-BE31-475B-8B0E-1D66E850AAD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0ED897-8C04-41B9-8A86-132687AD240F}" type="datetimeFigureOut">
              <a:rPr lang="es-VE" smtClean="0"/>
              <a:pPr/>
              <a:t>21/07/2011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572B2-BE31-475B-8B0E-1D66E850AADC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0ED897-8C04-41B9-8A86-132687AD240F}" type="datetimeFigureOut">
              <a:rPr lang="es-VE" smtClean="0"/>
              <a:pPr/>
              <a:t>21/07/2011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572B2-BE31-475B-8B0E-1D66E850AAD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30ED897-8C04-41B9-8A86-132687AD240F}" type="datetimeFigureOut">
              <a:rPr lang="es-VE" smtClean="0"/>
              <a:pPr/>
              <a:t>21/07/2011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572B2-BE31-475B-8B0E-1D66E850AAD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30ED897-8C04-41B9-8A86-132687AD240F}" type="datetimeFigureOut">
              <a:rPr lang="es-VE" smtClean="0"/>
              <a:pPr/>
              <a:t>21/07/2011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D572B2-BE31-475B-8B0E-1D66E850AADC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30ED897-8C04-41B9-8A86-132687AD240F}" type="datetimeFigureOut">
              <a:rPr lang="es-VE" smtClean="0"/>
              <a:pPr/>
              <a:t>21/07/2011</a:t>
            </a:fld>
            <a:endParaRPr lang="es-VE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D572B2-BE31-475B-8B0E-1D66E850AAD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hyperlink" Target="http://2.bp.blogspot.com/_uc7mjKjM578/SxNg035tVoI/AAAAAAAAAl8/tHbBq8X4p0A/s1600/union%20neuromuscular.jpg" TargetMode="Externa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6.png"/><Relationship Id="rId4" Type="http://schemas.openxmlformats.org/officeDocument/2006/relationships/image" Target="../media/image65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gif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3.jpeg"/><Relationship Id="rId4" Type="http://schemas.openxmlformats.org/officeDocument/2006/relationships/hyperlink" Target="http://images.google.co.ve/imgres?imgurl=http://chestofbooks.com/health/body/massage/Massage-Original-Swedish-Movements/images/Fig-8-Kneading-on-the-Hand-for-Contracted-Tendons-and-M.png&amp;imgrefurl=http://chestofbooks.com/health/body/massage/Massage-Original-Swedish-Movements/3-Petrissage-Kneading.html&amp;usg=__T7L7veCaEESF_STkP-pesNJcLwc=&amp;h=300&amp;w=412&amp;sz=29&amp;hl=es&amp;start=7&amp;um=1&amp;tbnid=fEECtZeYMRXZeM:&amp;tbnh=91&amp;tbnw=125&amp;prev=/images?q=PETRISSAGE&amp;hl=es&amp;um=1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hyperlink" Target="http://images.google.co.ve/imgres?imgurl=http://www.jssm.org/vol6/n4/17/fig3.jpg&amp;imgrefurl=http://www.jssm.org/vol6/n4/17/F3.htm&amp;usg=__e5WfgBIitsiUf-Won0U0swnNICU=&amp;h=384&amp;w=264&amp;sz=13&amp;hl=es&amp;start=3&amp;um=1&amp;tbnid=6MAIDib9G07cfM:&amp;tbnh=123&amp;tbnw=85&amp;prev=/images?q=TAPOTEMENT&amp;hl=es&amp;um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jpeg"/><Relationship Id="rId4" Type="http://schemas.openxmlformats.org/officeDocument/2006/relationships/hyperlink" Target="http://images.google.co.ve/imgres?imgurl=http://www.formarse.com.ar/Masaje%20tailandes/masaje_3.jpg&amp;imgrefurl=http://www.formarse.com.ar/Masaje%20tailandes/masaje%20tailandes.html&amp;usg=__ofqDJjtWNYpSLy0C3HEjO7_1JmM=&amp;h=261&amp;w=382&amp;sz=13&amp;hl=es&amp;start=2&amp;um=1&amp;tbnid=ooeH82ko2XeUKM:&amp;tbnh=84&amp;tbnw=123&amp;prev=/images?q=masaje&amp;ndsp=20&amp;hl=es&amp;sa=N&amp;um=1" TargetMode="Externa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gif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gif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gif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gif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endParaRPr lang="es-ES" dirty="0" smtClean="0"/>
          </a:p>
          <a:p>
            <a:pPr algn="ctr"/>
            <a:endParaRPr lang="es-ES" dirty="0"/>
          </a:p>
          <a:p>
            <a:pPr algn="ctr"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TRACCIONES, MANIPULACIONES  Y  MASAJES</a:t>
            </a:r>
            <a:br>
              <a:rPr lang="es-ES" b="1" dirty="0" smtClean="0">
                <a:solidFill>
                  <a:schemeClr val="accent1"/>
                </a:solidFill>
              </a:rPr>
            </a:br>
            <a:r>
              <a:rPr lang="es-ES" b="1" dirty="0" smtClean="0">
                <a:solidFill>
                  <a:schemeClr val="accent1"/>
                </a:solidFill>
              </a:rPr>
              <a:t>TERAPÉUTICOS</a:t>
            </a:r>
            <a:r>
              <a:rPr lang="es-ES" b="1" dirty="0" smtClean="0">
                <a:solidFill>
                  <a:schemeClr val="accent1"/>
                </a:solidFill>
              </a:rPr>
              <a:t>.</a:t>
            </a:r>
          </a:p>
          <a:p>
            <a:pPr algn="ctr"/>
            <a:endParaRPr lang="es-ES" dirty="0"/>
          </a:p>
          <a:p>
            <a:pPr algn="r"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Morelia  </a:t>
            </a:r>
            <a:r>
              <a:rPr lang="es-ES" b="1" dirty="0" smtClean="0">
                <a:solidFill>
                  <a:schemeClr val="accent1"/>
                </a:solidFill>
              </a:rPr>
              <a:t>Hernández</a:t>
            </a:r>
            <a:endParaRPr lang="es-ES" b="1" dirty="0" smtClean="0">
              <a:solidFill>
                <a:schemeClr val="accent1"/>
              </a:solidFill>
            </a:endParaRPr>
          </a:p>
          <a:p>
            <a:pPr algn="r"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Coord. </a:t>
            </a:r>
            <a:r>
              <a:rPr lang="es-ES" b="1" dirty="0" smtClean="0">
                <a:solidFill>
                  <a:schemeClr val="accent1"/>
                </a:solidFill>
              </a:rPr>
              <a:t>Dr.  Álvaro  </a:t>
            </a:r>
            <a:r>
              <a:rPr lang="es-ES" b="1" dirty="0" smtClean="0">
                <a:solidFill>
                  <a:schemeClr val="accent1"/>
                </a:solidFill>
              </a:rPr>
              <a:t>Torrens</a:t>
            </a:r>
          </a:p>
          <a:p>
            <a:pPr algn="r">
              <a:buNone/>
            </a:pPr>
            <a:endParaRPr lang="es-ES" b="1" dirty="0" smtClean="0">
              <a:solidFill>
                <a:schemeClr val="accent1"/>
              </a:solidFill>
            </a:endParaRPr>
          </a:p>
          <a:p>
            <a:pPr algn="r">
              <a:buNone/>
            </a:pPr>
            <a:endParaRPr lang="es-ES" b="1" dirty="0" smtClean="0">
              <a:solidFill>
                <a:schemeClr val="accent1"/>
              </a:solidFill>
            </a:endParaRPr>
          </a:p>
          <a:p>
            <a:pPr algn="ctr"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Mayo, 2011 </a:t>
            </a:r>
            <a:endParaRPr lang="es-VE" b="1" dirty="0">
              <a:solidFill>
                <a:schemeClr val="accent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2800" dirty="0" smtClean="0"/>
              <a:t>Universidad de los Andes</a:t>
            </a:r>
            <a:br>
              <a:rPr lang="es-ES" sz="2800" dirty="0" smtClean="0"/>
            </a:br>
            <a:r>
              <a:rPr lang="es-ES" sz="2800" dirty="0" smtClean="0"/>
              <a:t>Facultad  de  Medicina</a:t>
            </a:r>
            <a:br>
              <a:rPr lang="es-ES" sz="2800" dirty="0" smtClean="0"/>
            </a:br>
            <a:r>
              <a:rPr lang="es-ES" sz="2800" dirty="0" smtClean="0"/>
              <a:t>Unidad de Medicina Física  </a:t>
            </a:r>
            <a:r>
              <a:rPr lang="es-ES" sz="2800" smtClean="0"/>
              <a:t>y  </a:t>
            </a:r>
            <a:r>
              <a:rPr lang="es-ES" sz="2800" smtClean="0"/>
              <a:t>Rehabilitación</a:t>
            </a:r>
            <a:endParaRPr lang="es-VE" sz="2800" dirty="0"/>
          </a:p>
        </p:txBody>
      </p:sp>
      <p:pic>
        <p:nvPicPr>
          <p:cNvPr id="6" name="Picture 2" descr="C:\Documents and Settings\All Users\Documentos\Mis imágenes\Imágenes de muestra\MANIi 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7777" y="4985792"/>
            <a:ext cx="2016223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Ligamentos  toleran mejor  la  cargas progresivas</a:t>
            </a:r>
          </a:p>
          <a:p>
            <a:endParaRPr lang="es-ES" dirty="0" smtClean="0"/>
          </a:p>
          <a:p>
            <a:r>
              <a:rPr lang="es-ES" dirty="0" smtClean="0"/>
              <a:t>Presión  sobre raíz nerviosa</a:t>
            </a:r>
          </a:p>
          <a:p>
            <a:endParaRPr lang="es-ES" dirty="0" smtClean="0"/>
          </a:p>
          <a:p>
            <a:r>
              <a:rPr lang="es-ES" dirty="0" smtClean="0"/>
              <a:t>Mejora la circulación</a:t>
            </a:r>
          </a:p>
          <a:p>
            <a:endParaRPr lang="es-ES" dirty="0" smtClean="0"/>
          </a:p>
          <a:p>
            <a:r>
              <a:rPr lang="es-ES" dirty="0" smtClean="0"/>
              <a:t>  inflamación  perineural</a:t>
            </a:r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u="sng" dirty="0" smtClean="0"/>
              <a:t>Disco intervertebral </a:t>
            </a:r>
            <a:r>
              <a:rPr lang="es-ES" dirty="0" smtClean="0"/>
              <a:t>:</a:t>
            </a:r>
          </a:p>
          <a:p>
            <a:endParaRPr lang="es-ES" dirty="0" smtClean="0"/>
          </a:p>
          <a:p>
            <a:r>
              <a:rPr lang="es-ES" dirty="0" smtClean="0"/>
              <a:t>Cavidad Intradiscal</a:t>
            </a:r>
          </a:p>
          <a:p>
            <a:endParaRPr lang="es-ES" dirty="0" smtClean="0"/>
          </a:p>
          <a:p>
            <a:r>
              <a:rPr lang="es-ES" dirty="0" smtClean="0"/>
              <a:t>Fenómeno   Aspiración  del  disco</a:t>
            </a:r>
          </a:p>
          <a:p>
            <a:endParaRPr lang="es-ES" dirty="0" smtClean="0"/>
          </a:p>
          <a:p>
            <a:r>
              <a:rPr lang="es-ES" dirty="0" smtClean="0"/>
              <a:t>Presiones intradiscales negativas</a:t>
            </a:r>
            <a:endParaRPr lang="es-V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TRACCIÒN. 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EFECTOS</a:t>
            </a:r>
            <a:endParaRPr lang="es-VE" dirty="0"/>
          </a:p>
        </p:txBody>
      </p:sp>
      <p:cxnSp>
        <p:nvCxnSpPr>
          <p:cNvPr id="8" name="7 Conector recto de flecha"/>
          <p:cNvCxnSpPr/>
          <p:nvPr/>
        </p:nvCxnSpPr>
        <p:spPr>
          <a:xfrm rot="5400000" flipH="1" flipV="1">
            <a:off x="4752020" y="2240868"/>
            <a:ext cx="5040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rot="5400000">
            <a:off x="572266" y="299957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Rectángulo"/>
          <p:cNvSpPr/>
          <p:nvPr/>
        </p:nvSpPr>
        <p:spPr>
          <a:xfrm rot="10800000" flipV="1">
            <a:off x="2195736" y="6073169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MartìnezMorillo,M.PastorVega,J.M.SendraPortero,F.1990.Manual de Medicina </a:t>
            </a:r>
            <a:r>
              <a:rPr lang="es-ES" b="1" dirty="0" err="1" smtClean="0">
                <a:solidFill>
                  <a:schemeClr val="accent1"/>
                </a:solidFill>
              </a:rPr>
              <a:t>Fìsica</a:t>
            </a:r>
            <a:r>
              <a:rPr lang="es-ES" b="1" dirty="0" smtClean="0">
                <a:solidFill>
                  <a:schemeClr val="accent1"/>
                </a:solidFill>
              </a:rPr>
              <a:t>. </a:t>
            </a:r>
            <a:r>
              <a:rPr lang="es-ES" b="1" dirty="0" err="1" smtClean="0">
                <a:solidFill>
                  <a:schemeClr val="accent1"/>
                </a:solidFill>
              </a:rPr>
              <a:t>Harcourt</a:t>
            </a:r>
            <a:r>
              <a:rPr lang="es-ES" b="1" dirty="0" smtClean="0">
                <a:solidFill>
                  <a:schemeClr val="accent1"/>
                </a:solidFill>
              </a:rPr>
              <a:t> .</a:t>
            </a:r>
            <a:r>
              <a:rPr lang="es-ES" b="1" dirty="0" err="1" smtClean="0">
                <a:solidFill>
                  <a:schemeClr val="accent1"/>
                </a:solidFill>
              </a:rPr>
              <a:t>Brace</a:t>
            </a:r>
            <a:r>
              <a:rPr lang="es-ES" b="1" dirty="0" smtClean="0">
                <a:solidFill>
                  <a:schemeClr val="accent1"/>
                </a:solidFill>
              </a:rPr>
              <a:t>.</a:t>
            </a:r>
            <a:endParaRPr lang="es-VE" dirty="0"/>
          </a:p>
        </p:txBody>
      </p:sp>
      <p:pic>
        <p:nvPicPr>
          <p:cNvPr id="21" name="Picture 2" descr="C:\Documents and Settings\Wilfredo\Mis documentos\Mis imágenes\tracc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588224" y="0"/>
            <a:ext cx="2339752" cy="1412776"/>
          </a:xfrm>
          <a:prstGeom prst="rect">
            <a:avLst/>
          </a:prstGeom>
          <a:noFill/>
        </p:spPr>
      </p:pic>
      <p:cxnSp>
        <p:nvCxnSpPr>
          <p:cNvPr id="11" name="10 Conector recto de flecha"/>
          <p:cNvCxnSpPr/>
          <p:nvPr/>
        </p:nvCxnSpPr>
        <p:spPr>
          <a:xfrm rot="5400000">
            <a:off x="572266" y="514271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sz="2400" dirty="0" smtClean="0"/>
              <a:t>Mantiene la  TC </a:t>
            </a:r>
          </a:p>
          <a:p>
            <a:pPr>
              <a:buNone/>
            </a:pPr>
            <a:r>
              <a:rPr lang="es-ES" sz="2400" dirty="0" smtClean="0"/>
              <a:t>Corporal</a:t>
            </a:r>
          </a:p>
          <a:p>
            <a:pPr>
              <a:buNone/>
            </a:pPr>
            <a:endParaRPr lang="es-ES" sz="2400" dirty="0" smtClean="0"/>
          </a:p>
          <a:p>
            <a:pPr>
              <a:buNone/>
            </a:pPr>
            <a:r>
              <a:rPr lang="es-ES" sz="2400" dirty="0" smtClean="0"/>
              <a:t>Mejora la fuerza  Muscular</a:t>
            </a:r>
          </a:p>
          <a:p>
            <a:pPr>
              <a:buNone/>
            </a:pPr>
            <a:endParaRPr lang="es-ES" sz="2400" dirty="0" smtClean="0"/>
          </a:p>
          <a:p>
            <a:pPr>
              <a:buNone/>
            </a:pPr>
            <a:r>
              <a:rPr lang="es-ES" sz="2400" dirty="0" smtClean="0"/>
              <a:t>Adelgazamiento </a:t>
            </a:r>
            <a:r>
              <a:rPr lang="es-ES" sz="2400" dirty="0" err="1" smtClean="0"/>
              <a:t>ligamentario</a:t>
            </a:r>
            <a:endParaRPr lang="es-ES" sz="2400" dirty="0" smtClean="0"/>
          </a:p>
          <a:p>
            <a:endParaRPr lang="es-ES" sz="2400" dirty="0" smtClean="0"/>
          </a:p>
          <a:p>
            <a:pPr algn="just"/>
            <a:r>
              <a:rPr lang="es-ES" sz="1400" b="1" dirty="0" smtClean="0">
                <a:solidFill>
                  <a:schemeClr val="accent1"/>
                </a:solidFill>
              </a:rPr>
              <a:t>MartìnezMorillo,M.PastorVega,J.M.SendraPortero,F.1990.Manual de Medicina </a:t>
            </a:r>
            <a:r>
              <a:rPr lang="es-ES" sz="1400" b="1" dirty="0" err="1" smtClean="0">
                <a:solidFill>
                  <a:schemeClr val="accent1"/>
                </a:solidFill>
              </a:rPr>
              <a:t>Fìsica</a:t>
            </a:r>
            <a:r>
              <a:rPr lang="es-ES" sz="1400" b="1" dirty="0" smtClean="0">
                <a:solidFill>
                  <a:schemeClr val="accent1"/>
                </a:solidFill>
              </a:rPr>
              <a:t>. </a:t>
            </a:r>
            <a:r>
              <a:rPr lang="es-ES" sz="1400" b="1" dirty="0" err="1" smtClean="0">
                <a:solidFill>
                  <a:schemeClr val="accent1"/>
                </a:solidFill>
              </a:rPr>
              <a:t>Harcourt</a:t>
            </a:r>
            <a:r>
              <a:rPr lang="es-ES" sz="1400" b="1" dirty="0" smtClean="0">
                <a:solidFill>
                  <a:schemeClr val="accent1"/>
                </a:solidFill>
              </a:rPr>
              <a:t> .</a:t>
            </a:r>
            <a:r>
              <a:rPr lang="es-ES" sz="1400" b="1" dirty="0" err="1" smtClean="0">
                <a:solidFill>
                  <a:schemeClr val="accent1"/>
                </a:solidFill>
              </a:rPr>
              <a:t>Brace</a:t>
            </a:r>
            <a:r>
              <a:rPr lang="es-ES" sz="1400" b="1" dirty="0" smtClean="0">
                <a:solidFill>
                  <a:schemeClr val="accent1"/>
                </a:solidFill>
              </a:rPr>
              <a:t>.</a:t>
            </a:r>
            <a:endParaRPr lang="es-VE" sz="1400" dirty="0" smtClean="0"/>
          </a:p>
          <a:p>
            <a:endParaRPr lang="es-VE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s-ES" u="sng" dirty="0" err="1" smtClean="0"/>
              <a:t>Musculos</a:t>
            </a:r>
            <a:r>
              <a:rPr lang="es-ES" u="sng" dirty="0" smtClean="0"/>
              <a:t> Paravertebrales</a:t>
            </a:r>
            <a:r>
              <a:rPr lang="es-ES" dirty="0" smtClean="0"/>
              <a:t>:</a:t>
            </a:r>
          </a:p>
          <a:p>
            <a:pPr>
              <a:buNone/>
            </a:pPr>
            <a:r>
              <a:rPr lang="es-ES" dirty="0" smtClean="0"/>
              <a:t>   </a:t>
            </a:r>
          </a:p>
          <a:p>
            <a:pPr>
              <a:buNone/>
            </a:pPr>
            <a:r>
              <a:rPr lang="es-ES" dirty="0" smtClean="0"/>
              <a:t>(Reflejo  </a:t>
            </a:r>
            <a:r>
              <a:rPr lang="es-ES" dirty="0" err="1" smtClean="0"/>
              <a:t>miotàtico</a:t>
            </a:r>
            <a:r>
              <a:rPr lang="es-ES" dirty="0" smtClean="0"/>
              <a:t>)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err="1" smtClean="0"/>
              <a:t>Vìas</a:t>
            </a:r>
            <a:r>
              <a:rPr lang="es-ES" dirty="0" smtClean="0"/>
              <a:t> </a:t>
            </a:r>
            <a:r>
              <a:rPr lang="es-ES" dirty="0" err="1" smtClean="0"/>
              <a:t>Nociceptivas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Bloquean  dolor</a:t>
            </a: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TRACCIÒN. 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EFECTOS</a:t>
            </a:r>
            <a:endParaRPr lang="es-VE" dirty="0"/>
          </a:p>
        </p:txBody>
      </p:sp>
      <p:pic>
        <p:nvPicPr>
          <p:cNvPr id="5" name="Picture 2" descr="C:\Documents and Settings\Wilfredo\Mis documentos\Mis imágenes\tracc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732240" y="188640"/>
            <a:ext cx="2232248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MEJORAR</a:t>
            </a:r>
          </a:p>
          <a:p>
            <a:endParaRPr lang="es-ES" dirty="0" smtClean="0"/>
          </a:p>
          <a:p>
            <a:pPr>
              <a:buNone/>
            </a:pPr>
            <a:r>
              <a:rPr lang="es-ES" dirty="0" smtClean="0"/>
              <a:t>DOLOR</a:t>
            </a:r>
          </a:p>
          <a:p>
            <a:endParaRPr lang="es-ES" dirty="0" smtClean="0"/>
          </a:p>
          <a:p>
            <a:pPr>
              <a:buNone/>
            </a:pPr>
            <a:r>
              <a:rPr lang="es-ES" dirty="0" smtClean="0"/>
              <a:t>DEFORMIDAD</a:t>
            </a:r>
          </a:p>
          <a:p>
            <a:endParaRPr lang="es-ES" dirty="0" smtClean="0"/>
          </a:p>
          <a:p>
            <a:pPr>
              <a:buNone/>
            </a:pPr>
            <a:r>
              <a:rPr lang="es-ES" dirty="0" smtClean="0"/>
              <a:t>AMA</a:t>
            </a:r>
            <a:endParaRPr lang="es-VE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TRACCIÒN.OBJETIVO GENERAL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6" name="Picture 3" descr="C:\Documents and Settings\Wilfredo\Mis documentos\Mis imágenes\imagesCALEC3H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9664" y="1124744"/>
            <a:ext cx="3024336" cy="4248472"/>
          </a:xfrm>
          <a:prstGeom prst="rect">
            <a:avLst/>
          </a:prstGeom>
          <a:noFill/>
          <a:ln>
            <a:noFill/>
            <a:prstDash val="sysDash"/>
            <a:miter lim="800000"/>
          </a:ln>
        </p:spPr>
      </p:pic>
      <p:sp>
        <p:nvSpPr>
          <p:cNvPr id="10" name="9 Rectángulo"/>
          <p:cNvSpPr/>
          <p:nvPr/>
        </p:nvSpPr>
        <p:spPr>
          <a:xfrm>
            <a:off x="2915816" y="6021288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MartìnezMorillo,M.PastorVega,J.M.SendraPortero,F.1990.Manual de Medicina </a:t>
            </a:r>
            <a:r>
              <a:rPr lang="es-ES" b="1" dirty="0" err="1" smtClean="0">
                <a:solidFill>
                  <a:schemeClr val="accent1"/>
                </a:solidFill>
              </a:rPr>
              <a:t>Fìsica</a:t>
            </a:r>
            <a:r>
              <a:rPr lang="es-ES" b="1" dirty="0" smtClean="0">
                <a:solidFill>
                  <a:schemeClr val="accent1"/>
                </a:solidFill>
              </a:rPr>
              <a:t>. </a:t>
            </a:r>
            <a:r>
              <a:rPr lang="es-ES" b="1" dirty="0" err="1" smtClean="0">
                <a:solidFill>
                  <a:schemeClr val="accent1"/>
                </a:solidFill>
              </a:rPr>
              <a:t>Harcourt</a:t>
            </a:r>
            <a:r>
              <a:rPr lang="es-ES" b="1" dirty="0" smtClean="0">
                <a:solidFill>
                  <a:schemeClr val="accent1"/>
                </a:solidFill>
              </a:rPr>
              <a:t> .</a:t>
            </a:r>
            <a:r>
              <a:rPr lang="es-ES" b="1" dirty="0" err="1" smtClean="0">
                <a:solidFill>
                  <a:schemeClr val="accent1"/>
                </a:solidFill>
              </a:rPr>
              <a:t>Brace</a:t>
            </a:r>
            <a:r>
              <a:rPr lang="es-ES" b="1" dirty="0" smtClean="0">
                <a:solidFill>
                  <a:schemeClr val="accent1"/>
                </a:solidFill>
              </a:rPr>
              <a:t>.</a:t>
            </a:r>
            <a:endParaRPr lang="es-V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err="1" smtClean="0"/>
              <a:t>Elongaciòn</a:t>
            </a:r>
            <a:r>
              <a:rPr lang="es-ES" dirty="0" smtClean="0"/>
              <a:t>  espinal  </a:t>
            </a:r>
          </a:p>
          <a:p>
            <a:endParaRPr lang="es-ES" dirty="0" smtClean="0"/>
          </a:p>
          <a:p>
            <a:r>
              <a:rPr lang="es-ES" dirty="0" smtClean="0"/>
              <a:t>Ensanchar el espacio  </a:t>
            </a:r>
            <a:r>
              <a:rPr lang="es-ES" dirty="0" err="1" smtClean="0"/>
              <a:t>interdiscal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Separar las  art. </a:t>
            </a:r>
            <a:r>
              <a:rPr lang="es-ES" dirty="0" err="1" smtClean="0"/>
              <a:t>Apofisarias</a:t>
            </a:r>
            <a:r>
              <a:rPr lang="es-ES" dirty="0" smtClean="0"/>
              <a:t>  vertebrales</a:t>
            </a:r>
          </a:p>
          <a:p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Aumentar  espacio intervertebral </a:t>
            </a:r>
            <a:r>
              <a:rPr lang="es-ES" dirty="0" err="1" smtClean="0"/>
              <a:t>foraminal</a:t>
            </a:r>
            <a:r>
              <a:rPr lang="es-ES" dirty="0" smtClean="0"/>
              <a:t>.</a:t>
            </a:r>
          </a:p>
          <a:p>
            <a:endParaRPr lang="es-ES" dirty="0" smtClean="0"/>
          </a:p>
          <a:p>
            <a:r>
              <a:rPr lang="es-ES" dirty="0" smtClean="0"/>
              <a:t>Facilitar estiramiento</a:t>
            </a:r>
          </a:p>
          <a:p>
            <a:endParaRPr lang="es-ES" dirty="0" smtClean="0"/>
          </a:p>
          <a:p>
            <a:r>
              <a:rPr lang="es-ES" dirty="0" smtClean="0"/>
              <a:t>Dolor </a:t>
            </a:r>
            <a:r>
              <a:rPr lang="es-ES" dirty="0" err="1" smtClean="0"/>
              <a:t>radiculo</a:t>
            </a:r>
            <a:r>
              <a:rPr lang="es-ES" dirty="0" smtClean="0"/>
              <a:t>-vertebral</a:t>
            </a:r>
          </a:p>
          <a:p>
            <a:endParaRPr lang="es-ES" sz="1700" b="1" dirty="0" smtClean="0">
              <a:solidFill>
                <a:schemeClr val="accent1"/>
              </a:solidFill>
            </a:endParaRPr>
          </a:p>
          <a:p>
            <a:r>
              <a:rPr lang="es-ES" sz="1700" b="1" dirty="0" smtClean="0">
                <a:solidFill>
                  <a:schemeClr val="accent1"/>
                </a:solidFill>
              </a:rPr>
              <a:t>MartìnezMorillo,M.PastorVega,J.M.SendraPortero,F.1990.Manual de Medicina </a:t>
            </a:r>
            <a:r>
              <a:rPr lang="es-ES" sz="1700" b="1" dirty="0" err="1" smtClean="0">
                <a:solidFill>
                  <a:schemeClr val="accent1"/>
                </a:solidFill>
              </a:rPr>
              <a:t>Fìsica</a:t>
            </a:r>
            <a:r>
              <a:rPr lang="es-ES" sz="1700" b="1" dirty="0" smtClean="0">
                <a:solidFill>
                  <a:schemeClr val="accent1"/>
                </a:solidFill>
              </a:rPr>
              <a:t>. </a:t>
            </a:r>
            <a:r>
              <a:rPr lang="es-ES" sz="1700" b="1" dirty="0" err="1" smtClean="0">
                <a:solidFill>
                  <a:schemeClr val="accent1"/>
                </a:solidFill>
              </a:rPr>
              <a:t>Harcourt</a:t>
            </a:r>
            <a:r>
              <a:rPr lang="es-ES" sz="1700" b="1" dirty="0" smtClean="0">
                <a:solidFill>
                  <a:schemeClr val="accent1"/>
                </a:solidFill>
              </a:rPr>
              <a:t> .</a:t>
            </a:r>
            <a:r>
              <a:rPr lang="es-ES" sz="1700" b="1" dirty="0" err="1" smtClean="0">
                <a:solidFill>
                  <a:schemeClr val="accent1"/>
                </a:solidFill>
              </a:rPr>
              <a:t>Brace</a:t>
            </a:r>
            <a:r>
              <a:rPr lang="es-ES" sz="1700" b="1" dirty="0" smtClean="0">
                <a:solidFill>
                  <a:schemeClr val="accent1"/>
                </a:solidFill>
              </a:rPr>
              <a:t>.</a:t>
            </a:r>
            <a:endParaRPr lang="es-VE" sz="1700" dirty="0" smtClean="0"/>
          </a:p>
          <a:p>
            <a:endParaRPr lang="es-VE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TRACCIÒN. 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OBJETIVOS</a:t>
            </a:r>
            <a:endParaRPr lang="es-VE" dirty="0"/>
          </a:p>
        </p:txBody>
      </p:sp>
      <p:cxnSp>
        <p:nvCxnSpPr>
          <p:cNvPr id="6" name="5 Conector recto de flecha"/>
          <p:cNvCxnSpPr/>
          <p:nvPr/>
        </p:nvCxnSpPr>
        <p:spPr>
          <a:xfrm rot="5400000">
            <a:off x="4711741" y="3860763"/>
            <a:ext cx="5777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C:\Documents and Settings\All Users\Documentos\Mis imágenes\Imágenes de muestra\trc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13176"/>
            <a:ext cx="2232248" cy="1844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ACTIVAS Y  PASIVAS</a:t>
            </a:r>
          </a:p>
          <a:p>
            <a:endParaRPr lang="es-ES" dirty="0" smtClean="0"/>
          </a:p>
          <a:p>
            <a:r>
              <a:rPr lang="es-ES" dirty="0" smtClean="0"/>
              <a:t>SEGÚN CARGA</a:t>
            </a:r>
          </a:p>
          <a:p>
            <a:endParaRPr lang="es-ES" dirty="0" smtClean="0"/>
          </a:p>
          <a:p>
            <a:r>
              <a:rPr lang="es-ES" dirty="0" smtClean="0"/>
              <a:t>FIJAS   </a:t>
            </a:r>
          </a:p>
          <a:p>
            <a:endParaRPr lang="es-ES" dirty="0" smtClean="0"/>
          </a:p>
          <a:p>
            <a:r>
              <a:rPr lang="es-ES" dirty="0" smtClean="0"/>
              <a:t>CONTÌNUAS</a:t>
            </a:r>
          </a:p>
          <a:p>
            <a:endParaRPr lang="es-ES" dirty="0" smtClean="0"/>
          </a:p>
          <a:p>
            <a:r>
              <a:rPr lang="es-ES" dirty="0" smtClean="0"/>
              <a:t>DISCONTÌNUAS</a:t>
            </a:r>
          </a:p>
          <a:p>
            <a:endParaRPr lang="es-ES" dirty="0" smtClean="0"/>
          </a:p>
          <a:p>
            <a:r>
              <a:rPr lang="es-ES" dirty="0" smtClean="0"/>
              <a:t>INTERMITENTE</a:t>
            </a:r>
          </a:p>
          <a:p>
            <a:r>
              <a:rPr lang="es-ES" sz="1600" b="1" dirty="0" err="1" smtClean="0">
                <a:solidFill>
                  <a:schemeClr val="accent1"/>
                </a:solidFill>
              </a:rPr>
              <a:t>MartìnezMorillo,M.PastorVega,J.M.SendraPortero,F</a:t>
            </a:r>
            <a:r>
              <a:rPr lang="es-ES" sz="1600" b="1" dirty="0" smtClean="0">
                <a:solidFill>
                  <a:schemeClr val="accent1"/>
                </a:solidFill>
              </a:rPr>
              <a:t>.</a:t>
            </a:r>
          </a:p>
          <a:p>
            <a:r>
              <a:rPr lang="es-ES" sz="1600" b="1" dirty="0" smtClean="0">
                <a:solidFill>
                  <a:schemeClr val="accent1"/>
                </a:solidFill>
              </a:rPr>
              <a:t>1990.Manual de Medicina </a:t>
            </a:r>
            <a:r>
              <a:rPr lang="es-ES" sz="1600" b="1" dirty="0" err="1" smtClean="0">
                <a:solidFill>
                  <a:schemeClr val="accent1"/>
                </a:solidFill>
              </a:rPr>
              <a:t>Fìsica</a:t>
            </a:r>
            <a:r>
              <a:rPr lang="es-ES" sz="1600" b="1" dirty="0" smtClean="0">
                <a:solidFill>
                  <a:schemeClr val="accent1"/>
                </a:solidFill>
              </a:rPr>
              <a:t>. </a:t>
            </a:r>
            <a:r>
              <a:rPr lang="es-ES" sz="1600" b="1" dirty="0" err="1" smtClean="0">
                <a:solidFill>
                  <a:schemeClr val="accent1"/>
                </a:solidFill>
              </a:rPr>
              <a:t>Harcourt</a:t>
            </a:r>
            <a:r>
              <a:rPr lang="es-ES" sz="1600" b="1" dirty="0" smtClean="0">
                <a:solidFill>
                  <a:schemeClr val="accent1"/>
                </a:solidFill>
              </a:rPr>
              <a:t> .</a:t>
            </a:r>
            <a:r>
              <a:rPr lang="es-ES" sz="1600" b="1" dirty="0" err="1" smtClean="0">
                <a:solidFill>
                  <a:schemeClr val="accent1"/>
                </a:solidFill>
              </a:rPr>
              <a:t>Brace</a:t>
            </a:r>
            <a:r>
              <a:rPr lang="es-ES" sz="1600" b="1" dirty="0" smtClean="0">
                <a:solidFill>
                  <a:schemeClr val="accent1"/>
                </a:solidFill>
              </a:rPr>
              <a:t>.</a:t>
            </a:r>
            <a:endParaRPr lang="es-VE" sz="1600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TRACCIÒN. TIPOS</a:t>
            </a:r>
            <a:endParaRPr lang="es-VE" dirty="0"/>
          </a:p>
        </p:txBody>
      </p:sp>
      <p:pic>
        <p:nvPicPr>
          <p:cNvPr id="72706" name="Picture 2" descr="C:\Documents and Settings\Wilfredo\Mis documentos\Mis imágenes\imagesCANJ33Y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764704"/>
            <a:ext cx="2388096" cy="1728192"/>
          </a:xfrm>
          <a:prstGeom prst="rect">
            <a:avLst/>
          </a:prstGeom>
          <a:noFill/>
        </p:spPr>
      </p:pic>
      <p:pic>
        <p:nvPicPr>
          <p:cNvPr id="72707" name="Picture 3" descr="C:\Documents and Settings\Wilfredo\Mis documentos\Mis imágenes\imagesCA4U1Z1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852936"/>
            <a:ext cx="2356470" cy="1381125"/>
          </a:xfrm>
          <a:prstGeom prst="rect">
            <a:avLst/>
          </a:prstGeom>
          <a:noFill/>
        </p:spPr>
      </p:pic>
      <p:pic>
        <p:nvPicPr>
          <p:cNvPr id="72708" name="Picture 4" descr="C:\Documents and Settings\Wilfredo\Mis documentos\Mis imágenes\imagesCAMCJSL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4391025"/>
            <a:ext cx="1847850" cy="2466975"/>
          </a:xfrm>
          <a:prstGeom prst="rect">
            <a:avLst/>
          </a:prstGeom>
          <a:noFill/>
        </p:spPr>
      </p:pic>
      <p:pic>
        <p:nvPicPr>
          <p:cNvPr id="8" name="Picture 2" descr="C:\Documents and Settings\All Users\Documentos\Mis imágenes\Imágenes de muestra\trc 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2214554"/>
            <a:ext cx="1921986" cy="2492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b="0" dirty="0" smtClean="0">
                <a:solidFill>
                  <a:schemeClr val="accent1"/>
                </a:solidFill>
              </a:rPr>
              <a:t>TRACCIÓN. SEGÚN LA CARGA</a:t>
            </a:r>
            <a:endParaRPr lang="es-VE" dirty="0"/>
          </a:p>
        </p:txBody>
      </p:sp>
      <p:pic>
        <p:nvPicPr>
          <p:cNvPr id="103426" name="Picture 2" descr="F:\DCIM\100KM015\PICT19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4764" y="1481138"/>
            <a:ext cx="3394472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De pie</a:t>
            </a:r>
          </a:p>
          <a:p>
            <a:pPr>
              <a:buNone/>
            </a:pPr>
            <a:r>
              <a:rPr lang="es-ES" b="1" dirty="0" err="1" smtClean="0">
                <a:solidFill>
                  <a:schemeClr val="accent1"/>
                </a:solidFill>
              </a:rPr>
              <a:t>Decubito</a:t>
            </a:r>
            <a:r>
              <a:rPr lang="es-ES" b="1" dirty="0" smtClean="0">
                <a:solidFill>
                  <a:schemeClr val="accent1"/>
                </a:solidFill>
              </a:rPr>
              <a:t> -Supino</a:t>
            </a:r>
          </a:p>
          <a:p>
            <a:pPr>
              <a:buNone/>
            </a:pPr>
            <a:r>
              <a:rPr lang="es-ES" b="1" dirty="0" err="1" smtClean="0">
                <a:solidFill>
                  <a:schemeClr val="accent1"/>
                </a:solidFill>
              </a:rPr>
              <a:t>Decubito</a:t>
            </a:r>
            <a:r>
              <a:rPr lang="es-ES" b="1" dirty="0" smtClean="0">
                <a:solidFill>
                  <a:schemeClr val="accent1"/>
                </a:solidFill>
              </a:rPr>
              <a:t>-Prono</a:t>
            </a:r>
          </a:p>
          <a:p>
            <a:pPr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Sentado</a:t>
            </a:r>
          </a:p>
          <a:p>
            <a:pPr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Plano Inclinado</a:t>
            </a:r>
          </a:p>
          <a:p>
            <a:endParaRPr lang="es-V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TRACCIÒN. POSICIÒN</a:t>
            </a:r>
            <a:endParaRPr lang="es-VE" dirty="0"/>
          </a:p>
        </p:txBody>
      </p:sp>
      <p:pic>
        <p:nvPicPr>
          <p:cNvPr id="10" name="Picture 2" descr="C:\Documents and Settings\Wilfredo\Mis documentos\Mis imágenes\imagesCAQG5TI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1" y="4941168"/>
            <a:ext cx="2051720" cy="1916832"/>
          </a:xfrm>
          <a:prstGeom prst="rect">
            <a:avLst/>
          </a:prstGeom>
          <a:noFill/>
        </p:spPr>
      </p:pic>
      <p:pic>
        <p:nvPicPr>
          <p:cNvPr id="70659" name="Picture 3" descr="C:\Documents and Settings\Wilfredo\Mis documentos\Mis imágenes\120_1132_positioning_spinal_devi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3068960"/>
            <a:ext cx="2051720" cy="1639813"/>
          </a:xfrm>
          <a:prstGeom prst="rect">
            <a:avLst/>
          </a:prstGeom>
          <a:noFill/>
        </p:spPr>
      </p:pic>
      <p:pic>
        <p:nvPicPr>
          <p:cNvPr id="70660" name="Picture 4" descr="C:\Documents and Settings\Wilfredo\Mis documentos\Mis imágenes\imagesCABM0EP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1124744"/>
            <a:ext cx="2123728" cy="1828800"/>
          </a:xfrm>
          <a:prstGeom prst="rect">
            <a:avLst/>
          </a:prstGeom>
          <a:noFill/>
        </p:spPr>
      </p:pic>
      <p:pic>
        <p:nvPicPr>
          <p:cNvPr id="70661" name="Picture 5" descr="C:\Documents and Settings\Wilfredo\Mis documentos\Mis imágenes\imagesCAYXOGB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1124744"/>
            <a:ext cx="2736304" cy="1800200"/>
          </a:xfrm>
          <a:prstGeom prst="rect">
            <a:avLst/>
          </a:prstGeom>
          <a:noFill/>
        </p:spPr>
      </p:pic>
      <p:pic>
        <p:nvPicPr>
          <p:cNvPr id="70662" name="Picture 6" descr="C:\Documents and Settings\Wilfredo\Mis documentos\Mis imágenes\imagesCALNJRW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3068960"/>
            <a:ext cx="2719189" cy="1656184"/>
          </a:xfrm>
          <a:prstGeom prst="rect">
            <a:avLst/>
          </a:prstGeom>
          <a:noFill/>
        </p:spPr>
      </p:pic>
      <p:pic>
        <p:nvPicPr>
          <p:cNvPr id="70663" name="Picture 7" descr="C:\Documents and Settings\Wilfredo\Mis documentos\Mis imágenes\imagesCAM4VI1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944" y="5010150"/>
            <a:ext cx="2682999" cy="1847850"/>
          </a:xfrm>
          <a:prstGeom prst="rect">
            <a:avLst/>
          </a:prstGeom>
          <a:noFill/>
        </p:spPr>
      </p:pic>
      <p:sp>
        <p:nvSpPr>
          <p:cNvPr id="16" name="15 Rectángulo"/>
          <p:cNvSpPr/>
          <p:nvPr/>
        </p:nvSpPr>
        <p:spPr>
          <a:xfrm>
            <a:off x="0" y="5229493"/>
            <a:ext cx="3923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err="1" smtClean="0">
                <a:solidFill>
                  <a:schemeClr val="accent1"/>
                </a:solidFill>
              </a:rPr>
              <a:t>MartìnezMorillo,M.PastorVega,J.M.SendraPortero,F</a:t>
            </a:r>
            <a:r>
              <a:rPr lang="es-ES" b="1" dirty="0" smtClean="0">
                <a:solidFill>
                  <a:schemeClr val="accent1"/>
                </a:solidFill>
              </a:rPr>
              <a:t>.</a:t>
            </a:r>
          </a:p>
          <a:p>
            <a:r>
              <a:rPr lang="es-ES" b="1" dirty="0" smtClean="0">
                <a:solidFill>
                  <a:schemeClr val="accent1"/>
                </a:solidFill>
              </a:rPr>
              <a:t>1990.Manual de Medicina </a:t>
            </a:r>
            <a:r>
              <a:rPr lang="es-ES" b="1" dirty="0" err="1" smtClean="0">
                <a:solidFill>
                  <a:schemeClr val="accent1"/>
                </a:solidFill>
              </a:rPr>
              <a:t>Fìsica</a:t>
            </a:r>
            <a:r>
              <a:rPr lang="es-ES" b="1" dirty="0" smtClean="0">
                <a:solidFill>
                  <a:schemeClr val="accent1"/>
                </a:solidFill>
              </a:rPr>
              <a:t>. </a:t>
            </a:r>
            <a:r>
              <a:rPr lang="es-ES" b="1" dirty="0" err="1" smtClean="0">
                <a:solidFill>
                  <a:schemeClr val="accent1"/>
                </a:solidFill>
              </a:rPr>
              <a:t>Harcourt</a:t>
            </a:r>
            <a:r>
              <a:rPr lang="es-ES" b="1" dirty="0" smtClean="0">
                <a:solidFill>
                  <a:schemeClr val="accent1"/>
                </a:solidFill>
              </a:rPr>
              <a:t> .</a:t>
            </a:r>
            <a:r>
              <a:rPr lang="es-ES" b="1" dirty="0" err="1" smtClean="0">
                <a:solidFill>
                  <a:schemeClr val="accent1"/>
                </a:solidFill>
              </a:rPr>
              <a:t>Brace</a:t>
            </a:r>
            <a:r>
              <a:rPr lang="es-ES" b="1" dirty="0" smtClean="0">
                <a:solidFill>
                  <a:schemeClr val="accent1"/>
                </a:solidFill>
              </a:rPr>
              <a:t>.</a:t>
            </a:r>
            <a:endParaRPr lang="es-V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EQUIPOS  DE  TRACCIÒN.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 </a:t>
            </a:r>
            <a:endParaRPr lang="es-VE" dirty="0"/>
          </a:p>
        </p:txBody>
      </p:sp>
      <p:sp>
        <p:nvSpPr>
          <p:cNvPr id="15" name="14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s-ES" sz="1800" dirty="0" smtClean="0"/>
          </a:p>
          <a:p>
            <a:r>
              <a:rPr lang="es-ES" sz="1800" dirty="0" smtClean="0"/>
              <a:t>Efecto </a:t>
            </a:r>
            <a:r>
              <a:rPr lang="es-ES" sz="1800" dirty="0" err="1" smtClean="0"/>
              <a:t>Neumàtico</a:t>
            </a:r>
            <a:endParaRPr lang="es-ES" sz="1800" dirty="0" smtClean="0"/>
          </a:p>
          <a:p>
            <a:r>
              <a:rPr lang="es-ES" sz="1800" dirty="0" smtClean="0"/>
              <a:t>Cinchas :Cervical/Lumbar</a:t>
            </a:r>
          </a:p>
          <a:p>
            <a:endParaRPr lang="es-VE" dirty="0"/>
          </a:p>
        </p:txBody>
      </p:sp>
      <p:sp>
        <p:nvSpPr>
          <p:cNvPr id="16" name="15 Marcador de texto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s-ES" dirty="0" smtClean="0"/>
              <a:t>MESA AUTOACTIVA DE COTREL</a:t>
            </a:r>
            <a:endParaRPr lang="es-VE" dirty="0"/>
          </a:p>
        </p:txBody>
      </p:sp>
      <p:pic>
        <p:nvPicPr>
          <p:cNvPr id="71682" name="Picture 2" descr="C:\Documents and Settings\Wilfredo\Mis documentos\Mis imágenes\imagesCAKY85XQ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4008" y="2348880"/>
            <a:ext cx="4176464" cy="1224136"/>
          </a:xfrm>
          <a:prstGeom prst="rect">
            <a:avLst/>
          </a:prstGeom>
          <a:noFill/>
        </p:spPr>
      </p:pic>
      <p:sp>
        <p:nvSpPr>
          <p:cNvPr id="17" name="16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s-VE" dirty="0"/>
          </a:p>
        </p:txBody>
      </p:sp>
      <p:pic>
        <p:nvPicPr>
          <p:cNvPr id="71683" name="Picture 3" descr="C:\Documents and Settings\Wilfredo\Mis documentos\Mis imágenes\imagesCAOLPW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764704"/>
            <a:ext cx="4104456" cy="1431801"/>
          </a:xfrm>
          <a:prstGeom prst="rect">
            <a:avLst/>
          </a:prstGeom>
          <a:noFill/>
        </p:spPr>
      </p:pic>
      <p:pic>
        <p:nvPicPr>
          <p:cNvPr id="71684" name="Picture 4" descr="C:\Documents and Settings\Wilfredo\Mis documentos\Mis imágenes\imagesCAUHDUR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861048"/>
            <a:ext cx="4176464" cy="1540768"/>
          </a:xfrm>
          <a:prstGeom prst="rect">
            <a:avLst/>
          </a:prstGeom>
          <a:noFill/>
        </p:spPr>
      </p:pic>
      <p:pic>
        <p:nvPicPr>
          <p:cNvPr id="18" name="Picture 6" descr="C:\Documents and Settings\Wilfredo\Mis documentos\Mis imágenes\imagesCA0LTZW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908720"/>
            <a:ext cx="2232248" cy="1323975"/>
          </a:xfrm>
          <a:prstGeom prst="rect">
            <a:avLst/>
          </a:prstGeom>
          <a:noFill/>
          <a:ln w="9652">
            <a:solidFill>
              <a:schemeClr val="accent1"/>
            </a:solidFill>
            <a:miter lim="800000"/>
          </a:ln>
        </p:spPr>
      </p:pic>
      <p:pic>
        <p:nvPicPr>
          <p:cNvPr id="19" name="Picture 5" descr="C:\Documents and Settings\Wilfredo\Mis documentos\Mis imágenes\imagesCAKL5AX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2708920"/>
            <a:ext cx="2592288" cy="1772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TIPOS  DE  TRACCIÒN.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 </a:t>
            </a:r>
            <a:endParaRPr lang="es-VE" dirty="0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1" dirty="0" smtClean="0"/>
              <a:t>TRACCIÒN  EN PISCINA</a:t>
            </a:r>
            <a:endParaRPr lang="es-VE" b="1" dirty="0"/>
          </a:p>
        </p:txBody>
      </p:sp>
      <p:sp>
        <p:nvSpPr>
          <p:cNvPr id="10" name="9 Marcador de texto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ctr"/>
            <a:r>
              <a:rPr lang="es-ES" b="1" dirty="0" smtClean="0"/>
              <a:t>APARATO DE KUHLMAN</a:t>
            </a:r>
          </a:p>
        </p:txBody>
      </p:sp>
      <p:pic>
        <p:nvPicPr>
          <p:cNvPr id="15" name="Picture 5" descr="C:\Documents and Settings\Wilfredo\Mis documentos\Mis imágenes\imagesCAYXOGBU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56792"/>
            <a:ext cx="4032448" cy="3744416"/>
          </a:xfrm>
          <a:prstGeom prst="rect">
            <a:avLst/>
          </a:prstGeom>
          <a:noFill/>
        </p:spPr>
      </p:pic>
      <p:pic>
        <p:nvPicPr>
          <p:cNvPr id="19" name="Picture 3" descr="C:\Documents and Settings\Wilfredo\Mis documentos\Mis imágenes\imagesCAGGAE0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84784"/>
            <a:ext cx="3960440" cy="3888432"/>
          </a:xfrm>
          <a:prstGeom prst="rect">
            <a:avLst/>
          </a:prstGeom>
          <a:noFill/>
          <a:ln>
            <a:noFill/>
            <a:prstDash val="sysDash"/>
            <a:miter lim="800000"/>
          </a:ln>
        </p:spPr>
      </p:pic>
      <p:sp>
        <p:nvSpPr>
          <p:cNvPr id="20" name="19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0" dirty="0" smtClean="0">
                <a:solidFill>
                  <a:schemeClr val="accent1"/>
                </a:solidFill>
              </a:rPr>
              <a:t>TRACCIÒN  CERVICAL</a:t>
            </a:r>
            <a:endParaRPr lang="es-VE" b="0" dirty="0">
              <a:solidFill>
                <a:schemeClr val="accent1"/>
              </a:solidFill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ES" dirty="0" smtClean="0"/>
              <a:t>COLACHIS Y  STOHM</a:t>
            </a:r>
            <a:endParaRPr lang="es-VE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s-ES" dirty="0" smtClean="0"/>
              <a:t>VENTAJAS</a:t>
            </a:r>
            <a:endParaRPr lang="es-VE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b="1" dirty="0" smtClean="0"/>
              <a:t>Aumenta  el  AMA</a:t>
            </a:r>
          </a:p>
          <a:p>
            <a:r>
              <a:rPr lang="es-ES" b="1" dirty="0" smtClean="0"/>
              <a:t>C4-C5</a:t>
            </a:r>
          </a:p>
          <a:p>
            <a:r>
              <a:rPr lang="es-ES" b="1" dirty="0" smtClean="0"/>
              <a:t>C6- C7</a:t>
            </a:r>
          </a:p>
          <a:p>
            <a:endParaRPr lang="es-ES" dirty="0" smtClean="0"/>
          </a:p>
          <a:p>
            <a:pPr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CARGA</a:t>
            </a:r>
          </a:p>
          <a:p>
            <a:pPr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4-5 Kg : </a:t>
            </a:r>
          </a:p>
          <a:p>
            <a:pPr>
              <a:buNone/>
            </a:pPr>
            <a:r>
              <a:rPr lang="es-ES" b="1" u="sng" dirty="0" smtClean="0">
                <a:solidFill>
                  <a:schemeClr val="accent1"/>
                </a:solidFill>
              </a:rPr>
              <a:t>Contrabalanceo</a:t>
            </a:r>
          </a:p>
          <a:p>
            <a:pPr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5-10 kg</a:t>
            </a:r>
          </a:p>
          <a:p>
            <a:pPr>
              <a:buNone/>
            </a:pPr>
            <a:r>
              <a:rPr lang="es-ES" b="1" u="sng" dirty="0" err="1" smtClean="0">
                <a:solidFill>
                  <a:schemeClr val="accent1"/>
                </a:solidFill>
              </a:rPr>
              <a:t>Ederezamiento</a:t>
            </a:r>
            <a:endParaRPr lang="es-ES" b="1" u="sng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10- Kg……1,5 </a:t>
            </a:r>
            <a:r>
              <a:rPr lang="es-ES" b="1" dirty="0" err="1" smtClean="0">
                <a:solidFill>
                  <a:schemeClr val="accent1"/>
                </a:solidFill>
              </a:rPr>
              <a:t>cms</a:t>
            </a:r>
            <a:endParaRPr lang="es-ES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12 Kg…………2   </a:t>
            </a:r>
            <a:r>
              <a:rPr lang="es-ES" b="1" dirty="0" err="1" smtClean="0">
                <a:solidFill>
                  <a:schemeClr val="accent1"/>
                </a:solidFill>
              </a:rPr>
              <a:t>cms</a:t>
            </a:r>
            <a:endParaRPr lang="es-ES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ES" b="1" u="sng" dirty="0" err="1" smtClean="0">
                <a:solidFill>
                  <a:schemeClr val="accent1"/>
                </a:solidFill>
              </a:rPr>
              <a:t>Alineaciòn</a:t>
            </a:r>
            <a:endParaRPr lang="es-VE" b="1" u="sng" dirty="0">
              <a:solidFill>
                <a:schemeClr val="accent1"/>
              </a:solidFill>
            </a:endParaRPr>
          </a:p>
        </p:txBody>
      </p:sp>
      <p:pic>
        <p:nvPicPr>
          <p:cNvPr id="74754" name="Picture 2" descr="C:\Documents and Settings\Wilfredo\Mis documentos\Mis imágenes\imagesCA7N6ED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3888431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Concepto                               </a:t>
            </a:r>
            <a:r>
              <a:rPr lang="es-ES" b="1" dirty="0" smtClean="0">
                <a:solidFill>
                  <a:schemeClr val="accent1"/>
                </a:solidFill>
              </a:rPr>
              <a:t>TRACCIÒN</a:t>
            </a:r>
          </a:p>
          <a:p>
            <a:r>
              <a:rPr lang="es-ES" dirty="0" smtClean="0"/>
              <a:t>Tipos                                  </a:t>
            </a:r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s-ES" b="1" dirty="0" smtClean="0">
                <a:solidFill>
                  <a:schemeClr val="accent1"/>
                </a:solidFill>
              </a:rPr>
              <a:t>MANIPULACIÒN</a:t>
            </a:r>
          </a:p>
          <a:p>
            <a:r>
              <a:rPr lang="es-ES" dirty="0" smtClean="0"/>
              <a:t>Mecanismo de </a:t>
            </a:r>
            <a:r>
              <a:rPr lang="es-ES" dirty="0" err="1" smtClean="0"/>
              <a:t>Acciòn</a:t>
            </a:r>
            <a:r>
              <a:rPr lang="es-ES" dirty="0" smtClean="0"/>
              <a:t>              </a:t>
            </a:r>
            <a:r>
              <a:rPr lang="es-ES" b="1" dirty="0" smtClean="0">
                <a:solidFill>
                  <a:schemeClr val="accent1"/>
                </a:solidFill>
              </a:rPr>
              <a:t>MASAJES</a:t>
            </a:r>
          </a:p>
          <a:p>
            <a:r>
              <a:rPr lang="es-ES" dirty="0" smtClean="0"/>
              <a:t>Efectos                                </a:t>
            </a:r>
            <a:r>
              <a:rPr lang="es-ES" b="1" dirty="0" smtClean="0">
                <a:solidFill>
                  <a:schemeClr val="accent1"/>
                </a:solidFill>
              </a:rPr>
              <a:t> TERAPÈUTICOS</a:t>
            </a:r>
            <a:endParaRPr lang="es-ES" dirty="0" smtClean="0"/>
          </a:p>
          <a:p>
            <a:r>
              <a:rPr lang="es-ES" dirty="0" smtClean="0"/>
              <a:t>Indicaciones</a:t>
            </a:r>
          </a:p>
          <a:p>
            <a:r>
              <a:rPr lang="es-ES" dirty="0" smtClean="0"/>
              <a:t>Contraindicaciones</a:t>
            </a:r>
            <a:endParaRPr lang="es-VE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OBJETIVOS</a:t>
            </a:r>
            <a:endParaRPr lang="es-VE" dirty="0"/>
          </a:p>
        </p:txBody>
      </p:sp>
      <p:pic>
        <p:nvPicPr>
          <p:cNvPr id="4" name="Picture 2" descr="C:\Documents and Settings\Wilfredo\Mis documentos\Mis imágenes\tracc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668344" y="0"/>
            <a:ext cx="1475656" cy="1772816"/>
          </a:xfrm>
          <a:prstGeom prst="rect">
            <a:avLst/>
          </a:prstGeom>
          <a:noFill/>
        </p:spPr>
      </p:pic>
      <p:pic>
        <p:nvPicPr>
          <p:cNvPr id="5" name="Picture 2" descr="C:\Documents and Settings\All Users\Documentos\Mis imágenes\Imágenes de muestra\MAN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762750" y="3705225"/>
            <a:ext cx="2381250" cy="3152775"/>
          </a:xfrm>
          <a:prstGeom prst="rect">
            <a:avLst/>
          </a:prstGeom>
          <a:noFill/>
        </p:spPr>
      </p:pic>
      <p:pic>
        <p:nvPicPr>
          <p:cNvPr id="6" name="Picture 2" descr="C:\Documents and Settings\All Users\Documentos\Mis imágenes\Imágenes de muestra\imagesCA6ECB2T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355976" y="3861048"/>
            <a:ext cx="1800597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0" dirty="0" smtClean="0">
                <a:solidFill>
                  <a:schemeClr val="accent1"/>
                </a:solidFill>
              </a:rPr>
              <a:t>TRACCIÒN  CERVICAL.  </a:t>
            </a:r>
            <a:br>
              <a:rPr lang="es-ES" b="0" dirty="0" smtClean="0">
                <a:solidFill>
                  <a:schemeClr val="accent1"/>
                </a:solidFill>
              </a:rPr>
            </a:br>
            <a:r>
              <a:rPr lang="es-ES" b="0" dirty="0" smtClean="0">
                <a:solidFill>
                  <a:schemeClr val="accent1"/>
                </a:solidFill>
              </a:rPr>
              <a:t>ARNÈS O COLLAR DE SAYRE</a:t>
            </a:r>
            <a:endParaRPr lang="es-VE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45224"/>
            <a:ext cx="4040188" cy="726976"/>
          </a:xfrm>
        </p:spPr>
        <p:txBody>
          <a:bodyPr/>
          <a:lstStyle/>
          <a:p>
            <a:pPr algn="ctr"/>
            <a:r>
              <a:rPr lang="es-ES" dirty="0" smtClean="0"/>
              <a:t>VENTAJAS                     </a:t>
            </a:r>
            <a:endParaRPr lang="es-VE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s-ES" dirty="0" smtClean="0"/>
              <a:t>DESVENTAJAS</a:t>
            </a:r>
            <a:endParaRPr lang="es-VE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CÒMODO</a:t>
            </a:r>
          </a:p>
          <a:p>
            <a:endParaRPr lang="es-ES" dirty="0" smtClean="0"/>
          </a:p>
          <a:p>
            <a:r>
              <a:rPr lang="es-ES" dirty="0" smtClean="0"/>
              <a:t>  </a:t>
            </a:r>
            <a:endParaRPr lang="es-VE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NO PUEDE HABLAR</a:t>
            </a:r>
          </a:p>
          <a:p>
            <a:endParaRPr lang="es-ES" dirty="0" smtClean="0"/>
          </a:p>
          <a:p>
            <a:r>
              <a:rPr lang="es-ES" dirty="0" smtClean="0"/>
              <a:t>PROVOCA  BRUXISMO</a:t>
            </a:r>
          </a:p>
          <a:p>
            <a:endParaRPr lang="es-ES" dirty="0" smtClean="0"/>
          </a:p>
          <a:p>
            <a:pPr>
              <a:buNone/>
            </a:pPr>
            <a:endParaRPr lang="es-VE" dirty="0"/>
          </a:p>
        </p:txBody>
      </p:sp>
      <p:pic>
        <p:nvPicPr>
          <p:cNvPr id="69633" name="Picture 1" descr="F:\DCIM\100KM015\PICT19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857364"/>
            <a:ext cx="4000528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b="0" dirty="0" smtClean="0">
                <a:solidFill>
                  <a:schemeClr val="accent1"/>
                </a:solidFill>
              </a:rPr>
              <a:t>TRACCIÒN  CERVICAL</a:t>
            </a:r>
            <a:endParaRPr lang="es-VE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s-ES" dirty="0" smtClean="0"/>
              <a:t>CERVICOTRACTOR DE MAIGNE</a:t>
            </a:r>
            <a:endParaRPr lang="es-VE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s-ES" dirty="0" smtClean="0"/>
              <a:t>ADAPTACIÒN  DIFÌCIL</a:t>
            </a:r>
          </a:p>
          <a:p>
            <a:endParaRPr lang="es-ES" dirty="0" smtClean="0"/>
          </a:p>
          <a:p>
            <a:r>
              <a:rPr lang="es-ES" dirty="0" smtClean="0"/>
              <a:t>RIGIDEZ DE NUCA</a:t>
            </a:r>
          </a:p>
          <a:p>
            <a:endParaRPr lang="es-ES" dirty="0" smtClean="0"/>
          </a:p>
          <a:p>
            <a:r>
              <a:rPr lang="es-ES" dirty="0" smtClean="0"/>
              <a:t>DESPLAZAMIENTO</a:t>
            </a:r>
          </a:p>
          <a:p>
            <a:r>
              <a:rPr lang="es-ES" dirty="0" smtClean="0"/>
              <a:t>(SI EL  OCCIPUCIO ES PLANO)</a:t>
            </a:r>
            <a:endParaRPr lang="es-VE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7" name="6 Rectángulo"/>
          <p:cNvSpPr/>
          <p:nvPr/>
        </p:nvSpPr>
        <p:spPr>
          <a:xfrm>
            <a:off x="323528" y="4293096"/>
            <a:ext cx="41044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 smtClean="0">
                <a:solidFill>
                  <a:schemeClr val="accent1"/>
                </a:solidFill>
              </a:rPr>
              <a:t>MartìnezMorillo,M.PastorVega,J.M.SendraPortero,F.1990.Manual de Medicina </a:t>
            </a:r>
            <a:r>
              <a:rPr lang="es-ES" sz="1400" b="1" dirty="0" err="1" smtClean="0">
                <a:solidFill>
                  <a:schemeClr val="accent1"/>
                </a:solidFill>
              </a:rPr>
              <a:t>Fìsica</a:t>
            </a:r>
            <a:r>
              <a:rPr lang="es-ES" sz="1400" b="1" dirty="0" smtClean="0">
                <a:solidFill>
                  <a:schemeClr val="accent1"/>
                </a:solidFill>
              </a:rPr>
              <a:t>. </a:t>
            </a:r>
            <a:r>
              <a:rPr lang="es-ES" sz="1400" b="1" dirty="0" err="1" smtClean="0">
                <a:solidFill>
                  <a:schemeClr val="accent1"/>
                </a:solidFill>
              </a:rPr>
              <a:t>Harcourt</a:t>
            </a:r>
            <a:r>
              <a:rPr lang="es-ES" sz="1400" b="1" dirty="0" smtClean="0">
                <a:solidFill>
                  <a:schemeClr val="accent1"/>
                </a:solidFill>
              </a:rPr>
              <a:t> .</a:t>
            </a:r>
            <a:r>
              <a:rPr lang="es-ES" sz="1400" b="1" dirty="0" err="1" smtClean="0">
                <a:solidFill>
                  <a:schemeClr val="accent1"/>
                </a:solidFill>
              </a:rPr>
              <a:t>Brace</a:t>
            </a:r>
            <a:r>
              <a:rPr lang="es-ES" sz="1400" b="1" dirty="0" smtClean="0">
                <a:solidFill>
                  <a:schemeClr val="accent1"/>
                </a:solidFill>
              </a:rPr>
              <a:t>.</a:t>
            </a:r>
            <a:endParaRPr lang="es-VE" sz="1400" dirty="0" smtClean="0"/>
          </a:p>
        </p:txBody>
      </p:sp>
      <p:pic>
        <p:nvPicPr>
          <p:cNvPr id="68609" name="Picture 1" descr="F:\DCIM\100KM015\PICT19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428736"/>
            <a:ext cx="4071966" cy="4000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 smtClean="0"/>
              <a:t>ARNÉS DE GOODLNEY</a:t>
            </a:r>
            <a:endParaRPr lang="es-VE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ES" dirty="0" smtClean="0"/>
              <a:t>PROLONGACIÒN REFORZADA</a:t>
            </a:r>
          </a:p>
          <a:p>
            <a:endParaRPr lang="es-ES" dirty="0" smtClean="0"/>
          </a:p>
          <a:p>
            <a:r>
              <a:rPr lang="es-ES" dirty="0" smtClean="0"/>
              <a:t>DIRECCIÒN CÈRVICO DISTAL</a:t>
            </a:r>
          </a:p>
          <a:p>
            <a:endParaRPr lang="es-ES" dirty="0" smtClean="0"/>
          </a:p>
          <a:p>
            <a:r>
              <a:rPr lang="es-ES" dirty="0" smtClean="0"/>
              <a:t>CORREAS   DE TRACCIÒN  EN  RAQUIS</a:t>
            </a:r>
          </a:p>
          <a:p>
            <a:endParaRPr lang="es-ES" dirty="0" smtClean="0"/>
          </a:p>
          <a:p>
            <a:r>
              <a:rPr lang="es-ES" dirty="0" smtClean="0"/>
              <a:t>FOCALIZA  LA  FUERZA</a:t>
            </a:r>
            <a:endParaRPr lang="es-VE" dirty="0" smtClean="0"/>
          </a:p>
          <a:p>
            <a:endParaRPr lang="es-VE" dirty="0"/>
          </a:p>
        </p:txBody>
      </p:sp>
      <p:pic>
        <p:nvPicPr>
          <p:cNvPr id="104450" name="Picture 2" descr="F:\DCIM\100KM015\PICT197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44625"/>
            <a:ext cx="4000527" cy="3941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TRACCIÒN. VENTAJAS</a:t>
            </a:r>
            <a:endParaRPr lang="es-VE" dirty="0">
              <a:solidFill>
                <a:schemeClr val="accent1"/>
              </a:solidFill>
            </a:endParaRPr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JUDOVICH</a:t>
            </a:r>
            <a:endParaRPr lang="es-VE" dirty="0"/>
          </a:p>
        </p:txBody>
      </p:sp>
      <p:sp>
        <p:nvSpPr>
          <p:cNvPr id="10" name="9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s-ES" b="1" dirty="0" err="1" smtClean="0">
                <a:solidFill>
                  <a:schemeClr val="accent1"/>
                </a:solidFill>
              </a:rPr>
              <a:t>Elongaciòn</a:t>
            </a:r>
            <a:r>
              <a:rPr lang="es-ES" b="1" dirty="0" smtClean="0">
                <a:solidFill>
                  <a:schemeClr val="accent1"/>
                </a:solidFill>
              </a:rPr>
              <a:t> de la Columna Cervical</a:t>
            </a:r>
          </a:p>
          <a:p>
            <a:endParaRPr lang="es-ES" dirty="0" smtClean="0"/>
          </a:p>
          <a:p>
            <a:r>
              <a:rPr lang="es-ES" dirty="0" smtClean="0"/>
              <a:t>3-14 mm</a:t>
            </a:r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r>
              <a:rPr lang="es-ES" b="1" dirty="0" smtClean="0">
                <a:solidFill>
                  <a:schemeClr val="accent1"/>
                </a:solidFill>
              </a:rPr>
              <a:t>Aumento del espacio</a:t>
            </a:r>
          </a:p>
          <a:p>
            <a:r>
              <a:rPr lang="es-ES" b="1" dirty="0" smtClean="0">
                <a:solidFill>
                  <a:schemeClr val="accent1"/>
                </a:solidFill>
              </a:rPr>
              <a:t>intervertebral</a:t>
            </a:r>
          </a:p>
        </p:txBody>
      </p:sp>
      <p:pic>
        <p:nvPicPr>
          <p:cNvPr id="75778" name="Picture 2" descr="C:\Documents and Settings\Wilfredo\Mis documentos\Mis imágenes\imagesCALNJRWA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412776"/>
            <a:ext cx="4032448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TRACCIÒN</a:t>
            </a:r>
            <a:endParaRPr lang="es-VE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ES" b="1" dirty="0" smtClean="0"/>
              <a:t>VENTAJAS</a:t>
            </a:r>
            <a:endParaRPr lang="es-VE" b="1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s-ES" b="1" dirty="0" smtClean="0"/>
              <a:t>DESVENTAJAS</a:t>
            </a:r>
            <a:endParaRPr lang="es-VE" b="1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95536" y="1556792"/>
            <a:ext cx="4040188" cy="3941763"/>
          </a:xfrm>
        </p:spPr>
        <p:txBody>
          <a:bodyPr>
            <a:normAutofit/>
          </a:bodyPr>
          <a:lstStyle/>
          <a:p>
            <a:r>
              <a:rPr lang="es-ES" dirty="0" smtClean="0"/>
              <a:t>Cargas de 10-12 kg</a:t>
            </a:r>
          </a:p>
          <a:p>
            <a:endParaRPr lang="es-ES" dirty="0" smtClean="0"/>
          </a:p>
          <a:p>
            <a:r>
              <a:rPr lang="es-ES" b="1" dirty="0" smtClean="0">
                <a:solidFill>
                  <a:schemeClr val="accent1"/>
                </a:solidFill>
              </a:rPr>
              <a:t>Apertura agujero de </a:t>
            </a:r>
            <a:r>
              <a:rPr lang="es-ES" b="1" dirty="0" err="1" smtClean="0">
                <a:solidFill>
                  <a:schemeClr val="accent1"/>
                </a:solidFill>
              </a:rPr>
              <a:t>Conjunciòn</a:t>
            </a:r>
            <a:endParaRPr lang="es-ES" b="1" dirty="0" smtClean="0">
              <a:solidFill>
                <a:schemeClr val="accent1"/>
              </a:solidFill>
            </a:endParaRPr>
          </a:p>
          <a:p>
            <a:endParaRPr lang="es-ES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   </a:t>
            </a:r>
            <a:endParaRPr lang="es-ES" dirty="0" smtClean="0"/>
          </a:p>
          <a:p>
            <a:r>
              <a:rPr lang="es-ES" b="1" dirty="0" err="1" smtClean="0">
                <a:solidFill>
                  <a:schemeClr val="accent1"/>
                </a:solidFill>
              </a:rPr>
              <a:t>Cervicoartrosis</a:t>
            </a:r>
            <a:r>
              <a:rPr lang="es-ES" b="1" dirty="0" smtClean="0">
                <a:solidFill>
                  <a:schemeClr val="accent1"/>
                </a:solidFill>
              </a:rPr>
              <a:t> </a:t>
            </a:r>
            <a:endParaRPr lang="es-VE" b="1" dirty="0">
              <a:solidFill>
                <a:schemeClr val="accent1"/>
              </a:solidFill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Cargas &gt; 12 Kg</a:t>
            </a:r>
          </a:p>
          <a:p>
            <a:pPr>
              <a:buNone/>
            </a:pPr>
            <a:r>
              <a:rPr lang="es-ES" dirty="0" smtClean="0"/>
              <a:t>Contracturas</a:t>
            </a:r>
          </a:p>
          <a:p>
            <a:pPr>
              <a:buNone/>
            </a:pPr>
            <a:r>
              <a:rPr lang="es-ES" dirty="0" err="1" smtClean="0"/>
              <a:t>Paraespinales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b="1" dirty="0" smtClean="0">
                <a:solidFill>
                  <a:schemeClr val="accent1"/>
                </a:solidFill>
              </a:rPr>
              <a:t>Cargas  &gt;  30 kg</a:t>
            </a:r>
          </a:p>
          <a:p>
            <a:pPr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Lesiones  Musculares</a:t>
            </a:r>
          </a:p>
          <a:p>
            <a:pPr>
              <a:buNone/>
            </a:pPr>
            <a:endParaRPr lang="es-ES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y  ligamentosas.</a:t>
            </a:r>
          </a:p>
          <a:p>
            <a:pPr>
              <a:buNone/>
            </a:pPr>
            <a:endParaRPr lang="es-ES" b="1" dirty="0" smtClean="0">
              <a:solidFill>
                <a:schemeClr val="accent1"/>
              </a:solidFill>
            </a:endParaRPr>
          </a:p>
          <a:p>
            <a:r>
              <a:rPr lang="es-ES" sz="1500" b="1" dirty="0" err="1" smtClean="0">
                <a:solidFill>
                  <a:schemeClr val="accent1"/>
                </a:solidFill>
              </a:rPr>
              <a:t>MartìnezMorillo,M.PastorVega,J.M.SendraPortero,F</a:t>
            </a:r>
            <a:r>
              <a:rPr lang="es-ES" sz="1500" b="1" dirty="0" smtClean="0">
                <a:solidFill>
                  <a:schemeClr val="accent1"/>
                </a:solidFill>
              </a:rPr>
              <a:t>.</a:t>
            </a:r>
          </a:p>
          <a:p>
            <a:r>
              <a:rPr lang="es-ES" sz="1500" b="1" dirty="0" smtClean="0">
                <a:solidFill>
                  <a:schemeClr val="accent1"/>
                </a:solidFill>
              </a:rPr>
              <a:t>1990.Manual de Medicina </a:t>
            </a:r>
            <a:r>
              <a:rPr lang="es-ES" sz="1500" b="1" dirty="0" err="1" smtClean="0">
                <a:solidFill>
                  <a:schemeClr val="accent1"/>
                </a:solidFill>
              </a:rPr>
              <a:t>Fìsica</a:t>
            </a:r>
            <a:r>
              <a:rPr lang="es-ES" sz="1500" b="1" dirty="0" smtClean="0">
                <a:solidFill>
                  <a:schemeClr val="accent1"/>
                </a:solidFill>
              </a:rPr>
              <a:t>. </a:t>
            </a:r>
            <a:r>
              <a:rPr lang="es-ES" sz="1500" b="1" dirty="0" err="1" smtClean="0">
                <a:solidFill>
                  <a:schemeClr val="accent1"/>
                </a:solidFill>
              </a:rPr>
              <a:t>Harcourt</a:t>
            </a:r>
            <a:r>
              <a:rPr lang="es-ES" sz="1500" b="1" dirty="0" smtClean="0">
                <a:solidFill>
                  <a:schemeClr val="accent1"/>
                </a:solidFill>
              </a:rPr>
              <a:t> .</a:t>
            </a:r>
            <a:r>
              <a:rPr lang="es-ES" sz="1500" b="1" dirty="0" err="1" smtClean="0">
                <a:solidFill>
                  <a:schemeClr val="accent1"/>
                </a:solidFill>
              </a:rPr>
              <a:t>Brace</a:t>
            </a:r>
            <a:r>
              <a:rPr lang="es-ES" sz="1500" b="1" dirty="0" smtClean="0">
                <a:solidFill>
                  <a:schemeClr val="accent1"/>
                </a:solidFill>
              </a:rPr>
              <a:t>.</a:t>
            </a:r>
            <a:endParaRPr lang="es-VE" sz="1500" dirty="0" smtClean="0"/>
          </a:p>
          <a:p>
            <a:pPr>
              <a:buNone/>
            </a:pPr>
            <a:endParaRPr lang="es-VE" b="1" dirty="0">
              <a:solidFill>
                <a:schemeClr val="accent1"/>
              </a:solidFill>
            </a:endParaRPr>
          </a:p>
        </p:txBody>
      </p:sp>
      <p:pic>
        <p:nvPicPr>
          <p:cNvPr id="76802" name="Picture 2" descr="C:\Documents and Settings\All Users\Documentos\Mis imágenes\Imágenes de muestra\trcc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0"/>
            <a:ext cx="1619672" cy="3162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TRACCIÒN.  INDICACIONES</a:t>
            </a:r>
            <a:endParaRPr lang="es-VE" dirty="0">
              <a:solidFill>
                <a:schemeClr val="accent1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500034" y="1357298"/>
            <a:ext cx="4040188" cy="3941763"/>
          </a:xfrm>
        </p:spPr>
        <p:txBody>
          <a:bodyPr>
            <a:normAutofit/>
          </a:bodyPr>
          <a:lstStyle/>
          <a:p>
            <a:r>
              <a:rPr lang="es-ES" dirty="0" err="1" smtClean="0"/>
              <a:t>Radiculopatìas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err="1" smtClean="0"/>
              <a:t>Cervico</a:t>
            </a:r>
            <a:r>
              <a:rPr lang="es-ES" dirty="0" smtClean="0"/>
              <a:t>-braquiales</a:t>
            </a:r>
          </a:p>
          <a:p>
            <a:pPr>
              <a:buNone/>
            </a:pPr>
            <a:endParaRPr lang="es-ES" dirty="0" smtClean="0"/>
          </a:p>
          <a:p>
            <a:r>
              <a:rPr lang="es-ES" b="1" dirty="0" err="1" smtClean="0">
                <a:solidFill>
                  <a:schemeClr val="bg2">
                    <a:lumMod val="50000"/>
                  </a:schemeClr>
                </a:solidFill>
              </a:rPr>
              <a:t>Cervicalgias</a:t>
            </a:r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   </a:t>
            </a:r>
            <a:r>
              <a:rPr lang="es-ES" b="1" dirty="0" err="1" smtClean="0">
                <a:solidFill>
                  <a:schemeClr val="bg2">
                    <a:lumMod val="50000"/>
                  </a:schemeClr>
                </a:solidFill>
              </a:rPr>
              <a:t>crònicas</a:t>
            </a:r>
            <a:endParaRPr lang="es-ES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s-ES" b="1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Osteoartritis  </a:t>
            </a:r>
            <a:r>
              <a:rPr lang="es-ES" b="1" dirty="0" err="1" smtClean="0">
                <a:solidFill>
                  <a:schemeClr val="bg2">
                    <a:lumMod val="50000"/>
                  </a:schemeClr>
                </a:solidFill>
              </a:rPr>
              <a:t>Facetaria</a:t>
            </a:r>
            <a:endParaRPr lang="es-ES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s-ES" dirty="0" smtClean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endParaRPr lang="es-ES" dirty="0" smtClean="0"/>
          </a:p>
          <a:p>
            <a:r>
              <a:rPr lang="es-ES" dirty="0" err="1" smtClean="0"/>
              <a:t>Lumbociatàlgias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Espondilolistesis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b="1" dirty="0" err="1" smtClean="0">
                <a:solidFill>
                  <a:schemeClr val="accent1"/>
                </a:solidFill>
              </a:rPr>
              <a:t>Tortìcolis</a:t>
            </a:r>
            <a:endParaRPr lang="es-ES" b="1" dirty="0" smtClean="0">
              <a:solidFill>
                <a:schemeClr val="accent1"/>
              </a:solidFill>
            </a:endParaRPr>
          </a:p>
          <a:p>
            <a:endParaRPr lang="es-ES" b="1" dirty="0" smtClean="0">
              <a:solidFill>
                <a:schemeClr val="accent1"/>
              </a:solidFill>
            </a:endParaRPr>
          </a:p>
          <a:p>
            <a:r>
              <a:rPr lang="es-ES" b="1" dirty="0" smtClean="0">
                <a:solidFill>
                  <a:schemeClr val="accent1"/>
                </a:solidFill>
              </a:rPr>
              <a:t>Lordosis</a:t>
            </a:r>
          </a:p>
          <a:p>
            <a:endParaRPr lang="es-VE" dirty="0"/>
          </a:p>
        </p:txBody>
      </p:sp>
      <p:pic>
        <p:nvPicPr>
          <p:cNvPr id="7" name="Picture 2" descr="C:\Documents and Settings\All Users\Documentos\Mis imágenes\Imágenes de muestra\trcc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3356992"/>
            <a:ext cx="1979712" cy="1916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TRACCIÒN.  CONTRAINDICACIONES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-</a:t>
            </a:r>
            <a:r>
              <a:rPr lang="es-ES" dirty="0" err="1" smtClean="0"/>
              <a:t>Degeneraciòn</a:t>
            </a:r>
            <a:r>
              <a:rPr lang="es-ES" dirty="0" smtClean="0"/>
              <a:t>  Discal</a:t>
            </a:r>
          </a:p>
          <a:p>
            <a:pPr>
              <a:buNone/>
            </a:pPr>
            <a:r>
              <a:rPr lang="es-ES" dirty="0" smtClean="0"/>
              <a:t>       (40-50 años).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-Osteoporosis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-Osteomalacia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-:Post-Laminectomìa</a:t>
            </a:r>
          </a:p>
          <a:p>
            <a:endParaRPr lang="es-ES" dirty="0" smtClean="0"/>
          </a:p>
          <a:p>
            <a:pPr>
              <a:buNone/>
            </a:pP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ES" dirty="0" smtClean="0"/>
              <a:t>Neoplasias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err="1" smtClean="0"/>
              <a:t>Espondilolisis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err="1" smtClean="0"/>
              <a:t>Patologìa</a:t>
            </a:r>
            <a:r>
              <a:rPr lang="es-ES" dirty="0" smtClean="0"/>
              <a:t> Medular o </a:t>
            </a:r>
            <a:r>
              <a:rPr lang="es-ES" dirty="0" err="1" smtClean="0"/>
              <a:t>menìngea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TRACCIÒN. CONCLUSIONES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" dirty="0" smtClean="0"/>
              <a:t>-Sin  </a:t>
            </a:r>
            <a:r>
              <a:rPr lang="es-ES" dirty="0" err="1" smtClean="0"/>
              <a:t>Relajaciòn</a:t>
            </a:r>
            <a:r>
              <a:rPr lang="es-ES" dirty="0" smtClean="0"/>
              <a:t>  no hay beneficio. 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-No  debe realizarse  luego de las comidas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-El estiramiento excesivo   es contraproducente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-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ES" dirty="0" smtClean="0"/>
              <a:t>-</a:t>
            </a:r>
            <a:r>
              <a:rPr lang="es-ES" dirty="0" err="1" smtClean="0"/>
              <a:t>Cervicales:Bruxismo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-NO: Latigazo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Las hernias  pueden agravarse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All Users\Documentos\Mis imágenes\Imágenes de muestra\MANIi 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68" y="1556792"/>
            <a:ext cx="4222507" cy="4392488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accent1"/>
                </a:solidFill>
              </a:rPr>
              <a:t>MANIPULACIONES  TERAPÈUTICAS</a:t>
            </a:r>
            <a:endParaRPr lang="es-VE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accent1"/>
                </a:solidFill>
              </a:rPr>
              <a:t>MANIPULACIONES  TERAPÈUTICAS</a:t>
            </a:r>
            <a:endParaRPr lang="es-VE" dirty="0">
              <a:solidFill>
                <a:schemeClr val="accent1"/>
              </a:solidFill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s-ES" dirty="0" smtClean="0"/>
              <a:t>ANDREW  TAYLOR  STILL</a:t>
            </a:r>
          </a:p>
          <a:p>
            <a:pPr algn="ctr"/>
            <a:r>
              <a:rPr lang="es-ES" dirty="0" smtClean="0"/>
              <a:t>OSTEOPATÌA</a:t>
            </a:r>
            <a:endParaRPr lang="es-VE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s-ES" dirty="0" smtClean="0"/>
              <a:t>DAVIS DANIEL PALMER</a:t>
            </a:r>
          </a:p>
          <a:p>
            <a:pPr algn="ctr"/>
            <a:r>
              <a:rPr lang="es-ES" dirty="0" smtClean="0"/>
              <a:t>1845. QUIROPRAXIA</a:t>
            </a:r>
            <a:endParaRPr lang="es-VE" dirty="0"/>
          </a:p>
        </p:txBody>
      </p:sp>
      <p:pic>
        <p:nvPicPr>
          <p:cNvPr id="43010" name="Picture 2" descr="C:\Documents and Settings\Wilfredo\Mis documentos\Mis imágenes\ATStill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1444625"/>
            <a:ext cx="4032447" cy="3941763"/>
          </a:xfrm>
          <a:prstGeom prst="rect">
            <a:avLst/>
          </a:prstGeom>
          <a:noFill/>
        </p:spPr>
      </p:pic>
      <p:pic>
        <p:nvPicPr>
          <p:cNvPr id="43011" name="Picture 3" descr="C:\Documents and Settings\All Users\Documentos\Mis imágenes\Imágenes de muestra\DDPalmer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4008" y="1340768"/>
            <a:ext cx="4104455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Efecto  </a:t>
            </a:r>
            <a:r>
              <a:rPr lang="es-ES" dirty="0" err="1" smtClean="0"/>
              <a:t>Terapèutico</a:t>
            </a:r>
            <a:r>
              <a:rPr lang="es-ES" dirty="0" smtClean="0"/>
              <a:t> : Fuerza                 estirar los  tejidos.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V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TRACCIÒN  TERAPÈUTICA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9" name="Picture 2" descr="C:\Documents and Settings\Wilfredo\Mis documentos\Mis imágenes\TRACCION%20LUMBAR.bmp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63775" y="2924944"/>
            <a:ext cx="6880225" cy="3168650"/>
          </a:xfrm>
          <a:prstGeom prst="rect">
            <a:avLst/>
          </a:prstGeom>
          <a:noFill/>
        </p:spPr>
      </p:pic>
      <p:sp>
        <p:nvSpPr>
          <p:cNvPr id="11" name="10 Flecha derecha"/>
          <p:cNvSpPr/>
          <p:nvPr/>
        </p:nvSpPr>
        <p:spPr>
          <a:xfrm>
            <a:off x="5652120" y="14847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4 Marcador de texto"/>
          <p:cNvSpPr txBox="1">
            <a:spLocks/>
          </p:cNvSpPr>
          <p:nvPr/>
        </p:nvSpPr>
        <p:spPr>
          <a:xfrm>
            <a:off x="457200" y="5410200"/>
            <a:ext cx="8075240" cy="76200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Martìnez-Morillo,M.Pastor-Vega,J.M.Sendra-Portero,F.1990.Manual de Medicina </a:t>
            </a:r>
            <a:r>
              <a:rPr kumimoji="0" lang="es-E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Fìsica</a:t>
            </a: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s-E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Harcourt</a:t>
            </a: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.</a:t>
            </a:r>
            <a:r>
              <a:rPr kumimoji="0" lang="es-E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Brace</a:t>
            </a:r>
            <a:endParaRPr kumimoji="0" lang="es-VE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accent1"/>
                </a:solidFill>
              </a:rPr>
              <a:t>MANIPULACIONES  TERAPÈUTICAS</a:t>
            </a:r>
            <a:endParaRPr lang="es-VE" dirty="0">
              <a:solidFill>
                <a:schemeClr val="accent1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es-ES" dirty="0" smtClean="0"/>
          </a:p>
          <a:p>
            <a:endParaRPr lang="es-ES" sz="9600" dirty="0"/>
          </a:p>
          <a:p>
            <a:r>
              <a:rPr lang="es-ES" sz="9600" dirty="0" smtClean="0"/>
              <a:t>ASCLEPIADES SIGLO II DC</a:t>
            </a:r>
            <a:endParaRPr lang="es-VE" sz="9600" dirty="0" smtClean="0"/>
          </a:p>
          <a:p>
            <a:endParaRPr lang="es-VE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3"/>
          </p:nvPr>
        </p:nvSpPr>
        <p:spPr>
          <a:xfrm>
            <a:off x="4716016" y="1556792"/>
            <a:ext cx="4041775" cy="639762"/>
          </a:xfrm>
        </p:spPr>
        <p:txBody>
          <a:bodyPr/>
          <a:lstStyle/>
          <a:p>
            <a:r>
              <a:rPr lang="es-ES" dirty="0" smtClean="0"/>
              <a:t>GALENO   SIGLO II   DC</a:t>
            </a:r>
            <a:endParaRPr lang="es-VE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s-VE" b="1" dirty="0" smtClean="0">
                <a:solidFill>
                  <a:schemeClr val="accent1"/>
                </a:solidFill>
              </a:rPr>
              <a:t>ASCLEPIADES</a:t>
            </a:r>
            <a:endParaRPr lang="es-VE" b="1" dirty="0">
              <a:solidFill>
                <a:schemeClr val="accent1"/>
              </a:solidFill>
            </a:endParaRPr>
          </a:p>
        </p:txBody>
      </p:sp>
      <p:pic>
        <p:nvPicPr>
          <p:cNvPr id="45058" name="Picture 2" descr="C:\Documents and Settings\Wilfredo\Mis documentos\Mis imágenes\image00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76872"/>
            <a:ext cx="4032448" cy="3888432"/>
          </a:xfrm>
          <a:prstGeom prst="rect">
            <a:avLst/>
          </a:prstGeom>
          <a:noFill/>
        </p:spPr>
      </p:pic>
      <p:pic>
        <p:nvPicPr>
          <p:cNvPr id="45059" name="Picture 3" descr="C:\Documents and Settings\Wilfredo\Mis documentos\Mis imágenes\jamesparkin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348880"/>
            <a:ext cx="3888432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accent1"/>
                </a:solidFill>
              </a:rPr>
              <a:t>MANIPULACIONES  TERAPÈUTICAS</a:t>
            </a:r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8" name="7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s-ES" b="1" dirty="0" smtClean="0"/>
              <a:t>OBJETIVOS</a:t>
            </a:r>
            <a:endParaRPr lang="es-ES" b="1" dirty="0"/>
          </a:p>
        </p:txBody>
      </p:sp>
      <p:sp>
        <p:nvSpPr>
          <p:cNvPr id="7" name="6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b="1" u="sng" dirty="0" err="1" smtClean="0">
                <a:solidFill>
                  <a:schemeClr val="accent1"/>
                </a:solidFill>
              </a:rPr>
              <a:t>Aplicaciòn</a:t>
            </a:r>
            <a:r>
              <a:rPr lang="es-ES" b="1" u="sng" dirty="0" smtClean="0">
                <a:solidFill>
                  <a:schemeClr val="accent1"/>
                </a:solidFill>
              </a:rPr>
              <a:t>  breve, </a:t>
            </a:r>
            <a:r>
              <a:rPr lang="es-ES" b="1" u="sng" dirty="0" err="1" smtClean="0">
                <a:solidFill>
                  <a:schemeClr val="accent1"/>
                </a:solidFill>
              </a:rPr>
              <a:t>ùnica</a:t>
            </a:r>
            <a:r>
              <a:rPr lang="es-ES" b="1" u="sng" dirty="0" smtClean="0">
                <a:solidFill>
                  <a:schemeClr val="accent1"/>
                </a:solidFill>
              </a:rPr>
              <a:t> y seca  en  AMA, con crujido.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b="1" dirty="0" err="1" smtClean="0"/>
              <a:t>Maigne</a:t>
            </a:r>
            <a:r>
              <a:rPr lang="es-ES" dirty="0" smtClean="0"/>
              <a:t>: Movimiento  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pasivo  y  </a:t>
            </a:r>
            <a:r>
              <a:rPr lang="es-ES" b="1" dirty="0" smtClean="0"/>
              <a:t>forzado</a:t>
            </a:r>
            <a:r>
              <a:rPr lang="es-ES" dirty="0" smtClean="0"/>
              <a:t>  </a:t>
            </a:r>
            <a:r>
              <a:rPr lang="es-ES" b="1" dirty="0" smtClean="0"/>
              <a:t>hasta </a:t>
            </a:r>
          </a:p>
          <a:p>
            <a:pPr>
              <a:buNone/>
            </a:pPr>
            <a:endParaRPr lang="es-ES" b="1" dirty="0" smtClean="0"/>
          </a:p>
          <a:p>
            <a:pPr>
              <a:buNone/>
            </a:pPr>
            <a:r>
              <a:rPr lang="es-ES" b="1" dirty="0" smtClean="0"/>
              <a:t>el </a:t>
            </a:r>
            <a:r>
              <a:rPr lang="es-ES" b="1" dirty="0" err="1" smtClean="0"/>
              <a:t>lìmite</a:t>
            </a:r>
            <a:r>
              <a:rPr lang="es-ES" b="1" dirty="0" smtClean="0"/>
              <a:t> </a:t>
            </a:r>
            <a:r>
              <a:rPr lang="es-ES" dirty="0" smtClean="0"/>
              <a:t> de  AMA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accent1"/>
                </a:solidFill>
              </a:rPr>
              <a:t>Restablecer  la  </a:t>
            </a:r>
            <a:r>
              <a:rPr lang="es-ES" b="1" dirty="0" err="1" smtClean="0">
                <a:solidFill>
                  <a:schemeClr val="accent1"/>
                </a:solidFill>
              </a:rPr>
              <a:t>armonìa</a:t>
            </a:r>
            <a:r>
              <a:rPr lang="es-ES" b="1" dirty="0" smtClean="0">
                <a:solidFill>
                  <a:schemeClr val="accent1"/>
                </a:solidFill>
              </a:rPr>
              <a:t>  del  raquis</a:t>
            </a:r>
          </a:p>
          <a:p>
            <a:endParaRPr lang="es-ES" b="1" dirty="0" smtClean="0">
              <a:solidFill>
                <a:schemeClr val="accent1"/>
              </a:solidFill>
            </a:endParaRPr>
          </a:p>
          <a:p>
            <a:endParaRPr lang="es-ES" b="1" dirty="0" smtClean="0">
              <a:solidFill>
                <a:schemeClr val="accent1"/>
              </a:solidFill>
            </a:endParaRPr>
          </a:p>
          <a:p>
            <a:endParaRPr lang="es-ES" b="1" smtClean="0">
              <a:solidFill>
                <a:schemeClr val="accent1"/>
              </a:solidFill>
            </a:endParaRPr>
          </a:p>
          <a:p>
            <a:endParaRPr lang="es-ES" b="1" dirty="0" smtClean="0">
              <a:solidFill>
                <a:schemeClr val="accent1"/>
              </a:solidFill>
            </a:endParaRPr>
          </a:p>
          <a:p>
            <a:r>
              <a:rPr lang="es-ES" b="1" dirty="0" smtClean="0">
                <a:solidFill>
                  <a:schemeClr val="accent1"/>
                </a:solidFill>
              </a:rPr>
              <a:t>Mejorar  las  algias  vertebrales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10" name="9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ES" b="1" dirty="0" smtClean="0"/>
              <a:t>CONCEPTO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EFECTO  MECÀNICO  DISCAL  O  FACETARIO</a:t>
            </a:r>
          </a:p>
          <a:p>
            <a:pPr marL="624078" indent="-514350">
              <a:buNone/>
            </a:pPr>
            <a:r>
              <a:rPr lang="es-ES" b="1" dirty="0" err="1" smtClean="0">
                <a:solidFill>
                  <a:schemeClr val="accent1"/>
                </a:solidFill>
              </a:rPr>
              <a:t>Liberaciòn</a:t>
            </a:r>
            <a:r>
              <a:rPr lang="es-ES" b="1" dirty="0" smtClean="0">
                <a:solidFill>
                  <a:schemeClr val="accent1"/>
                </a:solidFill>
              </a:rPr>
              <a:t> de la </a:t>
            </a:r>
            <a:r>
              <a:rPr lang="es-ES" b="1" dirty="0" err="1" smtClean="0">
                <a:solidFill>
                  <a:schemeClr val="accent1"/>
                </a:solidFill>
              </a:rPr>
              <a:t>Compresiòn</a:t>
            </a:r>
            <a:endParaRPr lang="es-ES" b="1" dirty="0" smtClean="0">
              <a:solidFill>
                <a:schemeClr val="accent1"/>
              </a:solidFill>
            </a:endParaRPr>
          </a:p>
          <a:p>
            <a:pPr marL="624078" indent="-514350"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Desbloqueo  </a:t>
            </a:r>
            <a:r>
              <a:rPr lang="es-ES" b="1" dirty="0" err="1" smtClean="0">
                <a:solidFill>
                  <a:schemeClr val="accent1"/>
                </a:solidFill>
              </a:rPr>
              <a:t>apòfisis</a:t>
            </a:r>
            <a:r>
              <a:rPr lang="es-ES" b="1" dirty="0" smtClean="0">
                <a:solidFill>
                  <a:schemeClr val="accent1"/>
                </a:solidFill>
              </a:rPr>
              <a:t>  articulares</a:t>
            </a:r>
          </a:p>
          <a:p>
            <a:pPr marL="624078" indent="-514350">
              <a:buNone/>
            </a:pPr>
            <a:r>
              <a:rPr lang="es-ES" b="1" dirty="0" err="1" smtClean="0">
                <a:solidFill>
                  <a:schemeClr val="accent1"/>
                </a:solidFill>
              </a:rPr>
              <a:t>Liberaciòn</a:t>
            </a:r>
            <a:r>
              <a:rPr lang="es-ES" b="1" dirty="0" smtClean="0">
                <a:solidFill>
                  <a:schemeClr val="accent1"/>
                </a:solidFill>
              </a:rPr>
              <a:t>  del  Nervio  </a:t>
            </a:r>
            <a:r>
              <a:rPr lang="es-ES" b="1" dirty="0" err="1" smtClean="0">
                <a:solidFill>
                  <a:schemeClr val="accent1"/>
                </a:solidFill>
              </a:rPr>
              <a:t>Raquìdeo</a:t>
            </a:r>
            <a:endParaRPr lang="es-ES" b="1" dirty="0" smtClean="0">
              <a:solidFill>
                <a:schemeClr val="accent1"/>
              </a:solidFill>
            </a:endParaRPr>
          </a:p>
          <a:p>
            <a:pPr marL="624078" indent="-514350">
              <a:buNone/>
            </a:pPr>
            <a:endParaRPr lang="es-ES" b="1" dirty="0" smtClean="0"/>
          </a:p>
          <a:p>
            <a:pPr marL="624078" indent="-514350">
              <a:buNone/>
            </a:pPr>
            <a:r>
              <a:rPr lang="es-ES" b="1" dirty="0" smtClean="0"/>
              <a:t>EFECTO  NEUROFISIOLÒGICO  REFLEJO</a:t>
            </a:r>
          </a:p>
          <a:p>
            <a:pPr marL="624078" indent="-514350">
              <a:buNone/>
            </a:pPr>
            <a:endParaRPr lang="es-ES" b="1" dirty="0" smtClean="0"/>
          </a:p>
          <a:p>
            <a:pPr marL="624078" indent="-514350">
              <a:buNone/>
            </a:pPr>
            <a:endParaRPr lang="es-ES" b="1" dirty="0" smtClean="0"/>
          </a:p>
          <a:p>
            <a:pPr marL="624078" indent="-514350">
              <a:buNone/>
            </a:pPr>
            <a:r>
              <a:rPr lang="es-ES" b="1" dirty="0" smtClean="0"/>
              <a:t>EFECTO  PSICOLÒGICO</a:t>
            </a:r>
          </a:p>
          <a:p>
            <a:pPr>
              <a:buNone/>
            </a:pPr>
            <a:endParaRPr lang="es-ES" b="1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MANIPULACIONES   TERAPÈUTICAS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MECANISMO DE ACCIÒN</a:t>
            </a:r>
            <a:endParaRPr lang="es-E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b="1" dirty="0" smtClean="0"/>
              <a:t>DESCARTAR   </a:t>
            </a:r>
          </a:p>
          <a:p>
            <a:endParaRPr lang="es-ES" b="1" dirty="0" smtClean="0"/>
          </a:p>
          <a:p>
            <a:r>
              <a:rPr lang="es-ES" b="1" dirty="0" smtClean="0"/>
              <a:t>1.-PATOLOGÌA  MAYOR</a:t>
            </a:r>
          </a:p>
          <a:p>
            <a:endParaRPr lang="es-ES" b="1" dirty="0" smtClean="0"/>
          </a:p>
          <a:p>
            <a:endParaRPr lang="es-ES" b="1" dirty="0" smtClean="0"/>
          </a:p>
          <a:p>
            <a:r>
              <a:rPr lang="es-ES" b="1" dirty="0" smtClean="0"/>
              <a:t>2.-TRANSTORNOS  </a:t>
            </a:r>
          </a:p>
          <a:p>
            <a:r>
              <a:rPr lang="es-ES" b="1" dirty="0" smtClean="0"/>
              <a:t>INTERVERTEBRALES</a:t>
            </a:r>
          </a:p>
          <a:p>
            <a:endParaRPr lang="es-ES" b="1" dirty="0" smtClean="0"/>
          </a:p>
          <a:p>
            <a:endParaRPr lang="es-ES" b="1" dirty="0" smtClean="0"/>
          </a:p>
          <a:p>
            <a:r>
              <a:rPr lang="es-ES" b="1" dirty="0" smtClean="0"/>
              <a:t>3.-MOVILIDAD   VERTEBRAL</a:t>
            </a:r>
            <a:endParaRPr lang="es-ES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MANIPULACIONES   TERAPÈUTICAS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REQUISITOS</a:t>
            </a:r>
            <a:endParaRPr lang="es-ES" dirty="0"/>
          </a:p>
        </p:txBody>
      </p:sp>
      <p:pic>
        <p:nvPicPr>
          <p:cNvPr id="4" name="Picture 2" descr="C:\Documents and Settings\All Users\Documentos\Mis imágenes\Imágenes de muestra\MANI 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143504" y="1357298"/>
            <a:ext cx="4000496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b="1" dirty="0" smtClean="0"/>
              <a:t>1.-Dx  </a:t>
            </a:r>
            <a:r>
              <a:rPr lang="es-ES" b="1" dirty="0" err="1" smtClean="0"/>
              <a:t>Topogràfico</a:t>
            </a:r>
            <a:r>
              <a:rPr lang="es-ES" b="1" dirty="0" smtClean="0"/>
              <a:t>  preciso</a:t>
            </a:r>
          </a:p>
          <a:p>
            <a:endParaRPr lang="es-ES" dirty="0" smtClean="0"/>
          </a:p>
          <a:p>
            <a:r>
              <a:rPr lang="es-ES" dirty="0" smtClean="0"/>
              <a:t>a)</a:t>
            </a:r>
            <a:r>
              <a:rPr lang="es-ES" dirty="0" err="1" smtClean="0"/>
              <a:t>Presiòn</a:t>
            </a:r>
            <a:r>
              <a:rPr lang="es-ES" dirty="0" smtClean="0"/>
              <a:t>  vertical   y  lateral  de </a:t>
            </a:r>
            <a:r>
              <a:rPr lang="es-ES" dirty="0" err="1" smtClean="0"/>
              <a:t>apòfisis</a:t>
            </a:r>
            <a:r>
              <a:rPr lang="es-ES" dirty="0" smtClean="0"/>
              <a:t>  espinosa</a:t>
            </a:r>
          </a:p>
          <a:p>
            <a:endParaRPr lang="es-ES" dirty="0" smtClean="0"/>
          </a:p>
          <a:p>
            <a:r>
              <a:rPr lang="es-ES" dirty="0" smtClean="0"/>
              <a:t>b)</a:t>
            </a:r>
            <a:r>
              <a:rPr lang="es-ES" dirty="0" err="1" smtClean="0"/>
              <a:t>Palpaciòn</a:t>
            </a:r>
            <a:r>
              <a:rPr lang="es-ES" dirty="0" smtClean="0"/>
              <a:t>  de  segmentos  articulares </a:t>
            </a:r>
          </a:p>
          <a:p>
            <a:r>
              <a:rPr lang="es-ES" dirty="0" smtClean="0"/>
              <a:t>Posteriores.</a:t>
            </a:r>
          </a:p>
          <a:p>
            <a:endParaRPr lang="es-ES" dirty="0" smtClean="0"/>
          </a:p>
          <a:p>
            <a:r>
              <a:rPr lang="es-ES" dirty="0" smtClean="0"/>
              <a:t>c)</a:t>
            </a:r>
            <a:r>
              <a:rPr lang="es-ES" dirty="0" err="1" smtClean="0"/>
              <a:t>Presiòn</a:t>
            </a:r>
            <a:r>
              <a:rPr lang="es-ES" dirty="0" smtClean="0"/>
              <a:t>  vertical  sobre  ligamento </a:t>
            </a:r>
            <a:r>
              <a:rPr lang="es-ES" dirty="0" err="1" smtClean="0"/>
              <a:t>interespinoso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MANIPULACIONES   TERAPÈUTICAS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MOVILIDAD   VERTEBRAL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1.-Dx  </a:t>
            </a:r>
            <a:r>
              <a:rPr lang="es-ES" dirty="0" err="1" smtClean="0"/>
              <a:t>Topogràfico</a:t>
            </a:r>
            <a:r>
              <a:rPr lang="es-ES" dirty="0" smtClean="0"/>
              <a:t>  Preciso</a:t>
            </a:r>
          </a:p>
          <a:p>
            <a:endParaRPr lang="es-ES" dirty="0" smtClean="0"/>
          </a:p>
          <a:p>
            <a:r>
              <a:rPr lang="es-ES" dirty="0" smtClean="0"/>
              <a:t>2.-Evaluaciòn  de  los 6 movimientos  de la columna.</a:t>
            </a:r>
          </a:p>
          <a:p>
            <a:endParaRPr lang="es-ES" dirty="0" smtClean="0"/>
          </a:p>
          <a:p>
            <a:r>
              <a:rPr lang="es-ES" dirty="0" smtClean="0"/>
              <a:t>3.-Debe  haber  3  AMA</a:t>
            </a:r>
          </a:p>
          <a:p>
            <a:r>
              <a:rPr lang="es-ES" dirty="0" smtClean="0"/>
              <a:t>      sin dolor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MANIPULACIONES   TERAPÈUTICAS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MOVILIDAD   VERTEBRAL</a:t>
            </a:r>
            <a:endParaRPr lang="es-ES" dirty="0"/>
          </a:p>
        </p:txBody>
      </p:sp>
      <p:pic>
        <p:nvPicPr>
          <p:cNvPr id="4" name="Picture 2" descr="C:\Documents and Settings\All Users\Documentos\Mis imágenes\Imágenes de muestra\MANI 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953000" y="3429000"/>
            <a:ext cx="4191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1.-POSICIÒN  DEL  PACIENTE / MANIPULADOR</a:t>
            </a:r>
          </a:p>
          <a:p>
            <a:endParaRPr lang="es-ES" dirty="0" smtClean="0"/>
          </a:p>
          <a:p>
            <a:r>
              <a:rPr lang="es-ES" dirty="0" smtClean="0"/>
              <a:t>2.-MOVILIZAR  SUAVEMENTE  LAS VERTEBRAS  AL PUNTO DE MÀXIMA  AMA.</a:t>
            </a:r>
          </a:p>
          <a:p>
            <a:endParaRPr lang="es-ES" dirty="0" smtClean="0"/>
          </a:p>
          <a:p>
            <a:r>
              <a:rPr lang="es-ES" dirty="0" smtClean="0"/>
              <a:t>3.-APLICAR  UN  IMPULSO SECO EN LA DIRECCIÒN PROGRAMADA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accent1"/>
                </a:solidFill>
              </a:rPr>
              <a:t>3 TIEMPOS  DE LA  MANIPULACIÒN</a:t>
            </a:r>
            <a:endParaRPr lang="es-ES" dirty="0">
              <a:solidFill>
                <a:schemeClr val="accent1"/>
              </a:solidFill>
            </a:endParaRPr>
          </a:p>
        </p:txBody>
      </p:sp>
      <p:pic>
        <p:nvPicPr>
          <p:cNvPr id="4" name="Picture 2" descr="C:\Documents and Settings\All Users\Documentos\Mis imágenes\Imágenes de muestra\CCCC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953000" y="4572008"/>
            <a:ext cx="4191000" cy="228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DIRECTA</a:t>
            </a:r>
          </a:p>
          <a:p>
            <a:pPr>
              <a:buNone/>
            </a:pPr>
            <a:r>
              <a:rPr lang="es-ES" dirty="0" smtClean="0"/>
              <a:t>INDIRECTA</a:t>
            </a:r>
          </a:p>
          <a:p>
            <a:pPr>
              <a:buNone/>
            </a:pPr>
            <a:r>
              <a:rPr lang="es-ES" dirty="0" smtClean="0"/>
              <a:t>SEMI-INDIRECTA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MANIPULACIÒN</a:t>
            </a:r>
          </a:p>
          <a:p>
            <a:pPr>
              <a:buNone/>
            </a:pPr>
            <a:r>
              <a:rPr lang="es-ES" dirty="0" smtClean="0"/>
              <a:t>ASISTIDA</a:t>
            </a:r>
          </a:p>
          <a:p>
            <a:pPr>
              <a:buNone/>
            </a:pPr>
            <a:r>
              <a:rPr lang="es-ES" dirty="0" smtClean="0"/>
              <a:t>CONTRARIA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MANIPULACIONES   TERAPÈUTICAS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TIPOS</a:t>
            </a:r>
            <a:endParaRPr lang="es-ES" dirty="0"/>
          </a:p>
        </p:txBody>
      </p:sp>
      <p:pic>
        <p:nvPicPr>
          <p:cNvPr id="5" name="Picture 2" descr="C:\Documents and Settings\All Users\Documentos\Mis imágenes\Imágenes de muestra\MANI 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953000" y="1714488"/>
            <a:ext cx="4191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Cervicalgias</a:t>
            </a:r>
            <a:endParaRPr lang="es-ES" dirty="0" smtClean="0"/>
          </a:p>
          <a:p>
            <a:r>
              <a:rPr lang="es-ES" dirty="0" smtClean="0"/>
              <a:t>Dorsalgias</a:t>
            </a:r>
          </a:p>
          <a:p>
            <a:r>
              <a:rPr lang="es-ES" dirty="0" err="1" smtClean="0"/>
              <a:t>Lumbalgias</a:t>
            </a:r>
            <a:endParaRPr lang="es-ES" dirty="0" smtClean="0"/>
          </a:p>
          <a:p>
            <a:r>
              <a:rPr lang="es-ES" dirty="0" err="1" smtClean="0"/>
              <a:t>Cruralgias</a:t>
            </a:r>
            <a:endParaRPr lang="es-ES" dirty="0" smtClean="0"/>
          </a:p>
          <a:p>
            <a:r>
              <a:rPr lang="es-ES" dirty="0" err="1" smtClean="0"/>
              <a:t>Capsulitis</a:t>
            </a:r>
            <a:r>
              <a:rPr lang="es-ES" dirty="0" smtClean="0"/>
              <a:t>  de hombro</a:t>
            </a:r>
          </a:p>
          <a:p>
            <a:r>
              <a:rPr lang="es-ES" dirty="0" err="1" smtClean="0"/>
              <a:t>Espondiloalgias</a:t>
            </a:r>
            <a:endParaRPr lang="es-ES" dirty="0" smtClean="0"/>
          </a:p>
          <a:p>
            <a:r>
              <a:rPr lang="es-ES" dirty="0" err="1" smtClean="0"/>
              <a:t>Estiloiditis</a:t>
            </a:r>
            <a:r>
              <a:rPr lang="es-ES" dirty="0" smtClean="0"/>
              <a:t>  Radial</a:t>
            </a:r>
          </a:p>
          <a:p>
            <a:r>
              <a:rPr lang="es-ES" dirty="0" err="1" smtClean="0"/>
              <a:t>Ciàtica</a:t>
            </a:r>
            <a:r>
              <a:rPr lang="es-ES" dirty="0" smtClean="0"/>
              <a:t> </a:t>
            </a:r>
            <a:r>
              <a:rPr lang="es-ES" dirty="0" err="1" smtClean="0"/>
              <a:t>comùn</a:t>
            </a:r>
            <a:endParaRPr lang="es-ES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MANIPULACIONES   TERAPÈUTICAS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INDICACIONES</a:t>
            </a:r>
            <a:endParaRPr lang="es-ES" dirty="0"/>
          </a:p>
        </p:txBody>
      </p:sp>
      <p:pic>
        <p:nvPicPr>
          <p:cNvPr id="4" name="Picture 2" descr="C:\Documents and Settings\All Users\Documentos\Mis imágenes\Imágenes de muestra\0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953000" y="1428736"/>
            <a:ext cx="4191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TÈCNICAS: Al  menos  2  de  los  6 / sin dolor.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MEDICAS:</a:t>
            </a:r>
          </a:p>
          <a:p>
            <a:pPr>
              <a:buNone/>
            </a:pPr>
            <a:r>
              <a:rPr lang="es-ES" dirty="0" err="1" smtClean="0"/>
              <a:t>Patologìa</a:t>
            </a:r>
            <a:r>
              <a:rPr lang="es-ES" dirty="0" smtClean="0"/>
              <a:t>  Mayor</a:t>
            </a:r>
          </a:p>
          <a:p>
            <a:pPr>
              <a:buNone/>
            </a:pPr>
            <a:r>
              <a:rPr lang="es-ES" dirty="0" smtClean="0"/>
              <a:t>Osteoporosis</a:t>
            </a:r>
          </a:p>
          <a:p>
            <a:pPr>
              <a:buNone/>
            </a:pPr>
            <a:r>
              <a:rPr lang="es-ES" dirty="0" smtClean="0"/>
              <a:t>Estenosis  del  canal  vertebral</a:t>
            </a:r>
          </a:p>
          <a:p>
            <a:pPr>
              <a:buNone/>
            </a:pPr>
            <a:r>
              <a:rPr lang="es-ES" dirty="0" smtClean="0"/>
              <a:t>Tercera  Edad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MANIPULACIONES   TERAPÈUTICAS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CONTRAINDICACIONES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TRACCIÒN.  HISTORIA</a:t>
            </a:r>
            <a:endParaRPr lang="es-VE" dirty="0">
              <a:solidFill>
                <a:schemeClr val="accent1"/>
              </a:solidFill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es-ES" dirty="0" smtClean="0"/>
              <a:t>Martìnez-Morillo,M.Pastor-Vega,J.M.Sendra-Portero,F.1990.Manual de Medicina </a:t>
            </a:r>
            <a:r>
              <a:rPr lang="es-ES" dirty="0" err="1" smtClean="0"/>
              <a:t>Fìsica</a:t>
            </a:r>
            <a:r>
              <a:rPr lang="es-ES" dirty="0" smtClean="0"/>
              <a:t>. </a:t>
            </a:r>
            <a:r>
              <a:rPr lang="es-ES" dirty="0" err="1" smtClean="0"/>
              <a:t>Harcourt</a:t>
            </a:r>
            <a:r>
              <a:rPr lang="es-ES" dirty="0" smtClean="0"/>
              <a:t> .</a:t>
            </a:r>
            <a:r>
              <a:rPr lang="es-ES" dirty="0" err="1" smtClean="0"/>
              <a:t>Brace</a:t>
            </a:r>
            <a:endParaRPr lang="es-VE" dirty="0"/>
          </a:p>
        </p:txBody>
      </p:sp>
      <p:sp>
        <p:nvSpPr>
          <p:cNvPr id="8" name="7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</p:spPr>
        <p:txBody>
          <a:bodyPr>
            <a:normAutofit fontScale="92500" lnSpcReduction="10000"/>
          </a:bodyPr>
          <a:lstStyle/>
          <a:p>
            <a:endParaRPr lang="es-ES" dirty="0" smtClean="0"/>
          </a:p>
          <a:p>
            <a:r>
              <a:rPr lang="es-ES" dirty="0" smtClean="0"/>
              <a:t>HIPÒCRATES. SIGLO V   A.C</a:t>
            </a:r>
            <a:endParaRPr lang="es-VE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endParaRPr lang="es-ES" b="1" dirty="0" smtClean="0"/>
          </a:p>
          <a:p>
            <a:endParaRPr lang="es-ES" dirty="0" smtClean="0"/>
          </a:p>
        </p:txBody>
      </p:sp>
      <p:pic>
        <p:nvPicPr>
          <p:cNvPr id="44034" name="Picture 2" descr="C:\Documents and Settings\All Users\Documentos\Mis imágenes\Imágenes de muestra\hipocrates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4008" y="1340768"/>
            <a:ext cx="4032448" cy="4058220"/>
          </a:xfrm>
          <a:prstGeom prst="rect">
            <a:avLst/>
          </a:prstGeom>
          <a:noFill/>
        </p:spPr>
      </p:pic>
      <p:pic>
        <p:nvPicPr>
          <p:cNvPr id="10" name="Picture 3" descr="C:\Documents and Settings\Wilfredo\Mis documentos\Mis imágenes\imagesCALEC3H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196752"/>
            <a:ext cx="3024336" cy="4248472"/>
          </a:xfrm>
          <a:prstGeom prst="rect">
            <a:avLst/>
          </a:prstGeom>
          <a:noFill/>
          <a:ln>
            <a:noFill/>
            <a:prstDash val="sysDash"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Cefaleas</a:t>
            </a:r>
          </a:p>
          <a:p>
            <a:r>
              <a:rPr lang="es-ES" dirty="0" err="1" smtClean="0"/>
              <a:t>Vèrtigos</a:t>
            </a:r>
            <a:endParaRPr lang="es-ES" dirty="0" smtClean="0"/>
          </a:p>
          <a:p>
            <a:r>
              <a:rPr lang="es-ES" dirty="0" err="1" smtClean="0"/>
              <a:t>Diplopìas</a:t>
            </a:r>
            <a:endParaRPr lang="es-ES" dirty="0" smtClean="0"/>
          </a:p>
          <a:p>
            <a:r>
              <a:rPr lang="es-ES" dirty="0" err="1" smtClean="0"/>
              <a:t>Hemiparesia</a:t>
            </a:r>
            <a:r>
              <a:rPr lang="es-ES" dirty="0" smtClean="0"/>
              <a:t>  transitoria</a:t>
            </a:r>
          </a:p>
          <a:p>
            <a:r>
              <a:rPr lang="es-ES" dirty="0" err="1" smtClean="0"/>
              <a:t>Acùfenos</a:t>
            </a:r>
            <a:endParaRPr lang="es-ES" dirty="0" smtClean="0"/>
          </a:p>
          <a:p>
            <a:r>
              <a:rPr lang="es-ES" dirty="0" smtClean="0"/>
              <a:t>Hipoacusia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dirty="0" smtClean="0">
                <a:solidFill>
                  <a:schemeClr val="accent1"/>
                </a:solidFill>
              </a:rPr>
              <a:t/>
            </a:r>
            <a:br>
              <a:rPr lang="es-ES" sz="3200" dirty="0" smtClean="0">
                <a:solidFill>
                  <a:schemeClr val="accent1"/>
                </a:solidFill>
              </a:rPr>
            </a:br>
            <a:r>
              <a:rPr lang="es-ES" sz="3200" dirty="0" smtClean="0">
                <a:solidFill>
                  <a:schemeClr val="accent1"/>
                </a:solidFill>
              </a:rPr>
              <a:t>ACCIDENTES  DE  LA  MANIPULACIÒN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Wilfredo\Mis documentos\Mis imágenes\imagesCAHWZVO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s-VE" dirty="0">
              <a:solidFill>
                <a:schemeClr val="accent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67544" y="6088559"/>
            <a:ext cx="7056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b="1" dirty="0" smtClean="0">
                <a:solidFill>
                  <a:schemeClr val="accent1"/>
                </a:solidFill>
                <a:latin typeface="Bradley Hand ITC" pitchFamily="66" charset="0"/>
              </a:rPr>
              <a:t>MASAJES TERAPÈUTICOS</a:t>
            </a:r>
            <a:endParaRPr lang="es-VE" sz="4400" b="1" dirty="0">
              <a:solidFill>
                <a:schemeClr val="accent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itchFamily="18" charset="0"/>
              </a:rPr>
              <a:t>DEFINICION</a:t>
            </a:r>
          </a:p>
          <a:p>
            <a:endParaRPr lang="es-E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itchFamily="18" charset="0"/>
            </a:endParaRPr>
          </a:p>
          <a:p>
            <a:r>
              <a:rPr lang="es-ES" sz="2400" b="1" dirty="0" smtClean="0">
                <a:latin typeface="Californian FB" pitchFamily="18" charset="0"/>
              </a:rPr>
              <a:t>Método  terapéutico manual </a:t>
            </a:r>
          </a:p>
          <a:p>
            <a:endParaRPr lang="es-ES" sz="2400" b="1" dirty="0" smtClean="0">
              <a:latin typeface="Californian FB" pitchFamily="18" charset="0"/>
            </a:endParaRPr>
          </a:p>
          <a:p>
            <a:r>
              <a:rPr lang="es-ES" sz="2400" b="1" dirty="0" smtClean="0">
                <a:latin typeface="Californian FB" pitchFamily="18" charset="0"/>
              </a:rPr>
              <a:t> Mecanismos  reflejos </a:t>
            </a:r>
          </a:p>
          <a:p>
            <a:endParaRPr lang="es-ES" sz="2400" b="1" dirty="0" smtClean="0">
              <a:latin typeface="Californian FB" pitchFamily="18" charset="0"/>
            </a:endParaRPr>
          </a:p>
          <a:p>
            <a:r>
              <a:rPr lang="es-ES" sz="2400" b="1" dirty="0" smtClean="0">
                <a:latin typeface="Californian FB" pitchFamily="18" charset="0"/>
              </a:rPr>
              <a:t>Modifica el estado de los tejidos.</a:t>
            </a:r>
          </a:p>
          <a:p>
            <a:endParaRPr lang="es-ES" sz="2400" b="1" dirty="0" smtClean="0">
              <a:latin typeface="Californian FB" pitchFamily="18" charset="0"/>
            </a:endParaRPr>
          </a:p>
          <a:p>
            <a:r>
              <a:rPr lang="es-ES" sz="2400" b="1" dirty="0" err="1" smtClean="0">
                <a:latin typeface="Californian FB" pitchFamily="18" charset="0"/>
              </a:rPr>
              <a:t>Sensaciòn</a:t>
            </a:r>
            <a:r>
              <a:rPr lang="es-ES" sz="2400" b="1" dirty="0" smtClean="0">
                <a:latin typeface="Californian FB" pitchFamily="18" charset="0"/>
              </a:rPr>
              <a:t> de bienestar</a:t>
            </a:r>
          </a:p>
          <a:p>
            <a:endParaRPr lang="es-VE" sz="1500" b="1" u="sng" dirty="0" smtClean="0">
              <a:latin typeface="Californian FB" pitchFamily="18" charset="0"/>
            </a:endParaRPr>
          </a:p>
          <a:p>
            <a:r>
              <a:rPr lang="es-VE" sz="1500" b="1" u="sng" dirty="0" smtClean="0">
                <a:latin typeface="Californian FB" pitchFamily="18" charset="0"/>
              </a:rPr>
              <a:t>MANUAL SERMEF DE REHABILITACIÓN Y MEDICINA FÍSICA.</a:t>
            </a:r>
            <a:endParaRPr lang="es-VE" sz="1500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s-VE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MASAJES  TERAPÈUTICOS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4" name="Picture 2" descr="C:\Documents and Settings\All Users\Documentos\Mis imágenes\Imágenes de muestra\imagesCAHOGQG3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16016" y="1340768"/>
            <a:ext cx="3969990" cy="4617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>
          <a:xfrm>
            <a:off x="467544" y="1484784"/>
            <a:ext cx="4038600" cy="4525963"/>
          </a:xfrm>
        </p:spPr>
        <p:txBody>
          <a:bodyPr>
            <a:normAutofit/>
          </a:bodyPr>
          <a:lstStyle/>
          <a:p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itchFamily="18" charset="0"/>
              </a:rPr>
              <a:t>HISTORIA</a:t>
            </a:r>
          </a:p>
          <a:p>
            <a:endParaRPr lang="es-E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itchFamily="18" charset="0"/>
            </a:endParaRPr>
          </a:p>
          <a:p>
            <a:r>
              <a:rPr lang="es-ES" sz="2400" b="1" dirty="0" smtClean="0">
                <a:latin typeface="Californian FB" pitchFamily="18" charset="0"/>
              </a:rPr>
              <a:t>Libro de </a:t>
            </a:r>
            <a:r>
              <a:rPr lang="es-ES" sz="2400" b="1" dirty="0" err="1" smtClean="0">
                <a:latin typeface="Californian FB" pitchFamily="18" charset="0"/>
              </a:rPr>
              <a:t>kong</a:t>
            </a:r>
            <a:r>
              <a:rPr lang="es-ES" sz="2400" b="1" dirty="0" smtClean="0">
                <a:latin typeface="Californian FB" pitchFamily="18" charset="0"/>
              </a:rPr>
              <a:t> </a:t>
            </a:r>
            <a:r>
              <a:rPr lang="es-ES" sz="2400" b="1" dirty="0" err="1" smtClean="0">
                <a:latin typeface="Californian FB" pitchFamily="18" charset="0"/>
              </a:rPr>
              <a:t>fou</a:t>
            </a:r>
            <a:r>
              <a:rPr lang="es-ES" sz="2400" b="1" dirty="0" smtClean="0">
                <a:latin typeface="Californian FB" pitchFamily="18" charset="0"/>
              </a:rPr>
              <a:t> 2700 AC</a:t>
            </a:r>
          </a:p>
          <a:p>
            <a:endParaRPr lang="es-ES" sz="2400" b="1" dirty="0" smtClean="0">
              <a:latin typeface="Californian FB" pitchFamily="18" charset="0"/>
            </a:endParaRPr>
          </a:p>
          <a:p>
            <a:r>
              <a:rPr lang="es-ES" sz="2400" b="1" dirty="0" smtClean="0">
                <a:latin typeface="Californian FB" pitchFamily="18" charset="0"/>
              </a:rPr>
              <a:t>Hipócrates</a:t>
            </a:r>
          </a:p>
          <a:p>
            <a:r>
              <a:rPr lang="es-ES" sz="2400" b="1" dirty="0" smtClean="0">
                <a:latin typeface="Californian FB" pitchFamily="18" charset="0"/>
              </a:rPr>
              <a:t>Galeno 129/199 </a:t>
            </a:r>
            <a:r>
              <a:rPr lang="es-ES" sz="2400" b="1" dirty="0" err="1" smtClean="0">
                <a:latin typeface="Californian FB" pitchFamily="18" charset="0"/>
              </a:rPr>
              <a:t>Dc</a:t>
            </a:r>
            <a:endParaRPr lang="es-ES" sz="2400" b="1" dirty="0" smtClean="0">
              <a:latin typeface="Californian FB" pitchFamily="18" charset="0"/>
            </a:endParaRPr>
          </a:p>
          <a:p>
            <a:endParaRPr lang="es-ES" sz="2400" b="1" dirty="0" smtClean="0">
              <a:latin typeface="Californian FB" pitchFamily="18" charset="0"/>
            </a:endParaRPr>
          </a:p>
          <a:p>
            <a:endParaRPr lang="es-ES" sz="2400" b="1" dirty="0" smtClean="0">
              <a:latin typeface="Californian FB" pitchFamily="18" charset="0"/>
            </a:endParaRPr>
          </a:p>
          <a:p>
            <a:r>
              <a:rPr lang="es-VE" sz="1600" b="1" u="sng" dirty="0" smtClean="0">
                <a:latin typeface="Californian FB" pitchFamily="18" charset="0"/>
              </a:rPr>
              <a:t>MANUAL SERMEF DE REHABILITACIÓN Y MEDICINA FÍSICA.</a:t>
            </a:r>
            <a:endParaRPr lang="es-ES" sz="1600" b="1" dirty="0" smtClean="0">
              <a:latin typeface="Californian FB" pitchFamily="18" charset="0"/>
            </a:endParaRPr>
          </a:p>
          <a:p>
            <a:endParaRPr lang="es-ES" sz="2400" b="1" dirty="0" smtClean="0">
              <a:latin typeface="Californian FB" pitchFamily="18" charset="0"/>
            </a:endParaRPr>
          </a:p>
          <a:p>
            <a:endParaRPr lang="es-VE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MASAJES  TERAPÈUTICOS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5" name="Picture 2" descr="C:\Documents and Settings\All Users\Documentos\Mis imágenes\Imágenes de muestra\hipocrates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644008" y="1340768"/>
            <a:ext cx="3456384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b="1" dirty="0" smtClean="0">
                <a:latin typeface="Californian FB" pitchFamily="18" charset="0"/>
              </a:rPr>
              <a:t>Peter Henry </a:t>
            </a:r>
            <a:r>
              <a:rPr lang="es-ES" b="1" dirty="0" err="1" smtClean="0">
                <a:latin typeface="Californian FB" pitchFamily="18" charset="0"/>
              </a:rPr>
              <a:t>Ling</a:t>
            </a:r>
            <a:r>
              <a:rPr lang="es-ES" b="1" dirty="0" smtClean="0">
                <a:latin typeface="Californian FB" pitchFamily="18" charset="0"/>
              </a:rPr>
              <a:t>  1776/1839</a:t>
            </a:r>
          </a:p>
          <a:p>
            <a:r>
              <a:rPr lang="es-ES" b="1" dirty="0" err="1" smtClean="0">
                <a:latin typeface="Californian FB" pitchFamily="18" charset="0"/>
              </a:rPr>
              <a:t>Meztguer</a:t>
            </a:r>
            <a:r>
              <a:rPr lang="es-ES" b="1" dirty="0" smtClean="0">
                <a:latin typeface="Californian FB" pitchFamily="18" charset="0"/>
              </a:rPr>
              <a:t>   </a:t>
            </a:r>
          </a:p>
          <a:p>
            <a:r>
              <a:rPr lang="es-ES" b="1" dirty="0" smtClean="0">
                <a:latin typeface="Californian FB" pitchFamily="18" charset="0"/>
              </a:rPr>
              <a:t>1839/1909</a:t>
            </a:r>
          </a:p>
          <a:p>
            <a:endParaRPr lang="es-ES" b="1" dirty="0" smtClean="0">
              <a:latin typeface="Californian FB" pitchFamily="18" charset="0"/>
            </a:endParaRPr>
          </a:p>
          <a:p>
            <a:r>
              <a:rPr lang="es-ES" b="1" dirty="0" smtClean="0">
                <a:latin typeface="Californian FB" pitchFamily="18" charset="0"/>
              </a:rPr>
              <a:t>Lucas </a:t>
            </a:r>
            <a:r>
              <a:rPr lang="es-ES" b="1" dirty="0" err="1" smtClean="0">
                <a:latin typeface="Californian FB" pitchFamily="18" charset="0"/>
              </a:rPr>
              <a:t>Championniere</a:t>
            </a:r>
            <a:endParaRPr lang="es-ES" b="1" dirty="0" smtClean="0">
              <a:latin typeface="Californian FB" pitchFamily="18" charset="0"/>
            </a:endParaRPr>
          </a:p>
          <a:p>
            <a:r>
              <a:rPr lang="es-ES" b="1" dirty="0" smtClean="0">
                <a:latin typeface="Californian FB" pitchFamily="18" charset="0"/>
              </a:rPr>
              <a:t>1917 / 1940. </a:t>
            </a:r>
          </a:p>
          <a:p>
            <a:r>
              <a:rPr lang="es-ES" b="1" dirty="0" smtClean="0">
                <a:latin typeface="Californian FB" pitchFamily="18" charset="0"/>
              </a:rPr>
              <a:t>James B. </a:t>
            </a:r>
            <a:r>
              <a:rPr lang="es-ES" b="1" dirty="0" err="1" smtClean="0">
                <a:latin typeface="Californian FB" pitchFamily="18" charset="0"/>
              </a:rPr>
              <a:t>Mennell</a:t>
            </a:r>
            <a:endParaRPr lang="es-ES" b="1" dirty="0" smtClean="0">
              <a:latin typeface="Californian FB" pitchFamily="18" charset="0"/>
            </a:endParaRPr>
          </a:p>
          <a:p>
            <a:endParaRPr lang="es-ES" b="1" dirty="0" smtClean="0">
              <a:latin typeface="Californian FB" pitchFamily="18" charset="0"/>
            </a:endParaRPr>
          </a:p>
          <a:p>
            <a:endParaRPr lang="es-VE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5" name="Picture 2" descr="C:\Documents and Settings\Wilfredo\Mis documentos\Mis imágenes\per-henrik-ling-1776-e28093-18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556792"/>
            <a:ext cx="2540000" cy="2641600"/>
          </a:xfrm>
          <a:prstGeom prst="rect">
            <a:avLst/>
          </a:prstGeom>
          <a:noFill/>
        </p:spPr>
      </p:pic>
      <p:pic>
        <p:nvPicPr>
          <p:cNvPr id="6" name="Picture 3" descr="C:\Documents and Settings\Wilfredo\Mis documentos\Mis imágenes\imagesCA6PPXO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7736" y="1628800"/>
            <a:ext cx="2376264" cy="2736304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2286000" y="5691157"/>
            <a:ext cx="6174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b="1" u="sng" dirty="0" smtClean="0">
                <a:latin typeface="Californian FB" pitchFamily="18" charset="0"/>
              </a:rPr>
              <a:t>MANUAL SERMEF DE REHABILITACIÓN Y MEDICINA FÍSICA.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 dirty="0">
              <a:solidFill>
                <a:schemeClr val="accent1"/>
              </a:solidFill>
            </a:endParaRPr>
          </a:p>
        </p:txBody>
      </p:sp>
      <p:sp>
        <p:nvSpPr>
          <p:cNvPr id="4" name="3 Marcador de contenido"/>
          <p:cNvSpPr txBox="1">
            <a:spLocks noGrp="1"/>
          </p:cNvSpPr>
          <p:nvPr>
            <p:ph idx="1"/>
          </p:nvPr>
        </p:nvSpPr>
        <p:spPr>
          <a:xfrm>
            <a:off x="457200" y="1481328"/>
            <a:ext cx="82296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es-E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s-E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s-E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s-E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s-E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E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Elipse"/>
          <p:cNvSpPr/>
          <p:nvPr/>
        </p:nvSpPr>
        <p:spPr>
          <a:xfrm>
            <a:off x="2143108" y="571480"/>
            <a:ext cx="4464496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MASOTERAPIA</a:t>
            </a:r>
          </a:p>
        </p:txBody>
      </p:sp>
      <p:sp>
        <p:nvSpPr>
          <p:cNvPr id="10" name="9 Elipse"/>
          <p:cNvSpPr/>
          <p:nvPr/>
        </p:nvSpPr>
        <p:spPr>
          <a:xfrm>
            <a:off x="714348" y="1928802"/>
            <a:ext cx="3786214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  reflejo </a:t>
            </a:r>
          </a:p>
        </p:txBody>
      </p:sp>
      <p:sp>
        <p:nvSpPr>
          <p:cNvPr id="11" name="10 Elipse"/>
          <p:cNvSpPr/>
          <p:nvPr/>
        </p:nvSpPr>
        <p:spPr>
          <a:xfrm>
            <a:off x="4929190" y="2000240"/>
            <a:ext cx="374957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Efecto </a:t>
            </a:r>
            <a:r>
              <a:rPr lang="es-E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Mecànico</a:t>
            </a:r>
            <a:endPara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2214546" y="5500702"/>
            <a:ext cx="4608512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RELAJACIÒN 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14 Flecha abajo"/>
          <p:cNvSpPr/>
          <p:nvPr/>
        </p:nvSpPr>
        <p:spPr>
          <a:xfrm>
            <a:off x="4357686" y="2786058"/>
            <a:ext cx="4846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17 Flecha abajo"/>
          <p:cNvSpPr/>
          <p:nvPr/>
        </p:nvSpPr>
        <p:spPr>
          <a:xfrm>
            <a:off x="4357686" y="5072074"/>
            <a:ext cx="48463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2 Elipse"/>
          <p:cNvSpPr/>
          <p:nvPr/>
        </p:nvSpPr>
        <p:spPr>
          <a:xfrm>
            <a:off x="571472" y="3143248"/>
            <a:ext cx="3929090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Elimina detritus, aumenta  O2 </a:t>
            </a:r>
            <a:r>
              <a:rPr lang="es-ES" dirty="0" err="1" smtClean="0"/>
              <a:t>cels</a:t>
            </a:r>
            <a:endParaRPr lang="es-ES" dirty="0"/>
          </a:p>
        </p:txBody>
      </p:sp>
      <p:sp>
        <p:nvSpPr>
          <p:cNvPr id="16" name="15 Elipse"/>
          <p:cNvSpPr/>
          <p:nvPr/>
        </p:nvSpPr>
        <p:spPr>
          <a:xfrm>
            <a:off x="4929190" y="3071810"/>
            <a:ext cx="378621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Desplazamiento de sangre y linfa </a:t>
            </a:r>
            <a:endParaRPr lang="es-ES" dirty="0"/>
          </a:p>
        </p:txBody>
      </p:sp>
      <p:sp>
        <p:nvSpPr>
          <p:cNvPr id="19" name="18 Elipse"/>
          <p:cNvSpPr/>
          <p:nvPr/>
        </p:nvSpPr>
        <p:spPr>
          <a:xfrm>
            <a:off x="357158" y="4357694"/>
            <a:ext cx="392909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Aumenta flujo </a:t>
            </a:r>
            <a:r>
              <a:rPr lang="es-ES" dirty="0" err="1" smtClean="0"/>
              <a:t>sanguineo</a:t>
            </a:r>
            <a:endParaRPr lang="es-ES" dirty="0"/>
          </a:p>
        </p:txBody>
      </p:sp>
      <p:sp>
        <p:nvSpPr>
          <p:cNvPr id="20" name="19 Elipse"/>
          <p:cNvSpPr/>
          <p:nvPr/>
        </p:nvSpPr>
        <p:spPr>
          <a:xfrm>
            <a:off x="4786314" y="4286256"/>
            <a:ext cx="385765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/>
              <a:t>Reabsorciòn</a:t>
            </a:r>
            <a:r>
              <a:rPr lang="es-ES" dirty="0" smtClean="0"/>
              <a:t> de exudados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Paciente relajado y cómodo</a:t>
            </a:r>
          </a:p>
          <a:p>
            <a:pPr>
              <a:buFont typeface="Arial" pitchFamily="34" charset="0"/>
              <a:buChar char="•"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ES" b="1" dirty="0" err="1" smtClean="0">
                <a:latin typeface="Californian FB" pitchFamily="18" charset="0"/>
              </a:rPr>
              <a:t>Divàn</a:t>
            </a:r>
            <a:r>
              <a:rPr lang="es-ES" b="1" dirty="0" smtClean="0">
                <a:latin typeface="Californian FB" pitchFamily="18" charset="0"/>
              </a:rPr>
              <a:t> en buena ubicación</a:t>
            </a:r>
          </a:p>
          <a:p>
            <a:pPr>
              <a:buFont typeface="Arial" pitchFamily="34" charset="0"/>
              <a:buChar char="•"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Paciente  en  postura cómoda</a:t>
            </a:r>
          </a:p>
          <a:p>
            <a:pPr>
              <a:buFont typeface="Arial" pitchFamily="34" charset="0"/>
              <a:buChar char="•"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Evitar  traumas</a:t>
            </a:r>
          </a:p>
          <a:p>
            <a:pPr>
              <a:buFont typeface="Arial" pitchFamily="34" charset="0"/>
              <a:buChar char="•"/>
            </a:pPr>
            <a:endParaRPr lang="es-ES" b="1" dirty="0" smtClean="0">
              <a:latin typeface="Californian FB" pitchFamily="18" charset="0"/>
            </a:endParaRPr>
          </a:p>
          <a:p>
            <a:r>
              <a:rPr lang="es-VE" sz="1700" b="1" u="sng" dirty="0" smtClean="0">
                <a:latin typeface="Californian FB" pitchFamily="18" charset="0"/>
              </a:rPr>
              <a:t>MANUAL SERMEF DE REHABILITACIÓN Y MEDICINA FÍSICA.</a:t>
            </a:r>
            <a:endParaRPr lang="es-VE" sz="1700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MASAJES TERAPEUTICOS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TÈCNICA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5" name="Picture 2" descr="http://www.pilos.com.co/ciendias/wp-content/uploads/2009/06/relajacion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6350" y="1908969"/>
            <a:ext cx="3162300" cy="3670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Ambiente : 20grados</a:t>
            </a:r>
          </a:p>
          <a:p>
            <a:pPr>
              <a:buNone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Usar aceite o  crema</a:t>
            </a:r>
          </a:p>
          <a:p>
            <a:pPr>
              <a:buFont typeface="Arial" pitchFamily="34" charset="0"/>
              <a:buChar char="•"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Maniobras lentas y  delicadas</a:t>
            </a:r>
          </a:p>
          <a:p>
            <a:pPr>
              <a:buFont typeface="Arial" pitchFamily="34" charset="0"/>
              <a:buChar char="•"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Aplicación diaria  </a:t>
            </a:r>
          </a:p>
          <a:p>
            <a:pPr>
              <a:buFont typeface="Arial" pitchFamily="34" charset="0"/>
              <a:buChar char="•"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Duración: 15  min</a:t>
            </a:r>
          </a:p>
          <a:p>
            <a:pPr>
              <a:buFont typeface="Arial" pitchFamily="34" charset="0"/>
              <a:buChar char="•"/>
            </a:pPr>
            <a:endParaRPr lang="es-ES" b="1" dirty="0" smtClean="0">
              <a:latin typeface="Californian FB" pitchFamily="18" charset="0"/>
            </a:endParaRPr>
          </a:p>
          <a:p>
            <a:endParaRPr lang="es-VE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TÈCNICA DE APLICACIÒN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5" name="Picture 2" descr="C:\Documents and Settings\All Users\Documentos\Mis imágenes\Imágenes de muestra\imagesCAIDFVN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628800"/>
            <a:ext cx="3384376" cy="3888432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4929190" y="5691157"/>
            <a:ext cx="38576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600" b="1" u="sng" dirty="0" smtClean="0">
                <a:latin typeface="Californian FB" pitchFamily="18" charset="0"/>
              </a:rPr>
              <a:t>MANUAL SERMEF DE REHABILITACIÓN Y MEDICINA FÍSICA.</a:t>
            </a:r>
            <a:endParaRPr lang="es-V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 MECÀNICO</a:t>
            </a:r>
            <a:endParaRPr lang="es-VE" b="1" dirty="0">
              <a:solidFill>
                <a:schemeClr val="accent1"/>
              </a:solidFill>
            </a:endParaRPr>
          </a:p>
        </p:txBody>
      </p:sp>
      <p:sp>
        <p:nvSpPr>
          <p:cNvPr id="9" name="8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 smtClean="0"/>
              <a:t>PRODUCE MOVIMIENTOS    ARTICULARES</a:t>
            </a:r>
          </a:p>
          <a:p>
            <a:endParaRPr lang="es-VE" dirty="0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accent1"/>
                </a:solidFill>
              </a:rPr>
              <a:t>MASAJES TERAPÈUTICOS.EFECTOS</a:t>
            </a:r>
            <a:endParaRPr lang="es-VE" dirty="0">
              <a:solidFill>
                <a:schemeClr val="accent1"/>
              </a:solidFill>
            </a:endParaRPr>
          </a:p>
        </p:txBody>
      </p:sp>
      <p:grpSp>
        <p:nvGrpSpPr>
          <p:cNvPr id="3" name="3 Grupo"/>
          <p:cNvGrpSpPr/>
          <p:nvPr/>
        </p:nvGrpSpPr>
        <p:grpSpPr>
          <a:xfrm>
            <a:off x="1043608" y="2584323"/>
            <a:ext cx="2869332" cy="2559189"/>
            <a:chOff x="1043608" y="2132856"/>
            <a:chExt cx="2869332" cy="2559189"/>
          </a:xfrm>
        </p:grpSpPr>
        <p:pic>
          <p:nvPicPr>
            <p:cNvPr id="5" name="Picture 2" descr="http://www.themanterapias.com/imgx/imagenes/terapias/masaje_piernas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43608" y="2132856"/>
              <a:ext cx="2869332" cy="187130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" name="5 CuadroTexto"/>
            <p:cNvSpPr txBox="1"/>
            <p:nvPr/>
          </p:nvSpPr>
          <p:spPr>
            <a:xfrm>
              <a:off x="2195736" y="3861048"/>
              <a:ext cx="15841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Edema  Exudado </a:t>
              </a:r>
              <a:endPara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6 Flecha abajo"/>
            <p:cNvSpPr/>
            <p:nvPr/>
          </p:nvSpPr>
          <p:spPr>
            <a:xfrm>
              <a:off x="1835696" y="4005064"/>
              <a:ext cx="216024" cy="28803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924944"/>
            <a:ext cx="2508349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2" descr="C:\Documents and Settings\All Users\Documentos\Mis imágenes\Imágenes de muestra\imagesCAN4NFL8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419872" y="5085184"/>
            <a:ext cx="1752600" cy="1343025"/>
          </a:xfrm>
          <a:prstGeom prst="rect">
            <a:avLst/>
          </a:prstGeom>
          <a:noFill/>
        </p:spPr>
      </p:pic>
      <p:sp>
        <p:nvSpPr>
          <p:cNvPr id="12" name="11 Rectángulo"/>
          <p:cNvSpPr/>
          <p:nvPr/>
        </p:nvSpPr>
        <p:spPr>
          <a:xfrm>
            <a:off x="5436096" y="5691157"/>
            <a:ext cx="33843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600" b="1" u="sng" dirty="0" smtClean="0">
                <a:latin typeface="Californian FB" pitchFamily="18" charset="0"/>
              </a:rPr>
              <a:t>MANUAL SERMEF DE REHABILITACIÓN Y MEDICINA FÍSICA.</a:t>
            </a:r>
            <a:endParaRPr lang="es-V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ES" b="1" dirty="0" smtClean="0">
                <a:solidFill>
                  <a:schemeClr val="accent1"/>
                </a:solidFill>
              </a:rPr>
              <a:t> PIEL</a:t>
            </a: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Se vuelve mas fina</a:t>
            </a: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Facilita la secreción sebácea</a:t>
            </a: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Elimina  </a:t>
            </a:r>
            <a:r>
              <a:rPr lang="es-ES" b="1" dirty="0" err="1" smtClean="0">
                <a:latin typeface="Californian FB" pitchFamily="18" charset="0"/>
              </a:rPr>
              <a:t>cèlulas</a:t>
            </a:r>
            <a:r>
              <a:rPr lang="es-ES" b="1" dirty="0" smtClean="0">
                <a:latin typeface="Californian FB" pitchFamily="18" charset="0"/>
              </a:rPr>
              <a:t>  muertas</a:t>
            </a: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Aumenta la temperatura cutánea</a:t>
            </a: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Distensión </a:t>
            </a:r>
          </a:p>
          <a:p>
            <a:endParaRPr lang="es-VE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accent1"/>
                </a:solidFill>
              </a:rPr>
              <a:t>MASAJES TERAPÈUTICOS.EFECTOS</a:t>
            </a:r>
            <a:endParaRPr lang="es-VE" dirty="0"/>
          </a:p>
        </p:txBody>
      </p:sp>
      <p:pic>
        <p:nvPicPr>
          <p:cNvPr id="5" name="Picture 2" descr="http://serenisimo.files.wordpress.com/2009/10/piel-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505869"/>
            <a:ext cx="4038600" cy="2476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5 Rectángulo"/>
          <p:cNvSpPr/>
          <p:nvPr/>
        </p:nvSpPr>
        <p:spPr>
          <a:xfrm>
            <a:off x="3995936" y="5691157"/>
            <a:ext cx="4896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600" b="1" u="sng" dirty="0" smtClean="0">
                <a:latin typeface="Californian FB" pitchFamily="18" charset="0"/>
              </a:rPr>
              <a:t>MANUAL SERMEF DE REHABILITACIÓN Y MEDICINA FÍSICA.</a:t>
            </a:r>
            <a:endParaRPr lang="es-V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F:\DCIM\100KM015\PICT196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481328"/>
            <a:ext cx="4038600" cy="4525963"/>
          </a:xfrm>
          <a:prstGeom prst="rect">
            <a:avLst/>
          </a:prstGeom>
          <a:noFill/>
        </p:spPr>
      </p:pic>
      <p:sp>
        <p:nvSpPr>
          <p:cNvPr id="10" name="9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VE" dirty="0" smtClean="0"/>
              <a:t>ESCOLIOSIS</a:t>
            </a:r>
          </a:p>
          <a:p>
            <a:endParaRPr lang="es-VE" dirty="0" smtClean="0"/>
          </a:p>
          <a:p>
            <a:r>
              <a:rPr lang="es-VE" dirty="0" smtClean="0"/>
              <a:t>ALGIAS  VERTEBRALES</a:t>
            </a:r>
          </a:p>
          <a:p>
            <a:endParaRPr lang="es-VE" dirty="0" smtClean="0"/>
          </a:p>
          <a:p>
            <a:r>
              <a:rPr lang="es-VE" dirty="0" smtClean="0"/>
              <a:t>FRACTURAS</a:t>
            </a:r>
            <a:endParaRPr lang="es-VE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b="0" dirty="0" smtClean="0">
                <a:solidFill>
                  <a:schemeClr val="accent1"/>
                </a:solidFill>
              </a:rPr>
              <a:t>TRACCIÓN.  HISTORIA</a:t>
            </a:r>
            <a:endParaRPr lang="es-VE" b="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NEUROMUSCUAR</a:t>
            </a:r>
            <a:endParaRPr lang="es-VE" b="1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Mejora la nutrición muscular y nerviosa</a:t>
            </a:r>
          </a:p>
          <a:p>
            <a:pPr>
              <a:buNone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No aumenta fuerza ni masa muscular</a:t>
            </a: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Anestesia</a:t>
            </a:r>
          </a:p>
          <a:p>
            <a:pPr>
              <a:buFont typeface="Arial" pitchFamily="34" charset="0"/>
              <a:buChar char="•"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Aumenta la excitabilidad de nervios motores</a:t>
            </a:r>
          </a:p>
          <a:p>
            <a:pPr>
              <a:buFont typeface="Arial" pitchFamily="34" charset="0"/>
              <a:buChar char="•"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Aumento de la actividad secretora de las vísceras</a:t>
            </a:r>
          </a:p>
          <a:p>
            <a:pPr>
              <a:buFont typeface="Arial" pitchFamily="34" charset="0"/>
              <a:buChar char="•"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VE" sz="1800" b="1" u="sng" dirty="0" smtClean="0">
                <a:latin typeface="Californian FB" pitchFamily="18" charset="0"/>
              </a:rPr>
              <a:t>MANUAL SERMEF DE REHABILITACIÓN Y MEDICINA FÍSICA.</a:t>
            </a:r>
            <a:endParaRPr lang="es-ES" sz="1800" b="1" dirty="0" smtClean="0">
              <a:latin typeface="Californian FB" pitchFamily="18" charset="0"/>
            </a:endParaRPr>
          </a:p>
          <a:p>
            <a:endParaRPr lang="es-VE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accent1"/>
                </a:solidFill>
              </a:rPr>
              <a:t>MASAJES TERAPÈUTICOS.EFECTOS</a:t>
            </a:r>
            <a:endParaRPr lang="es-VE" dirty="0"/>
          </a:p>
        </p:txBody>
      </p:sp>
      <p:pic>
        <p:nvPicPr>
          <p:cNvPr id="5" name="Picture 4" descr="http://2.bp.blogspot.com/_uc7mjKjM578/SxNg035tVoI/AAAAAAAAAl8/tHbBq8X4p0A/s320/union%20neuromuscula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852936"/>
            <a:ext cx="2805354" cy="2708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 VASCULAR</a:t>
            </a:r>
            <a:endParaRPr lang="es-VE" b="1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Moviliza  sangre y  linfa</a:t>
            </a:r>
          </a:p>
          <a:p>
            <a:pPr>
              <a:buFont typeface="Arial" pitchFamily="34" charset="0"/>
              <a:buChar char="•"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Favorece el retorno venoso</a:t>
            </a:r>
          </a:p>
          <a:p>
            <a:pPr>
              <a:buFont typeface="Arial" pitchFamily="34" charset="0"/>
              <a:buChar char="•"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Previene el estasis vascular</a:t>
            </a:r>
          </a:p>
          <a:p>
            <a:pPr>
              <a:buFont typeface="Arial" pitchFamily="34" charset="0"/>
              <a:buChar char="•"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VE" sz="1500" b="1" u="sng" dirty="0" smtClean="0">
                <a:latin typeface="Californian FB" pitchFamily="18" charset="0"/>
              </a:rPr>
              <a:t>MANUAL SERMEF DE REHABILITACIÓN Y MEDICINA FÍSICA.</a:t>
            </a:r>
            <a:endParaRPr lang="es-ES" sz="1500" b="1" dirty="0" smtClean="0">
              <a:latin typeface="Californian FB" pitchFamily="18" charset="0"/>
            </a:endParaRPr>
          </a:p>
          <a:p>
            <a:endParaRPr lang="es-VE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accent1"/>
                </a:solidFill>
              </a:rPr>
              <a:t>MASAJES TERAPÈUTICOS.EFECTOS</a:t>
            </a:r>
            <a:endParaRPr lang="es-VE" dirty="0"/>
          </a:p>
        </p:txBody>
      </p:sp>
      <p:pic>
        <p:nvPicPr>
          <p:cNvPr id="5" name="Picture 2" descr="http://www.harunyahya.es/libros/images/images_naturaleza/1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564904"/>
            <a:ext cx="2473449" cy="3571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 ARTICULACIONES</a:t>
            </a:r>
            <a:endParaRPr lang="es-VE" b="1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Mayor elasticidad</a:t>
            </a: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Favorece la reabsorción de exudados articulares</a:t>
            </a: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Resolución de adherencias</a:t>
            </a:r>
          </a:p>
          <a:p>
            <a:pPr>
              <a:buFont typeface="Arial" pitchFamily="34" charset="0"/>
              <a:buChar char="•"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VE" sz="1400" b="1" u="sng" dirty="0" smtClean="0">
                <a:latin typeface="Californian FB" pitchFamily="18" charset="0"/>
              </a:rPr>
              <a:t>MANUAL SERMEF DE REHABILITACIÓN Y MEDICINA FÍSICA.</a:t>
            </a:r>
            <a:endParaRPr lang="es-ES" sz="1400" b="1" dirty="0" smtClean="0">
              <a:latin typeface="Californian FB" pitchFamily="18" charset="0"/>
            </a:endParaRPr>
          </a:p>
          <a:p>
            <a:endParaRPr lang="es-VE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accent1"/>
                </a:solidFill>
              </a:rPr>
              <a:t>MASAJES TERAPÈUTICOS.EFECTOS</a:t>
            </a:r>
            <a:endParaRPr lang="es-VE" dirty="0"/>
          </a:p>
        </p:txBody>
      </p:sp>
      <p:pic>
        <p:nvPicPr>
          <p:cNvPr id="5" name="Picture 2" descr="http://html.rincondelvago.com/000248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780928"/>
            <a:ext cx="3437235" cy="241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  PSICOLÒGICOS</a:t>
            </a:r>
            <a:endParaRPr lang="es-VE" b="1" dirty="0">
              <a:solidFill>
                <a:schemeClr val="accent1"/>
              </a:solidFill>
            </a:endParaRP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accent1"/>
                </a:solidFill>
              </a:rPr>
              <a:t>MASAJES TERAPÈUTICOS.EFECTOS</a:t>
            </a:r>
            <a:endParaRPr lang="es-VE" dirty="0"/>
          </a:p>
        </p:txBody>
      </p:sp>
      <p:pic>
        <p:nvPicPr>
          <p:cNvPr id="5" name="Picture 4" descr="Relajació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772816"/>
            <a:ext cx="3577580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Documents and Settings\All Users\Documentos\Mis imágenes\Imágenes de muestra\imagesCAGOLNV4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971600" y="2852936"/>
            <a:ext cx="2190750" cy="2085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FRICCIÒN</a:t>
            </a:r>
          </a:p>
          <a:p>
            <a:endParaRPr lang="es-ES" dirty="0" smtClean="0"/>
          </a:p>
          <a:p>
            <a:r>
              <a:rPr lang="es-ES" dirty="0" smtClean="0"/>
              <a:t>FROTACIÒN</a:t>
            </a:r>
          </a:p>
          <a:p>
            <a:endParaRPr lang="es-ES" dirty="0" smtClean="0"/>
          </a:p>
          <a:p>
            <a:r>
              <a:rPr lang="es-ES" dirty="0" smtClean="0"/>
              <a:t>COMPRESIÓN</a:t>
            </a:r>
          </a:p>
          <a:p>
            <a:endParaRPr lang="es-ES" dirty="0" smtClean="0"/>
          </a:p>
          <a:p>
            <a:r>
              <a:rPr lang="es-ES" dirty="0" smtClean="0"/>
              <a:t>PERCUSIÒN</a:t>
            </a:r>
          </a:p>
          <a:p>
            <a:endParaRPr lang="es-ES" dirty="0" smtClean="0"/>
          </a:p>
          <a:p>
            <a:r>
              <a:rPr lang="es-VE" sz="1500" b="1" u="sng" dirty="0" smtClean="0">
                <a:latin typeface="Californian FB" pitchFamily="18" charset="0"/>
              </a:rPr>
              <a:t>MANUAL SERMEF DE REHABILITACIÓN Y MEDICINA FÍSICA</a:t>
            </a:r>
            <a:r>
              <a:rPr lang="es-VE" b="1" u="sng" dirty="0" smtClean="0">
                <a:latin typeface="Californian FB" pitchFamily="18" charset="0"/>
              </a:rPr>
              <a:t>.</a:t>
            </a:r>
            <a:endParaRPr lang="es-VE" dirty="0"/>
          </a:p>
        </p:txBody>
      </p:sp>
      <p:pic>
        <p:nvPicPr>
          <p:cNvPr id="5" name="Picture 2" descr="C:\Documents and Settings\All Users\Documentos\Mis imágenes\Imágenes de muestra\imagesCASR8VO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211960" y="1268760"/>
            <a:ext cx="1876425" cy="2595190"/>
          </a:xfrm>
          <a:prstGeom prst="rect">
            <a:avLst/>
          </a:prstGeom>
          <a:noFill/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0" dirty="0" smtClean="0">
                <a:solidFill>
                  <a:schemeClr val="accent1"/>
                </a:solidFill>
              </a:rPr>
              <a:t>TIPOS DE MASAJE</a:t>
            </a:r>
            <a:endParaRPr lang="es-VE" b="0" dirty="0">
              <a:solidFill>
                <a:schemeClr val="accent1"/>
              </a:solidFill>
            </a:endParaRPr>
          </a:p>
        </p:txBody>
      </p:sp>
      <p:pic>
        <p:nvPicPr>
          <p:cNvPr id="6" name="Picture 2" descr="C:\Documents and Settings\All Users\Documentos\Mis imágenes\Imágenes de muestra\imagesCAVIH0EN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372200" y="1340768"/>
            <a:ext cx="1762125" cy="2448272"/>
          </a:xfrm>
          <a:prstGeom prst="rect">
            <a:avLst/>
          </a:prstGeom>
          <a:noFill/>
        </p:spPr>
      </p:pic>
      <p:pic>
        <p:nvPicPr>
          <p:cNvPr id="7" name="Picture 2" descr="C:\Documents and Settings\All Users\Documentos\Mis imágenes\Imágenes de muestra\untitled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861048"/>
            <a:ext cx="2707280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FROTACION 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VE" sz="2500" b="1" dirty="0" smtClean="0">
                <a:latin typeface="Californian FB" pitchFamily="18" charset="0"/>
              </a:rPr>
              <a:t>Superficial: Analgesia, relajante.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VE" sz="2500" b="1" dirty="0" smtClean="0">
                <a:latin typeface="Californian FB" pitchFamily="18" charset="0"/>
              </a:rPr>
              <a:t>*Profunda: Ayuda al retorno circulatorio</a:t>
            </a:r>
            <a:endParaRPr lang="es-ES" b="1" dirty="0" smtClean="0">
              <a:latin typeface="Californian FB" pitchFamily="18" charset="0"/>
            </a:endParaRPr>
          </a:p>
          <a:p>
            <a:endParaRPr lang="es-VE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TIPOS  DE MASAJES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FROTACIÒN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5" name="Picture 14" descr="http://www.solomasajes.net/imagenes/masaje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789040"/>
            <a:ext cx="2376264" cy="1565925"/>
          </a:xfrm>
          <a:prstGeom prst="rect">
            <a:avLst/>
          </a:prstGeom>
          <a:noFill/>
        </p:spPr>
      </p:pic>
      <p:pic>
        <p:nvPicPr>
          <p:cNvPr id="6" name="Picture 8" descr="http://3.bp.blogspot.com/_A8JVZQU-tPQ/SEbcAMTWrvI/AAAAAAAAAA8/mAfqjGBFTiY/s320/46f40446868a22d5b1090b2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5928" y="2780928"/>
            <a:ext cx="3264024" cy="304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7 Rectángulo"/>
          <p:cNvSpPr/>
          <p:nvPr/>
        </p:nvSpPr>
        <p:spPr>
          <a:xfrm>
            <a:off x="4499992" y="6309320"/>
            <a:ext cx="4248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b="1" u="sng" dirty="0" smtClean="0">
                <a:latin typeface="Californian FB" pitchFamily="18" charset="0"/>
              </a:rPr>
              <a:t>MANUAL SERMEF DE REHABILITACIÓN Y MEDICINA FÍSICA.</a:t>
            </a:r>
            <a:endParaRPr lang="es-VE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mage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5616624" cy="2448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3 Título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TIPOS  DE MASAJES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COMPRESIÓN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10" name="Picture 2" descr="http://www.efdeportes.com/efd122/masaje0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196752"/>
            <a:ext cx="2848000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10 Rectángulo"/>
          <p:cNvSpPr/>
          <p:nvPr/>
        </p:nvSpPr>
        <p:spPr>
          <a:xfrm>
            <a:off x="2267744" y="5801781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b="1" u="sng" dirty="0" smtClean="0">
                <a:latin typeface="Californian FB" pitchFamily="18" charset="0"/>
              </a:rPr>
              <a:t>MANUAL SERMEF DE REHABILITACIÓN Y MEDICINA FÍSICA.</a:t>
            </a:r>
            <a:endParaRPr lang="es-VE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TIPOS  DE MASAJES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COMPRESIÓN</a:t>
            </a:r>
            <a:endParaRPr lang="es-VE" dirty="0"/>
          </a:p>
        </p:txBody>
      </p:sp>
      <p:pic>
        <p:nvPicPr>
          <p:cNvPr id="5" name="Picture 2" descr="http://www.efdeportes.com/efd122/masaje03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1805781"/>
            <a:ext cx="4000500" cy="3876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http://www.solomasajes.net/imagenes/masaje_espald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844824"/>
            <a:ext cx="3384376" cy="2232248"/>
          </a:xfrm>
          <a:prstGeom prst="rect">
            <a:avLst/>
          </a:prstGeom>
          <a:noFill/>
        </p:spPr>
      </p:pic>
      <p:pic>
        <p:nvPicPr>
          <p:cNvPr id="7" name="Picture 8" descr="http://tbn2.google.com/images?q=tbn:fEECtZeYMRXZeM:http://chestofbooks.com/health/body/massage/Massage-Original-Swedish-Movements/images/Fig-8-Kneading-on-the-Hand-for-Contracted-Tendons-and-M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4293096"/>
            <a:ext cx="3278857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Favorecen evacuación de edemas y hemorragias</a:t>
            </a: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Reduce espasmo muscular</a:t>
            </a: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Efecto reflejo  sobre puntos gatillo</a:t>
            </a:r>
          </a:p>
          <a:p>
            <a:pPr>
              <a:buFont typeface="Arial" pitchFamily="34" charset="0"/>
              <a:buChar char="•"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VE" sz="1400" b="1" u="sng" dirty="0" smtClean="0">
                <a:latin typeface="Californian FB" pitchFamily="18" charset="0"/>
              </a:rPr>
              <a:t>MANUAL SERMEF DE REHABILITACIÓN Y MEDICINA FÍSICA.</a:t>
            </a:r>
            <a:endParaRPr lang="es-VE" sz="1400" dirty="0" smtClean="0"/>
          </a:p>
          <a:p>
            <a:pPr>
              <a:buFont typeface="Arial" pitchFamily="34" charset="0"/>
              <a:buChar char="•"/>
            </a:pPr>
            <a:endParaRPr lang="es-ES" b="1" dirty="0" smtClean="0">
              <a:latin typeface="Californian FB" pitchFamily="18" charset="0"/>
            </a:endParaRP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TIPOS  DE MASAJES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COMPRESIÓN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5" name="Picture 6" descr="http://www.themanterapias.com/imgx/imagenes/terapias/masaje_terapeutic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700808"/>
            <a:ext cx="4038600" cy="2376264"/>
          </a:xfrm>
          <a:prstGeom prst="rect">
            <a:avLst/>
          </a:prstGeom>
          <a:noFill/>
        </p:spPr>
      </p:pic>
      <p:pic>
        <p:nvPicPr>
          <p:cNvPr id="6" name="Picture 2" descr="C:\Documents and Settings\All Users\Documentos\Mis imágenes\Imágenes de muestra\imagesCA18I67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221088"/>
            <a:ext cx="4716016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TIPOS  DE MASAJES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COMPRESIÓN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5" name="Picture 4" descr="http://www.efdeportes.com/efd112/masaje09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3838575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E:\images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772816"/>
            <a:ext cx="3456384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TRACCIÒN</a:t>
            </a:r>
            <a:endParaRPr lang="es-VE" dirty="0">
              <a:solidFill>
                <a:schemeClr val="accent1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AVICENA  SIGLO  XI</a:t>
            </a:r>
            <a:endParaRPr lang="es-VE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ES" dirty="0" smtClean="0"/>
              <a:t>ALBUCASIS  SIGLO XI</a:t>
            </a:r>
            <a:endParaRPr lang="es-VE" dirty="0"/>
          </a:p>
        </p:txBody>
      </p:sp>
      <p:pic>
        <p:nvPicPr>
          <p:cNvPr id="46082" name="Picture 2" descr="C:\Documents and Settings\All Users\Documentos\Mis imágenes\Imágenes de muestra\avicena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2" y="1124745"/>
            <a:ext cx="3816424" cy="3448050"/>
          </a:xfrm>
          <a:prstGeom prst="rect">
            <a:avLst/>
          </a:prstGeom>
          <a:noFill/>
        </p:spPr>
      </p:pic>
      <p:pic>
        <p:nvPicPr>
          <p:cNvPr id="46083" name="Picture 3" descr="C:\Documents and Settings\All Users\Documentos\Mis imágenes\Imágenes de muestra\fot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99992" y="908720"/>
            <a:ext cx="4176464" cy="4464496"/>
          </a:xfrm>
          <a:prstGeom prst="rect">
            <a:avLst/>
          </a:prstGeom>
          <a:noFill/>
        </p:spPr>
      </p:pic>
      <p:sp>
        <p:nvSpPr>
          <p:cNvPr id="9" name="4 Marcador de texto"/>
          <p:cNvSpPr txBox="1">
            <a:spLocks/>
          </p:cNvSpPr>
          <p:nvPr/>
        </p:nvSpPr>
        <p:spPr>
          <a:xfrm>
            <a:off x="539552" y="4437112"/>
            <a:ext cx="3744416" cy="864096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vert="horz" lIns="182880" anchor="ctr">
            <a:normAutofit fontScale="625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Martìnez-Morillo,M.Pastor-Vega,J.M.Sendra-Portero,F.1990.Manual de Medicina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Fìsica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Harcourt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.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Brace</a:t>
            </a:r>
            <a:endParaRPr kumimoji="0" lang="es-VE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accent1"/>
                </a:solidFill>
              </a:rPr>
              <a:t>TIPOS  DE MASAJES. COMPRESIÓN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8" name="Picture 4" descr="http://2.bp.blogspot.com/_iwTCg40-Yu8/Sd_hOVufaWI/AAAAAAAAAmE/bgVsXWtGHuw/s400/masaje+compresa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268760"/>
            <a:ext cx="2847975" cy="3810000"/>
          </a:xfrm>
          <a:prstGeom prst="rect">
            <a:avLst/>
          </a:prstGeom>
          <a:noFill/>
        </p:spPr>
      </p:pic>
      <p:pic>
        <p:nvPicPr>
          <p:cNvPr id="13" name="Picture 2" descr="C:\Documents and Settings\All Users\Documentos\Mis imágenes\Imágenes de muestra\untitled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268760"/>
            <a:ext cx="2923304" cy="3744416"/>
          </a:xfrm>
          <a:prstGeom prst="rect">
            <a:avLst/>
          </a:prstGeom>
          <a:noFill/>
        </p:spPr>
      </p:pic>
      <p:sp>
        <p:nvSpPr>
          <p:cNvPr id="14" name="13 Rectángulo"/>
          <p:cNvSpPr/>
          <p:nvPr/>
        </p:nvSpPr>
        <p:spPr>
          <a:xfrm>
            <a:off x="2286000" y="5691157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b="1" u="sng" dirty="0" smtClean="0">
                <a:latin typeface="Californian FB" pitchFamily="18" charset="0"/>
              </a:rPr>
              <a:t>MANUAL SERMEF DE REHABILITACIÓN Y MEDICINA FÍSICA.</a:t>
            </a:r>
            <a:endParaRPr lang="es-VE" dirty="0"/>
          </a:p>
        </p:txBody>
      </p:sp>
      <p:sp>
        <p:nvSpPr>
          <p:cNvPr id="9" name="8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TIPOS  DE MASAJES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COMPRESIÓN</a:t>
            </a:r>
            <a:endParaRPr lang="es-VE" dirty="0"/>
          </a:p>
        </p:txBody>
      </p:sp>
      <p:pic>
        <p:nvPicPr>
          <p:cNvPr id="5" name="Picture 10" descr="http://www.biomanantial.com/images/revista/masajeFOTOLI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12776"/>
            <a:ext cx="4038600" cy="2689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Documents and Settings\All Users\Documentos\Mis imágenes\Imágenes de muestra\imagesCAM2FM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4754637" cy="2642245"/>
          </a:xfrm>
          <a:prstGeom prst="rect">
            <a:avLst/>
          </a:prstGeom>
          <a:noFill/>
        </p:spPr>
      </p:pic>
      <p:sp>
        <p:nvSpPr>
          <p:cNvPr id="8" name="7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TIPOS  DE  MASAJES.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   PERCUSIÓN</a:t>
            </a:r>
            <a:endParaRPr lang="es-VE" dirty="0"/>
          </a:p>
        </p:txBody>
      </p:sp>
      <p:pic>
        <p:nvPicPr>
          <p:cNvPr id="9" name="Picture 6" descr="http://tbn0.google.com/images?q=tbn:6MAIDib9G07cfM:http://www.jssm.org/vol6/n4/17/fig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492896"/>
            <a:ext cx="224067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http://tbn3.google.com/images?q=tbn:ooeH82ko2XeUKM:http://www.formarse.com.ar/Masaje%2520tailandes/masaje_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2060848"/>
            <a:ext cx="3960440" cy="1867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itchFamily="18" charset="0"/>
              </a:rPr>
              <a:t>Vibración</a:t>
            </a:r>
          </a:p>
          <a:p>
            <a:r>
              <a:rPr lang="es-ES" b="1" dirty="0" smtClean="0">
                <a:latin typeface="Californian FB" pitchFamily="18" charset="0"/>
              </a:rPr>
              <a:t>	Relajación y Sedación    </a:t>
            </a:r>
          </a:p>
          <a:p>
            <a:endParaRPr lang="es-ES" b="1" dirty="0" smtClean="0">
              <a:latin typeface="Californian FB" pitchFamily="18" charset="0"/>
            </a:endParaRPr>
          </a:p>
          <a:p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itchFamily="18" charset="0"/>
              </a:rPr>
              <a:t>Trepidación </a:t>
            </a:r>
          </a:p>
          <a:p>
            <a:endParaRPr lang="es-E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itchFamily="18" charset="0"/>
            </a:endParaRPr>
          </a:p>
          <a:p>
            <a:endParaRPr lang="es-E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itchFamily="18" charset="0"/>
            </a:endParaRPr>
          </a:p>
          <a:p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itchFamily="18" charset="0"/>
              </a:rPr>
              <a:t>	</a:t>
            </a:r>
          </a:p>
          <a:p>
            <a:endParaRPr lang="es-ES" b="1" dirty="0" smtClean="0">
              <a:latin typeface="Californian FB" pitchFamily="18" charset="0"/>
            </a:endParaRPr>
          </a:p>
          <a:p>
            <a:endParaRPr lang="es-VE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FUNDAMENTALES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5" name="Picture 6" descr="http://www.efdeportes.com/efd122/masaje08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628800"/>
            <a:ext cx="3486150" cy="4464496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6 Rectángulo"/>
          <p:cNvSpPr/>
          <p:nvPr/>
        </p:nvSpPr>
        <p:spPr>
          <a:xfrm>
            <a:off x="611560" y="5691157"/>
            <a:ext cx="62464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b="1" u="sng" dirty="0" smtClean="0">
                <a:latin typeface="Californian FB" pitchFamily="18" charset="0"/>
              </a:rPr>
              <a:t>MANUAL SERMEF DE REHABILITACIÓN Y MEDICINA FÍSICA.</a:t>
            </a:r>
            <a:endParaRPr lang="es-VE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itchFamily="18" charset="0"/>
              </a:rPr>
              <a:t>Gelotripsia</a:t>
            </a:r>
            <a:endParaRPr lang="es-E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itchFamily="18" charset="0"/>
            </a:endParaRPr>
          </a:p>
          <a:p>
            <a:r>
              <a:rPr lang="es-ES" b="1" dirty="0" smtClean="0">
                <a:latin typeface="Californian FB" pitchFamily="18" charset="0"/>
              </a:rPr>
              <a:t>	Liberación de cicatrices y adherencias </a:t>
            </a:r>
          </a:p>
          <a:p>
            <a:endParaRPr lang="es-ES" b="1" dirty="0" smtClean="0">
              <a:latin typeface="Californian FB" pitchFamily="18" charset="0"/>
            </a:endParaRPr>
          </a:p>
          <a:p>
            <a:r>
              <a:rPr lang="es-E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itchFamily="18" charset="0"/>
              </a:rPr>
              <a:t>Pellizcamiento</a:t>
            </a:r>
            <a:endParaRPr lang="es-E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itchFamily="18" charset="0"/>
            </a:endParaRPr>
          </a:p>
          <a:p>
            <a:endParaRPr lang="es-VE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5" name="Picture 4" descr="http://www.efdeportes.com/efd112/masaje09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3838575" cy="3471292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5 Rectángulo"/>
          <p:cNvSpPr/>
          <p:nvPr/>
        </p:nvSpPr>
        <p:spPr>
          <a:xfrm>
            <a:off x="2286000" y="5691157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b="1" u="sng" dirty="0" smtClean="0">
                <a:latin typeface="Californian FB" pitchFamily="18" charset="0"/>
              </a:rPr>
              <a:t>MANUAL SERMEF DE REHABILITACIÓN Y MEDICINA FÍSICA.</a:t>
            </a:r>
            <a:endParaRPr lang="es-VE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>
          <a:xfrm>
            <a:off x="0" y="1628800"/>
            <a:ext cx="4038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ES" b="1" dirty="0" smtClean="0">
                <a:latin typeface="Californian FB" pitchFamily="18" charset="0"/>
              </a:rPr>
              <a:t>Esguinces recientes</a:t>
            </a:r>
          </a:p>
          <a:p>
            <a:pPr>
              <a:buNone/>
            </a:pPr>
            <a:endParaRPr lang="es-ES" b="1" dirty="0" smtClean="0">
              <a:latin typeface="Californian FB" pitchFamily="18" charset="0"/>
            </a:endParaRPr>
          </a:p>
          <a:p>
            <a:pPr>
              <a:buNone/>
            </a:pPr>
            <a:r>
              <a:rPr lang="es-ES" b="1" dirty="0" smtClean="0">
                <a:latin typeface="Californian FB" pitchFamily="18" charset="0"/>
              </a:rPr>
              <a:t>Secuelas de distensión muscular</a:t>
            </a:r>
          </a:p>
          <a:p>
            <a:pPr>
              <a:buNone/>
            </a:pPr>
            <a:endParaRPr lang="es-ES" b="1" dirty="0" smtClean="0">
              <a:latin typeface="Californian FB" pitchFamily="18" charset="0"/>
            </a:endParaRPr>
          </a:p>
          <a:p>
            <a:pPr>
              <a:buNone/>
            </a:pPr>
            <a:r>
              <a:rPr lang="es-ES" b="1" dirty="0" smtClean="0">
                <a:latin typeface="Californian FB" pitchFamily="18" charset="0"/>
              </a:rPr>
              <a:t>Patología  tendinosa</a:t>
            </a:r>
          </a:p>
          <a:p>
            <a:endParaRPr lang="es-ES" b="1" dirty="0" smtClean="0">
              <a:latin typeface="Californian FB" pitchFamily="18" charset="0"/>
            </a:endParaRPr>
          </a:p>
          <a:p>
            <a:pPr>
              <a:buNone/>
            </a:pPr>
            <a:r>
              <a:rPr lang="es-ES" b="1" dirty="0" err="1" smtClean="0">
                <a:latin typeface="Californian FB" pitchFamily="18" charset="0"/>
              </a:rPr>
              <a:t>Epicondilitis</a:t>
            </a:r>
            <a:r>
              <a:rPr lang="es-ES" b="1" dirty="0" smtClean="0">
                <a:latin typeface="Californian FB" pitchFamily="18" charset="0"/>
              </a:rPr>
              <a:t>  humeral  lateral</a:t>
            </a:r>
          </a:p>
          <a:p>
            <a:pPr>
              <a:buNone/>
            </a:pPr>
            <a:endParaRPr lang="es-ES" b="1" dirty="0" smtClean="0">
              <a:latin typeface="Californian FB" pitchFamily="18" charset="0"/>
            </a:endParaRPr>
          </a:p>
          <a:p>
            <a:pPr>
              <a:buNone/>
            </a:pPr>
            <a:r>
              <a:rPr lang="es-ES" b="1" dirty="0" smtClean="0">
                <a:latin typeface="Californian FB" pitchFamily="18" charset="0"/>
              </a:rPr>
              <a:t>Tendinitis  de  rotadores  de  la   muñeca</a:t>
            </a:r>
          </a:p>
          <a:p>
            <a:pPr>
              <a:buNone/>
            </a:pPr>
            <a:endParaRPr lang="es-ES" b="1" dirty="0" smtClean="0">
              <a:latin typeface="Californian FB" pitchFamily="18" charset="0"/>
            </a:endParaRPr>
          </a:p>
          <a:p>
            <a:pPr>
              <a:buNone/>
            </a:pPr>
            <a:endParaRPr lang="es-ES" b="1" dirty="0" smtClean="0">
              <a:latin typeface="Californian FB" pitchFamily="18" charset="0"/>
            </a:endParaRP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MANIOBRAS ESPECIALES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5" name="Picture 2" descr="http://www.actiweb.es/pamego/imagen8.jpg?885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3491" y="0"/>
            <a:ext cx="1830509" cy="2446780"/>
          </a:xfrm>
          <a:prstGeom prst="rect">
            <a:avLst/>
          </a:prstGeom>
          <a:noFill/>
        </p:spPr>
      </p:pic>
      <p:pic>
        <p:nvPicPr>
          <p:cNvPr id="6" name="Picture 8" descr="http://www.efdeportes.com/efd122/masaje1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852936"/>
            <a:ext cx="2051720" cy="2600349"/>
          </a:xfrm>
          <a:prstGeom prst="rect">
            <a:avLst/>
          </a:prstGeom>
          <a:ln>
            <a:solidFill>
              <a:schemeClr val="tx2"/>
            </a:solidFill>
          </a:ln>
          <a:effectLst>
            <a:softEdge rad="112500"/>
          </a:effectLst>
        </p:spPr>
      </p:pic>
      <p:sp>
        <p:nvSpPr>
          <p:cNvPr id="7" name="6 Rectángulo"/>
          <p:cNvSpPr/>
          <p:nvPr/>
        </p:nvSpPr>
        <p:spPr>
          <a:xfrm>
            <a:off x="2195736" y="5805264"/>
            <a:ext cx="66784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b="1" u="sng" dirty="0" smtClean="0">
                <a:latin typeface="Californian FB" pitchFamily="18" charset="0"/>
              </a:rPr>
              <a:t>MANUAL SERMEF DE REHABILITACIÓN Y MEDICINA FÍSICA.</a:t>
            </a:r>
            <a:endParaRPr lang="es-VE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b="1" dirty="0" smtClean="0">
                <a:latin typeface="Californian FB" pitchFamily="18" charset="0"/>
              </a:rPr>
              <a:t>Técnica de liberación </a:t>
            </a:r>
            <a:r>
              <a:rPr lang="es-ES" b="1" dirty="0" err="1" smtClean="0">
                <a:latin typeface="Californian FB" pitchFamily="18" charset="0"/>
              </a:rPr>
              <a:t>miofascial</a:t>
            </a:r>
            <a:endParaRPr lang="es-ES" b="1" dirty="0" smtClean="0">
              <a:latin typeface="Californian FB" pitchFamily="18" charset="0"/>
            </a:endParaRPr>
          </a:p>
          <a:p>
            <a:endParaRPr lang="es-ES" b="1" dirty="0" smtClean="0">
              <a:latin typeface="Californian FB" pitchFamily="18" charset="0"/>
            </a:endParaRPr>
          </a:p>
          <a:p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itchFamily="18" charset="0"/>
              </a:rPr>
              <a:t>Uso</a:t>
            </a:r>
          </a:p>
          <a:p>
            <a:r>
              <a:rPr lang="es-ES" b="1" dirty="0" smtClean="0">
                <a:latin typeface="Californian FB" pitchFamily="18" charset="0"/>
              </a:rPr>
              <a:t>Masaje deportivo</a:t>
            </a:r>
          </a:p>
          <a:p>
            <a:r>
              <a:rPr lang="es-ES" b="1" dirty="0" smtClean="0">
                <a:latin typeface="Californian FB" pitchFamily="18" charset="0"/>
              </a:rPr>
              <a:t>Adherencias entre tejidos blandos y </a:t>
            </a:r>
            <a:r>
              <a:rPr lang="es-ES" b="1" dirty="0" err="1" smtClean="0">
                <a:latin typeface="Californian FB" pitchFamily="18" charset="0"/>
              </a:rPr>
              <a:t>fascias</a:t>
            </a:r>
            <a:endParaRPr lang="es-ES" b="1" dirty="0" smtClean="0">
              <a:latin typeface="Californian FB" pitchFamily="18" charset="0"/>
            </a:endParaRPr>
          </a:p>
          <a:p>
            <a:endParaRPr lang="es-VE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MANIOBRAS ESPECIALES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5" name="Picture 8" descr="http://www.ginenet.com/imagenes/fisioterapia/miofascial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04664"/>
            <a:ext cx="2051720" cy="1556792"/>
          </a:xfrm>
          <a:prstGeom prst="rect">
            <a:avLst/>
          </a:prstGeom>
          <a:noFill/>
        </p:spPr>
      </p:pic>
      <p:pic>
        <p:nvPicPr>
          <p:cNvPr id="6" name="Picture 6" descr="http://www.actiweb.es/pamego/imagen5.jpg?88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772816"/>
            <a:ext cx="2443081" cy="2947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MASAJE DEL TEJIDO CONECTIVO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latin typeface="Californian FB" pitchFamily="18" charset="0"/>
              </a:rPr>
              <a:t>Tortícolis</a:t>
            </a: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Dolores lumbares  </a:t>
            </a:r>
          </a:p>
          <a:p>
            <a:pPr>
              <a:buNone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Procesos cicatriciales </a:t>
            </a:r>
          </a:p>
          <a:p>
            <a:pPr>
              <a:buNone/>
            </a:pPr>
            <a:endParaRPr lang="es-ES" b="1" dirty="0" smtClean="0">
              <a:latin typeface="Californian FB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latin typeface="Californian FB" pitchFamily="18" charset="0"/>
              </a:rPr>
              <a:t>Ciertas alteraciones,  respiratorias, digestivas y ginecológicas </a:t>
            </a:r>
          </a:p>
          <a:p>
            <a:endParaRPr lang="es-VE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MANIOBRAS ESPECIALES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5" name="Picture 14" descr="http://www.solomasajes.net/imagenes/masaje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564904"/>
            <a:ext cx="2911374" cy="1918555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ACUPRESION</a:t>
            </a:r>
          </a:p>
          <a:p>
            <a:endParaRPr lang="es-VE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MANIOBRAS  ESPECIALES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5" name="Picture 4" descr="mhtml:file://E:\acoprension2.mht!http://www.estudioscrecer.com.ar/acupre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48880"/>
            <a:ext cx="2352675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2" descr="Acupain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196752"/>
            <a:ext cx="3810000" cy="238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ACUPRESION</a:t>
            </a:r>
            <a:endParaRPr lang="es-VE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MANIOBRAS ESPECIALES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5" name="Picture 16" descr="http://1.bp.blogspot.com/_SQmO13HrV_A/SDSYVsgwVKI/AAAAAAAAAaQ/s0sD6JCVa-Q/s320/acupresio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556792"/>
            <a:ext cx="3048000" cy="2905125"/>
          </a:xfrm>
          <a:prstGeom prst="rect">
            <a:avLst/>
          </a:prstGeom>
          <a:noFill/>
        </p:spPr>
      </p:pic>
      <p:pic>
        <p:nvPicPr>
          <p:cNvPr id="6" name="Picture 2" descr="terapia-acupres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890" y="2000240"/>
            <a:ext cx="4012920" cy="3076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TRACCIÒN.    HISTORIA</a:t>
            </a:r>
            <a:endParaRPr lang="es-VE" dirty="0">
              <a:solidFill>
                <a:schemeClr val="accent1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s-ES" dirty="0" smtClean="0"/>
              <a:t>AMBROISE PARÈ  SIGLO XVI</a:t>
            </a:r>
            <a:endParaRPr lang="es-VE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ES" dirty="0" smtClean="0"/>
              <a:t>CYRIAX 1950</a:t>
            </a:r>
            <a:endParaRPr lang="es-VE" dirty="0"/>
          </a:p>
        </p:txBody>
      </p:sp>
      <p:pic>
        <p:nvPicPr>
          <p:cNvPr id="47106" name="Picture 2" descr="C:\Documents and Settings\All Users\Documentos\Mis imágenes\Imágenes de muestra\ambroise_pare_400px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61817" y="1444625"/>
            <a:ext cx="3350143" cy="3941763"/>
          </a:xfrm>
          <a:prstGeom prst="rect">
            <a:avLst/>
          </a:prstGeom>
          <a:noFill/>
        </p:spPr>
      </p:pic>
      <p:pic>
        <p:nvPicPr>
          <p:cNvPr id="47107" name="Picture 3" descr="C:\Documents and Settings\Wilfredo\Mis documentos\Mis imágenes\untitled.bmp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076056" y="1412776"/>
            <a:ext cx="2880320" cy="3240360"/>
          </a:xfrm>
          <a:prstGeom prst="rect">
            <a:avLst/>
          </a:prstGeom>
          <a:noFill/>
        </p:spPr>
      </p:pic>
      <p:sp>
        <p:nvSpPr>
          <p:cNvPr id="9" name="8 Rectángulo"/>
          <p:cNvSpPr/>
          <p:nvPr/>
        </p:nvSpPr>
        <p:spPr>
          <a:xfrm rot="10800000" flipV="1">
            <a:off x="4139951" y="4685140"/>
            <a:ext cx="46085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es-ES" sz="1400" b="1" dirty="0" smtClean="0"/>
              <a:t>MartìnezMorillo,M.PastorVega,J.M.SendraPortero,F.1990.Manual </a:t>
            </a:r>
            <a:r>
              <a:rPr lang="es-ES" sz="1400" b="1" dirty="0"/>
              <a:t>de Medicina </a:t>
            </a:r>
            <a:r>
              <a:rPr lang="es-ES" sz="1400" b="1" dirty="0" err="1"/>
              <a:t>Fìsica</a:t>
            </a:r>
            <a:r>
              <a:rPr lang="es-ES" sz="1400" b="1" dirty="0"/>
              <a:t>. </a:t>
            </a:r>
            <a:r>
              <a:rPr lang="es-ES" sz="1400" b="1" dirty="0" err="1"/>
              <a:t>Harcourt</a:t>
            </a:r>
            <a:r>
              <a:rPr lang="es-ES" sz="1400" b="1" dirty="0"/>
              <a:t> .</a:t>
            </a:r>
            <a:r>
              <a:rPr lang="es-ES" sz="1400" b="1" dirty="0" err="1"/>
              <a:t>Brace</a:t>
            </a:r>
            <a:endParaRPr lang="es-VE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MASAJE DEPORTIVO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itchFamily="18" charset="0"/>
              </a:rPr>
              <a:t>Masaje Deportivo</a:t>
            </a:r>
          </a:p>
          <a:p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itchFamily="18" charset="0"/>
              </a:rPr>
              <a:t>	Preventivo</a:t>
            </a:r>
          </a:p>
          <a:p>
            <a:endParaRPr lang="es-E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itchFamily="18" charset="0"/>
            </a:endParaRPr>
          </a:p>
          <a:p>
            <a:pPr lvl="2" algn="just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VE" sz="2400" b="1" dirty="0" smtClean="0">
                <a:latin typeface="Californian FB" pitchFamily="18" charset="0"/>
              </a:rPr>
              <a:t>El objetivo es evitar la fatiga muscular.</a:t>
            </a:r>
          </a:p>
          <a:p>
            <a:pPr lvl="2" algn="just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s-VE" sz="2400" b="1" dirty="0" smtClean="0">
              <a:latin typeface="Californian FB" pitchFamily="18" charset="0"/>
            </a:endParaRPr>
          </a:p>
          <a:p>
            <a:pPr lvl="2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400" b="1" dirty="0" smtClean="0">
                <a:latin typeface="Californian FB" pitchFamily="18" charset="0"/>
              </a:rPr>
              <a:t> Fricciones</a:t>
            </a:r>
          </a:p>
          <a:p>
            <a:pPr lvl="2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VE" sz="2400" b="1" dirty="0" smtClean="0">
              <a:latin typeface="Californian FB" pitchFamily="18" charset="0"/>
            </a:endParaRPr>
          </a:p>
          <a:p>
            <a:pPr lvl="2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400" b="1" dirty="0" smtClean="0">
                <a:latin typeface="Californian FB" pitchFamily="18" charset="0"/>
              </a:rPr>
              <a:t>Compresiones</a:t>
            </a:r>
          </a:p>
          <a:p>
            <a:pPr lvl="2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VE" sz="2400" b="1" dirty="0" smtClean="0">
              <a:latin typeface="Californian FB" pitchFamily="18" charset="0"/>
            </a:endParaRPr>
          </a:p>
          <a:p>
            <a:pPr lvl="2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400" b="1" dirty="0" smtClean="0">
                <a:latin typeface="Californian FB" pitchFamily="18" charset="0"/>
              </a:rPr>
              <a:t>Masajes profundos de masas musculares</a:t>
            </a:r>
          </a:p>
          <a:p>
            <a:pPr lvl="2" algn="just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VE" sz="2400" b="1" dirty="0" smtClean="0">
                <a:latin typeface="Californian FB" pitchFamily="18" charset="0"/>
              </a:rPr>
              <a:t> </a:t>
            </a:r>
          </a:p>
          <a:p>
            <a:endParaRPr lang="es-VE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MANIOBRAS  ESPECIALES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5" name="Picture 2" descr="E:\ejercici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16832"/>
            <a:ext cx="2285984" cy="2285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 descr="mhtml:file://E:\masaje5.mht!http://www.actiweb.es/pamego/imagen4.jpg?88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1129"/>
            <a:ext cx="2627784" cy="2276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MASAJE DEPORTIVO</a:t>
            </a:r>
          </a:p>
          <a:p>
            <a:r>
              <a:rPr lang="es-ES" dirty="0" smtClean="0"/>
              <a:t>TERAPÈUTICO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E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itchFamily="18" charset="0"/>
            </a:endParaRPr>
          </a:p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s-VE" sz="2400" b="1" dirty="0" smtClean="0">
                <a:latin typeface="Californian FB" pitchFamily="18" charset="0"/>
              </a:rPr>
              <a:t> </a:t>
            </a:r>
            <a:r>
              <a:rPr lang="es-VE" b="1" dirty="0" smtClean="0">
                <a:latin typeface="Californian FB" pitchFamily="18" charset="0"/>
              </a:rPr>
              <a:t>Objetivo es preparar los músculos/para/contracción</a:t>
            </a:r>
          </a:p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s-E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itchFamily="18" charset="0"/>
            </a:endParaRPr>
          </a:p>
          <a:p>
            <a:pPr lvl="2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400" b="1" dirty="0" smtClean="0">
                <a:latin typeface="Californian FB" pitchFamily="18" charset="0"/>
              </a:rPr>
              <a:t>Masajes superficiales</a:t>
            </a:r>
          </a:p>
          <a:p>
            <a:pPr lvl="2" algn="just">
              <a:buFont typeface="Arial" pitchFamily="34" charset="0"/>
              <a:buChar char="•"/>
              <a:defRPr/>
            </a:pPr>
            <a:r>
              <a:rPr lang="es-VE" sz="2400" b="1" dirty="0" smtClean="0">
                <a:latin typeface="Californian FB" pitchFamily="18" charset="0"/>
              </a:rPr>
              <a:t> Movilizaciones pasivas.</a:t>
            </a:r>
          </a:p>
          <a:p>
            <a:pPr lvl="2" algn="just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s-VE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MANIOBRAS  ESPECIALES  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5" name="Picture 2" descr="E:\ejercici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5157192"/>
            <a:ext cx="2285984" cy="17008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 descr="mhtml:file://E:\masaje5.mht!http://www.actiweb.es/pamego/imagen4.jpg?88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636912"/>
            <a:ext cx="2857488" cy="2857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Dolores musculares, </a:t>
            </a:r>
            <a:r>
              <a:rPr lang="es-VE" sz="2500" b="1" dirty="0" err="1" smtClean="0">
                <a:latin typeface="Californian FB" pitchFamily="18" charset="0"/>
              </a:rPr>
              <a:t>tendinosis</a:t>
            </a:r>
            <a:r>
              <a:rPr lang="es-VE" sz="2500" b="1" dirty="0" smtClean="0">
                <a:latin typeface="Californian FB" pitchFamily="18" charset="0"/>
              </a:rPr>
              <a:t> y </a:t>
            </a:r>
            <a:r>
              <a:rPr lang="es-VE" sz="2500" b="1" dirty="0" err="1" smtClean="0">
                <a:latin typeface="Californian FB" pitchFamily="18" charset="0"/>
              </a:rPr>
              <a:t>periarticulares</a:t>
            </a:r>
            <a:r>
              <a:rPr lang="es-VE" sz="2500" b="1" dirty="0" smtClean="0">
                <a:latin typeface="Californian FB" pitchFamily="18" charset="0"/>
              </a:rPr>
              <a:t>.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Neuralgias diversas.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Parálisis y contracturas.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Hemiplejia en fase espástica (PCI, Esclerosis múltiple).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Insomnio</a:t>
            </a:r>
          </a:p>
          <a:p>
            <a:endParaRPr lang="es-VE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INDICACIONES. MASAJES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4" name="Picture 2" descr="http://1.bp.blogspot.com/_gsiPv7cjMDg/SeuP5B33ZoI/AAAAAAAACM4/3eViCHjOB1k/s400/19251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933056"/>
            <a:ext cx="2021473" cy="1881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C:\Documents and Settings\All Users\Documentos\Mis imágenes\Imágenes de muestra\imagesCADDNNZ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284984"/>
            <a:ext cx="273630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VE" sz="2500" b="1" dirty="0" smtClean="0">
              <a:latin typeface="Californian FB" pitchFamily="18" charset="0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</a:t>
            </a:r>
            <a:r>
              <a:rPr lang="es-VE" sz="2500" b="1" dirty="0" err="1" smtClean="0">
                <a:latin typeface="Californian FB" pitchFamily="18" charset="0"/>
              </a:rPr>
              <a:t>Fx</a:t>
            </a:r>
            <a:r>
              <a:rPr lang="es-VE" sz="2500" b="1" dirty="0" smtClean="0">
                <a:latin typeface="Californian FB" pitchFamily="18" charset="0"/>
              </a:rPr>
              <a:t> en fase tardía, luxaciones, esguinces, contusiones, artrosis, artritis, periartritis.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Asma, enfisema, atonía gástrica e intestinal, hipotonía uterina, parto.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Preparación para muñones.</a:t>
            </a:r>
          </a:p>
          <a:p>
            <a:endParaRPr lang="es-VE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INDICACIONES. MASAJES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5" name="Picture 2" descr="C:\Documents and Settings\All Users\Documentos\Mis imágenes\Imágenes de muestra\imagesCAHRYF8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3933056"/>
            <a:ext cx="4104456" cy="2204864"/>
          </a:xfrm>
          <a:prstGeom prst="rect">
            <a:avLst/>
          </a:prstGeom>
          <a:noFill/>
        </p:spPr>
      </p:pic>
      <p:pic>
        <p:nvPicPr>
          <p:cNvPr id="6" name="Picture 4" descr="mhtml:file://E:\masaje5.mht!http://www.actiweb.es/pamego/imagen4.jpg?88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068960"/>
            <a:ext cx="2857488" cy="2857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Edemas.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Hematomas pequeños.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Celulitis.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Cicatrices y adherencias.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</a:t>
            </a:r>
            <a:r>
              <a:rPr lang="es-VE" sz="2500" b="1" dirty="0" err="1" smtClean="0">
                <a:latin typeface="Californian FB" pitchFamily="18" charset="0"/>
              </a:rPr>
              <a:t>Miositis</a:t>
            </a:r>
            <a:r>
              <a:rPr lang="es-VE" sz="2500" b="1" dirty="0" smtClean="0">
                <a:latin typeface="Californian FB" pitchFamily="18" charset="0"/>
              </a:rPr>
              <a:t>.</a:t>
            </a:r>
          </a:p>
          <a:p>
            <a:endParaRPr lang="es-VE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INDICACIONES.MASAJES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5" name="Picture 2" descr="C:\Documents and Settings\All Users\Documentos\Mis imágenes\Imágenes de muestra\imagesCA7MUW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068960"/>
            <a:ext cx="4869508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Procesos inflamatorios o infecciosos agudos.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Flebitis o tromboflebitis aguda.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Tu malignos.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</a:t>
            </a:r>
            <a:r>
              <a:rPr lang="es-VE" sz="2500" b="1" dirty="0" err="1" smtClean="0">
                <a:latin typeface="Californian FB" pitchFamily="18" charset="0"/>
              </a:rPr>
              <a:t>Fx</a:t>
            </a:r>
            <a:r>
              <a:rPr lang="es-VE" sz="2500" b="1" dirty="0" smtClean="0">
                <a:latin typeface="Californian FB" pitchFamily="18" charset="0"/>
              </a:rPr>
              <a:t> y </a:t>
            </a:r>
            <a:r>
              <a:rPr lang="es-VE" sz="2500" b="1" dirty="0" err="1" smtClean="0">
                <a:latin typeface="Californian FB" pitchFamily="18" charset="0"/>
              </a:rPr>
              <a:t>Tx</a:t>
            </a:r>
            <a:r>
              <a:rPr lang="es-VE" sz="2500" b="1" dirty="0" smtClean="0">
                <a:latin typeface="Californian FB" pitchFamily="18" charset="0"/>
              </a:rPr>
              <a:t> recientes.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Procesos reumáticos en fase evolutiva.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VE" sz="2500" b="1" dirty="0" smtClean="0">
              <a:latin typeface="Californian FB" pitchFamily="18" charset="0"/>
            </a:endParaRPr>
          </a:p>
          <a:p>
            <a:endParaRPr lang="es-VE" dirty="0"/>
          </a:p>
        </p:txBody>
      </p:sp>
      <p:sp>
        <p:nvSpPr>
          <p:cNvPr id="4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CONTRAINDICACIONES.MASAJES TERAPÈUTICOS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5" name="Picture 2" descr="C:\Documents and Settings\All Users\Documentos\Mis imágenes\Imágenes de muestra\imagesCA19L5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645024"/>
            <a:ext cx="4608512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400" b="1" dirty="0" smtClean="0">
                <a:latin typeface="Californian FB" pitchFamily="18" charset="0"/>
              </a:rPr>
              <a:t>Anti coagulación. (relativa).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400" b="1" dirty="0" smtClean="0">
                <a:latin typeface="Californian FB" pitchFamily="18" charset="0"/>
              </a:rPr>
              <a:t> Fragilidad capilar.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400" b="1" dirty="0" smtClean="0">
                <a:latin typeface="Californian FB" pitchFamily="18" charset="0"/>
              </a:rPr>
              <a:t> Osteoporosis grave.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400" b="1" dirty="0" smtClean="0">
                <a:latin typeface="Californian FB" pitchFamily="18" charset="0"/>
              </a:rPr>
              <a:t> Osteomielitis o lesiones tuberculosa de hueso.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400" b="1" dirty="0" smtClean="0">
                <a:latin typeface="Californian FB" pitchFamily="18" charset="0"/>
              </a:rPr>
              <a:t> Procesos febriles.</a:t>
            </a:r>
          </a:p>
          <a:p>
            <a:endParaRPr lang="es-VE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CONTRAINDICACIONES.MASAJES TERAPÈUTICOS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4" name="Picture 2" descr="C:\Documents and Settings\All Users\Documentos\Mis imágenes\Imágenes de muestra\imagesCA403C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86174" y="3140968"/>
            <a:ext cx="4198193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s-VE" sz="2500" b="1" dirty="0" smtClean="0">
              <a:latin typeface="Californian FB" pitchFamily="18" charset="0"/>
            </a:endParaRP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Embarazo.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Heridas abiertas, quemaduras, reacciones cutáneas.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Tejidos blandos calcificados. (relativa).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Piel con cambios tróficos. (relativa).</a:t>
            </a:r>
          </a:p>
          <a:p>
            <a:endParaRPr lang="es-VE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CONTRAINDICACIONES.MASAJES TERAPÈUTICOS</a:t>
            </a:r>
            <a:endParaRPr lang="es-VE" dirty="0">
              <a:solidFill>
                <a:schemeClr val="accent1"/>
              </a:solidFill>
            </a:endParaRPr>
          </a:p>
        </p:txBody>
      </p:sp>
      <p:pic>
        <p:nvPicPr>
          <p:cNvPr id="4" name="Picture 2" descr="C:\Documents and Settings\All Users\Documentos\Mis imágenes\Imágenes de muestra\imagesCAGVZ54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645024"/>
            <a:ext cx="5610225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>
                <a:latin typeface="Californian FB" pitchFamily="18" charset="0"/>
              </a:rPr>
              <a:t>ZONAS  DE  ENCRUCIJADA</a:t>
            </a:r>
            <a:endParaRPr lang="es-VE" b="1" dirty="0" smtClean="0">
              <a:latin typeface="Californian FB" pitchFamily="18" charset="0"/>
            </a:endParaRPr>
          </a:p>
          <a:p>
            <a:pPr algn="just">
              <a:spcBef>
                <a:spcPts val="0"/>
              </a:spcBef>
              <a:defRPr/>
            </a:pPr>
            <a:endParaRPr lang="es-VE" sz="2500" b="1" dirty="0" smtClean="0">
              <a:latin typeface="Californian FB" pitchFamily="18" charset="0"/>
            </a:endParaRP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 </a:t>
            </a:r>
            <a:r>
              <a:rPr lang="es-VE" sz="2500" b="1" dirty="0" err="1" smtClean="0">
                <a:latin typeface="Californian FB" pitchFamily="18" charset="0"/>
              </a:rPr>
              <a:t>Huecopoplíteo</a:t>
            </a:r>
            <a:r>
              <a:rPr lang="es-VE" sz="2500" b="1" dirty="0" smtClean="0">
                <a:latin typeface="Californian FB" pitchFamily="18" charset="0"/>
              </a:rPr>
              <a:t>, 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VE" sz="2500" b="1" dirty="0" smtClean="0">
              <a:latin typeface="Californian FB" pitchFamily="18" charset="0"/>
            </a:endParaRP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triangulo de </a:t>
            </a:r>
            <a:r>
              <a:rPr lang="es-VE" sz="2500" b="1" dirty="0" err="1" smtClean="0">
                <a:latin typeface="Californian FB" pitchFamily="18" charset="0"/>
              </a:rPr>
              <a:t>Scarpa</a:t>
            </a:r>
            <a:r>
              <a:rPr lang="es-VE" sz="2500" b="1" dirty="0" smtClean="0">
                <a:latin typeface="Californian FB" pitchFamily="18" charset="0"/>
              </a:rPr>
              <a:t>, 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VE" sz="2500" b="1" dirty="0" smtClean="0">
              <a:latin typeface="Californian FB" pitchFamily="18" charset="0"/>
            </a:endParaRP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axilas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VE" sz="2500" b="1" dirty="0" smtClean="0">
              <a:latin typeface="Californian FB" pitchFamily="18" charset="0"/>
            </a:endParaRP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región anterior del cuello y 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VE" sz="2500" b="1" dirty="0" smtClean="0">
              <a:latin typeface="Californian FB" pitchFamily="18" charset="0"/>
            </a:endParaRP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VE" sz="2500" b="1" dirty="0" smtClean="0">
                <a:latin typeface="Californian FB" pitchFamily="18" charset="0"/>
              </a:rPr>
              <a:t>codo. </a:t>
            </a:r>
            <a:endParaRPr lang="es-VE" dirty="0"/>
          </a:p>
        </p:txBody>
      </p:sp>
      <p:sp>
        <p:nvSpPr>
          <p:cNvPr id="7" name="6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s-VE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  </a:t>
            </a:r>
            <a:r>
              <a:rPr lang="es-ES" b="0" dirty="0" smtClean="0">
                <a:solidFill>
                  <a:schemeClr val="accent1"/>
                </a:solidFill>
              </a:rPr>
              <a:t>CONTRAINDICACIONES</a:t>
            </a:r>
            <a:br>
              <a:rPr lang="es-ES" b="0" dirty="0" smtClean="0">
                <a:solidFill>
                  <a:schemeClr val="accent1"/>
                </a:solidFill>
              </a:rPr>
            </a:br>
            <a:r>
              <a:rPr lang="es-ES" b="0" dirty="0" smtClean="0">
                <a:solidFill>
                  <a:schemeClr val="accent1"/>
                </a:solidFill>
              </a:rPr>
              <a:t>TOPOGRÀFICAS</a:t>
            </a:r>
            <a:endParaRPr lang="es-VE" b="0" dirty="0">
              <a:solidFill>
                <a:schemeClr val="accent1"/>
              </a:solidFill>
            </a:endParaRPr>
          </a:p>
        </p:txBody>
      </p:sp>
      <p:pic>
        <p:nvPicPr>
          <p:cNvPr id="4" name="Picture 2" descr="C:\Documents and Settings\All Users\Documentos\Mis imágenes\Imágenes de muestra\masaje03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572000" y="1484784"/>
            <a:ext cx="3973835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S" dirty="0" smtClean="0"/>
          </a:p>
          <a:p>
            <a:r>
              <a:rPr lang="es-ES" b="1" dirty="0" smtClean="0">
                <a:solidFill>
                  <a:schemeClr val="accent1"/>
                </a:solidFill>
              </a:rPr>
              <a:t>EVALUACIÒN DE LOS TRATAMIENTOS DE QUIROPRAXIA Y DE CALOR CON TRACCIÒN MECÀNICA,EN LAS CERVICALGIAS.</a:t>
            </a:r>
          </a:p>
          <a:p>
            <a:endParaRPr lang="es-ES" dirty="0" smtClean="0"/>
          </a:p>
          <a:p>
            <a:endParaRPr lang="es-ES" dirty="0" smtClean="0"/>
          </a:p>
          <a:p>
            <a:pPr algn="ctr"/>
            <a:endParaRPr lang="es-ES" b="1" dirty="0" smtClean="0">
              <a:solidFill>
                <a:schemeClr val="accent1"/>
              </a:solidFill>
            </a:endParaRPr>
          </a:p>
          <a:p>
            <a:pPr algn="ctr"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Meneses-</a:t>
            </a:r>
            <a:r>
              <a:rPr lang="es-ES" b="1" dirty="0" err="1" smtClean="0">
                <a:solidFill>
                  <a:schemeClr val="accent1"/>
                </a:solidFill>
              </a:rPr>
              <a:t>Terry,M.Freira</a:t>
            </a:r>
            <a:r>
              <a:rPr lang="es-ES" b="1" dirty="0" smtClean="0">
                <a:solidFill>
                  <a:schemeClr val="accent1"/>
                </a:solidFill>
              </a:rPr>
              <a:t>-</a:t>
            </a:r>
            <a:r>
              <a:rPr lang="es-ES" b="1" dirty="0" err="1" smtClean="0">
                <a:solidFill>
                  <a:schemeClr val="accent1"/>
                </a:solidFill>
              </a:rPr>
              <a:t>Bacallao,A.Duràn</a:t>
            </a:r>
            <a:r>
              <a:rPr lang="es-ES" b="1" dirty="0" smtClean="0">
                <a:solidFill>
                  <a:schemeClr val="accent1"/>
                </a:solidFill>
              </a:rPr>
              <a:t>-</a:t>
            </a:r>
            <a:r>
              <a:rPr lang="es-ES" b="1" dirty="0" err="1" smtClean="0">
                <a:solidFill>
                  <a:schemeClr val="accent1"/>
                </a:solidFill>
              </a:rPr>
              <a:t>Garcìa,I.Mas</a:t>
            </a:r>
            <a:r>
              <a:rPr lang="es-ES" b="1" dirty="0" smtClean="0">
                <a:solidFill>
                  <a:schemeClr val="accent1"/>
                </a:solidFill>
              </a:rPr>
              <a:t>-</a:t>
            </a:r>
            <a:r>
              <a:rPr lang="es-ES" b="1" dirty="0" err="1" smtClean="0">
                <a:solidFill>
                  <a:schemeClr val="accent1"/>
                </a:solidFill>
              </a:rPr>
              <a:t>Camacho.M.R.Alemàn</a:t>
            </a:r>
            <a:r>
              <a:rPr lang="es-ES" b="1" dirty="0" smtClean="0">
                <a:solidFill>
                  <a:schemeClr val="accent1"/>
                </a:solidFill>
              </a:rPr>
              <a:t>-</a:t>
            </a:r>
            <a:r>
              <a:rPr lang="es-ES" b="1" dirty="0" err="1" smtClean="0">
                <a:solidFill>
                  <a:schemeClr val="accent1"/>
                </a:solidFill>
              </a:rPr>
              <a:t>Silva,A</a:t>
            </a:r>
            <a:r>
              <a:rPr lang="es-ES" b="1" dirty="0" smtClean="0">
                <a:solidFill>
                  <a:schemeClr val="accent1"/>
                </a:solidFill>
              </a:rPr>
              <a:t>.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2800" dirty="0" smtClean="0">
                <a:solidFill>
                  <a:schemeClr val="accent1"/>
                </a:solidFill>
              </a:rPr>
              <a:t>REVISTA CUBANA DE MEDICINA MILTAR. 5(3).2009.</a:t>
            </a:r>
            <a:endParaRPr lang="es-ES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TRACCIÒN.MECANISMO DE ACCIÒN</a:t>
            </a:r>
            <a:endParaRPr lang="es-VE" dirty="0">
              <a:solidFill>
                <a:schemeClr val="accent1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PERPENDICULAR  A  LAS  CARILLAS  ARTICULARES</a:t>
            </a:r>
            <a:endParaRPr lang="es-VE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PARALELO  AL  SEGMENTO  ESTIRADO</a:t>
            </a:r>
            <a:endParaRPr lang="es-VE" dirty="0"/>
          </a:p>
        </p:txBody>
      </p:sp>
      <p:pic>
        <p:nvPicPr>
          <p:cNvPr id="48130" name="Picture 2" descr="C:\Documents and Settings\Wilfredo\Mis documentos\Mis imágenes\perpendicularlines.gif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3048000" cy="1800200"/>
          </a:xfrm>
          <a:prstGeom prst="rect">
            <a:avLst/>
          </a:prstGeom>
          <a:noFill/>
        </p:spPr>
      </p:pic>
      <p:pic>
        <p:nvPicPr>
          <p:cNvPr id="48131" name="Picture 3" descr="C:\Documents and Settings\Wilfredo\Mis documentos\Mis imágenes\imagesCA14B5X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789040"/>
            <a:ext cx="3024336" cy="1568202"/>
          </a:xfrm>
          <a:prstGeom prst="rect">
            <a:avLst/>
          </a:prstGeom>
          <a:noFill/>
        </p:spPr>
      </p:pic>
      <p:pic>
        <p:nvPicPr>
          <p:cNvPr id="48132" name="Picture 4" descr="C:\Documents and Settings\Wilfredo\Mis documentos\Mis imágenes\figura2-2lineasparalelashorizontales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5025" y="1556792"/>
            <a:ext cx="4041775" cy="1368153"/>
          </a:xfrm>
          <a:prstGeom prst="rect">
            <a:avLst/>
          </a:prstGeom>
          <a:noFill/>
        </p:spPr>
      </p:pic>
      <p:sp>
        <p:nvSpPr>
          <p:cNvPr id="48134" name="AutoShape 6" descr="data:image/jpg;base64,/9j/4AAQSkZJRgABAQAAAQABAAD/2wBDAAkGBwgHBgkIBwgKCgkLDRYPDQwMDRsUFRAWIB0iIiAdHx8kKDQsJCYxJx8fLT0tMTU3Ojo6Iys/RD84QzQ5Ojf/2wBDAQoKCg0MDRoPDxo3JR8lNzc3Nzc3Nzc3Nzc3Nzc3Nzc3Nzc3Nzc3Nzc3Nzc3Nzc3Nzc3Nzc3Nzc3Nzc3Nzc3Nzf/wAARCACLALoDASIAAhEBAxEB/8QAHAABAAIDAQEBAAAAAAAAAAAAAAYHAQMFBAII/8QAORAAAgEEAAQDBQQIBwAAAAAAAAECAwQFEQYSITFBUZEHE2FxgSIyobEUI0JSU3KSwRUzYoKi4fD/xAAZAQEAAwEBAAAAAAAAAAAAAAAAAgQFAwH/xAAhEQEBAAMAAwEAAgMAAAAAAAAAAQIDEQQSIUETMTJRgf/aAAwDAQACEQMRAD8Ao0AAAAAAAAAAAAB7cbi77KV/c4+2qV5+Kgui+b7L6nWveBeKrGrCncYG+5prcfd0nUT+sdosz2WYp2/CVOrVhGM7qrKsvNx6RW/R6+Z6cnknSu3OMY1aib26m2U9nlXHKyRYw0e071Sd9jL/AB0oxyFlc2spfdVelKG/ltHjP0PgL+xylZ2V1Rtk6r+3a1etK4XiuV9N+TWmn5lee17gSlwnkKN5i1L/AAm9b93Ftt0ZrvBt+Hit9e68Dtp2/wAkc9mu4XiuwAdnMAAAAAAAAAAAAAAAAAAAAAAABf3D95Cjw3jVSf2Y2lOPf/Qjg5KpupJrzZHeD87KWO/Qaknz0Pu/GH/T/sdOvX5ppt9JPxMrZhccrK0tfLjLGp8zkp9U09pruiS8S30s97I8mrz9Zc46vQqRm+/eMd+kpepHZST7Hup0rmv7PuLFSi3BUaM5fSqm/wDimS02zOcQ3yXCqjZgy+5g01AAAAAAAAAAAAAAAAAAAAAAAABMfZfjFkuJN1o7tqFGU6q/e30S9WvQnXFkLWNWnC1t6cFCKW4x1sj3slqQo2uTmv8AMlOnH6al/c62RqKs+Zvq0ZvkZd2cXtE5j1yuaLg5dUk9b8md7g2bqvLYqb3RvcbcQUH25uTaf4HOxVr+k3NS1/i05a/mXVH1h688fWyF7OLirKxuJy34ScHCK+spIhheZRPZ/jVTMwZfcwarOAAAAAAAAAAAAAAAAAAAAAAAASjgXJKyvq1GT1GvFcvX9qL6fg2SOvcN1Wk+kWyt6c5QqRnCTjKLTTXgWVjsNkr/AB9rf07eThXpKp0XTu0/y/EpeVhy+y542fz1r14O9VDL2Vaf3YVUn8n0f5nb9tsbXCcP0ra0SjXytVe81/Dp/afrJw9CNRs63NyQpVJTb0lGL2eP2w5O7vshhKd3FxdPFUZcvg5Tcm5fVKPoctGEy2y38PItk+K+ZgA0lMAAAAAAAAAAAAAAAAAAAAAAABJuBOGXxNm4W9SThaUtTuJrvy71pfFvp6vwLsyc6GGx2opQhGPJThHppLsl8PAiPsnt1juG6l/UWpXVWUt6/Zj9lfjzG3iDKyvrqKm37unraXj1M3yM/bPn+lzThydSvhqhCnxvk7ClGUralqpGMnvT0nr1eikPaBlKuU4nu5VK7rwtpO2pTfjGLf4bctfDRcrzNPBWWczs+WNxKjOpzeU5PUI/1NejPzvJttt9W+7Onhztublvt7x8gAvOAAAAAAAAAAAAAAAAAAAABkDB9Ri5NJLbfRGEiQcEYOvnM/bUqcG6FGcatxN9oQT29vzetL5nlvJ2vZO3i161FYjh6yx8OkqNCMZfza6/jsj9rT97ex5nuEP1k3rvp9F66OrxDd++uZpS31ItfcRRwkZuglO8lHdLa2oPrqT+W9peejJmNzy+frRtmGLX7Tc090sBRmn7mXvr1p96zWlD/ZF6/mcvIr82VKk6tSU6kpSnJtylJ7bb7tms1NeEwxmMZ+WXte0ABNEAAAAAAAAAAAAAAAAAAH1Fb6EzxfB9jCCrZ7JKKfVULFxqSa+Mvur6bIWj3Y6xv8pWVvZUqlaSW2k+kV5t9kiGcvPl4lhzv2dWVa8N8CSUZ2lDKXFVa54XV1GMF9YJNnXVza4uxdpjLaja0N75KW3v4tttt/FsjWEtqOKtFC/qe8uF0UYvejZWu1Vn9mDjFeHf1M3ZnlleW9i9hrxn2Rm8u4QVS4uZONCGnVkltxXb1fh8SucjdO8va1xy8iqTbUd75V4L6LoSni3IKniIWEH9q5rqtUXiowTjHfzcpf0ohpc8bD1x9r+q+/PuXIGACyrgAAAAAAAAAAAAAAAAAAGUYMruBJOGeFamWpTvbqo6GPptqU4pSqVGu6hH4eLfRfHsSS64kx2HoQxmCtY8m03TXWU5edSXi/8Ay0QGlf3dO2dvTryjSbb5U/PuSTD4t4ujK6ycFSk4KWp94QfVdPN/lrzK+2fuV/476uf1jHuUqsaaqXsl72XRQS8TapRhJOU+WKjzVPhFd38dL8jxWl0rilWyV0nChSTdOP7q3+bf9jTWrfpHDl/ezajOo0oxXhuelH+n8itNfb9Wbs5PiN5K7leXlWs96b1FPwiuy9DyAGhJycULegAPXgAAAAAAAAAAAAAAAAAAAAA3WtZ29zSrRjGTpzU1GS2np7015HVzvEd3m7hTvJPk5uaUU+sn49fyOIZ2eXGW9r2ZWTjtZfLU7i2p2dnFwoRfPLprmfgvkjTc5KFTD0bKnT04zU5yfwTXT1Zy9sbPJhJJErnb1gAEkAAAAAAAAAAAAAAAAH//2Q=="/>
          <p:cNvSpPr>
            <a:spLocks noChangeAspect="1" noChangeArrowheads="1"/>
          </p:cNvSpPr>
          <p:nvPr/>
        </p:nvSpPr>
        <p:spPr bwMode="auto">
          <a:xfrm>
            <a:off x="80963" y="-563563"/>
            <a:ext cx="1571625" cy="1181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48136" name="AutoShape 8" descr="data:image/jpg;base64,/9j/4AAQSkZJRgABAQAAAQABAAD/2wBDAAkGBwgHBgkIBwgKCgkLDRYPDQwMDRsUFRAWIB0iIiAdHx8kKDQsJCYxJx8fLT0tMTU3Ojo6Iys/RD84QzQ5Ojf/2wBDAQoKCg0MDRoPDxo3JR8lNzc3Nzc3Nzc3Nzc3Nzc3Nzc3Nzc3Nzc3Nzc3Nzc3Nzc3Nzc3Nzc3Nzc3Nzc3Nzc3Nzf/wAARCACLALoDASIAAhEBAxEB/8QAHAABAAIDAQEBAAAAAAAAAAAAAAYHAQMFBAII/8QAORAAAgEEAAQDBQQIBwAAAAAAAAECAwQFEQYSITFBUZEHE2FxgSIyobEUI0JSU3KSwRUzYoKi4fD/xAAZAQEAAwEBAAAAAAAAAAAAAAAAAgQFAwH/xAAhEQEBAAMAAwEAAgMAAAAAAAAAAQIDEQQSIUETMTJRgf/aAAwDAQACEQMRAD8Ao0AAAAAAAAAAAAB7cbi77KV/c4+2qV5+Kgui+b7L6nWveBeKrGrCncYG+5prcfd0nUT+sdosz2WYp2/CVOrVhGM7qrKsvNx6RW/R6+Z6cnknSu3OMY1aib26m2U9nlXHKyRYw0e071Sd9jL/AB0oxyFlc2spfdVelKG/ltHjP0PgL+xylZ2V1Rtk6r+3a1etK4XiuV9N+TWmn5lee17gSlwnkKN5i1L/AAm9b93Ftt0ZrvBt+Hit9e68Dtp2/wAkc9mu4XiuwAdnMAAAAAAAAAAAAAAAAAAAAAAABf3D95Cjw3jVSf2Y2lOPf/Qjg5KpupJrzZHeD87KWO/Qaknz0Pu/GH/T/sdOvX5ppt9JPxMrZhccrK0tfLjLGp8zkp9U09pruiS8S30s97I8mrz9Zc46vQqRm+/eMd+kpepHZST7Hup0rmv7PuLFSi3BUaM5fSqm/wDimS02zOcQ3yXCqjZgy+5g01AAAAAAAAAAAAAAAAAAAAAAAABMfZfjFkuJN1o7tqFGU6q/e30S9WvQnXFkLWNWnC1t6cFCKW4x1sj3slqQo2uTmv8AMlOnH6al/c62RqKs+Zvq0ZvkZd2cXtE5j1yuaLg5dUk9b8md7g2bqvLYqb3RvcbcQUH25uTaf4HOxVr+k3NS1/i05a/mXVH1h688fWyF7OLirKxuJy34ScHCK+spIhheZRPZ/jVTMwZfcwarOAAAAAAAAAAAAAAAAAAAAAAAASjgXJKyvq1GT1GvFcvX9qL6fg2SOvcN1Wk+kWyt6c5QqRnCTjKLTTXgWVjsNkr/AB9rf07eThXpKp0XTu0/y/EpeVhy+y542fz1r14O9VDL2Vaf3YVUn8n0f5nb9tsbXCcP0ra0SjXytVe81/Dp/afrJw9CNRs63NyQpVJTb0lGL2eP2w5O7vshhKd3FxdPFUZcvg5Tcm5fVKPoctGEy2y38PItk+K+ZgA0lMAAAAAAAAAAAAAAAAAAAAAAABJuBOGXxNm4W9SThaUtTuJrvy71pfFvp6vwLsyc6GGx2opQhGPJThHppLsl8PAiPsnt1juG6l/UWpXVWUt6/Zj9lfjzG3iDKyvrqKm37unraXj1M3yM/bPn+lzThydSvhqhCnxvk7ClGUralqpGMnvT0nr1eikPaBlKuU4nu5VK7rwtpO2pTfjGLf4bctfDRcrzNPBWWczs+WNxKjOpzeU5PUI/1NejPzvJttt9W+7Onhztublvt7x8gAvOAAAAAAAAAAAAAAAAAAAABkDB9Ri5NJLbfRGEiQcEYOvnM/bUqcG6FGcatxN9oQT29vzetL5nlvJ2vZO3i161FYjh6yx8OkqNCMZfza6/jsj9rT97ex5nuEP1k3rvp9F66OrxDd++uZpS31ItfcRRwkZuglO8lHdLa2oPrqT+W9peejJmNzy+frRtmGLX7Tc090sBRmn7mXvr1p96zWlD/ZF6/mcvIr82VKk6tSU6kpSnJtylJ7bb7tms1NeEwxmMZ+WXte0ABNEAAAAAAAAAAAAAAAAAAH1Fb6EzxfB9jCCrZ7JKKfVULFxqSa+Mvur6bIWj3Y6xv8pWVvZUqlaSW2k+kV5t9kiGcvPl4lhzv2dWVa8N8CSUZ2lDKXFVa54XV1GMF9YJNnXVza4uxdpjLaja0N75KW3v4tttt/FsjWEtqOKtFC/qe8uF0UYvejZWu1Vn9mDjFeHf1M3ZnlleW9i9hrxn2Rm8u4QVS4uZONCGnVkltxXb1fh8SucjdO8va1xy8iqTbUd75V4L6LoSni3IKniIWEH9q5rqtUXiowTjHfzcpf0ohpc8bD1x9r+q+/PuXIGACyrgAAAAAAAAAAAAAAAAAAGUYMruBJOGeFamWpTvbqo6GPptqU4pSqVGu6hH4eLfRfHsSS64kx2HoQxmCtY8m03TXWU5edSXi/8Ay0QGlf3dO2dvTryjSbb5U/PuSTD4t4ujK6ycFSk4KWp94QfVdPN/lrzK+2fuV/476uf1jHuUqsaaqXsl72XRQS8TapRhJOU+WKjzVPhFd38dL8jxWl0rilWyV0nChSTdOP7q3+bf9jTWrfpHDl/ezajOo0oxXhuelH+n8itNfb9Wbs5PiN5K7leXlWs96b1FPwiuy9DyAGhJycULegAPXgAAAAAAAAAAAAAAAAAAAAA3WtZ29zSrRjGTpzU1GS2np7015HVzvEd3m7hTvJPk5uaUU+sn49fyOIZ2eXGW9r2ZWTjtZfLU7i2p2dnFwoRfPLprmfgvkjTc5KFTD0bKnT04zU5yfwTXT1Zy9sbPJhJJErnb1gAEkAAAAAAAAAAAAAAAAH//2Q=="/>
          <p:cNvSpPr>
            <a:spLocks noChangeAspect="1" noChangeArrowheads="1"/>
          </p:cNvSpPr>
          <p:nvPr/>
        </p:nvSpPr>
        <p:spPr bwMode="auto">
          <a:xfrm>
            <a:off x="80963" y="-563563"/>
            <a:ext cx="1571625" cy="1181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48138" name="Picture 10" descr="C:\Documents and Settings\Wilfredo\Mis documentos\Mis imágenes\imagesCA9VJ5H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5654185" y="2202798"/>
            <a:ext cx="1943267" cy="4107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b="1" dirty="0" err="1" smtClean="0">
                <a:solidFill>
                  <a:schemeClr val="accent1"/>
                </a:solidFill>
              </a:rPr>
              <a:t>METODOLOGìA</a:t>
            </a:r>
            <a:endParaRPr lang="es-ES" b="1" dirty="0" smtClean="0">
              <a:solidFill>
                <a:schemeClr val="accent1"/>
              </a:solidFill>
            </a:endParaRPr>
          </a:p>
          <a:p>
            <a:r>
              <a:rPr lang="es-ES" b="1" dirty="0" smtClean="0">
                <a:solidFill>
                  <a:schemeClr val="accent1"/>
                </a:solidFill>
              </a:rPr>
              <a:t>Lugar:  Servicio de </a:t>
            </a:r>
            <a:r>
              <a:rPr lang="es-ES" b="1" dirty="0" err="1" smtClean="0">
                <a:solidFill>
                  <a:schemeClr val="accent1"/>
                </a:solidFill>
              </a:rPr>
              <a:t>Mf</a:t>
            </a:r>
            <a:r>
              <a:rPr lang="es-ES" b="1" dirty="0" smtClean="0">
                <a:solidFill>
                  <a:schemeClr val="accent1"/>
                </a:solidFill>
              </a:rPr>
              <a:t> y </a:t>
            </a:r>
            <a:r>
              <a:rPr lang="es-ES" b="1" dirty="0" err="1" smtClean="0">
                <a:solidFill>
                  <a:schemeClr val="accent1"/>
                </a:solidFill>
              </a:rPr>
              <a:t>Reh</a:t>
            </a:r>
            <a:r>
              <a:rPr lang="es-ES" b="1" dirty="0" smtClean="0">
                <a:solidFill>
                  <a:schemeClr val="accent1"/>
                </a:solidFill>
              </a:rPr>
              <a:t> del Hospital Carlos </a:t>
            </a:r>
            <a:r>
              <a:rPr lang="es-ES" b="1" dirty="0" err="1" smtClean="0">
                <a:solidFill>
                  <a:schemeClr val="accent1"/>
                </a:solidFill>
              </a:rPr>
              <a:t>Finlay</a:t>
            </a:r>
            <a:r>
              <a:rPr lang="es-ES" b="1" dirty="0" smtClean="0">
                <a:solidFill>
                  <a:schemeClr val="accent1"/>
                </a:solidFill>
              </a:rPr>
              <a:t>  (Cuba).</a:t>
            </a:r>
          </a:p>
          <a:p>
            <a:endParaRPr lang="es-ES" b="1" dirty="0" smtClean="0">
              <a:solidFill>
                <a:schemeClr val="accent1"/>
              </a:solidFill>
            </a:endParaRPr>
          </a:p>
          <a:p>
            <a:r>
              <a:rPr lang="es-ES" b="1" dirty="0" err="1" smtClean="0">
                <a:solidFill>
                  <a:schemeClr val="accent1"/>
                </a:solidFill>
              </a:rPr>
              <a:t>Estudio:Comparativo</a:t>
            </a:r>
            <a:r>
              <a:rPr lang="es-ES" b="1" dirty="0" smtClean="0">
                <a:solidFill>
                  <a:schemeClr val="accent1"/>
                </a:solidFill>
              </a:rPr>
              <a:t>. Enero a Marzo de 2009. </a:t>
            </a:r>
          </a:p>
          <a:p>
            <a:endParaRPr lang="es-ES" b="1" dirty="0" smtClean="0">
              <a:solidFill>
                <a:schemeClr val="accent1"/>
              </a:solidFill>
            </a:endParaRPr>
          </a:p>
          <a:p>
            <a:r>
              <a:rPr lang="es-ES" b="1" dirty="0" err="1" smtClean="0">
                <a:solidFill>
                  <a:schemeClr val="accent1"/>
                </a:solidFill>
              </a:rPr>
              <a:t>Poblaciòn</a:t>
            </a:r>
            <a:r>
              <a:rPr lang="es-ES" b="1" dirty="0" smtClean="0">
                <a:solidFill>
                  <a:schemeClr val="accent1"/>
                </a:solidFill>
              </a:rPr>
              <a:t>: Pacientes  con  </a:t>
            </a:r>
            <a:r>
              <a:rPr lang="es-ES" b="1" dirty="0" err="1" smtClean="0">
                <a:solidFill>
                  <a:schemeClr val="accent1"/>
                </a:solidFill>
              </a:rPr>
              <a:t>cervicoartrosis</a:t>
            </a:r>
            <a:r>
              <a:rPr lang="es-ES" b="1" dirty="0" smtClean="0">
                <a:solidFill>
                  <a:schemeClr val="accent1"/>
                </a:solidFill>
              </a:rPr>
              <a:t>  moderada  según  criterio  </a:t>
            </a:r>
            <a:r>
              <a:rPr lang="es-ES" b="1" dirty="0" err="1" smtClean="0">
                <a:solidFill>
                  <a:schemeClr val="accent1"/>
                </a:solidFill>
              </a:rPr>
              <a:t>clìnico-radiològico</a:t>
            </a:r>
            <a:endParaRPr lang="es-ES" b="1" dirty="0" smtClean="0">
              <a:solidFill>
                <a:schemeClr val="accent1"/>
              </a:solidFill>
            </a:endParaRPr>
          </a:p>
          <a:p>
            <a:endParaRPr lang="es-ES" b="1" dirty="0" smtClean="0">
              <a:solidFill>
                <a:schemeClr val="accent1"/>
              </a:solidFill>
            </a:endParaRPr>
          </a:p>
          <a:p>
            <a:r>
              <a:rPr lang="es-ES" b="1" dirty="0" smtClean="0">
                <a:solidFill>
                  <a:schemeClr val="accent1"/>
                </a:solidFill>
              </a:rPr>
              <a:t>Muestra:</a:t>
            </a:r>
          </a:p>
          <a:p>
            <a:endParaRPr lang="es-ES" b="1" dirty="0" smtClean="0">
              <a:solidFill>
                <a:schemeClr val="accent1"/>
              </a:solidFill>
            </a:endParaRPr>
          </a:p>
          <a:p>
            <a:r>
              <a:rPr lang="es-ES" b="1" dirty="0" smtClean="0">
                <a:solidFill>
                  <a:schemeClr val="accent1"/>
                </a:solidFill>
              </a:rPr>
              <a:t>Grupo 1:48 pacientes. Se le </a:t>
            </a:r>
            <a:r>
              <a:rPr lang="es-ES" b="1" dirty="0" err="1" smtClean="0">
                <a:solidFill>
                  <a:schemeClr val="accent1"/>
                </a:solidFill>
              </a:rPr>
              <a:t>aplicò</a:t>
            </a:r>
            <a:r>
              <a:rPr lang="es-ES" b="1" dirty="0" smtClean="0">
                <a:solidFill>
                  <a:schemeClr val="accent1"/>
                </a:solidFill>
              </a:rPr>
              <a:t>  </a:t>
            </a:r>
            <a:r>
              <a:rPr lang="es-ES" b="1" dirty="0" err="1" smtClean="0">
                <a:solidFill>
                  <a:schemeClr val="accent1"/>
                </a:solidFill>
              </a:rPr>
              <a:t>Quiropraxia</a:t>
            </a:r>
            <a:endParaRPr lang="es-ES" b="1" dirty="0" smtClean="0">
              <a:solidFill>
                <a:schemeClr val="accent1"/>
              </a:solidFill>
            </a:endParaRPr>
          </a:p>
          <a:p>
            <a:endParaRPr lang="es-ES" b="1" dirty="0" smtClean="0">
              <a:solidFill>
                <a:schemeClr val="accent1"/>
              </a:solidFill>
            </a:endParaRPr>
          </a:p>
          <a:p>
            <a:r>
              <a:rPr lang="es-ES" b="1" dirty="0" smtClean="0">
                <a:solidFill>
                  <a:schemeClr val="accent1"/>
                </a:solidFill>
              </a:rPr>
              <a:t>Grupo 2: 47  pacientes.   Se les  </a:t>
            </a:r>
            <a:r>
              <a:rPr lang="es-ES" b="1" dirty="0" err="1" smtClean="0">
                <a:solidFill>
                  <a:schemeClr val="accent1"/>
                </a:solidFill>
              </a:rPr>
              <a:t>aplicò</a:t>
            </a:r>
            <a:r>
              <a:rPr lang="es-ES" b="1" dirty="0" smtClean="0">
                <a:solidFill>
                  <a:schemeClr val="accent1"/>
                </a:solidFill>
              </a:rPr>
              <a:t>  Calor  y  </a:t>
            </a:r>
            <a:r>
              <a:rPr lang="es-ES" b="1" dirty="0" err="1" smtClean="0">
                <a:solidFill>
                  <a:schemeClr val="accent1"/>
                </a:solidFill>
              </a:rPr>
              <a:t>Tracciòn</a:t>
            </a:r>
            <a:r>
              <a:rPr lang="es-ES" b="1" dirty="0" smtClean="0">
                <a:solidFill>
                  <a:schemeClr val="accent1"/>
                </a:solidFill>
              </a:rPr>
              <a:t> Cervical 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400" dirty="0" smtClean="0">
                <a:solidFill>
                  <a:schemeClr val="accent1"/>
                </a:solidFill>
              </a:rPr>
              <a:t>REVISTA CUBANA DE MEDICINA MILTAR. 5(3).2009.</a:t>
            </a:r>
            <a:endParaRPr lang="es-ES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CRITERIOS DE EXCLUSIÒN</a:t>
            </a:r>
          </a:p>
          <a:p>
            <a:r>
              <a:rPr lang="es-ES" b="1" dirty="0" smtClean="0">
                <a:solidFill>
                  <a:schemeClr val="accent1"/>
                </a:solidFill>
              </a:rPr>
              <a:t>OSTEOPOROSIS</a:t>
            </a:r>
          </a:p>
          <a:p>
            <a:r>
              <a:rPr lang="es-ES" b="1" dirty="0" smtClean="0">
                <a:solidFill>
                  <a:schemeClr val="accent1"/>
                </a:solidFill>
              </a:rPr>
              <a:t>HERNIAS DISCALES.</a:t>
            </a:r>
          </a:p>
          <a:p>
            <a:endParaRPr lang="es-ES" b="1" dirty="0" smtClean="0">
              <a:solidFill>
                <a:schemeClr val="accent1"/>
              </a:solidFill>
            </a:endParaRPr>
          </a:p>
          <a:p>
            <a:r>
              <a:rPr lang="es-ES" b="1" dirty="0" smtClean="0">
                <a:solidFill>
                  <a:schemeClr val="accent1"/>
                </a:solidFill>
              </a:rPr>
              <a:t>Procedimiento</a:t>
            </a:r>
          </a:p>
          <a:p>
            <a:pPr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10  sesiones</a:t>
            </a:r>
          </a:p>
          <a:p>
            <a:pPr marL="624078" indent="-514350">
              <a:buNone/>
            </a:pPr>
            <a:r>
              <a:rPr lang="es-ES" b="1" dirty="0" err="1" smtClean="0">
                <a:solidFill>
                  <a:schemeClr val="accent1"/>
                </a:solidFill>
              </a:rPr>
              <a:t>Evaluaciòn</a:t>
            </a:r>
            <a:r>
              <a:rPr lang="es-ES" b="1" dirty="0" smtClean="0">
                <a:solidFill>
                  <a:schemeClr val="accent1"/>
                </a:solidFill>
              </a:rPr>
              <a:t>   previa  en   c/ </a:t>
            </a:r>
            <a:r>
              <a:rPr lang="es-ES" b="1" dirty="0" err="1" smtClean="0">
                <a:solidFill>
                  <a:schemeClr val="accent1"/>
                </a:solidFill>
              </a:rPr>
              <a:t>sesiòn</a:t>
            </a:r>
            <a:r>
              <a:rPr lang="es-ES" b="1" dirty="0" smtClean="0">
                <a:solidFill>
                  <a:schemeClr val="accent1"/>
                </a:solidFill>
              </a:rPr>
              <a:t>.</a:t>
            </a:r>
          </a:p>
          <a:p>
            <a:pPr marL="624078" indent="-514350"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De alta  al  desaparecer  los  </a:t>
            </a:r>
            <a:r>
              <a:rPr lang="es-ES" b="1" dirty="0" err="1" smtClean="0">
                <a:solidFill>
                  <a:schemeClr val="accent1"/>
                </a:solidFill>
              </a:rPr>
              <a:t>sìntomas</a:t>
            </a:r>
            <a:endParaRPr lang="es-ES" b="1" dirty="0" smtClean="0">
              <a:solidFill>
                <a:schemeClr val="accent1"/>
              </a:solidFill>
            </a:endParaRPr>
          </a:p>
          <a:p>
            <a:pPr marL="624078" indent="-514350"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Seguimiento  durante  3 meses.</a:t>
            </a:r>
          </a:p>
          <a:p>
            <a:pPr marL="624078" indent="-514350"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Sin </a:t>
            </a:r>
            <a:r>
              <a:rPr lang="es-ES" b="1" dirty="0" err="1" smtClean="0">
                <a:solidFill>
                  <a:schemeClr val="accent1"/>
                </a:solidFill>
              </a:rPr>
              <a:t>analgèsicos</a:t>
            </a:r>
            <a:r>
              <a:rPr lang="es-ES" b="1" dirty="0" smtClean="0">
                <a:solidFill>
                  <a:schemeClr val="accent1"/>
                </a:solidFill>
              </a:rPr>
              <a:t>  una semana antes del estudio</a:t>
            </a:r>
          </a:p>
          <a:p>
            <a:pPr>
              <a:buNone/>
            </a:pPr>
            <a:endParaRPr lang="es-ES" b="1" dirty="0" smtClean="0">
              <a:solidFill>
                <a:schemeClr val="accent1"/>
              </a:solidFill>
            </a:endParaRPr>
          </a:p>
          <a:p>
            <a:endParaRPr lang="es-ES" b="1" dirty="0" smtClean="0">
              <a:solidFill>
                <a:schemeClr val="accent1"/>
              </a:solidFill>
            </a:endParaRPr>
          </a:p>
          <a:p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400" dirty="0" smtClean="0">
                <a:solidFill>
                  <a:schemeClr val="accent1"/>
                </a:solidFill>
              </a:rPr>
              <a:t>REVISTA CUBANA DE MEDICINA MILTAR. 5(3).2009.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accent1"/>
                </a:solidFill>
              </a:rPr>
              <a:t>GRUPO  1  QUIROPRAXIA</a:t>
            </a:r>
          </a:p>
          <a:p>
            <a:r>
              <a:rPr lang="es-ES" b="1" dirty="0" smtClean="0">
                <a:solidFill>
                  <a:schemeClr val="accent1"/>
                </a:solidFill>
              </a:rPr>
              <a:t>Consentimiento  Informado  </a:t>
            </a:r>
          </a:p>
          <a:p>
            <a:r>
              <a:rPr lang="es-ES" b="1" dirty="0" err="1" smtClean="0">
                <a:solidFill>
                  <a:schemeClr val="accent1"/>
                </a:solidFill>
              </a:rPr>
              <a:t>Tècnicas</a:t>
            </a:r>
            <a:r>
              <a:rPr lang="es-ES" b="1" dirty="0" smtClean="0">
                <a:solidFill>
                  <a:schemeClr val="accent1"/>
                </a:solidFill>
              </a:rPr>
              <a:t> de </a:t>
            </a:r>
            <a:r>
              <a:rPr lang="es-ES" b="1" dirty="0" err="1" smtClean="0">
                <a:solidFill>
                  <a:schemeClr val="accent1"/>
                </a:solidFill>
              </a:rPr>
              <a:t>Relajaciòn</a:t>
            </a:r>
            <a:endParaRPr lang="es-ES" b="1" dirty="0" smtClean="0">
              <a:solidFill>
                <a:schemeClr val="accent1"/>
              </a:solidFill>
            </a:endParaRPr>
          </a:p>
          <a:p>
            <a:r>
              <a:rPr lang="es-ES" b="1" dirty="0" err="1" smtClean="0">
                <a:solidFill>
                  <a:schemeClr val="accent1"/>
                </a:solidFill>
              </a:rPr>
              <a:t>Tècnica</a:t>
            </a:r>
            <a:r>
              <a:rPr lang="es-ES" b="1" dirty="0" smtClean="0">
                <a:solidFill>
                  <a:schemeClr val="accent1"/>
                </a:solidFill>
              </a:rPr>
              <a:t> de partes blandas: masaje</a:t>
            </a:r>
          </a:p>
          <a:p>
            <a:r>
              <a:rPr lang="es-ES" b="1" dirty="0" err="1" smtClean="0">
                <a:solidFill>
                  <a:schemeClr val="accent1"/>
                </a:solidFill>
              </a:rPr>
              <a:t>Tècnicas</a:t>
            </a:r>
            <a:r>
              <a:rPr lang="es-ES" b="1" dirty="0" smtClean="0">
                <a:solidFill>
                  <a:schemeClr val="accent1"/>
                </a:solidFill>
              </a:rPr>
              <a:t> </a:t>
            </a:r>
            <a:r>
              <a:rPr lang="es-ES" b="1" dirty="0" err="1" smtClean="0">
                <a:solidFill>
                  <a:schemeClr val="accent1"/>
                </a:solidFill>
              </a:rPr>
              <a:t>articulares:Movilizaciones</a:t>
            </a:r>
            <a:r>
              <a:rPr lang="es-ES" b="1" dirty="0" smtClean="0">
                <a:solidFill>
                  <a:schemeClr val="accent1"/>
                </a:solidFill>
              </a:rPr>
              <a:t> graduales  pasivas para  distender  </a:t>
            </a:r>
            <a:r>
              <a:rPr lang="es-ES" b="1" dirty="0" err="1" smtClean="0">
                <a:solidFill>
                  <a:schemeClr val="accent1"/>
                </a:solidFill>
              </a:rPr>
              <a:t>mùsculos</a:t>
            </a:r>
            <a:r>
              <a:rPr lang="es-ES" b="1" dirty="0" smtClean="0">
                <a:solidFill>
                  <a:schemeClr val="accent1"/>
                </a:solidFill>
              </a:rPr>
              <a:t>, tendones y capsulas </a:t>
            </a:r>
            <a:r>
              <a:rPr lang="es-ES" b="1" dirty="0" err="1" smtClean="0">
                <a:solidFill>
                  <a:schemeClr val="accent1"/>
                </a:solidFill>
              </a:rPr>
              <a:t>retraìdas</a:t>
            </a:r>
            <a:r>
              <a:rPr lang="es-ES" b="1" dirty="0" smtClean="0">
                <a:solidFill>
                  <a:schemeClr val="accent1"/>
                </a:solidFill>
              </a:rPr>
              <a:t>.</a:t>
            </a:r>
          </a:p>
          <a:p>
            <a:r>
              <a:rPr lang="es-ES" b="1" dirty="0" err="1" smtClean="0">
                <a:solidFill>
                  <a:schemeClr val="accent1"/>
                </a:solidFill>
              </a:rPr>
              <a:t>Tècnicas</a:t>
            </a:r>
            <a:r>
              <a:rPr lang="es-ES" b="1" dirty="0" smtClean="0">
                <a:solidFill>
                  <a:schemeClr val="accent1"/>
                </a:solidFill>
              </a:rPr>
              <a:t> especificas por segmentos: </a:t>
            </a:r>
            <a:r>
              <a:rPr lang="es-ES" b="1" dirty="0" err="1" smtClean="0">
                <a:solidFill>
                  <a:schemeClr val="accent1"/>
                </a:solidFill>
              </a:rPr>
              <a:t>flexiòn</a:t>
            </a:r>
            <a:r>
              <a:rPr lang="es-ES" b="1" dirty="0" smtClean="0">
                <a:solidFill>
                  <a:schemeClr val="accent1"/>
                </a:solidFill>
              </a:rPr>
              <a:t>, </a:t>
            </a:r>
            <a:r>
              <a:rPr lang="es-ES" b="1" dirty="0" err="1" smtClean="0">
                <a:solidFill>
                  <a:schemeClr val="accent1"/>
                </a:solidFill>
              </a:rPr>
              <a:t>tracciòn</a:t>
            </a:r>
            <a:r>
              <a:rPr lang="es-ES" b="1" dirty="0" smtClean="0">
                <a:solidFill>
                  <a:schemeClr val="accent1"/>
                </a:solidFill>
              </a:rPr>
              <a:t>, latero-</a:t>
            </a:r>
            <a:r>
              <a:rPr lang="es-ES" b="1" dirty="0" err="1" smtClean="0">
                <a:solidFill>
                  <a:schemeClr val="accent1"/>
                </a:solidFill>
              </a:rPr>
              <a:t>flexiòn</a:t>
            </a:r>
            <a:r>
              <a:rPr lang="es-ES" b="1" dirty="0" smtClean="0">
                <a:solidFill>
                  <a:schemeClr val="accent1"/>
                </a:solidFill>
              </a:rPr>
              <a:t>, </a:t>
            </a:r>
            <a:r>
              <a:rPr lang="es-ES" b="1" dirty="0" err="1" smtClean="0">
                <a:solidFill>
                  <a:schemeClr val="accent1"/>
                </a:solidFill>
              </a:rPr>
              <a:t>elongaciòn</a:t>
            </a:r>
            <a:r>
              <a:rPr lang="es-ES" b="1" dirty="0" smtClean="0">
                <a:solidFill>
                  <a:schemeClr val="accent1"/>
                </a:solidFill>
              </a:rPr>
              <a:t> y </a:t>
            </a:r>
            <a:r>
              <a:rPr lang="es-ES" b="1" dirty="0" err="1" smtClean="0">
                <a:solidFill>
                  <a:schemeClr val="accent1"/>
                </a:solidFill>
              </a:rPr>
              <a:t>rotaciòn</a:t>
            </a:r>
            <a:r>
              <a:rPr lang="es-ES" b="1" dirty="0" smtClean="0">
                <a:solidFill>
                  <a:schemeClr val="accent1"/>
                </a:solidFill>
              </a:rPr>
              <a:t> del cuello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400" dirty="0" smtClean="0">
                <a:solidFill>
                  <a:schemeClr val="accent1"/>
                </a:solidFill>
              </a:rPr>
              <a:t>REVISTA CUBANA DE MEDICINA MILTAR. 5(3).2009.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VE" b="1" dirty="0" smtClean="0">
                <a:solidFill>
                  <a:schemeClr val="accent1"/>
                </a:solidFill>
              </a:rPr>
              <a:t>GRUPO 2 : RAYOS  INFRAROJOS  POR 10 MINUTOS Y TRACCIÓN CERVICAL COMENZANDO CON CARGA DE 5 KG, NO EXCEDIENDO  12 KG (TOLERANCIA)</a:t>
            </a:r>
            <a:endParaRPr lang="es-VE" b="1" dirty="0">
              <a:solidFill>
                <a:schemeClr val="accent1"/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400" dirty="0" smtClean="0">
                <a:solidFill>
                  <a:schemeClr val="accent1"/>
                </a:solidFill>
              </a:rPr>
              <a:t>REVISTA CUBANA DE MEDICINA MILTAR. 5(3).2009.</a:t>
            </a:r>
            <a:endParaRPr lang="es-V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s-VE" sz="2800" b="1" dirty="0" smtClean="0">
                <a:solidFill>
                  <a:schemeClr val="accent1"/>
                </a:solidFill>
                <a:latin typeface="Californian FB" pitchFamily="18" charset="0"/>
              </a:rPr>
              <a:t>DELGADO, MACIAS. </a:t>
            </a:r>
            <a:r>
              <a:rPr lang="es-VE" sz="2800" b="1" u="sng" dirty="0" smtClean="0">
                <a:solidFill>
                  <a:schemeClr val="accent1"/>
                </a:solidFill>
                <a:latin typeface="Californian FB" pitchFamily="18" charset="0"/>
              </a:rPr>
              <a:t>MANUAL DE MEDICINA FÍSICA</a:t>
            </a:r>
            <a:r>
              <a:rPr lang="es-VE" sz="2800" b="1" dirty="0" smtClean="0">
                <a:solidFill>
                  <a:schemeClr val="accent1"/>
                </a:solidFill>
                <a:latin typeface="Californian FB" pitchFamily="18" charset="0"/>
              </a:rPr>
              <a:t>.</a:t>
            </a: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s-VE" sz="2800" b="1" dirty="0" smtClean="0">
                <a:solidFill>
                  <a:schemeClr val="accent1"/>
                </a:solidFill>
                <a:latin typeface="Californian FB" pitchFamily="18" charset="0"/>
              </a:rPr>
              <a:t> KRUSEN. </a:t>
            </a:r>
            <a:r>
              <a:rPr lang="es-VE" sz="2800" b="1" u="sng" dirty="0" smtClean="0">
                <a:solidFill>
                  <a:schemeClr val="accent1"/>
                </a:solidFill>
                <a:latin typeface="Californian FB" pitchFamily="18" charset="0"/>
              </a:rPr>
              <a:t>MEDICINA FISICA Y REHABILITACIÓN</a:t>
            </a:r>
            <a:r>
              <a:rPr lang="es-VE" sz="2800" b="1" dirty="0" smtClean="0">
                <a:solidFill>
                  <a:schemeClr val="accent1"/>
                </a:solidFill>
                <a:latin typeface="Californian FB" pitchFamily="18" charset="0"/>
              </a:rPr>
              <a:t>: Cuarta Edición.</a:t>
            </a: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s-VE" sz="2800" b="1" dirty="0" smtClean="0">
                <a:solidFill>
                  <a:schemeClr val="accent1"/>
                </a:solidFill>
                <a:latin typeface="Californian FB" pitchFamily="18" charset="0"/>
              </a:rPr>
              <a:t> Restrepo, R y LUGO, Luz. </a:t>
            </a:r>
            <a:r>
              <a:rPr lang="es-VE" sz="2800" b="1" u="sng" dirty="0" smtClean="0">
                <a:solidFill>
                  <a:schemeClr val="accent1"/>
                </a:solidFill>
                <a:latin typeface="Californian FB" pitchFamily="18" charset="0"/>
              </a:rPr>
              <a:t>REHABILITACIÓN EN SALUD. </a:t>
            </a: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s-VE" sz="2800" b="1" dirty="0" smtClean="0">
                <a:solidFill>
                  <a:schemeClr val="accent1"/>
                </a:solidFill>
                <a:latin typeface="Californian FB" pitchFamily="18" charset="0"/>
              </a:rPr>
              <a:t> SANCHEZ, I; FERRERO, A y Colaboradores. </a:t>
            </a:r>
            <a:r>
              <a:rPr lang="es-VE" sz="2800" b="1" u="sng" dirty="0" smtClean="0">
                <a:solidFill>
                  <a:schemeClr val="accent1"/>
                </a:solidFill>
                <a:latin typeface="Californian FB" pitchFamily="18" charset="0"/>
              </a:rPr>
              <a:t>MANUAL SERMEF DE REHABILITACIÓN Y MEDICINA FÍSICA.</a:t>
            </a:r>
          </a:p>
          <a:p>
            <a:pPr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s-VE" sz="2800" b="1" u="sng" dirty="0" smtClean="0">
                <a:solidFill>
                  <a:schemeClr val="accent1"/>
                </a:solidFill>
                <a:latin typeface="Californian FB" pitchFamily="18" charset="0"/>
              </a:rPr>
              <a:t>www.luisbernal.es </a:t>
            </a:r>
          </a:p>
          <a:p>
            <a:endParaRPr lang="es-VE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BIBLIOGRAFÌA</a:t>
            </a:r>
            <a:endParaRPr lang="es-VE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guiaseccionamarilla.com.uy/sitio/images/stories/1111aabb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5 CuadroTexto"/>
          <p:cNvSpPr txBox="1"/>
          <p:nvPr/>
        </p:nvSpPr>
        <p:spPr>
          <a:xfrm rot="19840454">
            <a:off x="4818719" y="3297928"/>
            <a:ext cx="25074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Harlow Solid Italic" pitchFamily="82" charset="0"/>
              </a:rPr>
              <a:t>Gracias</a:t>
            </a:r>
            <a:endParaRPr lang="es-VE" sz="4400" b="1" dirty="0">
              <a:solidFill>
                <a:schemeClr val="accent2">
                  <a:lumMod val="60000"/>
                  <a:lumOff val="40000"/>
                </a:schemeClr>
              </a:solidFill>
              <a:latin typeface="Harlow Solid Ital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TRACCIÒN. </a:t>
            </a:r>
            <a:br>
              <a:rPr lang="es-ES" dirty="0" smtClean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MECANISMO DE ACCIÒN</a:t>
            </a:r>
            <a:endParaRPr lang="es-VE" dirty="0">
              <a:solidFill>
                <a:schemeClr val="accent1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ES" dirty="0" smtClean="0"/>
              <a:t>DESCOMPRESIÒN</a:t>
            </a:r>
            <a:endParaRPr lang="es-VE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s-ES" dirty="0" smtClean="0"/>
              <a:t>DECOAPTACIÒN</a:t>
            </a:r>
            <a:endParaRPr lang="es-VE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s-ES" dirty="0" smtClean="0"/>
              <a:t>Ejerce  tracción  de  la</a:t>
            </a:r>
          </a:p>
          <a:p>
            <a:pPr>
              <a:buNone/>
            </a:pPr>
            <a:r>
              <a:rPr lang="es-ES" dirty="0" smtClean="0"/>
              <a:t>Interlínea  Articular.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Tracción de mayor intensidad </a:t>
            </a:r>
          </a:p>
          <a:p>
            <a:endParaRPr lang="es-ES" dirty="0" smtClean="0"/>
          </a:p>
          <a:p>
            <a:r>
              <a:rPr lang="es-ES" dirty="0" smtClean="0"/>
              <a:t>Genera  separación </a:t>
            </a:r>
          </a:p>
          <a:p>
            <a:pPr lvl="0"/>
            <a:r>
              <a:rPr lang="es-ES" dirty="0" smtClean="0"/>
              <a:t>real   y  objetiva </a:t>
            </a:r>
          </a:p>
          <a:p>
            <a:pPr lvl="0"/>
            <a:endParaRPr lang="es-ES" dirty="0" smtClean="0"/>
          </a:p>
          <a:p>
            <a:pPr lvl="0"/>
            <a:endParaRPr lang="es-ES" dirty="0" smtClean="0"/>
          </a:p>
          <a:p>
            <a:pPr lvl="0"/>
            <a:r>
              <a:rPr lang="es-ES" dirty="0" smtClean="0"/>
              <a:t> </a:t>
            </a:r>
            <a:r>
              <a:rPr lang="es-ES" sz="1600" b="1" dirty="0" smtClean="0">
                <a:solidFill>
                  <a:schemeClr val="accent1"/>
                </a:solidFill>
              </a:rPr>
              <a:t>MartìnezMorillo,M.PastorVega,J.M.SendraPortero,F.1990.Manual de Medicina </a:t>
            </a:r>
            <a:r>
              <a:rPr lang="es-ES" sz="1600" b="1" dirty="0" err="1" smtClean="0">
                <a:solidFill>
                  <a:schemeClr val="accent1"/>
                </a:solidFill>
              </a:rPr>
              <a:t>Fìsica</a:t>
            </a:r>
            <a:r>
              <a:rPr lang="es-ES" sz="1600" b="1" dirty="0" smtClean="0">
                <a:solidFill>
                  <a:schemeClr val="accent1"/>
                </a:solidFill>
              </a:rPr>
              <a:t>. </a:t>
            </a:r>
            <a:r>
              <a:rPr lang="es-ES" sz="1600" b="1" dirty="0" err="1" smtClean="0">
                <a:solidFill>
                  <a:schemeClr val="accent1"/>
                </a:solidFill>
              </a:rPr>
              <a:t>Harcourt</a:t>
            </a:r>
            <a:r>
              <a:rPr lang="es-ES" sz="1600" b="1" dirty="0" smtClean="0">
                <a:solidFill>
                  <a:schemeClr val="accent1"/>
                </a:solidFill>
              </a:rPr>
              <a:t> .</a:t>
            </a:r>
            <a:r>
              <a:rPr lang="es-ES" sz="1600" b="1" dirty="0" err="1" smtClean="0">
                <a:solidFill>
                  <a:schemeClr val="accent1"/>
                </a:solidFill>
              </a:rPr>
              <a:t>Brace</a:t>
            </a:r>
            <a:r>
              <a:rPr lang="es-ES" sz="1600" b="1" dirty="0" smtClean="0">
                <a:solidFill>
                  <a:schemeClr val="accent1"/>
                </a:solidFill>
              </a:rPr>
              <a:t>.</a:t>
            </a:r>
            <a:endParaRPr lang="es-VE" sz="1600" b="1" dirty="0" smtClean="0">
              <a:solidFill>
                <a:schemeClr val="accent1"/>
              </a:solidFill>
            </a:endParaRPr>
          </a:p>
        </p:txBody>
      </p:sp>
      <p:pic>
        <p:nvPicPr>
          <p:cNvPr id="9" name="Picture 2" descr="C:\Documents and Settings\All Users\Documentos\Mis imágenes\Imágenes de muestra\tracci 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76872"/>
            <a:ext cx="4032447" cy="3096345"/>
          </a:xfrm>
          <a:prstGeom prst="rect">
            <a:avLst/>
          </a:prstGeom>
          <a:noFill/>
          <a:ln>
            <a:noFill/>
            <a:prstDash val="sysDash"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2319</TotalTime>
  <Words>1761</Words>
  <Application>Microsoft Office PowerPoint</Application>
  <PresentationFormat>Presentación en pantalla (4:3)</PresentationFormat>
  <Paragraphs>683</Paragraphs>
  <Slides>85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85</vt:i4>
      </vt:variant>
    </vt:vector>
  </HeadingPairs>
  <TitlesOfParts>
    <vt:vector size="86" baseType="lpstr">
      <vt:lpstr>Concurrencia</vt:lpstr>
      <vt:lpstr>Universidad de los Andes Facultad  de  Medicina Unidad de Medicina Física  y  Rehabilitación</vt:lpstr>
      <vt:lpstr>OBJETIVOS</vt:lpstr>
      <vt:lpstr>TRACCIÒN  TERAPÈUTICA</vt:lpstr>
      <vt:lpstr>TRACCIÒN.  HISTORIA</vt:lpstr>
      <vt:lpstr>TRACCIÓN.  HISTORIA</vt:lpstr>
      <vt:lpstr>TRACCIÒN</vt:lpstr>
      <vt:lpstr>TRACCIÒN.    HISTORIA</vt:lpstr>
      <vt:lpstr>TRACCIÒN.MECANISMO DE ACCIÒN</vt:lpstr>
      <vt:lpstr>TRACCIÒN.  MECANISMO DE ACCIÒN</vt:lpstr>
      <vt:lpstr>TRACCIÒN.  EFECTOS</vt:lpstr>
      <vt:lpstr>TRACCIÒN.  EFECTOS</vt:lpstr>
      <vt:lpstr>TRACCIÒN.OBJETIVO GENERAL</vt:lpstr>
      <vt:lpstr>TRACCIÒN.  OBJETIVOS</vt:lpstr>
      <vt:lpstr>TRACCIÒN. TIPOS</vt:lpstr>
      <vt:lpstr>TRACCIÓN. SEGÚN LA CARGA</vt:lpstr>
      <vt:lpstr>TRACCIÒN. POSICIÒN</vt:lpstr>
      <vt:lpstr>EQUIPOS  DE  TRACCIÒN.  </vt:lpstr>
      <vt:lpstr>TIPOS  DE  TRACCIÒN.  </vt:lpstr>
      <vt:lpstr>TRACCIÒN  CERVICAL</vt:lpstr>
      <vt:lpstr>TRACCIÒN  CERVICAL.   ARNÈS O COLLAR DE SAYRE</vt:lpstr>
      <vt:lpstr>TRACCIÒN  CERVICAL</vt:lpstr>
      <vt:lpstr>Diapositiva 22</vt:lpstr>
      <vt:lpstr>TRACCIÒN. VENTAJAS</vt:lpstr>
      <vt:lpstr>TRACCIÒN</vt:lpstr>
      <vt:lpstr>TRACCIÒN.  INDICACIONES</vt:lpstr>
      <vt:lpstr>TRACCIÒN.  CONTRAINDICACIONES</vt:lpstr>
      <vt:lpstr>TRACCIÒN. CONCLUSIONES</vt:lpstr>
      <vt:lpstr>MANIPULACIONES  TERAPÈUTICAS</vt:lpstr>
      <vt:lpstr>MANIPULACIONES  TERAPÈUTICAS</vt:lpstr>
      <vt:lpstr>MANIPULACIONES  TERAPÈUTICAS</vt:lpstr>
      <vt:lpstr>MANIPULACIONES  TERAPÈUTICAS</vt:lpstr>
      <vt:lpstr>MANIPULACIONES   TERAPÈUTICAS MECANISMO DE ACCIÒN</vt:lpstr>
      <vt:lpstr>MANIPULACIONES   TERAPÈUTICAS REQUISITOS</vt:lpstr>
      <vt:lpstr>MANIPULACIONES   TERAPÈUTICAS MOVILIDAD   VERTEBRAL</vt:lpstr>
      <vt:lpstr>MANIPULACIONES   TERAPÈUTICAS MOVILIDAD   VERTEBRAL</vt:lpstr>
      <vt:lpstr>3 TIEMPOS  DE LA  MANIPULACIÒN</vt:lpstr>
      <vt:lpstr>MANIPULACIONES   TERAPÈUTICAS TIPOS</vt:lpstr>
      <vt:lpstr>MANIPULACIONES   TERAPÈUTICAS INDICACIONES</vt:lpstr>
      <vt:lpstr>MANIPULACIONES   TERAPÈUTICAS CONTRAINDICACIONES</vt:lpstr>
      <vt:lpstr> ACCIDENTES  DE  LA  MANIPULACIÒN</vt:lpstr>
      <vt:lpstr>Diapositiva 41</vt:lpstr>
      <vt:lpstr>MASAJES  TERAPÈUTICOS</vt:lpstr>
      <vt:lpstr>MASAJES  TERAPÈUTICOS</vt:lpstr>
      <vt:lpstr>Diapositiva 44</vt:lpstr>
      <vt:lpstr>Diapositiva 45</vt:lpstr>
      <vt:lpstr>MASAJES TERAPEUTICOS TÈCNICA</vt:lpstr>
      <vt:lpstr>TÈCNICA DE APLICACIÒN</vt:lpstr>
      <vt:lpstr>MASAJES TERAPÈUTICOS.EFECTOS</vt:lpstr>
      <vt:lpstr>MASAJES TERAPÈUTICOS.EFECTOS</vt:lpstr>
      <vt:lpstr>MASAJES TERAPÈUTICOS.EFECTOS</vt:lpstr>
      <vt:lpstr>MASAJES TERAPÈUTICOS.EFECTOS</vt:lpstr>
      <vt:lpstr>MASAJES TERAPÈUTICOS.EFECTOS</vt:lpstr>
      <vt:lpstr>MASAJES TERAPÈUTICOS.EFECTOS</vt:lpstr>
      <vt:lpstr>TIPOS DE MASAJE</vt:lpstr>
      <vt:lpstr>TIPOS  DE MASAJES FROTACIÒN</vt:lpstr>
      <vt:lpstr>TIPOS  DE MASAJES COMPRESIÓN</vt:lpstr>
      <vt:lpstr>TIPOS  DE MASAJES COMPRESIÓN</vt:lpstr>
      <vt:lpstr>TIPOS  DE MASAJES COMPRESIÓN</vt:lpstr>
      <vt:lpstr>TIPOS  DE MASAJES COMPRESIÓN</vt:lpstr>
      <vt:lpstr>TIPOS  DE MASAJES. COMPRESIÓN</vt:lpstr>
      <vt:lpstr>TIPOS  DE MASAJES COMPRESIÓN</vt:lpstr>
      <vt:lpstr>TIPOS  DE  MASAJES.    PERCUSIÓN</vt:lpstr>
      <vt:lpstr>FUNDAMENTALES</vt:lpstr>
      <vt:lpstr>Diapositiva 64</vt:lpstr>
      <vt:lpstr>MANIOBRAS ESPECIALES</vt:lpstr>
      <vt:lpstr>MANIOBRAS ESPECIALES</vt:lpstr>
      <vt:lpstr>MANIOBRAS ESPECIALES</vt:lpstr>
      <vt:lpstr>MANIOBRAS  ESPECIALES</vt:lpstr>
      <vt:lpstr>MANIOBRAS ESPECIALES</vt:lpstr>
      <vt:lpstr>MANIOBRAS  ESPECIALES</vt:lpstr>
      <vt:lpstr>MANIOBRAS  ESPECIALES  </vt:lpstr>
      <vt:lpstr>INDICACIONES. MASAJES</vt:lpstr>
      <vt:lpstr>INDICACIONES. MASAJES</vt:lpstr>
      <vt:lpstr>INDICACIONES.MASAJES</vt:lpstr>
      <vt:lpstr>CONTRAINDICACIONES.MASAJES TERAPÈUTICOS</vt:lpstr>
      <vt:lpstr>CONTRAINDICACIONES.MASAJES TERAPÈUTICOS</vt:lpstr>
      <vt:lpstr>CONTRAINDICACIONES.MASAJES TERAPÈUTICOS</vt:lpstr>
      <vt:lpstr>  CONTRAINDICACIONES TOPOGRÀFICAS</vt:lpstr>
      <vt:lpstr>REVISTA CUBANA DE MEDICINA MILTAR. 5(3).2009.</vt:lpstr>
      <vt:lpstr>REVISTA CUBANA DE MEDICINA MILTAR. 5(3).2009.</vt:lpstr>
      <vt:lpstr>REVISTA CUBANA DE MEDICINA MILTAR. 5(3).2009.</vt:lpstr>
      <vt:lpstr>REVISTA CUBANA DE MEDICINA MILTAR. 5(3).2009.</vt:lpstr>
      <vt:lpstr>REVISTA CUBANA DE MEDICINA MILTAR. 5(3).2009.</vt:lpstr>
      <vt:lpstr>BIBLIOGRAFÌA</vt:lpstr>
      <vt:lpstr>Diapositiva 85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Wilfredo</dc:creator>
  <cp:lastModifiedBy>pili</cp:lastModifiedBy>
  <cp:revision>184</cp:revision>
  <dcterms:created xsi:type="dcterms:W3CDTF">2003-08-11T05:32:13Z</dcterms:created>
  <dcterms:modified xsi:type="dcterms:W3CDTF">2011-07-21T18:14:22Z</dcterms:modified>
</cp:coreProperties>
</file>